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8" r:id="rId3"/>
    <p:sldId id="275" r:id="rId4"/>
    <p:sldId id="260" r:id="rId5"/>
    <p:sldId id="288" r:id="rId6"/>
    <p:sldId id="278" r:id="rId7"/>
    <p:sldId id="289" r:id="rId8"/>
    <p:sldId id="290" r:id="rId9"/>
    <p:sldId id="319" r:id="rId10"/>
    <p:sldId id="321" r:id="rId11"/>
    <p:sldId id="322" r:id="rId12"/>
    <p:sldId id="287" r:id="rId13"/>
    <p:sldId id="324" r:id="rId14"/>
    <p:sldId id="323" r:id="rId15"/>
    <p:sldId id="301" r:id="rId16"/>
    <p:sldId id="308" r:id="rId17"/>
    <p:sldId id="342" r:id="rId18"/>
    <p:sldId id="350" r:id="rId20"/>
    <p:sldId id="282" r:id="rId21"/>
    <p:sldId id="362" r:id="rId22"/>
    <p:sldId id="313" r:id="rId23"/>
    <p:sldId id="318" r:id="rId24"/>
    <p:sldId id="320" r:id="rId25"/>
    <p:sldId id="314" r:id="rId26"/>
    <p:sldId id="346" r:id="rId27"/>
    <p:sldId id="345" r:id="rId28"/>
    <p:sldId id="347" r:id="rId29"/>
    <p:sldId id="276" r:id="rId30"/>
  </p:sldIdLst>
  <p:sldSz cx="12192000" cy="6858000"/>
  <p:notesSz cx="6858000" cy="9144000"/>
  <p:embeddedFontLst>
    <p:embeddedFont>
      <p:font typeface="Georgia" panose="02040502050405020303" charset="0"/>
      <p:regular r:id="rId34"/>
      <p:bold r:id="rId35"/>
      <p:italic r:id="rId36"/>
      <p:boldItalic r:id="rId37"/>
    </p:embeddedFont>
    <p:embeddedFont>
      <p:font typeface="微软雅黑" panose="020B0503020204020204" charset="-122"/>
      <p:regular r:id="rId38"/>
    </p:embeddedFont>
    <p:embeddedFont>
      <p:font typeface="等线" panose="02010600030101010101" charset="-122"/>
      <p:regular r:id="rId39"/>
    </p:embeddedFont>
    <p:embeddedFont>
      <p:font typeface="等线 Light" panose="02010600030101010101" charset="-122"/>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6" d="100"/>
          <a:sy n="86" d="100"/>
        </p:scale>
        <p:origin x="710" y="91"/>
      </p:cViewPr>
      <p:guideLst>
        <p:guide orient="horz" pos="223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7.fntdata"/><Relationship Id="rId4" Type="http://schemas.openxmlformats.org/officeDocument/2006/relationships/slide" Target="slides/slide2.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62144"/>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3284" y="1644945"/>
            <a:ext cx="10277882" cy="2122805"/>
          </a:xfrm>
          <a:prstGeom prst="rect">
            <a:avLst/>
          </a:prstGeom>
          <a:noFill/>
        </p:spPr>
        <p:txBody>
          <a:bodyPr wrap="square" rtlCol="0">
            <a:spAutoFit/>
          </a:bodyPr>
          <a:lstStyle/>
          <a:p>
            <a:r>
              <a:rPr lang="en-US" altLang="zh-CN" sz="4400" b="1" dirty="0">
                <a:solidFill>
                  <a:schemeClr val="bg1"/>
                </a:solidFill>
                <a:latin typeface="Times New Roman" panose="02020603050405020304" charset="0"/>
                <a:cs typeface="Times New Roman" panose="02020603050405020304" charset="0"/>
              </a:rPr>
              <a:t>T</a:t>
            </a:r>
            <a:r>
              <a:rPr lang="en-US" altLang="zh-CN" sz="4000" b="1" dirty="0">
                <a:solidFill>
                  <a:schemeClr val="bg1"/>
                </a:solidFill>
                <a:latin typeface="Times New Roman" panose="02020603050405020304" charset="0"/>
                <a:cs typeface="Times New Roman" panose="02020603050405020304" charset="0"/>
              </a:rPr>
              <a:t>h</a:t>
            </a:r>
            <a:r>
              <a:rPr lang="en-US" altLang="zh-CN" sz="4400" b="1" dirty="0">
                <a:solidFill>
                  <a:schemeClr val="bg1"/>
                </a:solidFill>
                <a:latin typeface="Times New Roman" panose="02020603050405020304" charset="0"/>
                <a:cs typeface="Times New Roman" panose="02020603050405020304" charset="0"/>
              </a:rPr>
              <a:t>e Role of Emotion Regulation Strategies Between Risk Perception and Negative Emotions</a:t>
            </a:r>
            <a:endParaRPr lang="zh-CN" altLang="en-US" sz="4400" b="1" dirty="0">
              <a:solidFill>
                <a:schemeClr val="bg1"/>
              </a:solidFill>
              <a:latin typeface="Times New Roman" panose="02020603050405020304" charset="0"/>
              <a:cs typeface="Times New Roman" panose="02020603050405020304" charset="0"/>
            </a:endParaRPr>
          </a:p>
        </p:txBody>
      </p:sp>
      <p:sp>
        <p:nvSpPr>
          <p:cNvPr id="10" name="矩形 9"/>
          <p:cNvSpPr/>
          <p:nvPr/>
        </p:nvSpPr>
        <p:spPr>
          <a:xfrm>
            <a:off x="763270" y="795655"/>
            <a:ext cx="8825865" cy="706755"/>
          </a:xfrm>
          <a:prstGeom prst="rect">
            <a:avLst/>
          </a:prstGeom>
        </p:spPr>
        <p:txBody>
          <a:bodyPr wrap="square">
            <a:spAutoFit/>
          </a:bodyPr>
          <a:lstStyle/>
          <a:p>
            <a:r>
              <a:rPr lang="en-US" altLang="zh-CN" sz="4000" b="1" dirty="0" smtClean="0">
                <a:latin typeface="Georgia" panose="02040502050405020303" charset="0"/>
                <a:cs typeface="Georgia" panose="02040502050405020303" charset="0"/>
              </a:rPr>
              <a:t>Thesis Proposal</a:t>
            </a:r>
            <a:r>
              <a:rPr lang="en-US" altLang="zh-CN" sz="4000" b="1" dirty="0" smtClean="0">
                <a:latin typeface="Gotham Rounded Medium" panose="02000000000000000000" pitchFamily="50" charset="0"/>
              </a:rPr>
              <a:t> </a:t>
            </a:r>
            <a:endParaRPr lang="zh-CN" altLang="en-US" sz="4000" dirty="0"/>
          </a:p>
        </p:txBody>
      </p:sp>
      <p:sp>
        <p:nvSpPr>
          <p:cNvPr id="13" name="文本框 12"/>
          <p:cNvSpPr txBox="1"/>
          <p:nvPr/>
        </p:nvSpPr>
        <p:spPr>
          <a:xfrm>
            <a:off x="763270" y="4134485"/>
            <a:ext cx="7626985" cy="368300"/>
          </a:xfrm>
          <a:prstGeom prst="rect">
            <a:avLst/>
          </a:prstGeom>
          <a:noFill/>
        </p:spPr>
        <p:txBody>
          <a:bodyPr wrap="square" rtlCol="0">
            <a:spAutoFit/>
          </a:bodyPr>
          <a:lstStyle/>
          <a:p>
            <a:r>
              <a:rPr lang="en-US" altLang="zh-CN" dirty="0" smtClean="0">
                <a:solidFill>
                  <a:schemeClr val="bg1"/>
                </a:solidFill>
              </a:rPr>
              <a:t>Group Members: </a:t>
            </a:r>
            <a:r>
              <a:rPr lang="zh-CN" altLang="en-US" dirty="0" smtClean="0">
                <a:solidFill>
                  <a:schemeClr val="bg1"/>
                </a:solidFill>
              </a:rPr>
              <a:t>吴旭升 杨铠宁 张哲玮 吴桐 翁静 王梦冰 王志武</a:t>
            </a:r>
            <a:endParaRPr lang="zh-CN" altLang="en-US" dirty="0" smtClean="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290879" y="1279322"/>
            <a:ext cx="6158598" cy="1933859"/>
          </a:xfrm>
          <a:prstGeom prst="rect">
            <a:avLst/>
          </a:prstGeom>
        </p:spPr>
        <p:txBody>
          <a:bodyPr wrap="square">
            <a:noAutofit/>
          </a:bodyPr>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People can expose and release their emotions </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Reconstruct cognition</a:t>
            </a:r>
            <a:endParaRPr lang="en-US" sz="2000">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endParaRPr lang="en-US" sz="2000">
              <a:solidFill>
                <a:schemeClr val="tx1"/>
              </a:solidFill>
              <a:latin typeface="微软雅黑" panose="020B0503020204020204" charset="-122"/>
              <a:ea typeface="微软雅黑" panose="020B0503020204020204" charset="-122"/>
            </a:endParaRPr>
          </a:p>
        </p:txBody>
      </p:sp>
      <p:sp>
        <p:nvSpPr>
          <p:cNvPr id="4" name="矩形 3"/>
          <p:cNvSpPr/>
          <p:nvPr/>
        </p:nvSpPr>
        <p:spPr>
          <a:xfrm>
            <a:off x="1636342" y="1264446"/>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altLang="zh-CN" sz="2400" b="1">
                <a:solidFill>
                  <a:schemeClr val="tx1"/>
                </a:solidFill>
                <a:latin typeface="微软雅黑" panose="020B0503020204020204" charset="-122"/>
                <a:ea typeface="微软雅黑" panose="020B0503020204020204" charset="-122"/>
              </a:rPr>
              <a:t>E</a:t>
            </a:r>
            <a:r>
              <a:rPr lang="en-US" sz="2400" b="1">
                <a:solidFill>
                  <a:schemeClr val="tx1"/>
                </a:solidFill>
                <a:latin typeface="微软雅黑" panose="020B0503020204020204" charset="-122"/>
                <a:ea typeface="微软雅黑" panose="020B0503020204020204" charset="-122"/>
              </a:rPr>
              <a:t>xpressive writing</a:t>
            </a:r>
            <a:r>
              <a:rPr lang="en-US"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6" name="矩形 5"/>
          <p:cNvSpPr/>
          <p:nvPr/>
        </p:nvSpPr>
        <p:spPr>
          <a:xfrm>
            <a:off x="1874356" y="2900789"/>
            <a:ext cx="6024715" cy="2796658"/>
          </a:xfrm>
          <a:prstGeom prst="rect">
            <a:avLst/>
          </a:prstGeom>
        </p:spPr>
        <p:txBody>
          <a:bodyPr wrap="square">
            <a:noAutofit/>
          </a:bodyPr>
          <a:p>
            <a:pPr marL="457200" indent="-457200">
              <a:lnSpc>
                <a:spcPct val="130000"/>
              </a:lnSpc>
              <a:spcAft>
                <a:spcPts val="600"/>
              </a:spcAft>
              <a:buClr>
                <a:srgbClr val="48A2A0"/>
              </a:buClr>
              <a:buAutoNum type="circleNumDbPlain"/>
            </a:pPr>
            <a:r>
              <a:rPr lang="en-US" altLang="zh-CN" sz="2000">
                <a:solidFill>
                  <a:schemeClr val="tx1"/>
                </a:solidFill>
                <a:latin typeface="微软雅黑" panose="020B0503020204020204" charset="-122"/>
                <a:ea typeface="微软雅黑" panose="020B0503020204020204" charset="-122"/>
              </a:rPr>
              <a:t>Explore </a:t>
            </a:r>
            <a:r>
              <a:rPr lang="en-US" altLang="zh-CN" sz="2000" b="1">
                <a:solidFill>
                  <a:schemeClr val="tx1"/>
                </a:solidFill>
                <a:latin typeface="微软雅黑" panose="020B0503020204020204" charset="-122"/>
                <a:ea typeface="微软雅黑" panose="020B0503020204020204" charset="-122"/>
              </a:rPr>
              <a:t>the role of emotion regulation strategies</a:t>
            </a:r>
            <a:r>
              <a:rPr lang="en-US" altLang="zh-CN" sz="2000">
                <a:solidFill>
                  <a:schemeClr val="tx1"/>
                </a:solidFill>
                <a:latin typeface="微软雅黑" panose="020B0503020204020204" charset="-122"/>
                <a:ea typeface="微软雅黑" panose="020B0503020204020204" charset="-122"/>
              </a:rPr>
              <a:t> between risk perception and negative emotions</a:t>
            </a:r>
            <a:endParaRPr lang="en-US" altLang="zh-CN" sz="2000">
              <a:solidFill>
                <a:schemeClr val="tx1"/>
              </a:solidFill>
              <a:latin typeface="微软雅黑" panose="020B0503020204020204" charset="-122"/>
              <a:ea typeface="微软雅黑" panose="020B0503020204020204" charset="-122"/>
            </a:endParaRPr>
          </a:p>
          <a:p>
            <a:pPr marL="457200" indent="-457200">
              <a:lnSpc>
                <a:spcPct val="110000"/>
              </a:lnSpc>
              <a:spcAft>
                <a:spcPts val="600"/>
              </a:spcAft>
              <a:buClr>
                <a:srgbClr val="48A2A0"/>
              </a:buClr>
              <a:buAutoNum type="circleNumDbPlain"/>
            </a:pPr>
            <a:r>
              <a:rPr lang="en-US" altLang="zh-CN" sz="2000">
                <a:solidFill>
                  <a:schemeClr val="tx1"/>
                </a:solidFill>
                <a:latin typeface="微软雅黑" panose="020B0503020204020204" charset="-122"/>
                <a:ea typeface="微软雅黑" panose="020B0503020204020204" charset="-122"/>
              </a:rPr>
              <a:t>Find out during expressive writing </a:t>
            </a:r>
            <a:r>
              <a:rPr lang="en-US" altLang="zh-CN" sz="2000" b="1">
                <a:solidFill>
                  <a:schemeClr val="tx1"/>
                </a:solidFill>
                <a:latin typeface="微软雅黑" panose="020B0503020204020204" charset="-122"/>
                <a:ea typeface="微软雅黑" panose="020B0503020204020204" charset="-122"/>
              </a:rPr>
              <a:t>which</a:t>
            </a:r>
            <a:r>
              <a:rPr lang="en-US" altLang="zh-CN" sz="2000">
                <a:solidFill>
                  <a:schemeClr val="tx1"/>
                </a:solidFill>
                <a:latin typeface="微软雅黑" panose="020B0503020204020204" charset="-122"/>
                <a:ea typeface="微软雅黑" panose="020B0503020204020204" charset="-122"/>
              </a:rPr>
              <a:t> emotional regulation strategies </a:t>
            </a:r>
            <a:r>
              <a:rPr lang="en-US" altLang="zh-CN" sz="2000" b="1">
                <a:solidFill>
                  <a:schemeClr val="tx1"/>
                </a:solidFill>
                <a:latin typeface="微软雅黑" panose="020B0503020204020204" charset="-122"/>
                <a:ea typeface="微软雅黑" panose="020B0503020204020204" charset="-122"/>
              </a:rPr>
              <a:t>more efficiently</a:t>
            </a:r>
            <a:endParaRPr b="1"/>
          </a:p>
        </p:txBody>
      </p:sp>
      <p:sp>
        <p:nvSpPr>
          <p:cNvPr id="7" name="右箭头 6"/>
          <p:cNvSpPr/>
          <p:nvPr userDrawn="1"/>
        </p:nvSpPr>
        <p:spPr>
          <a:xfrm>
            <a:off x="1041309" y="2915665"/>
            <a:ext cx="728916" cy="520654"/>
          </a:xfrm>
          <a:prstGeom prst="rightArrow">
            <a:avLst/>
          </a:prstGeom>
          <a:solidFill>
            <a:srgbClr val="48A2A0">
              <a:alpha val="10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pic>
        <p:nvPicPr>
          <p:cNvPr id="8" name="图片 7" descr="upload_561609951"/>
          <p:cNvPicPr>
            <a:picLocks noChangeAspect="1"/>
          </p:cNvPicPr>
          <p:nvPr/>
        </p:nvPicPr>
        <p:blipFill>
          <a:blip r:embed="rId1"/>
          <a:stretch>
            <a:fillRect/>
          </a:stretch>
        </p:blipFill>
        <p:spPr>
          <a:xfrm>
            <a:off x="8174274" y="2818972"/>
            <a:ext cx="3867718" cy="2662775"/>
          </a:xfrm>
          <a:prstGeom prst="rect">
            <a:avLst/>
          </a:prstGeom>
        </p:spPr>
      </p:pic>
      <p:sp>
        <p:nvSpPr>
          <p:cNvPr id="2" name="矩形 1"/>
          <p:cNvSpPr/>
          <p:nvPr/>
        </p:nvSpPr>
        <p:spPr>
          <a:xfrm>
            <a:off x="1344295" y="511175"/>
            <a:ext cx="8232775" cy="398780"/>
          </a:xfrm>
          <a:prstGeom prst="rect">
            <a:avLst/>
          </a:prstGeom>
        </p:spPr>
        <p:txBody>
          <a:bodyPr wrap="square">
            <a:spAutoFit/>
          </a:bodyPr>
          <a:p>
            <a:pPr algn="l"/>
            <a:r>
              <a:rPr lang="en-US" altLang="zh-CN" sz="2000" b="1" dirty="0" smtClean="0">
                <a:latin typeface="微软雅黑" panose="020B0503020204020204" charset="-122"/>
                <a:ea typeface="微软雅黑" panose="020B0503020204020204" charset="-122"/>
                <a:sym typeface="+mn-ea"/>
              </a:rPr>
              <a:t>Preliminary dicussion and results</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67635" y="2057400"/>
            <a:ext cx="6857365" cy="2453640"/>
            <a:chOff x="2544" y="3240"/>
            <a:chExt cx="10799" cy="3864"/>
          </a:xfrm>
        </p:grpSpPr>
        <p:sp>
          <p:nvSpPr>
            <p:cNvPr id="4" name="椭圆 3"/>
            <p:cNvSpPr/>
            <p:nvPr/>
          </p:nvSpPr>
          <p:spPr>
            <a:xfrm>
              <a:off x="2544" y="3240"/>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160" y="5856"/>
              <a:ext cx="1248" cy="124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591" y="4600"/>
              <a:ext cx="5753" cy="919"/>
            </a:xfrm>
            <a:prstGeom prst="rect">
              <a:avLst/>
            </a:prstGeom>
          </p:spPr>
          <p:txBody>
            <a:bodyPr wrap="none">
              <a:spAutoFit/>
            </a:bodyPr>
            <a:lstStyle/>
            <a:p>
              <a:pPr algn="l"/>
              <a:r>
                <a:rPr lang="en-US" altLang="zh-CN" sz="3200" b="1" dirty="0" smtClean="0">
                  <a:latin typeface="微软雅黑" panose="020B0503020204020204" charset="-122"/>
                  <a:ea typeface="微软雅黑" panose="020B0503020204020204" charset="-122"/>
                </a:rPr>
                <a:t>Thesis statement</a:t>
              </a:r>
              <a:endParaRPr lang="en-US" altLang="zh-CN" sz="3200" b="1" dirty="0" smtClean="0">
                <a:latin typeface="微软雅黑" panose="020B0503020204020204" charset="-122"/>
                <a:ea typeface="微软雅黑" panose="020B0503020204020204" charset="-122"/>
              </a:endParaRPr>
            </a:p>
          </p:txBody>
        </p:sp>
      </p:grpSp>
      <p:sp>
        <p:nvSpPr>
          <p:cNvPr id="6" name="MH_Others_1"/>
          <p:cNvSpPr txBox="1"/>
          <p:nvPr>
            <p:custDataLst>
              <p:tags r:id="rId1"/>
            </p:custDataLst>
          </p:nvPr>
        </p:nvSpPr>
        <p:spPr>
          <a:xfrm>
            <a:off x="197958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1052574" y="2120537"/>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813175" y="1106805"/>
            <a:ext cx="7922895" cy="4887595"/>
          </a:xfrm>
          <a:prstGeom prst="rect">
            <a:avLst/>
          </a:prstGeom>
          <a:noFill/>
        </p:spPr>
        <p:txBody>
          <a:bodyPr wrap="square" rtlCol="0">
            <a:spAutoFit/>
          </a:bodyPr>
          <a:lstStyle/>
          <a:p>
            <a:pPr>
              <a:lnSpc>
                <a:spcPct val="130000"/>
              </a:lnSpc>
            </a:pPr>
            <a:r>
              <a:rPr lang="en-US" sz="2400" b="0" u="none">
                <a:latin typeface="微软雅黑" panose="020B0503020204020204" charset="-122"/>
                <a:ea typeface="微软雅黑" panose="020B0503020204020204" charset="-122"/>
              </a:rPr>
              <a:t>Emotional regulation strategies play a </a:t>
            </a:r>
            <a:r>
              <a:rPr lang="en-US" sz="2400" b="0" u="none">
                <a:solidFill>
                  <a:srgbClr val="FF0000"/>
                </a:solidFill>
                <a:latin typeface="微软雅黑" panose="020B0503020204020204" charset="-122"/>
                <a:ea typeface="微软雅黑" panose="020B0503020204020204" charset="-122"/>
              </a:rPr>
              <a:t>moderating role</a:t>
            </a:r>
            <a:r>
              <a:rPr lang="en-US" sz="2400" b="0" u="none">
                <a:latin typeface="微软雅黑" panose="020B0503020204020204" charset="-122"/>
                <a:ea typeface="微软雅黑" panose="020B0503020204020204" charset="-122"/>
              </a:rPr>
              <a:t> between risk perception and negative emotions:</a:t>
            </a:r>
            <a:endParaRPr lang="en-US" sz="2400" b="0" u="none">
              <a:latin typeface="微软雅黑" panose="020B0503020204020204" charset="-122"/>
              <a:ea typeface="微软雅黑" panose="020B0503020204020204" charset="-122"/>
            </a:endParaRPr>
          </a:p>
          <a:p>
            <a:pPr>
              <a:lnSpc>
                <a:spcPct val="130000"/>
              </a:lnSpc>
            </a:pPr>
            <a:r>
              <a:rPr lang="en-US" sz="2400" b="0" u="none">
                <a:latin typeface="微软雅黑" panose="020B0503020204020204" charset="-122"/>
                <a:ea typeface="微软雅黑" panose="020B0503020204020204" charset="-122"/>
              </a:rPr>
              <a:t>a) Individuals who </a:t>
            </a:r>
            <a:r>
              <a:rPr lang="en-US" sz="2400" b="0" u="none">
                <a:solidFill>
                  <a:srgbClr val="FF0000"/>
                </a:solidFill>
                <a:latin typeface="微软雅黑" panose="020B0503020204020204" charset="-122"/>
                <a:ea typeface="微软雅黑" panose="020B0503020204020204" charset="-122"/>
              </a:rPr>
              <a:t>use emotion regulation strategies more frequently</a:t>
            </a:r>
            <a:r>
              <a:rPr lang="en-US" sz="2400" b="0" u="none">
                <a:latin typeface="微软雅黑" panose="020B0503020204020204" charset="-122"/>
                <a:ea typeface="微软雅黑" panose="020B0503020204020204" charset="-122"/>
              </a:rPr>
              <a:t> have </a:t>
            </a:r>
            <a:r>
              <a:rPr lang="en-US" sz="2400" b="0" u="none">
                <a:solidFill>
                  <a:srgbClr val="FF0000"/>
                </a:solidFill>
                <a:latin typeface="微软雅黑" panose="020B0503020204020204" charset="-122"/>
                <a:ea typeface="微软雅黑" panose="020B0503020204020204" charset="-122"/>
              </a:rPr>
              <a:t>less negative emotions</a:t>
            </a:r>
            <a:r>
              <a:rPr lang="en-US" sz="2400" b="0" u="none">
                <a:latin typeface="微软雅黑" panose="020B0503020204020204" charset="-122"/>
                <a:ea typeface="微软雅黑" panose="020B0503020204020204" charset="-122"/>
              </a:rPr>
              <a:t> when the risk perception level is the same;</a:t>
            </a:r>
            <a:endParaRPr lang="en-US" sz="2400" b="0" u="none">
              <a:latin typeface="微软雅黑" panose="020B0503020204020204" charset="-122"/>
              <a:ea typeface="微软雅黑" panose="020B0503020204020204" charset="-122"/>
            </a:endParaRPr>
          </a:p>
          <a:p>
            <a:pPr>
              <a:lnSpc>
                <a:spcPct val="130000"/>
              </a:lnSpc>
            </a:pPr>
            <a:endParaRPr lang="en-US" sz="2400" b="0" u="none">
              <a:latin typeface="微软雅黑" panose="020B0503020204020204" charset="-122"/>
              <a:ea typeface="微软雅黑" panose="020B0503020204020204" charset="-122"/>
            </a:endParaRPr>
          </a:p>
          <a:p>
            <a:pPr>
              <a:lnSpc>
                <a:spcPct val="130000"/>
              </a:lnSpc>
            </a:pPr>
            <a:r>
              <a:rPr lang="en-US" sz="2400" b="0" u="none">
                <a:latin typeface="微软雅黑" panose="020B0503020204020204" charset="-122"/>
                <a:ea typeface="微软雅黑" panose="020B0503020204020204" charset="-122"/>
                <a:cs typeface="Times New Roman" panose="02020603050405020304" charset="0"/>
              </a:rPr>
              <a:t>b) After intervention to </a:t>
            </a:r>
            <a:r>
              <a:rPr lang="en-US" sz="2400" b="0" u="none">
                <a:solidFill>
                  <a:srgbClr val="FF0000"/>
                </a:solidFill>
                <a:latin typeface="微软雅黑" panose="020B0503020204020204" charset="-122"/>
                <a:ea typeface="微软雅黑" panose="020B0503020204020204" charset="-122"/>
                <a:cs typeface="Times New Roman" panose="02020603050405020304" charset="0"/>
              </a:rPr>
              <a:t>improve the use of emotion regulation strategies</a:t>
            </a:r>
            <a:r>
              <a:rPr lang="en-US" sz="2400" b="0" u="none">
                <a:latin typeface="微软雅黑" panose="020B0503020204020204" charset="-122"/>
                <a:ea typeface="微软雅黑" panose="020B0503020204020204" charset="-122"/>
                <a:cs typeface="Times New Roman" panose="02020603050405020304" charset="0"/>
              </a:rPr>
              <a:t>, the individual's risk perception level is reduced, and negative emotions are reduced;</a:t>
            </a:r>
            <a:endParaRPr lang="en-US" altLang="zh-CN" sz="2400" b="0" u="none" dirty="0">
              <a:latin typeface="微软雅黑" panose="020B0503020204020204" charset="-122"/>
              <a:ea typeface="微软雅黑" panose="020B0503020204020204" charset="-122"/>
              <a:cs typeface="Times New Roman" panose="02020603050405020304" charset="0"/>
            </a:endParaRPr>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dirty="0">
                <a:latin typeface="微软雅黑" panose="020B0503020204020204" charset="-122"/>
                <a:ea typeface="微软雅黑" panose="020B0503020204020204" charset="-122"/>
                <a:sym typeface="+mn-ea"/>
              </a:rPr>
              <a:t>Hypothesis</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3" name="文本框 2"/>
          <p:cNvSpPr txBox="1"/>
          <p:nvPr/>
        </p:nvSpPr>
        <p:spPr>
          <a:xfrm>
            <a:off x="1332865" y="3160395"/>
            <a:ext cx="1918335" cy="398780"/>
          </a:xfrm>
          <a:prstGeom prst="rect">
            <a:avLst/>
          </a:prstGeom>
          <a:noFill/>
        </p:spPr>
        <p:txBody>
          <a:bodyPr wrap="square" rtlCol="0">
            <a:spAutoFit/>
          </a:bodyPr>
          <a:p>
            <a:r>
              <a:rPr lang="en-US" altLang="zh-CN" sz="2000" b="1" dirty="0" smtClean="0">
                <a:solidFill>
                  <a:schemeClr val="tx1"/>
                </a:solidFill>
                <a:latin typeface="微软雅黑" panose="020B0503020204020204" charset="-122"/>
                <a:ea typeface="微软雅黑" panose="020B0503020204020204" charset="-122"/>
              </a:rPr>
              <a:t>Hypothesis 1</a:t>
            </a:r>
            <a:endParaRPr lang="en-US" altLang="zh-CN" sz="2000" b="1"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1052574" y="2120537"/>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332865" y="3160395"/>
            <a:ext cx="1918335" cy="398780"/>
          </a:xfrm>
          <a:prstGeom prst="rect">
            <a:avLst/>
          </a:prstGeom>
          <a:noFill/>
        </p:spPr>
        <p:txBody>
          <a:bodyPr wrap="square" rtlCol="0">
            <a:spAutoFit/>
          </a:bodyPr>
          <a:lstStyle/>
          <a:p>
            <a:r>
              <a:rPr lang="en-US" altLang="zh-CN" sz="2000" b="1" dirty="0" smtClean="0">
                <a:solidFill>
                  <a:schemeClr val="tx1"/>
                </a:solidFill>
                <a:latin typeface="微软雅黑" panose="020B0503020204020204" charset="-122"/>
                <a:ea typeface="微软雅黑" panose="020B0503020204020204" charset="-122"/>
              </a:rPr>
              <a:t>Hypothesis 2</a:t>
            </a:r>
            <a:endParaRPr lang="en-US" altLang="zh-CN" sz="2000" b="1" dirty="0" smtClean="0">
              <a:solidFill>
                <a:schemeClr val="tx1"/>
              </a:solidFill>
              <a:latin typeface="微软雅黑" panose="020B0503020204020204" charset="-122"/>
              <a:ea typeface="微软雅黑" panose="020B0503020204020204" charset="-122"/>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4310290" y="2433019"/>
            <a:ext cx="6430648" cy="1991955"/>
          </a:xfrm>
          <a:prstGeom prst="rect">
            <a:avLst/>
          </a:prstGeom>
          <a:noFill/>
        </p:spPr>
        <p:txBody>
          <a:bodyPr wrap="square" rtlCol="0">
            <a:noAutofit/>
          </a:bodyPr>
          <a:lstStyle/>
          <a:p>
            <a:pPr>
              <a:lnSpc>
                <a:spcPct val="130000"/>
              </a:lnSpc>
            </a:pPr>
            <a:r>
              <a:rPr lang="en-US" sz="2400" b="0" u="none">
                <a:latin typeface="微软雅黑" panose="020B0503020204020204" charset="-122"/>
                <a:ea typeface="微软雅黑" panose="020B0503020204020204" charset="-122"/>
                <a:cs typeface="Times New Roman" panose="02020603050405020304" charset="0"/>
              </a:rPr>
              <a:t>There are one or several </a:t>
            </a:r>
            <a:r>
              <a:rPr lang="en-US" sz="2400" b="0" u="none">
                <a:solidFill>
                  <a:srgbClr val="FF0000"/>
                </a:solidFill>
                <a:latin typeface="微软雅黑" panose="020B0503020204020204" charset="-122"/>
                <a:ea typeface="微软雅黑" panose="020B0503020204020204" charset="-122"/>
                <a:cs typeface="Times New Roman" panose="02020603050405020304" charset="0"/>
              </a:rPr>
              <a:t>specific types of emotion regulation strategies</a:t>
            </a:r>
            <a:r>
              <a:rPr lang="en-US" sz="2400" b="0" u="none">
                <a:latin typeface="微软雅黑" panose="020B0503020204020204" charset="-122"/>
                <a:ea typeface="微软雅黑" panose="020B0503020204020204" charset="-122"/>
                <a:cs typeface="Times New Roman" panose="02020603050405020304" charset="0"/>
              </a:rPr>
              <a:t> that can effectively reduce individual </a:t>
            </a:r>
            <a:r>
              <a:rPr lang="en-US" sz="2400" b="0" u="none">
                <a:solidFill>
                  <a:srgbClr val="FF0000"/>
                </a:solidFill>
                <a:latin typeface="微软雅黑" panose="020B0503020204020204" charset="-122"/>
                <a:ea typeface="微软雅黑" panose="020B0503020204020204" charset="-122"/>
                <a:cs typeface="Times New Roman" panose="02020603050405020304" charset="0"/>
              </a:rPr>
              <a:t>risk perception levels</a:t>
            </a:r>
            <a:r>
              <a:rPr lang="en-US" sz="2400" b="0" u="none">
                <a:latin typeface="微软雅黑" panose="020B0503020204020204" charset="-122"/>
                <a:ea typeface="微软雅黑" panose="020B0503020204020204" charset="-122"/>
                <a:cs typeface="Times New Roman" panose="02020603050405020304" charset="0"/>
              </a:rPr>
              <a:t> and </a:t>
            </a:r>
            <a:r>
              <a:rPr lang="en-US" sz="2400" b="0" u="none">
                <a:solidFill>
                  <a:srgbClr val="FF0000"/>
                </a:solidFill>
                <a:latin typeface="微软雅黑" panose="020B0503020204020204" charset="-122"/>
                <a:ea typeface="微软雅黑" panose="020B0503020204020204" charset="-122"/>
                <a:cs typeface="Times New Roman" panose="02020603050405020304" charset="0"/>
              </a:rPr>
              <a:t>negative emotions</a:t>
            </a:r>
            <a:r>
              <a:rPr lang="en-US" sz="2400" b="0" u="none">
                <a:latin typeface="微软雅黑" panose="020B0503020204020204" charset="-122"/>
                <a:ea typeface="微软雅黑" panose="020B0503020204020204" charset="-122"/>
                <a:cs typeface="Times New Roman" panose="02020603050405020304" charset="0"/>
              </a:rPr>
              <a:t>.</a:t>
            </a:r>
            <a:endParaRPr lang="en-US" altLang="zh-CN" sz="2400" b="0" u="none" dirty="0">
              <a:latin typeface="微软雅黑" panose="020B0503020204020204" charset="-122"/>
              <a:ea typeface="微软雅黑" panose="020B0503020204020204" charset="-122"/>
              <a:cs typeface="Times New Roman" panose="02020603050405020304" charset="0"/>
            </a:endParaRPr>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dirty="0">
                <a:latin typeface="微软雅黑" panose="020B0503020204020204" charset="-122"/>
                <a:ea typeface="微软雅黑" panose="020B0503020204020204" charset="-122"/>
                <a:sym typeface="+mn-ea"/>
              </a:rPr>
              <a:t>Hypothesis</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2020" y="2057400"/>
            <a:ext cx="8181340" cy="2453640"/>
            <a:chOff x="2544" y="3240"/>
            <a:chExt cx="12884" cy="3864"/>
          </a:xfrm>
        </p:grpSpPr>
        <p:sp>
          <p:nvSpPr>
            <p:cNvPr id="4" name="椭圆 3"/>
            <p:cNvSpPr/>
            <p:nvPr/>
          </p:nvSpPr>
          <p:spPr>
            <a:xfrm>
              <a:off x="2544" y="3240"/>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160" y="5856"/>
              <a:ext cx="1248" cy="124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591" y="4600"/>
              <a:ext cx="7837" cy="919"/>
            </a:xfrm>
            <a:prstGeom prst="rect">
              <a:avLst/>
            </a:prstGeom>
          </p:spPr>
          <p:txBody>
            <a:bodyPr wrap="none">
              <a:spAutoFit/>
            </a:bodyPr>
            <a:p>
              <a:pPr algn="l"/>
              <a:r>
                <a:rPr lang="en-US" altLang="zh-CN" sz="3200" b="1" dirty="0" smtClean="0">
                  <a:latin typeface="微软雅黑" panose="020B0503020204020204" charset="-122"/>
                  <a:ea typeface="微软雅黑" panose="020B0503020204020204" charset="-122"/>
                </a:rPr>
                <a:t>Methods or </a:t>
              </a:r>
              <a:r>
                <a:rPr lang="en-US" altLang="zh-CN" sz="3200" b="1" dirty="0" smtClean="0">
                  <a:latin typeface="微软雅黑" panose="020B0503020204020204" charset="-122"/>
                  <a:ea typeface="微软雅黑" panose="020B0503020204020204" charset="-122"/>
                </a:rPr>
                <a:t>A</a:t>
              </a:r>
              <a:r>
                <a:rPr lang="en-US" altLang="zh-CN" sz="3200" b="1" dirty="0" smtClean="0">
                  <a:latin typeface="微软雅黑" panose="020B0503020204020204" charset="-122"/>
                  <a:ea typeface="微软雅黑" panose="020B0503020204020204" charset="-122"/>
                </a:rPr>
                <a:t>pproach</a:t>
              </a:r>
              <a:endParaRPr lang="en-US" altLang="zh-CN" sz="3200" b="1" dirty="0" smtClean="0">
                <a:latin typeface="微软雅黑" panose="020B0503020204020204" charset="-122"/>
                <a:ea typeface="微软雅黑" panose="020B0503020204020204" charset="-122"/>
              </a:endParaRPr>
            </a:p>
          </p:txBody>
        </p:sp>
      </p:grpSp>
      <p:sp>
        <p:nvSpPr>
          <p:cNvPr id="6" name="MH_Others_1"/>
          <p:cNvSpPr txBox="1"/>
          <p:nvPr>
            <p:custDataLst>
              <p:tags r:id="rId1"/>
            </p:custDataLst>
          </p:nvPr>
        </p:nvSpPr>
        <p:spPr>
          <a:xfrm>
            <a:off x="144110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userDrawn="1"/>
        </p:nvSpPr>
        <p:spPr>
          <a:xfrm>
            <a:off x="3061948" y="4101193"/>
            <a:ext cx="819150" cy="161925"/>
          </a:xfrm>
          <a:prstGeom prst="rightArrow">
            <a:avLst/>
          </a:prstGeom>
          <a:solidFill>
            <a:srgbClr val="A5A5A5">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22" name="下箭头 21"/>
          <p:cNvSpPr/>
          <p:nvPr userDrawn="1"/>
        </p:nvSpPr>
        <p:spPr>
          <a:xfrm>
            <a:off x="3399266" y="3317762"/>
            <a:ext cx="152400" cy="542925"/>
          </a:xfrm>
          <a:prstGeom prst="downArrow">
            <a:avLst/>
          </a:prstGeom>
          <a:solidFill>
            <a:srgbClr val="A5A5A5">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23" name="矩形 22"/>
          <p:cNvSpPr/>
          <p:nvPr/>
        </p:nvSpPr>
        <p:spPr>
          <a:xfrm>
            <a:off x="797719" y="3750469"/>
            <a:ext cx="2143125" cy="8334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en-US" altLang="zh-CN" b="1" dirty="0">
                <a:solidFill>
                  <a:srgbClr val="000000"/>
                </a:solidFill>
                <a:latin typeface="微软雅黑" panose="020B0503020204020204" charset="-122"/>
                <a:ea typeface="微软雅黑" panose="020B0503020204020204" charset="-122"/>
                <a:sym typeface="+mn-ea"/>
              </a:rPr>
              <a:t>Risk </a:t>
            </a:r>
            <a:endParaRPr lang="en-US" altLang="zh-CN" b="1" dirty="0">
              <a:solidFill>
                <a:srgbClr val="000000"/>
              </a:solidFill>
              <a:latin typeface="微软雅黑" panose="020B0503020204020204" charset="-122"/>
              <a:ea typeface="微软雅黑" panose="020B0503020204020204" charset="-122"/>
              <a:sym typeface="+mn-ea"/>
            </a:endParaRPr>
          </a:p>
          <a:p>
            <a:pPr algn="ctr">
              <a:lnSpc>
                <a:spcPct val="110000"/>
              </a:lnSpc>
            </a:pPr>
            <a:r>
              <a:rPr lang="en-US" altLang="zh-CN" b="1" dirty="0">
                <a:solidFill>
                  <a:srgbClr val="000000"/>
                </a:solidFill>
                <a:latin typeface="微软雅黑" panose="020B0503020204020204" charset="-122"/>
                <a:ea typeface="微软雅黑" panose="020B0503020204020204" charset="-122"/>
                <a:sym typeface="+mn-ea"/>
              </a:rPr>
              <a:t>Perception</a:t>
            </a:r>
            <a:endParaRPr lang="zh-CN" altLang="en-US" b="1">
              <a:solidFill>
                <a:srgbClr val="000000"/>
              </a:solidFill>
              <a:latin typeface="微软雅黑" panose="020B0503020204020204" charset="-122"/>
              <a:ea typeface="微软雅黑" panose="020B0503020204020204" charset="-122"/>
            </a:endParaRPr>
          </a:p>
        </p:txBody>
      </p:sp>
      <p:sp>
        <p:nvSpPr>
          <p:cNvPr id="26" name="矩形 25"/>
          <p:cNvSpPr/>
          <p:nvPr/>
        </p:nvSpPr>
        <p:spPr>
          <a:xfrm>
            <a:off x="3996532" y="3744640"/>
            <a:ext cx="2143125" cy="8334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en-US" altLang="zh-CN" b="1" dirty="0">
                <a:solidFill>
                  <a:srgbClr val="000000"/>
                </a:solidFill>
                <a:latin typeface="微软雅黑" panose="020B0503020204020204" charset="-122"/>
                <a:ea typeface="微软雅黑" panose="020B0503020204020204" charset="-122"/>
                <a:sym typeface="+mn-ea"/>
              </a:rPr>
              <a:t>Negative Emotions</a:t>
            </a:r>
            <a:endParaRPr lang="zh-CN" altLang="en-US" b="1">
              <a:solidFill>
                <a:srgbClr val="000000"/>
              </a:solidFill>
              <a:latin typeface="微软雅黑" panose="020B0503020204020204" charset="-122"/>
              <a:ea typeface="微软雅黑" panose="020B0503020204020204" charset="-122"/>
            </a:endParaRPr>
          </a:p>
        </p:txBody>
      </p:sp>
      <p:sp>
        <p:nvSpPr>
          <p:cNvPr id="28" name="矩形 27"/>
          <p:cNvSpPr/>
          <p:nvPr/>
        </p:nvSpPr>
        <p:spPr>
          <a:xfrm>
            <a:off x="2161091" y="2125268"/>
            <a:ext cx="2643505" cy="97726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en-US" altLang="zh-CN" b="1" dirty="0">
                <a:solidFill>
                  <a:srgbClr val="000000"/>
                </a:solidFill>
                <a:latin typeface="微软雅黑" panose="020B0503020204020204" charset="-122"/>
                <a:ea typeface="微软雅黑" panose="020B0503020204020204" charset="-122"/>
              </a:rPr>
              <a:t>Emotional Regulation Strategies</a:t>
            </a:r>
            <a:endParaRPr lang="en-US" altLang="zh-CN" b="1" dirty="0">
              <a:solidFill>
                <a:srgbClr val="000000"/>
              </a:solidFill>
              <a:latin typeface="微软雅黑" panose="020B0503020204020204" charset="-122"/>
              <a:ea typeface="微软雅黑" panose="020B0503020204020204" charset="-122"/>
            </a:endParaRPr>
          </a:p>
        </p:txBody>
      </p:sp>
      <p:sp>
        <p:nvSpPr>
          <p:cNvPr id="29" name="文本框 28"/>
          <p:cNvSpPr txBox="1"/>
          <p:nvPr userDrawn="1"/>
        </p:nvSpPr>
        <p:spPr>
          <a:xfrm>
            <a:off x="2441505" y="5244443"/>
            <a:ext cx="2535409" cy="368300"/>
          </a:xfrm>
          <a:prstGeom prst="rect">
            <a:avLst/>
          </a:prstGeom>
        </p:spPr>
        <p:txBody>
          <a:bodyPr wrap="square" rtlCol="0">
            <a:spAutoFit/>
          </a:bodyPr>
          <a:p>
            <a:endParaRPr lang="zh-CN" altLang="en-US"/>
          </a:p>
        </p:txBody>
      </p:sp>
      <p:sp>
        <p:nvSpPr>
          <p:cNvPr id="30" name="文本框 29"/>
          <p:cNvSpPr txBox="1"/>
          <p:nvPr userDrawn="1"/>
        </p:nvSpPr>
        <p:spPr>
          <a:xfrm>
            <a:off x="2707567" y="5196024"/>
            <a:ext cx="1580718" cy="485171"/>
          </a:xfrm>
          <a:prstGeom prst="rect">
            <a:avLst/>
          </a:prstGeom>
        </p:spPr>
        <p:txBody>
          <a:bodyPr wrap="square" rtlCol="0" anchor="ctr">
            <a:noAutofit/>
          </a:bodyPr>
          <a:p>
            <a:pPr algn="ctr"/>
            <a:r>
              <a:rPr lang="en-US" altLang="zh-CN" b="1" i="1" u="sng">
                <a:latin typeface="微软雅黑" panose="020B0503020204020204" charset="-122"/>
                <a:ea typeface="微软雅黑" panose="020B0503020204020204" charset="-122"/>
              </a:rPr>
              <a:t>Study 1</a:t>
            </a:r>
            <a:endParaRPr lang="zh-CN" altLang="en-US" b="1" i="1" u="sng">
              <a:latin typeface="微软雅黑" panose="020B0503020204020204" charset="-122"/>
              <a:ea typeface="微软雅黑" panose="020B0503020204020204" charset="-122"/>
            </a:endParaRPr>
          </a:p>
        </p:txBody>
      </p:sp>
      <p:sp>
        <p:nvSpPr>
          <p:cNvPr id="31" name="文本框 30"/>
          <p:cNvSpPr txBox="1"/>
          <p:nvPr userDrawn="1"/>
        </p:nvSpPr>
        <p:spPr>
          <a:xfrm>
            <a:off x="8750522" y="5182168"/>
            <a:ext cx="1580718" cy="485171"/>
          </a:xfrm>
          <a:prstGeom prst="rect">
            <a:avLst/>
          </a:prstGeom>
        </p:spPr>
        <p:txBody>
          <a:bodyPr wrap="square" rtlCol="0" anchor="ctr">
            <a:noAutofit/>
          </a:bodyPr>
          <a:p>
            <a:pPr algn="ctr"/>
            <a:r>
              <a:rPr lang="en-US" altLang="zh-CN" b="1" i="1" u="sng">
                <a:latin typeface="微软雅黑" panose="020B0503020204020204" charset="-122"/>
                <a:ea typeface="微软雅黑" panose="020B0503020204020204" charset="-122"/>
              </a:rPr>
              <a:t>Study 2</a:t>
            </a:r>
            <a:endParaRPr lang="zh-CN" altLang="en-US" b="1" i="1" u="sng">
              <a:latin typeface="微软雅黑" panose="020B0503020204020204" charset="-122"/>
              <a:ea typeface="微软雅黑" panose="020B0503020204020204" charset="-122"/>
            </a:endParaRPr>
          </a:p>
        </p:txBody>
      </p:sp>
      <p:sp>
        <p:nvSpPr>
          <p:cNvPr id="32" name="矩形 31"/>
          <p:cNvSpPr/>
          <p:nvPr/>
        </p:nvSpPr>
        <p:spPr>
          <a:xfrm>
            <a:off x="8219696" y="2120705"/>
            <a:ext cx="2643505" cy="97726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10000"/>
              </a:lnSpc>
            </a:pPr>
            <a:r>
              <a:rPr lang="en-US" altLang="zh-CN" b="1" dirty="0">
                <a:solidFill>
                  <a:srgbClr val="000000"/>
                </a:solidFill>
                <a:latin typeface="微软雅黑" panose="020B0503020204020204" charset="-122"/>
                <a:ea typeface="微软雅黑" panose="020B0503020204020204" charset="-122"/>
              </a:rPr>
              <a:t>Emotional Regulation Strategies</a:t>
            </a:r>
            <a:endParaRPr lang="en-US" altLang="zh-CN" b="1" dirty="0">
              <a:solidFill>
                <a:srgbClr val="000000"/>
              </a:solidFill>
              <a:latin typeface="微软雅黑" panose="020B0503020204020204" charset="-122"/>
              <a:ea typeface="微软雅黑" panose="020B0503020204020204" charset="-122"/>
            </a:endParaRPr>
          </a:p>
        </p:txBody>
      </p:sp>
      <p:sp>
        <p:nvSpPr>
          <p:cNvPr id="33" name="下箭头 32"/>
          <p:cNvSpPr/>
          <p:nvPr userDrawn="1"/>
        </p:nvSpPr>
        <p:spPr>
          <a:xfrm>
            <a:off x="8424927" y="3325915"/>
            <a:ext cx="152400" cy="542925"/>
          </a:xfrm>
          <a:prstGeom prst="downArrow">
            <a:avLst/>
          </a:prstGeom>
          <a:solidFill>
            <a:srgbClr val="A5A5A5">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34" name="下箭头 33"/>
          <p:cNvSpPr/>
          <p:nvPr userDrawn="1"/>
        </p:nvSpPr>
        <p:spPr>
          <a:xfrm>
            <a:off x="9476701" y="3325915"/>
            <a:ext cx="152400" cy="542925"/>
          </a:xfrm>
          <a:prstGeom prst="downArrow">
            <a:avLst/>
          </a:prstGeom>
          <a:solidFill>
            <a:srgbClr val="A5A5A5">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35" name="下箭头 34"/>
          <p:cNvSpPr/>
          <p:nvPr userDrawn="1"/>
        </p:nvSpPr>
        <p:spPr>
          <a:xfrm>
            <a:off x="10553418" y="3341565"/>
            <a:ext cx="152400" cy="542925"/>
          </a:xfrm>
          <a:prstGeom prst="downArrow">
            <a:avLst/>
          </a:prstGeom>
          <a:solidFill>
            <a:srgbClr val="A5A5A5">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37" name="椭圆 36"/>
          <p:cNvSpPr/>
          <p:nvPr/>
        </p:nvSpPr>
        <p:spPr>
          <a:xfrm>
            <a:off x="8185302" y="4006572"/>
            <a:ext cx="657328" cy="6573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000000"/>
                </a:solidFill>
                <a:latin typeface="微软雅黑" panose="020B0503020204020204" charset="-122"/>
                <a:ea typeface="微软雅黑" panose="020B0503020204020204" charset="-122"/>
              </a:rPr>
              <a:t>?</a:t>
            </a:r>
            <a:endParaRPr lang="zh-CN" altLang="en-US" sz="2800" b="1">
              <a:solidFill>
                <a:srgbClr val="000000"/>
              </a:solidFill>
              <a:latin typeface="微软雅黑" panose="020B0503020204020204" charset="-122"/>
              <a:ea typeface="微软雅黑" panose="020B0503020204020204" charset="-122"/>
            </a:endParaRPr>
          </a:p>
        </p:txBody>
      </p:sp>
      <p:sp>
        <p:nvSpPr>
          <p:cNvPr id="38" name="椭圆 37"/>
          <p:cNvSpPr/>
          <p:nvPr/>
        </p:nvSpPr>
        <p:spPr>
          <a:xfrm>
            <a:off x="9226155" y="3983179"/>
            <a:ext cx="657328" cy="6573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000000"/>
                </a:solidFill>
                <a:latin typeface="微软雅黑" panose="020B0503020204020204" charset="-122"/>
                <a:ea typeface="微软雅黑" panose="020B0503020204020204" charset="-122"/>
              </a:rPr>
              <a:t>?</a:t>
            </a:r>
            <a:endParaRPr lang="en-US" altLang="zh-CN" sz="2800" b="1">
              <a:solidFill>
                <a:srgbClr val="000000"/>
              </a:solidFill>
              <a:latin typeface="微软雅黑" panose="020B0503020204020204" charset="-122"/>
              <a:ea typeface="微软雅黑" panose="020B0503020204020204" charset="-122"/>
            </a:endParaRPr>
          </a:p>
        </p:txBody>
      </p:sp>
      <p:sp>
        <p:nvSpPr>
          <p:cNvPr id="39" name="椭圆 38"/>
          <p:cNvSpPr/>
          <p:nvPr/>
        </p:nvSpPr>
        <p:spPr>
          <a:xfrm>
            <a:off x="10301733" y="3978860"/>
            <a:ext cx="657328" cy="6573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000000"/>
                </a:solidFill>
                <a:latin typeface="微软雅黑" panose="020B0503020204020204" charset="-122"/>
                <a:ea typeface="微软雅黑" panose="020B0503020204020204" charset="-122"/>
                <a:sym typeface="+mn-ea"/>
              </a:rPr>
              <a:t>?</a:t>
            </a:r>
            <a:endParaRPr lang="zh-CN" altLang="en-US" sz="2800"/>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dirty="0">
                <a:latin typeface="微软雅黑" panose="020B0503020204020204" charset="-122"/>
                <a:ea typeface="微软雅黑" panose="020B0503020204020204" charset="-122"/>
                <a:sym typeface="+mn-ea"/>
              </a:rPr>
              <a:t>Methods or Approach</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21250" y="1283335"/>
            <a:ext cx="6921500" cy="50101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4" name="矩形 3"/>
          <p:cNvSpPr/>
          <p:nvPr/>
        </p:nvSpPr>
        <p:spPr>
          <a:xfrm>
            <a:off x="434975" y="1283335"/>
            <a:ext cx="7814945" cy="50101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0" name="矩形 9"/>
          <p:cNvSpPr/>
          <p:nvPr/>
        </p:nvSpPr>
        <p:spPr>
          <a:xfrm>
            <a:off x="2159793" y="1518115"/>
            <a:ext cx="8701775" cy="1267705"/>
          </a:xfrm>
          <a:prstGeom prst="rect">
            <a:avLst/>
          </a:prstGeom>
        </p:spPr>
        <p:txBody>
          <a:bodyPr wrap="square">
            <a:noAutofit/>
          </a:bodyPr>
          <a:lstStyle/>
          <a:p>
            <a:endParaRPr lang="en-US" altLang="zh-CN" sz="2000" dirty="0">
              <a:solidFill>
                <a:schemeClr val="tx1"/>
              </a:solidFill>
              <a:latin typeface="微软雅黑" panose="020B0503020204020204" charset="-122"/>
              <a:ea typeface="微软雅黑" panose="020B0503020204020204" charset="-122"/>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0" name="矩形 19"/>
          <p:cNvSpPr/>
          <p:nvPr/>
        </p:nvSpPr>
        <p:spPr>
          <a:xfrm>
            <a:off x="1344023" y="511213"/>
            <a:ext cx="1251585"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Study 1</a:t>
            </a:r>
            <a:endParaRPr lang="en-US" altLang="zh-CN" sz="2000" b="1" dirty="0">
              <a:latin typeface="微软雅黑" panose="020B0503020204020204" charset="-122"/>
              <a:ea typeface="微软雅黑" panose="020B0503020204020204" charset="-122"/>
            </a:endParaRPr>
          </a:p>
        </p:txBody>
      </p:sp>
      <p:sp>
        <p:nvSpPr>
          <p:cNvPr id="5" name="文本框 4"/>
          <p:cNvSpPr txBox="1"/>
          <p:nvPr userDrawn="1"/>
        </p:nvSpPr>
        <p:spPr>
          <a:xfrm>
            <a:off x="1612019" y="1347425"/>
            <a:ext cx="2144142" cy="398780"/>
          </a:xfrm>
          <a:prstGeom prst="rect">
            <a:avLst/>
          </a:prstGeom>
        </p:spPr>
        <p:txBody>
          <a:bodyPr wrap="square" rtlCol="0" anchor="ctr">
            <a:spAutoFit/>
          </a:bodyPr>
          <a:p>
            <a:pPr algn="ctr"/>
            <a:r>
              <a:rPr lang="en-US" altLang="zh-CN" sz="2000" b="1">
                <a:latin typeface="微软雅黑" panose="020B0503020204020204" charset="-122"/>
                <a:ea typeface="微软雅黑" panose="020B0503020204020204" charset="-122"/>
              </a:rPr>
              <a:t>Stage One</a:t>
            </a:r>
            <a:endParaRPr lang="en-US" altLang="zh-CN" sz="2000" b="1">
              <a:latin typeface="微软雅黑" panose="020B0503020204020204" charset="-122"/>
              <a:ea typeface="微软雅黑" panose="020B0503020204020204" charset="-122"/>
            </a:endParaRPr>
          </a:p>
        </p:txBody>
      </p:sp>
      <p:sp>
        <p:nvSpPr>
          <p:cNvPr id="6" name="文本框 5"/>
          <p:cNvSpPr txBox="1"/>
          <p:nvPr userDrawn="1"/>
        </p:nvSpPr>
        <p:spPr>
          <a:xfrm>
            <a:off x="8797473" y="1333980"/>
            <a:ext cx="2144142" cy="398780"/>
          </a:xfrm>
          <a:prstGeom prst="rect">
            <a:avLst/>
          </a:prstGeom>
        </p:spPr>
        <p:txBody>
          <a:bodyPr wrap="square" rtlCol="0" anchor="ctr">
            <a:spAutoFit/>
          </a:bodyPr>
          <a:p>
            <a:pPr algn="ctr"/>
            <a:r>
              <a:rPr lang="en-US" altLang="zh-CN" sz="2000" b="1">
                <a:latin typeface="微软雅黑" panose="020B0503020204020204" charset="-122"/>
                <a:ea typeface="微软雅黑" panose="020B0503020204020204" charset="-122"/>
              </a:rPr>
              <a:t>Stage Three</a:t>
            </a:r>
            <a:endParaRPr lang="en-US" altLang="zh-CN" sz="2000" b="1">
              <a:latin typeface="微软雅黑" panose="020B0503020204020204" charset="-122"/>
              <a:ea typeface="微软雅黑" panose="020B0503020204020204" charset="-122"/>
            </a:endParaRPr>
          </a:p>
        </p:txBody>
      </p:sp>
      <p:sp>
        <p:nvSpPr>
          <p:cNvPr id="9" name="文本框 8"/>
          <p:cNvSpPr txBox="1"/>
          <p:nvPr userDrawn="1"/>
        </p:nvSpPr>
        <p:spPr>
          <a:xfrm>
            <a:off x="5291722" y="1333980"/>
            <a:ext cx="2144142" cy="398780"/>
          </a:xfrm>
          <a:prstGeom prst="rect">
            <a:avLst/>
          </a:prstGeom>
        </p:spPr>
        <p:txBody>
          <a:bodyPr wrap="square" rtlCol="0" anchor="ctr">
            <a:spAutoFit/>
          </a:bodyPr>
          <a:p>
            <a:pPr algn="ctr"/>
            <a:r>
              <a:rPr lang="en-US" altLang="zh-CN" sz="2000" b="1">
                <a:latin typeface="微软雅黑" panose="020B0503020204020204" charset="-122"/>
                <a:ea typeface="微软雅黑" panose="020B0503020204020204" charset="-122"/>
              </a:rPr>
              <a:t>Stage Two</a:t>
            </a:r>
            <a:endParaRPr lang="en-US" altLang="zh-CN" sz="2000" b="1">
              <a:latin typeface="微软雅黑" panose="020B0503020204020204" charset="-122"/>
              <a:ea typeface="微软雅黑" panose="020B0503020204020204" charset="-122"/>
            </a:endParaRPr>
          </a:p>
        </p:txBody>
      </p:sp>
      <p:sp>
        <p:nvSpPr>
          <p:cNvPr id="11" name="文本框 10"/>
          <p:cNvSpPr txBox="1"/>
          <p:nvPr/>
        </p:nvSpPr>
        <p:spPr>
          <a:xfrm>
            <a:off x="434975" y="1821180"/>
            <a:ext cx="5116195" cy="4643755"/>
          </a:xfrm>
          <a:prstGeom prst="rect">
            <a:avLst/>
          </a:prstGeom>
          <a:noFill/>
        </p:spPr>
        <p:txBody>
          <a:bodyPr wrap="square" rtlCol="0" anchor="t">
            <a:noAutofit/>
          </a:bodyPr>
          <a:p>
            <a:pPr>
              <a:lnSpc>
                <a:spcPct val="130000"/>
              </a:lnSpc>
            </a:pPr>
            <a:endParaRPr lang="en-US" altLang="zh-CN" sz="1600" b="0" u="none">
              <a:latin typeface="微软雅黑" panose="020B0503020204020204" charset="-122"/>
              <a:ea typeface="微软雅黑" panose="020B0503020204020204" charset="-122"/>
            </a:endParaRPr>
          </a:p>
          <a:p>
            <a:pPr>
              <a:lnSpc>
                <a:spcPct val="130000"/>
              </a:lnSpc>
            </a:pPr>
            <a:endParaRPr lang="en-US" altLang="zh-CN" sz="1600" b="0" u="none">
              <a:latin typeface="微软雅黑" panose="020B0503020204020204" charset="-122"/>
              <a:ea typeface="微软雅黑" panose="020B0503020204020204" charset="-122"/>
            </a:endParaRPr>
          </a:p>
          <a:p>
            <a:pPr>
              <a:lnSpc>
                <a:spcPct val="130000"/>
              </a:lnSpc>
            </a:pPr>
            <a:r>
              <a:rPr lang="en-US" altLang="zh-CN" sz="1600" b="0" u="none">
                <a:latin typeface="微软雅黑" panose="020B0503020204020204" charset="-122"/>
                <a:ea typeface="微软雅黑" panose="020B0503020204020204" charset="-122"/>
              </a:rPr>
              <a:t>1.</a:t>
            </a:r>
            <a:r>
              <a:rPr lang="en-US" altLang="zh-CN" sz="1600">
                <a:latin typeface="微软雅黑" panose="020B0503020204020204" charset="-122"/>
                <a:ea typeface="微软雅黑" panose="020B0503020204020204" charset="-122"/>
              </a:rPr>
              <a:t>C</a:t>
            </a:r>
            <a:r>
              <a:rPr sz="1600" b="0" u="none">
                <a:latin typeface="微软雅黑" panose="020B0503020204020204" charset="-122"/>
                <a:ea typeface="微软雅黑" panose="020B0503020204020204" charset="-122"/>
              </a:rPr>
              <a:t>ollect the </a:t>
            </a:r>
            <a:r>
              <a:rPr lang="en-US" altLang="zh-CN" sz="1600">
                <a:latin typeface="微软雅黑" panose="020B0503020204020204" charset="-122"/>
                <a:ea typeface="微软雅黑" panose="020B0503020204020204" charset="-122"/>
              </a:rPr>
              <a:t>E</a:t>
            </a:r>
            <a:r>
              <a:rPr sz="1600" b="0" u="none">
                <a:latin typeface="微软雅黑" panose="020B0503020204020204" charset="-122"/>
                <a:ea typeface="微软雅黑" panose="020B0503020204020204" charset="-122"/>
              </a:rPr>
              <a:t>motional </a:t>
            </a:r>
            <a:r>
              <a:rPr lang="en-US" altLang="zh-CN" sz="1600">
                <a:latin typeface="微软雅黑" panose="020B0503020204020204" charset="-122"/>
                <a:ea typeface="微软雅黑" panose="020B0503020204020204" charset="-122"/>
              </a:rPr>
              <a:t>R</a:t>
            </a:r>
            <a:r>
              <a:rPr sz="1600" b="0" u="none">
                <a:latin typeface="微软雅黑" panose="020B0503020204020204" charset="-122"/>
                <a:ea typeface="微软雅黑" panose="020B0503020204020204" charset="-122"/>
              </a:rPr>
              <a:t>egulation</a:t>
            </a:r>
            <a:r>
              <a:rPr lang="en-US" sz="1600" b="0" u="none">
                <a:latin typeface="微软雅黑" panose="020B0503020204020204" charset="-122"/>
                <a:ea typeface="微软雅黑" panose="020B0503020204020204" charset="-122"/>
              </a:rPr>
              <a:t> </a:t>
            </a:r>
            <a:r>
              <a:rPr lang="en-US" altLang="zh-CN" sz="1600">
                <a:latin typeface="微软雅黑" panose="020B0503020204020204" charset="-122"/>
                <a:ea typeface="微软雅黑" panose="020B0503020204020204" charset="-122"/>
              </a:rPr>
              <a:t>F</a:t>
            </a:r>
            <a:r>
              <a:rPr sz="1600" b="0" u="none">
                <a:latin typeface="微软雅黑" panose="020B0503020204020204" charset="-122"/>
                <a:ea typeface="微软雅黑" panose="020B0503020204020204" charset="-122"/>
              </a:rPr>
              <a:t>requency</a:t>
            </a:r>
            <a:endParaRPr sz="1600" b="0" u="none">
              <a:latin typeface="微软雅黑" panose="020B0503020204020204" charset="-122"/>
              <a:ea typeface="微软雅黑" panose="020B0503020204020204" charset="-122"/>
            </a:endParaRPr>
          </a:p>
          <a:p>
            <a:pPr>
              <a:lnSpc>
                <a:spcPct val="260000"/>
              </a:lnSpc>
            </a:pPr>
            <a:r>
              <a:rPr lang="en-US" altLang="zh-CN" sz="1600">
                <a:latin typeface="微软雅黑" panose="020B0503020204020204" charset="-122"/>
                <a:ea typeface="微软雅黑" panose="020B0503020204020204" charset="-122"/>
              </a:rPr>
              <a:t>2.Show Risky Pictures and Words</a:t>
            </a:r>
            <a:endParaRPr lang="en-US" altLang="zh-CN" sz="1600">
              <a:latin typeface="微软雅黑" panose="020B0503020204020204" charset="-122"/>
              <a:ea typeface="微软雅黑" panose="020B0503020204020204" charset="-122"/>
            </a:endParaRPr>
          </a:p>
          <a:p>
            <a:pPr>
              <a:lnSpc>
                <a:spcPct val="260000"/>
              </a:lnSpc>
            </a:pPr>
            <a:r>
              <a:rPr lang="en-US" altLang="zh-CN" sz="1600">
                <a:latin typeface="微软雅黑" panose="020B0503020204020204" charset="-122"/>
                <a:ea typeface="微软雅黑" panose="020B0503020204020204" charset="-122"/>
              </a:rPr>
              <a:t>3.M</a:t>
            </a:r>
            <a:r>
              <a:rPr sz="1600" b="0" u="none">
                <a:latin typeface="微软雅黑" panose="020B0503020204020204" charset="-122"/>
                <a:ea typeface="微软雅黑" panose="020B0503020204020204" charset="-122"/>
              </a:rPr>
              <a:t>easure </a:t>
            </a:r>
            <a:r>
              <a:rPr lang="en-US" altLang="zh-CN" sz="1600">
                <a:latin typeface="微软雅黑" panose="020B0503020204020204" charset="-122"/>
                <a:ea typeface="微软雅黑" panose="020B0503020204020204" charset="-122"/>
              </a:rPr>
              <a:t>R</a:t>
            </a:r>
            <a:r>
              <a:rPr sz="1600" b="0" u="none">
                <a:latin typeface="微软雅黑" panose="020B0503020204020204" charset="-122"/>
                <a:ea typeface="微软雅黑" panose="020B0503020204020204" charset="-122"/>
              </a:rPr>
              <a:t>isk </a:t>
            </a:r>
            <a:r>
              <a:rPr lang="en-US" altLang="zh-CN" sz="1600">
                <a:latin typeface="微软雅黑" panose="020B0503020204020204" charset="-122"/>
                <a:ea typeface="微软雅黑" panose="020B0503020204020204" charset="-122"/>
              </a:rPr>
              <a:t>P</a:t>
            </a:r>
            <a:r>
              <a:rPr sz="1600" b="0" u="none">
                <a:latin typeface="微软雅黑" panose="020B0503020204020204" charset="-122"/>
                <a:ea typeface="微软雅黑" panose="020B0503020204020204" charset="-122"/>
              </a:rPr>
              <a:t>erception </a:t>
            </a:r>
            <a:r>
              <a:rPr lang="en-US" altLang="zh-CN" sz="1600">
                <a:latin typeface="微软雅黑" panose="020B0503020204020204" charset="-122"/>
                <a:ea typeface="微软雅黑" panose="020B0503020204020204" charset="-122"/>
              </a:rPr>
              <a:t>L</a:t>
            </a:r>
            <a:r>
              <a:rPr sz="1600" b="0" u="none">
                <a:latin typeface="微软雅黑" panose="020B0503020204020204" charset="-122"/>
                <a:ea typeface="微软雅黑" panose="020B0503020204020204" charset="-122"/>
              </a:rPr>
              <a:t>evel </a:t>
            </a:r>
            <a:r>
              <a:rPr lang="en-US" altLang="zh-CN" sz="1600">
                <a:latin typeface="微软雅黑" panose="020B0503020204020204" charset="-122"/>
                <a:ea typeface="微软雅黑" panose="020B0503020204020204" charset="-122"/>
              </a:rPr>
              <a:t>(IRPS)</a:t>
            </a:r>
            <a:endParaRPr lang="en-US" altLang="zh-CN" sz="1600">
              <a:latin typeface="微软雅黑" panose="020B0503020204020204" charset="-122"/>
              <a:ea typeface="微软雅黑" panose="020B0503020204020204" charset="-122"/>
            </a:endParaRPr>
          </a:p>
          <a:p>
            <a:pPr>
              <a:lnSpc>
                <a:spcPct val="260000"/>
              </a:lnSpc>
            </a:pPr>
            <a:r>
              <a:rPr lang="en-US" altLang="zh-CN" sz="1600">
                <a:latin typeface="微软雅黑" panose="020B0503020204020204" charset="-122"/>
                <a:ea typeface="微软雅黑" panose="020B0503020204020204" charset="-122"/>
              </a:rPr>
              <a:t>4.M</a:t>
            </a:r>
            <a:r>
              <a:rPr sz="1600" b="0" u="none">
                <a:latin typeface="微软雅黑" panose="020B0503020204020204" charset="-122"/>
                <a:ea typeface="微软雅黑" panose="020B0503020204020204" charset="-122"/>
              </a:rPr>
              <a:t>easure </a:t>
            </a:r>
            <a:r>
              <a:rPr lang="en-US" altLang="zh-CN" sz="1600">
                <a:latin typeface="微软雅黑" panose="020B0503020204020204" charset="-122"/>
                <a:ea typeface="微软雅黑" panose="020B0503020204020204" charset="-122"/>
              </a:rPr>
              <a:t>N</a:t>
            </a:r>
            <a:r>
              <a:rPr sz="1600" b="0" u="none">
                <a:latin typeface="微软雅黑" panose="020B0503020204020204" charset="-122"/>
                <a:ea typeface="微软雅黑" panose="020B0503020204020204" charset="-122"/>
              </a:rPr>
              <a:t>egative </a:t>
            </a:r>
            <a:r>
              <a:rPr lang="en-US" altLang="zh-CN" sz="1600">
                <a:latin typeface="微软雅黑" panose="020B0503020204020204" charset="-122"/>
                <a:ea typeface="微软雅黑" panose="020B0503020204020204" charset="-122"/>
              </a:rPr>
              <a:t>E</a:t>
            </a:r>
            <a:r>
              <a:rPr sz="1600" b="0" u="none">
                <a:latin typeface="微软雅黑" panose="020B0503020204020204" charset="-122"/>
                <a:ea typeface="微软雅黑" panose="020B0503020204020204" charset="-122"/>
              </a:rPr>
              <a:t>motions </a:t>
            </a:r>
            <a:r>
              <a:rPr lang="en-US" altLang="zh-CN" sz="1600" b="0" u="none">
                <a:latin typeface="微软雅黑" panose="020B0503020204020204" charset="-122"/>
                <a:ea typeface="微软雅黑" panose="020B0503020204020204" charset="-122"/>
              </a:rPr>
              <a:t>(PANAS)</a:t>
            </a:r>
            <a:endParaRPr lang="en-US" altLang="zh-CN" sz="1600" b="0" u="none">
              <a:latin typeface="微软雅黑" panose="020B0503020204020204" charset="-122"/>
              <a:ea typeface="微软雅黑" panose="020B0503020204020204" charset="-122"/>
            </a:endParaRPr>
          </a:p>
          <a:p>
            <a:pPr>
              <a:lnSpc>
                <a:spcPct val="260000"/>
              </a:lnSpc>
            </a:pPr>
            <a:r>
              <a:rPr lang="en-US" altLang="zh-CN" sz="1600">
                <a:latin typeface="微软雅黑" panose="020B0503020204020204" charset="-122"/>
                <a:ea typeface="微软雅黑" panose="020B0503020204020204" charset="-122"/>
              </a:rPr>
              <a:t>5.A</a:t>
            </a:r>
            <a:r>
              <a:rPr sz="1600" b="0" u="none">
                <a:latin typeface="微软雅黑" panose="020B0503020204020204" charset="-122"/>
                <a:ea typeface="微软雅黑" panose="020B0503020204020204" charset="-122"/>
              </a:rPr>
              <a:t>nalyze </a:t>
            </a:r>
            <a:r>
              <a:rPr lang="en-US" altLang="zh-CN" sz="1600">
                <a:latin typeface="微软雅黑" panose="020B0503020204020204" charset="-122"/>
                <a:ea typeface="微软雅黑" panose="020B0503020204020204" charset="-122"/>
              </a:rPr>
              <a:t>D</a:t>
            </a:r>
            <a:r>
              <a:rPr lang="en-US" altLang="zh-CN" sz="1600" b="0" u="none">
                <a:latin typeface="微软雅黑" panose="020B0503020204020204" charset="-122"/>
                <a:ea typeface="微软雅黑" panose="020B0503020204020204" charset="-122"/>
              </a:rPr>
              <a:t>ata (ANOVA)</a:t>
            </a:r>
            <a:endParaRPr sz="1600" b="0" u="none">
              <a:latin typeface="微软雅黑" panose="020B0503020204020204" charset="-122"/>
              <a:ea typeface="微软雅黑" panose="020B0503020204020204" charset="-122"/>
            </a:endParaRPr>
          </a:p>
          <a:p>
            <a:pPr>
              <a:lnSpc>
                <a:spcPct val="260000"/>
              </a:lnSpc>
            </a:pPr>
            <a:endParaRPr lang="zh-CN" altLang="en-US" sz="1600">
              <a:latin typeface="微软雅黑" panose="020B0503020204020204" charset="-122"/>
              <a:ea typeface="微软雅黑" panose="020B0503020204020204" charset="-122"/>
            </a:endParaRPr>
          </a:p>
          <a:p>
            <a:pPr>
              <a:lnSpc>
                <a:spcPct val="260000"/>
              </a:lnSpc>
            </a:pPr>
            <a:endParaRPr lang="zh-CN" altLang="en-US"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p:txBody>
      </p:sp>
      <p:sp>
        <p:nvSpPr>
          <p:cNvPr id="13" name="文本框 12"/>
          <p:cNvSpPr txBox="1"/>
          <p:nvPr/>
        </p:nvSpPr>
        <p:spPr>
          <a:xfrm>
            <a:off x="4920615" y="2639695"/>
            <a:ext cx="3329305" cy="3007360"/>
          </a:xfrm>
          <a:prstGeom prst="rect">
            <a:avLst/>
          </a:prstGeom>
          <a:noFill/>
        </p:spPr>
        <p:txBody>
          <a:bodyPr wrap="square" rtlCol="0" anchor="t">
            <a:noAutofit/>
          </a:bodyPr>
          <a:p>
            <a:pPr algn="ctr">
              <a:lnSpc>
                <a:spcPct val="260000"/>
              </a:lnSpc>
            </a:pPr>
            <a:r>
              <a:rPr lang="en-US" altLang="zh-CN" sz="1600">
                <a:latin typeface="微软雅黑" panose="020B0503020204020204" charset="-122"/>
                <a:ea typeface="微软雅黑" panose="020B0503020204020204" charset="-122"/>
                <a:sym typeface="+mn-ea"/>
              </a:rPr>
              <a:t>2 Weeks Intervention</a:t>
            </a:r>
            <a:endParaRPr lang="en-US" altLang="zh-CN" sz="1600">
              <a:latin typeface="微软雅黑" panose="020B0503020204020204" charset="-122"/>
              <a:ea typeface="微软雅黑" panose="020B0503020204020204" charset="-122"/>
              <a:sym typeface="+mn-ea"/>
            </a:endParaRPr>
          </a:p>
          <a:p>
            <a:pPr algn="ctr">
              <a:lnSpc>
                <a:spcPct val="260000"/>
              </a:lnSpc>
            </a:pPr>
            <a:r>
              <a:rPr lang="en-US" altLang="zh-CN" sz="1600">
                <a:latin typeface="微软雅黑" panose="020B0503020204020204" charset="-122"/>
                <a:ea typeface="微软雅黑" panose="020B0503020204020204" charset="-122"/>
              </a:rPr>
              <a:t>E</a:t>
            </a:r>
            <a:r>
              <a:rPr sz="1600" b="0" u="none">
                <a:latin typeface="微软雅黑" panose="020B0503020204020204" charset="-122"/>
                <a:ea typeface="微软雅黑" panose="020B0503020204020204" charset="-122"/>
              </a:rPr>
              <a:t>motion </a:t>
            </a:r>
            <a:r>
              <a:rPr lang="en-US" altLang="zh-CN" sz="1600">
                <a:latin typeface="微软雅黑" panose="020B0503020204020204" charset="-122"/>
                <a:ea typeface="微软雅黑" panose="020B0503020204020204" charset="-122"/>
              </a:rPr>
              <a:t>R</a:t>
            </a:r>
            <a:r>
              <a:rPr sz="1600" b="0" u="none">
                <a:latin typeface="微软雅黑" panose="020B0503020204020204" charset="-122"/>
                <a:ea typeface="微软雅黑" panose="020B0503020204020204" charset="-122"/>
              </a:rPr>
              <a:t>egulation </a:t>
            </a:r>
            <a:r>
              <a:rPr lang="en-US" altLang="zh-CN" sz="1600">
                <a:latin typeface="微软雅黑" panose="020B0503020204020204" charset="-122"/>
                <a:ea typeface="微软雅黑" panose="020B0503020204020204" charset="-122"/>
              </a:rPr>
              <a:t>M</a:t>
            </a:r>
            <a:r>
              <a:rPr sz="1600" b="0" u="none">
                <a:latin typeface="微软雅黑" panose="020B0503020204020204" charset="-122"/>
                <a:ea typeface="微软雅黑" panose="020B0503020204020204" charset="-122"/>
              </a:rPr>
              <a:t>ethod </a:t>
            </a:r>
            <a:r>
              <a:rPr lang="en-US" altLang="zh-CN" sz="1600" b="0" u="none">
                <a:latin typeface="微软雅黑" panose="020B0503020204020204" charset="-122"/>
                <a:ea typeface="微软雅黑" panose="020B0503020204020204" charset="-122"/>
              </a:rPr>
              <a:t>: </a:t>
            </a:r>
            <a:r>
              <a:rPr lang="en-US" altLang="zh-CN" sz="1600">
                <a:latin typeface="微软雅黑" panose="020B0503020204020204" charset="-122"/>
                <a:ea typeface="微软雅黑" panose="020B0503020204020204" charset="-122"/>
              </a:rPr>
              <a:t>E</a:t>
            </a:r>
            <a:r>
              <a:rPr sz="1600" b="0" u="none">
                <a:latin typeface="微软雅黑" panose="020B0503020204020204" charset="-122"/>
                <a:ea typeface="微软雅黑" panose="020B0503020204020204" charset="-122"/>
              </a:rPr>
              <a:t>xpressive </a:t>
            </a:r>
            <a:r>
              <a:rPr lang="en-US" altLang="zh-CN" sz="1600">
                <a:latin typeface="微软雅黑" panose="020B0503020204020204" charset="-122"/>
                <a:ea typeface="微软雅黑" panose="020B0503020204020204" charset="-122"/>
              </a:rPr>
              <a:t>W</a:t>
            </a:r>
            <a:r>
              <a:rPr sz="1600" b="0" u="none">
                <a:latin typeface="微软雅黑" panose="020B0503020204020204" charset="-122"/>
                <a:ea typeface="微软雅黑" panose="020B0503020204020204" charset="-122"/>
              </a:rPr>
              <a:t>riting</a:t>
            </a:r>
            <a:endParaRPr lang="en-US" altLang="zh-CN" sz="1600">
              <a:latin typeface="微软雅黑" panose="020B0503020204020204" charset="-122"/>
              <a:ea typeface="微软雅黑" panose="020B0503020204020204" charset="-122"/>
            </a:endParaRPr>
          </a:p>
          <a:p>
            <a:pPr>
              <a:lnSpc>
                <a:spcPct val="260000"/>
              </a:lnSpc>
            </a:pPr>
            <a:endParaRPr lang="en-US" altLang="zh-CN" sz="1600">
              <a:latin typeface="微软雅黑" panose="020B0503020204020204" charset="-122"/>
              <a:ea typeface="微软雅黑" panose="020B0503020204020204" charset="-122"/>
            </a:endParaRPr>
          </a:p>
          <a:p>
            <a:endParaRPr lang="en-US" altLang="zh-CN" sz="1600">
              <a:latin typeface="微软雅黑" panose="020B0503020204020204" charset="-122"/>
              <a:ea typeface="微软雅黑" panose="020B0503020204020204" charset="-122"/>
            </a:endParaRPr>
          </a:p>
        </p:txBody>
      </p:sp>
      <p:sp>
        <p:nvSpPr>
          <p:cNvPr id="15" name="文本框 14"/>
          <p:cNvSpPr txBox="1"/>
          <p:nvPr/>
        </p:nvSpPr>
        <p:spPr>
          <a:xfrm>
            <a:off x="8249920" y="2945765"/>
            <a:ext cx="3593465" cy="2419350"/>
          </a:xfrm>
          <a:prstGeom prst="rect">
            <a:avLst/>
          </a:prstGeom>
          <a:noFill/>
        </p:spPr>
        <p:txBody>
          <a:bodyPr wrap="square" rtlCol="0" anchor="t">
            <a:noAutofit/>
          </a:bodyPr>
          <a:p>
            <a:pPr algn="ctr">
              <a:lnSpc>
                <a:spcPct val="260000"/>
              </a:lnSpc>
            </a:pPr>
            <a:r>
              <a:rPr lang="en-US" altLang="zh-CN" sz="1600">
                <a:latin typeface="微软雅黑" panose="020B0503020204020204" charset="-122"/>
                <a:ea typeface="微软雅黑" panose="020B0503020204020204" charset="-122"/>
                <a:sym typeface="+mn-ea"/>
              </a:rPr>
              <a:t>Repeat Step 2,3,4 in Stage One</a:t>
            </a:r>
            <a:endParaRPr lang="en-US" altLang="zh-CN" sz="1600">
              <a:latin typeface="微软雅黑" panose="020B0503020204020204" charset="-122"/>
              <a:ea typeface="微软雅黑" panose="020B0503020204020204" charset="-122"/>
              <a:sym typeface="+mn-ea"/>
            </a:endParaRPr>
          </a:p>
          <a:p>
            <a:pPr algn="ctr">
              <a:lnSpc>
                <a:spcPct val="260000"/>
              </a:lnSpc>
            </a:pPr>
            <a:r>
              <a:rPr lang="en-US" altLang="zh-CN" sz="1600">
                <a:latin typeface="微软雅黑" panose="020B0503020204020204" charset="-122"/>
                <a:ea typeface="微软雅黑" panose="020B0503020204020204" charset="-122"/>
              </a:rPr>
              <a:t>Analyze Negative Emotions</a:t>
            </a:r>
            <a:endParaRPr lang="en-US" altLang="zh-CN" sz="16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8406" y="1869281"/>
            <a:ext cx="7274719" cy="5000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微软雅黑" panose="020B0503020204020204" charset="-122"/>
                <a:ea typeface="微软雅黑" panose="020B0503020204020204" charset="-122"/>
              </a:rPr>
              <a:t>I</a:t>
            </a:r>
            <a:r>
              <a:rPr sz="2000" b="0" u="none">
                <a:latin typeface="微软雅黑" panose="020B0503020204020204" charset="-122"/>
                <a:ea typeface="微软雅黑" panose="020B0503020204020204" charset="-122"/>
              </a:rPr>
              <a:t>nterview the </a:t>
            </a:r>
            <a:r>
              <a:rPr lang="en-US" altLang="zh-CN" sz="2000">
                <a:latin typeface="微软雅黑" panose="020B0503020204020204" charset="-122"/>
                <a:ea typeface="微软雅黑" panose="020B0503020204020204" charset="-122"/>
              </a:rPr>
              <a:t>P</a:t>
            </a:r>
            <a:r>
              <a:rPr sz="2000" b="0" u="none">
                <a:latin typeface="微软雅黑" panose="020B0503020204020204" charset="-122"/>
                <a:ea typeface="微软雅黑" panose="020B0503020204020204" charset="-122"/>
              </a:rPr>
              <a:t>articipants</a:t>
            </a:r>
            <a:endParaRPr lang="zh-CN" altLang="en-US" sz="2000">
              <a:solidFill>
                <a:schemeClr val="bg1"/>
              </a:solidFill>
              <a:latin typeface="微软雅黑" panose="020B0503020204020204" charset="-122"/>
              <a:ea typeface="微软雅黑" panose="020B0503020204020204" charset="-122"/>
            </a:endParaRPr>
          </a:p>
        </p:txBody>
      </p:sp>
      <p:sp>
        <p:nvSpPr>
          <p:cNvPr id="4" name="矩形 3"/>
          <p:cNvSpPr/>
          <p:nvPr/>
        </p:nvSpPr>
        <p:spPr>
          <a:xfrm>
            <a:off x="2488493" y="3176449"/>
            <a:ext cx="7246262" cy="500822"/>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latin typeface="微软雅黑" panose="020B0503020204020204" charset="-122"/>
                <a:ea typeface="微软雅黑" panose="020B0503020204020204" charset="-122"/>
              </a:rPr>
              <a:t>Find Out the Strategies</a:t>
            </a:r>
            <a:endParaRPr lang="en-US" altLang="zh-CN" sz="2000">
              <a:solidFill>
                <a:schemeClr val="bg1"/>
              </a:solidFill>
              <a:latin typeface="微软雅黑" panose="020B0503020204020204" charset="-122"/>
              <a:ea typeface="微软雅黑" panose="020B0503020204020204" charset="-122"/>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0" name="矩形 19"/>
          <p:cNvSpPr/>
          <p:nvPr/>
        </p:nvSpPr>
        <p:spPr>
          <a:xfrm>
            <a:off x="1344023" y="511213"/>
            <a:ext cx="1251585"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Study 2</a:t>
            </a:r>
            <a:endParaRPr lang="en-US" altLang="zh-CN" sz="2000" b="1" dirty="0">
              <a:latin typeface="微软雅黑" panose="020B0503020204020204" charset="-122"/>
              <a:ea typeface="微软雅黑" panose="020B0503020204020204" charset="-122"/>
            </a:endParaRPr>
          </a:p>
        </p:txBody>
      </p:sp>
      <p:sp>
        <p:nvSpPr>
          <p:cNvPr id="2" name="矩形 1"/>
          <p:cNvSpPr/>
          <p:nvPr/>
        </p:nvSpPr>
        <p:spPr>
          <a:xfrm>
            <a:off x="2496344" y="4484687"/>
            <a:ext cx="7274719" cy="5000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bg1"/>
                </a:solidFill>
                <a:latin typeface="微软雅黑" panose="020B0503020204020204" charset="-122"/>
                <a:ea typeface="微软雅黑" panose="020B0503020204020204" charset="-122"/>
              </a:rPr>
              <a:t>Grounded Theory</a:t>
            </a:r>
            <a:endParaRPr lang="en-US" altLang="zh-CN" sz="200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5255" y="2092960"/>
            <a:ext cx="9165590" cy="2453640"/>
            <a:chOff x="3347" y="3296"/>
            <a:chExt cx="14434" cy="3864"/>
          </a:xfrm>
        </p:grpSpPr>
        <p:sp>
          <p:nvSpPr>
            <p:cNvPr id="4" name="椭圆 3"/>
            <p:cNvSpPr/>
            <p:nvPr/>
          </p:nvSpPr>
          <p:spPr>
            <a:xfrm>
              <a:off x="4529" y="3296"/>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145" y="5912"/>
              <a:ext cx="1248" cy="124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3347" y="4560"/>
              <a:ext cx="6229" cy="1335"/>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9287" y="4768"/>
              <a:ext cx="8495" cy="919"/>
            </a:xfrm>
            <a:prstGeom prst="rect">
              <a:avLst/>
            </a:prstGeom>
          </p:spPr>
          <p:txBody>
            <a:bodyPr wrap="none">
              <a:spAutoFit/>
            </a:bodyPr>
            <a:lstStyle/>
            <a:p>
              <a:pPr algn="l"/>
              <a:r>
                <a:rPr lang="en-US" altLang="zh-CN" sz="3200" b="1" dirty="0">
                  <a:latin typeface="微软雅黑" panose="020B0503020204020204" charset="-122"/>
                  <a:ea typeface="微软雅黑" panose="020B0503020204020204" charset="-122"/>
                </a:rPr>
                <a:t>Work plan with timetable</a:t>
              </a:r>
              <a:endParaRPr lang="en-US" altLang="zh-CN" sz="32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511213"/>
            <a:ext cx="1457960" cy="398780"/>
          </a:xfrm>
          <a:prstGeom prst="rect">
            <a:avLst/>
          </a:prstGeom>
        </p:spPr>
        <p:txBody>
          <a:bodyPr wrap="none">
            <a:spAutoFit/>
          </a:bodyPr>
          <a:lstStyle/>
          <a:p>
            <a:pPr algn="l"/>
            <a:r>
              <a:rPr lang="en-US" altLang="zh-CN" sz="2000" b="1" dirty="0">
                <a:latin typeface="微软雅黑" panose="020B0503020204020204" charset="-122"/>
                <a:ea typeface="微软雅黑" panose="020B0503020204020204" charset="-122"/>
                <a:sym typeface="+mn-ea"/>
              </a:rPr>
              <a:t>Timetable</a:t>
            </a:r>
            <a:endParaRPr lang="zh-CN" altLang="en-US" sz="2000" b="1" dirty="0"/>
          </a:p>
        </p:txBody>
      </p:sp>
      <p:pic>
        <p:nvPicPr>
          <p:cNvPr id="3" name="图片 2" descr="d44e601ffbc99bb591bce4cf0ca84bb"/>
          <p:cNvPicPr>
            <a:picLocks noChangeAspect="1"/>
          </p:cNvPicPr>
          <p:nvPr/>
        </p:nvPicPr>
        <p:blipFill>
          <a:blip r:embed="rId1"/>
          <a:stretch>
            <a:fillRect/>
          </a:stretch>
        </p:blipFill>
        <p:spPr>
          <a:xfrm>
            <a:off x="126683" y="1538288"/>
            <a:ext cx="11938635" cy="47961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851025"/>
            <a:ext cx="3954780" cy="2453640"/>
            <a:chOff x="6553" y="1082"/>
            <a:chExt cx="6228" cy="3864"/>
          </a:xfrm>
        </p:grpSpPr>
        <p:sp>
          <p:nvSpPr>
            <p:cNvPr id="24" name="椭圆 23"/>
            <p:cNvSpPr/>
            <p:nvPr/>
          </p:nvSpPr>
          <p:spPr>
            <a:xfrm>
              <a:off x="7493" y="1187"/>
              <a:ext cx="1124" cy="1124"/>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3" name="椭圆 22"/>
            <p:cNvSpPr/>
            <p:nvPr/>
          </p:nvSpPr>
          <p:spPr>
            <a:xfrm>
              <a:off x="7668" y="1082"/>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MH_Others_1"/>
            <p:cNvSpPr txBox="1"/>
            <p:nvPr>
              <p:custDataLst>
                <p:tags r:id="rId1"/>
              </p:custDataLst>
            </p:nvPr>
          </p:nvSpPr>
          <p:spPr>
            <a:xfrm>
              <a:off x="6553" y="2311"/>
              <a:ext cx="6229" cy="1335"/>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Contents</a:t>
              </a:r>
              <a:endPar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grpSp>
      <p:grpSp>
        <p:nvGrpSpPr>
          <p:cNvPr id="18" name="组合 17"/>
          <p:cNvGrpSpPr/>
          <p:nvPr/>
        </p:nvGrpSpPr>
        <p:grpSpPr>
          <a:xfrm>
            <a:off x="4351136" y="1328868"/>
            <a:ext cx="3945774" cy="952500"/>
            <a:chOff x="6687" y="5514"/>
            <a:chExt cx="6214" cy="1500"/>
          </a:xfrm>
        </p:grpSpPr>
        <p:sp>
          <p:nvSpPr>
            <p:cNvPr id="6" name="文本框 5"/>
            <p:cNvSpPr txBox="1"/>
            <p:nvPr/>
          </p:nvSpPr>
          <p:spPr>
            <a:xfrm>
              <a:off x="8746" y="5904"/>
              <a:ext cx="4155" cy="725"/>
            </a:xfrm>
            <a:prstGeom prst="rect">
              <a:avLst/>
            </a:prstGeom>
            <a:noFill/>
          </p:spPr>
          <p:txBody>
            <a:bodyPr wrap="none" rtlCol="0">
              <a:spAutoFit/>
            </a:bodyPr>
            <a:lstStyle/>
            <a:p>
              <a:pPr algn="ctr"/>
              <a:r>
                <a:rPr lang="en-US" altLang="zh-CN" sz="2400" dirty="0" smtClean="0">
                  <a:latin typeface="微软雅黑" panose="020B0503020204020204" charset="-122"/>
                  <a:ea typeface="微软雅黑" panose="020B0503020204020204" charset="-122"/>
                </a:rPr>
                <a:t>Thesis statement</a:t>
              </a:r>
              <a:endParaRPr lang="en-US" altLang="zh-CN" sz="2400" dirty="0" smtClean="0">
                <a:latin typeface="微软雅黑" panose="020B0503020204020204" charset="-122"/>
                <a:ea typeface="微软雅黑" panose="020B0503020204020204" charset="-122"/>
              </a:endParaRPr>
            </a:p>
          </p:txBody>
        </p:sp>
        <p:sp>
          <p:nvSpPr>
            <p:cNvPr id="9" name="椭圆 8"/>
            <p:cNvSpPr/>
            <p:nvPr/>
          </p:nvSpPr>
          <p:spPr>
            <a:xfrm>
              <a:off x="6687" y="5514"/>
              <a:ext cx="1500" cy="1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文本框 9"/>
            <p:cNvSpPr txBox="1"/>
            <p:nvPr/>
          </p:nvSpPr>
          <p:spPr>
            <a:xfrm>
              <a:off x="6830" y="5658"/>
              <a:ext cx="1215" cy="1212"/>
            </a:xfrm>
            <a:prstGeom prst="rect">
              <a:avLst/>
            </a:prstGeom>
            <a:noFill/>
          </p:spPr>
          <p:txBody>
            <a:bodyPr wrap="none" rtlCol="0">
              <a:spAutoFit/>
            </a:bodyPr>
            <a:lstStyle/>
            <a:p>
              <a:pPr algn="ctr"/>
              <a:r>
                <a:rPr lang="en-US" altLang="zh-CN" sz="4400" b="1" dirty="0" smtClean="0">
                  <a:solidFill>
                    <a:schemeClr val="bg1"/>
                  </a:solidFill>
                  <a:latin typeface="微软雅黑" panose="020B0503020204020204" charset="-122"/>
                  <a:ea typeface="微软雅黑" panose="020B0503020204020204" charset="-122"/>
                </a:rPr>
                <a:t>02</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33" name="椭圆 32"/>
            <p:cNvSpPr/>
            <p:nvPr/>
          </p:nvSpPr>
          <p:spPr>
            <a:xfrm>
              <a:off x="7802" y="6627"/>
              <a:ext cx="302" cy="302"/>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9" name="组合 18"/>
          <p:cNvGrpSpPr/>
          <p:nvPr/>
        </p:nvGrpSpPr>
        <p:grpSpPr>
          <a:xfrm>
            <a:off x="4375559" y="2374713"/>
            <a:ext cx="4949416" cy="952500"/>
            <a:chOff x="11340" y="5514"/>
            <a:chExt cx="7794" cy="1500"/>
          </a:xfrm>
        </p:grpSpPr>
        <p:sp>
          <p:nvSpPr>
            <p:cNvPr id="11" name="文本框 10"/>
            <p:cNvSpPr txBox="1"/>
            <p:nvPr/>
          </p:nvSpPr>
          <p:spPr>
            <a:xfrm>
              <a:off x="13367" y="5890"/>
              <a:ext cx="5767" cy="725"/>
            </a:xfrm>
            <a:prstGeom prst="rect">
              <a:avLst/>
            </a:prstGeom>
            <a:noFill/>
          </p:spPr>
          <p:txBody>
            <a:bodyPr wrap="square" rtlCol="0">
              <a:spAutoFit/>
            </a:bodyPr>
            <a:lstStyle/>
            <a:p>
              <a:pPr algn="l"/>
              <a:r>
                <a:rPr lang="en-US" altLang="zh-CN" sz="2400" dirty="0">
                  <a:latin typeface="微软雅黑" panose="020B0503020204020204" charset="-122"/>
                  <a:ea typeface="微软雅黑" panose="020B0503020204020204" charset="-122"/>
                </a:rPr>
                <a:t>Methods or approach</a:t>
              </a:r>
              <a:endParaRPr lang="en-US" altLang="zh-CN" sz="2400" dirty="0">
                <a:latin typeface="微软雅黑" panose="020B0503020204020204" charset="-122"/>
                <a:ea typeface="微软雅黑" panose="020B0503020204020204" charset="-122"/>
              </a:endParaRPr>
            </a:p>
          </p:txBody>
        </p:sp>
        <p:sp>
          <p:nvSpPr>
            <p:cNvPr id="14" name="椭圆 13"/>
            <p:cNvSpPr/>
            <p:nvPr/>
          </p:nvSpPr>
          <p:spPr>
            <a:xfrm>
              <a:off x="11340" y="5514"/>
              <a:ext cx="1500" cy="1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1437" y="5658"/>
              <a:ext cx="1215" cy="1212"/>
            </a:xfrm>
            <a:prstGeom prst="rect">
              <a:avLst/>
            </a:prstGeom>
            <a:noFill/>
          </p:spPr>
          <p:txBody>
            <a:bodyPr wrap="none" rtlCol="0">
              <a:spAutoFit/>
            </a:bodyPr>
            <a:lstStyle/>
            <a:p>
              <a:pPr algn="ctr"/>
              <a:r>
                <a:rPr lang="en-US" altLang="zh-CN" sz="4400" b="1" dirty="0" smtClean="0">
                  <a:solidFill>
                    <a:schemeClr val="bg1"/>
                  </a:solidFill>
                  <a:latin typeface="微软雅黑" panose="020B0503020204020204" charset="-122"/>
                  <a:ea typeface="微软雅黑" panose="020B0503020204020204" charset="-122"/>
                </a:rPr>
                <a:t>03</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34" name="椭圆 33"/>
            <p:cNvSpPr/>
            <p:nvPr/>
          </p:nvSpPr>
          <p:spPr>
            <a:xfrm>
              <a:off x="12507" y="6627"/>
              <a:ext cx="302" cy="302"/>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20" name="组合 19"/>
          <p:cNvGrpSpPr/>
          <p:nvPr/>
        </p:nvGrpSpPr>
        <p:grpSpPr>
          <a:xfrm>
            <a:off x="4381395" y="3419120"/>
            <a:ext cx="5162020" cy="952500"/>
            <a:chOff x="15766" y="5479"/>
            <a:chExt cx="8129" cy="1500"/>
          </a:xfrm>
        </p:grpSpPr>
        <p:sp>
          <p:nvSpPr>
            <p:cNvPr id="16" name="文本框 15"/>
            <p:cNvSpPr txBox="1"/>
            <p:nvPr/>
          </p:nvSpPr>
          <p:spPr>
            <a:xfrm>
              <a:off x="17799" y="5845"/>
              <a:ext cx="6096" cy="725"/>
            </a:xfrm>
            <a:prstGeom prst="rect">
              <a:avLst/>
            </a:prstGeom>
            <a:noFill/>
          </p:spPr>
          <p:txBody>
            <a:bodyPr wrap="none" rtlCol="0">
              <a:spAutoFit/>
            </a:bodyPr>
            <a:lstStyle/>
            <a:p>
              <a:pPr algn="ctr"/>
              <a:r>
                <a:rPr lang="en-US" altLang="zh-CN" sz="2400" dirty="0">
                  <a:latin typeface="微软雅黑" panose="020B0503020204020204" charset="-122"/>
                  <a:ea typeface="微软雅黑" panose="020B0503020204020204" charset="-122"/>
                </a:rPr>
                <a:t>Work plan with timetable</a:t>
              </a:r>
              <a:endParaRPr lang="en-US" altLang="zh-CN" sz="2400" dirty="0">
                <a:latin typeface="微软雅黑" panose="020B0503020204020204" charset="-122"/>
                <a:ea typeface="微软雅黑" panose="020B0503020204020204" charset="-122"/>
              </a:endParaRPr>
            </a:p>
          </p:txBody>
        </p:sp>
        <p:sp>
          <p:nvSpPr>
            <p:cNvPr id="3" name="椭圆 2"/>
            <p:cNvSpPr/>
            <p:nvPr/>
          </p:nvSpPr>
          <p:spPr>
            <a:xfrm>
              <a:off x="15766" y="5479"/>
              <a:ext cx="1500" cy="1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文本框 6"/>
            <p:cNvSpPr txBox="1"/>
            <p:nvPr/>
          </p:nvSpPr>
          <p:spPr>
            <a:xfrm>
              <a:off x="15931" y="5624"/>
              <a:ext cx="1170" cy="1210"/>
            </a:xfrm>
            <a:prstGeom prst="rect">
              <a:avLst/>
            </a:prstGeom>
            <a:noFill/>
          </p:spPr>
          <p:txBody>
            <a:bodyPr wrap="none" rtlCol="0">
              <a:spAutoFit/>
            </a:bodyPr>
            <a:p>
              <a:pPr algn="ctr"/>
              <a:r>
                <a:rPr lang="en-US" altLang="zh-CN" sz="4400" b="1" dirty="0" smtClean="0">
                  <a:solidFill>
                    <a:schemeClr val="bg1"/>
                  </a:solidFill>
                  <a:latin typeface="微软雅黑" panose="020B0503020204020204" charset="-122"/>
                  <a:ea typeface="微软雅黑" panose="020B0503020204020204" charset="-122"/>
                </a:rPr>
                <a:t>04</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8" name="椭圆 7"/>
            <p:cNvSpPr/>
            <p:nvPr/>
          </p:nvSpPr>
          <p:spPr>
            <a:xfrm>
              <a:off x="16881" y="6593"/>
              <a:ext cx="302" cy="302"/>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grpSp>
        <p:nvGrpSpPr>
          <p:cNvPr id="17" name="组合 16"/>
          <p:cNvGrpSpPr/>
          <p:nvPr/>
        </p:nvGrpSpPr>
        <p:grpSpPr>
          <a:xfrm>
            <a:off x="4337345" y="276988"/>
            <a:ext cx="6557350" cy="952500"/>
            <a:chOff x="2131" y="5484"/>
            <a:chExt cx="10327" cy="1500"/>
          </a:xfrm>
        </p:grpSpPr>
        <p:sp>
          <p:nvSpPr>
            <p:cNvPr id="25" name="椭圆 24"/>
            <p:cNvSpPr/>
            <p:nvPr/>
          </p:nvSpPr>
          <p:spPr>
            <a:xfrm>
              <a:off x="3224" y="6627"/>
              <a:ext cx="302" cy="302"/>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椭圆 3"/>
            <p:cNvSpPr/>
            <p:nvPr/>
          </p:nvSpPr>
          <p:spPr>
            <a:xfrm>
              <a:off x="2131" y="5484"/>
              <a:ext cx="1500" cy="1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文本框 4"/>
            <p:cNvSpPr txBox="1"/>
            <p:nvPr/>
          </p:nvSpPr>
          <p:spPr>
            <a:xfrm>
              <a:off x="2292" y="5628"/>
              <a:ext cx="1215" cy="1212"/>
            </a:xfrm>
            <a:prstGeom prst="rect">
              <a:avLst/>
            </a:prstGeom>
            <a:noFill/>
          </p:spPr>
          <p:txBody>
            <a:bodyPr wrap="none" rtlCol="0">
              <a:spAutoFit/>
            </a:bodyPr>
            <a:lstStyle/>
            <a:p>
              <a:pPr algn="ctr"/>
              <a:r>
                <a:rPr lang="en-US" altLang="zh-CN" sz="4400" b="1" dirty="0" smtClean="0">
                  <a:solidFill>
                    <a:schemeClr val="bg1"/>
                  </a:solidFill>
                  <a:latin typeface="微软雅黑" panose="020B0503020204020204" charset="-122"/>
                  <a:ea typeface="微软雅黑" panose="020B0503020204020204" charset="-122"/>
                </a:rPr>
                <a:t>01</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4212" y="5937"/>
              <a:ext cx="8246" cy="725"/>
            </a:xfrm>
            <a:prstGeom prst="rect">
              <a:avLst/>
            </a:prstGeom>
            <a:noFill/>
          </p:spPr>
          <p:txBody>
            <a:bodyPr wrap="square" rtlCol="0">
              <a:spAutoFit/>
            </a:bodyPr>
            <a:p>
              <a:pPr algn="l"/>
              <a:r>
                <a:rPr lang="en-US" altLang="zh-CN" sz="2400" dirty="0" smtClean="0">
                  <a:latin typeface="微软雅黑" panose="020B0503020204020204" charset="-122"/>
                  <a:ea typeface="微软雅黑" panose="020B0503020204020204" charset="-122"/>
                </a:rPr>
                <a:t>Preliminary dicussion and results</a:t>
              </a:r>
              <a:endParaRPr lang="en-US" altLang="zh-CN" sz="2400" dirty="0" smtClean="0">
                <a:latin typeface="微软雅黑" panose="020B0503020204020204" charset="-122"/>
                <a:ea typeface="微软雅黑" panose="020B0503020204020204" charset="-122"/>
              </a:endParaRPr>
            </a:p>
          </p:txBody>
        </p:sp>
      </p:grpSp>
      <p:grpSp>
        <p:nvGrpSpPr>
          <p:cNvPr id="21" name="组合 20"/>
          <p:cNvGrpSpPr/>
          <p:nvPr/>
        </p:nvGrpSpPr>
        <p:grpSpPr>
          <a:xfrm>
            <a:off x="4381795" y="4456558"/>
            <a:ext cx="6545277" cy="952500"/>
            <a:chOff x="2131" y="5484"/>
            <a:chExt cx="10308" cy="1500"/>
          </a:xfrm>
        </p:grpSpPr>
        <p:sp>
          <p:nvSpPr>
            <p:cNvPr id="22" name="椭圆 21"/>
            <p:cNvSpPr/>
            <p:nvPr/>
          </p:nvSpPr>
          <p:spPr>
            <a:xfrm>
              <a:off x="3224" y="6627"/>
              <a:ext cx="302" cy="302"/>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6" name="椭圆 25"/>
            <p:cNvSpPr/>
            <p:nvPr/>
          </p:nvSpPr>
          <p:spPr>
            <a:xfrm>
              <a:off x="2131" y="5484"/>
              <a:ext cx="1500" cy="1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7" name="文本框 26"/>
            <p:cNvSpPr txBox="1"/>
            <p:nvPr/>
          </p:nvSpPr>
          <p:spPr>
            <a:xfrm>
              <a:off x="2266" y="5628"/>
              <a:ext cx="1266" cy="1210"/>
            </a:xfrm>
            <a:prstGeom prst="rect">
              <a:avLst/>
            </a:prstGeom>
            <a:noFill/>
          </p:spPr>
          <p:txBody>
            <a:bodyPr wrap="none" rtlCol="0">
              <a:spAutoFit/>
            </a:bodyPr>
            <a:p>
              <a:pPr algn="ctr"/>
              <a:r>
                <a:rPr lang="en-US" altLang="zh-CN" sz="4400" b="1" dirty="0" smtClean="0">
                  <a:solidFill>
                    <a:schemeClr val="bg1"/>
                  </a:solidFill>
                  <a:latin typeface="微软雅黑" panose="020B0503020204020204" charset="-122"/>
                  <a:ea typeface="微软雅黑" panose="020B0503020204020204" charset="-122"/>
                </a:rPr>
                <a:t>05</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28" name="文本框 27"/>
            <p:cNvSpPr txBox="1"/>
            <p:nvPr/>
          </p:nvSpPr>
          <p:spPr>
            <a:xfrm>
              <a:off x="4193" y="5850"/>
              <a:ext cx="8246" cy="725"/>
            </a:xfrm>
            <a:prstGeom prst="rect">
              <a:avLst/>
            </a:prstGeom>
            <a:noFill/>
          </p:spPr>
          <p:txBody>
            <a:bodyPr wrap="square" rtlCol="0">
              <a:spAutoFit/>
            </a:bodyPr>
            <a:p>
              <a:pPr algn="l"/>
              <a:r>
                <a:rPr lang="en-US" altLang="zh-CN" sz="2400" dirty="0" smtClean="0">
                  <a:latin typeface="微软雅黑" panose="020B0503020204020204" charset="-122"/>
                  <a:ea typeface="微软雅黑" panose="020B0503020204020204" charset="-122"/>
                </a:rPr>
                <a:t>Implication of research</a:t>
              </a:r>
              <a:endParaRPr lang="en-US" altLang="zh-CN" sz="2400" dirty="0" smtClean="0">
                <a:latin typeface="微软雅黑" panose="020B0503020204020204" charset="-122"/>
                <a:ea typeface="微软雅黑" panose="020B0503020204020204" charset="-122"/>
              </a:endParaRPr>
            </a:p>
          </p:txBody>
        </p:sp>
      </p:grpSp>
      <p:grpSp>
        <p:nvGrpSpPr>
          <p:cNvPr id="29" name="组合 28"/>
          <p:cNvGrpSpPr/>
          <p:nvPr/>
        </p:nvGrpSpPr>
        <p:grpSpPr>
          <a:xfrm>
            <a:off x="4413780" y="5493665"/>
            <a:ext cx="4756246" cy="952500"/>
            <a:chOff x="15766" y="5479"/>
            <a:chExt cx="7490" cy="1500"/>
          </a:xfrm>
        </p:grpSpPr>
        <p:sp>
          <p:nvSpPr>
            <p:cNvPr id="30" name="文本框 29"/>
            <p:cNvSpPr txBox="1"/>
            <p:nvPr/>
          </p:nvSpPr>
          <p:spPr>
            <a:xfrm>
              <a:off x="17777" y="5845"/>
              <a:ext cx="5479" cy="725"/>
            </a:xfrm>
            <a:prstGeom prst="rect">
              <a:avLst/>
            </a:prstGeom>
            <a:noFill/>
          </p:spPr>
          <p:txBody>
            <a:bodyPr wrap="none" rtlCol="0">
              <a:spAutoFit/>
            </a:bodyPr>
            <a:p>
              <a:pPr algn="ctr"/>
              <a:r>
                <a:rPr lang="en-US" altLang="zh-CN" sz="2400" dirty="0">
                  <a:latin typeface="微软雅黑" panose="020B0503020204020204" charset="-122"/>
                  <a:ea typeface="微软雅黑" panose="020B0503020204020204" charset="-122"/>
                </a:rPr>
                <a:t>Limitations of research</a:t>
              </a:r>
              <a:endParaRPr lang="en-US" altLang="zh-CN" sz="2400" dirty="0">
                <a:latin typeface="微软雅黑" panose="020B0503020204020204" charset="-122"/>
                <a:ea typeface="微软雅黑" panose="020B0503020204020204" charset="-122"/>
              </a:endParaRPr>
            </a:p>
          </p:txBody>
        </p:sp>
        <p:sp>
          <p:nvSpPr>
            <p:cNvPr id="31" name="椭圆 30"/>
            <p:cNvSpPr/>
            <p:nvPr/>
          </p:nvSpPr>
          <p:spPr>
            <a:xfrm>
              <a:off x="15766" y="5479"/>
              <a:ext cx="1500" cy="1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2" name="文本框 31"/>
            <p:cNvSpPr txBox="1"/>
            <p:nvPr/>
          </p:nvSpPr>
          <p:spPr>
            <a:xfrm>
              <a:off x="15883" y="5624"/>
              <a:ext cx="1266" cy="1210"/>
            </a:xfrm>
            <a:prstGeom prst="rect">
              <a:avLst/>
            </a:prstGeom>
            <a:noFill/>
          </p:spPr>
          <p:txBody>
            <a:bodyPr wrap="none" rtlCol="0">
              <a:spAutoFit/>
            </a:bodyPr>
            <a:p>
              <a:pPr algn="ctr"/>
              <a:r>
                <a:rPr lang="en-US" altLang="zh-CN" sz="4400" b="1" dirty="0" smtClean="0">
                  <a:solidFill>
                    <a:schemeClr val="bg1"/>
                  </a:solidFill>
                  <a:latin typeface="微软雅黑" panose="020B0503020204020204" charset="-122"/>
                  <a:ea typeface="微软雅黑" panose="020B0503020204020204" charset="-122"/>
                </a:rPr>
                <a:t>06</a:t>
              </a:r>
              <a:endParaRPr lang="en-US" altLang="zh-CN" sz="4400" b="1" dirty="0" smtClean="0">
                <a:solidFill>
                  <a:schemeClr val="bg1"/>
                </a:solidFill>
                <a:latin typeface="微软雅黑" panose="020B0503020204020204" charset="-122"/>
                <a:ea typeface="微软雅黑" panose="020B0503020204020204" charset="-122"/>
              </a:endParaRPr>
            </a:p>
          </p:txBody>
        </p:sp>
        <p:sp>
          <p:nvSpPr>
            <p:cNvPr id="35" name="椭圆 34"/>
            <p:cNvSpPr/>
            <p:nvPr/>
          </p:nvSpPr>
          <p:spPr>
            <a:xfrm>
              <a:off x="16881" y="6593"/>
              <a:ext cx="302" cy="302"/>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45285" y="2092960"/>
            <a:ext cx="8653145" cy="2453640"/>
            <a:chOff x="3347" y="3296"/>
            <a:chExt cx="13627" cy="3864"/>
          </a:xfrm>
        </p:grpSpPr>
        <p:sp>
          <p:nvSpPr>
            <p:cNvPr id="4" name="椭圆 3"/>
            <p:cNvSpPr/>
            <p:nvPr/>
          </p:nvSpPr>
          <p:spPr>
            <a:xfrm>
              <a:off x="4529" y="3296"/>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145" y="5912"/>
              <a:ext cx="1248" cy="124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3347" y="4560"/>
              <a:ext cx="6229" cy="1335"/>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9287" y="4768"/>
              <a:ext cx="7687" cy="919"/>
            </a:xfrm>
            <a:prstGeom prst="rect">
              <a:avLst/>
            </a:prstGeom>
          </p:spPr>
          <p:txBody>
            <a:bodyPr wrap="none">
              <a:spAutoFit/>
            </a:bodyPr>
            <a:lstStyle/>
            <a:p>
              <a:pPr algn="l"/>
              <a:r>
                <a:rPr lang="en-US" altLang="zh-CN" sz="3200" b="1" dirty="0">
                  <a:latin typeface="微软雅黑" panose="020B0503020204020204" charset="-122"/>
                  <a:ea typeface="微软雅黑" panose="020B0503020204020204" charset="-122"/>
                </a:rPr>
                <a:t>Implication of research</a:t>
              </a:r>
              <a:endParaRPr lang="en-US" altLang="zh-CN" sz="32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矩形 15"/>
          <p:cNvSpPr/>
          <p:nvPr/>
        </p:nvSpPr>
        <p:spPr>
          <a:xfrm>
            <a:off x="846455" y="1386205"/>
            <a:ext cx="10768965" cy="3688715"/>
          </a:xfrm>
          <a:prstGeom prst="rect">
            <a:avLst/>
          </a:prstGeom>
        </p:spPr>
        <p:txBody>
          <a:bodyPr wrap="square">
            <a:noAutofit/>
          </a:bodyPr>
          <a:p>
            <a:pPr marL="457200" indent="-457200">
              <a:lnSpc>
                <a:spcPct val="110000"/>
              </a:lnSpc>
              <a:spcAft>
                <a:spcPts val="600"/>
              </a:spcAft>
              <a:buClr>
                <a:srgbClr val="48A2A0"/>
              </a:buClr>
              <a:buFont typeface="Wingdings" panose="05000000000000000000" charset="0"/>
              <a:buChar char="Ø"/>
            </a:pPr>
            <a:r>
              <a:rPr lang="en-US" sz="2800" b="1">
                <a:solidFill>
                  <a:srgbClr val="000000"/>
                </a:solidFill>
                <a:latin typeface="微软雅黑" panose="020B0503020204020204" charset="-122"/>
                <a:ea typeface="微软雅黑" panose="020B0503020204020204" charset="-122"/>
              </a:rPr>
              <a:t>necessity</a:t>
            </a:r>
            <a:endParaRPr lang="en-US" sz="2800">
              <a:solidFill>
                <a:srgbClr val="000000"/>
              </a:solidFill>
              <a:latin typeface="微软雅黑" panose="020B0503020204020204" charset="-122"/>
              <a:ea typeface="微软雅黑" panose="020B0503020204020204" charset="-122"/>
              <a:sym typeface="+mn-ea"/>
            </a:endParaRPr>
          </a:p>
          <a:p>
            <a:pPr marL="742950" lvl="1" indent="-285750">
              <a:lnSpc>
                <a:spcPct val="110000"/>
              </a:lnSpc>
              <a:spcAft>
                <a:spcPts val="600"/>
              </a:spcAft>
              <a:buClr>
                <a:srgbClr val="48A2A0"/>
              </a:buClr>
              <a:buFont typeface="Wingdings" panose="05000000000000000000" pitchFamily="2" charset="2"/>
              <a:buChar char="l"/>
            </a:pPr>
            <a:r>
              <a:rPr lang="en-US" sz="2800">
                <a:solidFill>
                  <a:srgbClr val="000000"/>
                </a:solidFill>
                <a:latin typeface="微软雅黑" panose="020B0503020204020204" charset="-122"/>
                <a:ea typeface="微软雅黑" panose="020B0503020204020204" charset="-122"/>
                <a:sym typeface="+mn-ea"/>
              </a:rPr>
              <a:t>People's </a:t>
            </a:r>
            <a:r>
              <a:rPr lang="en-US" sz="2800" b="1">
                <a:solidFill>
                  <a:srgbClr val="000000"/>
                </a:solidFill>
                <a:latin typeface="微软雅黑" panose="020B0503020204020204" charset="-122"/>
                <a:ea typeface="微软雅黑" panose="020B0503020204020204" charset="-122"/>
                <a:sym typeface="+mn-ea"/>
              </a:rPr>
              <a:t>perception and judgment of risk</a:t>
            </a:r>
            <a:r>
              <a:rPr lang="en-US" sz="2800">
                <a:solidFill>
                  <a:srgbClr val="000000"/>
                </a:solidFill>
                <a:latin typeface="微软雅黑" panose="020B0503020204020204" charset="-122"/>
                <a:ea typeface="微软雅黑" panose="020B0503020204020204" charset="-122"/>
                <a:sym typeface="+mn-ea"/>
              </a:rPr>
              <a:t> will affect people's </a:t>
            </a:r>
            <a:r>
              <a:rPr lang="en-US" sz="2800" b="1">
                <a:solidFill>
                  <a:srgbClr val="000000"/>
                </a:solidFill>
                <a:latin typeface="微软雅黑" panose="020B0503020204020204" charset="-122"/>
                <a:ea typeface="微软雅黑" panose="020B0503020204020204" charset="-122"/>
              </a:rPr>
              <a:t>behavi</a:t>
            </a:r>
            <a:r>
              <a:rPr lang="en-US" sz="2800" b="1">
                <a:solidFill>
                  <a:srgbClr val="000000"/>
                </a:solidFill>
                <a:latin typeface="微软雅黑" panose="020B0503020204020204" charset="-122"/>
                <a:ea typeface="微软雅黑" panose="020B0503020204020204" charset="-122"/>
                <a:sym typeface="+mn-ea"/>
              </a:rPr>
              <a:t>or to deal with risk</a:t>
            </a:r>
            <a:r>
              <a:rPr lang="en-US" altLang="zh-CN" sz="2800">
                <a:solidFill>
                  <a:srgbClr val="000000"/>
                </a:solidFill>
                <a:latin typeface="微软雅黑" panose="020B0503020204020204" charset="-122"/>
                <a:ea typeface="微软雅黑" panose="020B0503020204020204" charset="-122"/>
                <a:sym typeface="+mn-ea"/>
              </a:rPr>
              <a:t>.</a:t>
            </a:r>
            <a:endParaRPr lang="en-US" altLang="zh-CN" sz="2800">
              <a:solidFill>
                <a:srgbClr val="000000"/>
              </a:solidFill>
              <a:latin typeface="微软雅黑" panose="020B0503020204020204" charset="-122"/>
              <a:ea typeface="微软雅黑" panose="020B0503020204020204" charset="-122"/>
              <a:sym typeface="+mn-ea"/>
            </a:endParaRPr>
          </a:p>
          <a:p>
            <a:pPr lvl="1" indent="0">
              <a:lnSpc>
                <a:spcPct val="110000"/>
              </a:lnSpc>
              <a:spcAft>
                <a:spcPts val="600"/>
              </a:spcAft>
              <a:buClr>
                <a:srgbClr val="48A2A0"/>
              </a:buClr>
              <a:buFont typeface="Wingdings" panose="05000000000000000000" pitchFamily="2" charset="2"/>
              <a:buNone/>
            </a:pPr>
            <a:endParaRPr lang="en-US" altLang="zh-CN" sz="2800">
              <a:solidFill>
                <a:srgbClr val="000000"/>
              </a:solidFill>
              <a:latin typeface="微软雅黑" panose="020B0503020204020204" charset="-122"/>
              <a:ea typeface="微软雅黑" panose="020B0503020204020204" charset="-122"/>
              <a:sym typeface="+mn-ea"/>
            </a:endParaRPr>
          </a:p>
          <a:p>
            <a:pPr marL="457200" indent="-457200">
              <a:lnSpc>
                <a:spcPct val="110000"/>
              </a:lnSpc>
              <a:spcAft>
                <a:spcPts val="600"/>
              </a:spcAft>
              <a:buClr>
                <a:srgbClr val="48A2A0"/>
              </a:buClr>
              <a:buFont typeface="Wingdings" panose="05000000000000000000" charset="0"/>
              <a:buChar char="Ø"/>
            </a:pPr>
            <a:r>
              <a:rPr lang="en-US" sz="2800" b="1">
                <a:solidFill>
                  <a:srgbClr val="000000"/>
                </a:solidFill>
                <a:latin typeface="微软雅黑" panose="020B0503020204020204" charset="-122"/>
                <a:ea typeface="微软雅黑" panose="020B0503020204020204" charset="-122"/>
              </a:rPr>
              <a:t>innovation</a:t>
            </a:r>
            <a:endParaRPr lang="en-US" sz="2800">
              <a:solidFill>
                <a:srgbClr val="000000"/>
              </a:solidFill>
              <a:latin typeface="微软雅黑" panose="020B0503020204020204" charset="-122"/>
              <a:ea typeface="微软雅黑" panose="020B0503020204020204" charset="-122"/>
            </a:endParaRPr>
          </a:p>
          <a:p>
            <a:pPr marL="742950" lvl="1" indent="-285750">
              <a:lnSpc>
                <a:spcPct val="110000"/>
              </a:lnSpc>
              <a:spcAft>
                <a:spcPts val="600"/>
              </a:spcAft>
              <a:buClr>
                <a:srgbClr val="48A2A0"/>
              </a:buClr>
              <a:buFont typeface="Wingdings" panose="05000000000000000000" pitchFamily="2" charset="2"/>
              <a:buChar char="l"/>
            </a:pPr>
            <a:r>
              <a:rPr lang="en-US" sz="2800">
                <a:solidFill>
                  <a:srgbClr val="000000"/>
                </a:solidFill>
                <a:latin typeface="微软雅黑" panose="020B0503020204020204" charset="-122"/>
                <a:ea typeface="微软雅黑" panose="020B0503020204020204" charset="-122"/>
              </a:rPr>
              <a:t>no large-scale population-based studies have examined associations of </a:t>
            </a:r>
            <a:r>
              <a:rPr lang="en-US" sz="2800" b="1">
                <a:solidFill>
                  <a:srgbClr val="000000"/>
                </a:solidFill>
                <a:latin typeface="微软雅黑" panose="020B0503020204020204" charset="-122"/>
                <a:ea typeface="微软雅黑" panose="020B0503020204020204" charset="-122"/>
              </a:rPr>
              <a:t>risk perception of COVID-19</a:t>
            </a:r>
            <a:r>
              <a:rPr lang="en-US" sz="2800">
                <a:solidFill>
                  <a:srgbClr val="000000"/>
                </a:solidFill>
                <a:latin typeface="微软雅黑" panose="020B0503020204020204" charset="-122"/>
                <a:ea typeface="微软雅黑" panose="020B0503020204020204" charset="-122"/>
              </a:rPr>
              <a:t> with </a:t>
            </a:r>
            <a:r>
              <a:rPr lang="en-US" sz="2800" b="1">
                <a:solidFill>
                  <a:srgbClr val="000000"/>
                </a:solidFill>
                <a:latin typeface="微软雅黑" panose="020B0503020204020204" charset="-122"/>
                <a:ea typeface="微软雅黑" panose="020B0503020204020204" charset="-122"/>
              </a:rPr>
              <a:t>emotion</a:t>
            </a:r>
            <a:r>
              <a:rPr lang="en-US" sz="2800">
                <a:solidFill>
                  <a:srgbClr val="000000"/>
                </a:solidFill>
                <a:latin typeface="微软雅黑" panose="020B0503020204020204" charset="-122"/>
                <a:ea typeface="微软雅黑" panose="020B0503020204020204" charset="-122"/>
              </a:rPr>
              <a:t> and </a:t>
            </a:r>
            <a:r>
              <a:rPr lang="en-US" sz="2800" b="1">
                <a:solidFill>
                  <a:srgbClr val="000000"/>
                </a:solidFill>
                <a:latin typeface="微软雅黑" panose="020B0503020204020204" charset="-122"/>
                <a:ea typeface="微软雅黑" panose="020B0503020204020204" charset="-122"/>
              </a:rPr>
              <a:t>subsequent mental health problems</a:t>
            </a:r>
            <a:r>
              <a:rPr lang="en-US" sz="2800">
                <a:solidFill>
                  <a:srgbClr val="000000"/>
                </a:solidFill>
                <a:latin typeface="微软雅黑" panose="020B0503020204020204" charset="-122"/>
                <a:ea typeface="微软雅黑" panose="020B0503020204020204" charset="-122"/>
              </a:rPr>
              <a:t>.</a:t>
            </a:r>
            <a:endParaRPr lang="en-US" sz="2800">
              <a:solidFill>
                <a:srgbClr val="000000"/>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sz="2800">
                <a:solidFill>
                  <a:srgbClr val="000000"/>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dirty="0">
                <a:latin typeface="微软雅黑" panose="020B0503020204020204" charset="-122"/>
                <a:ea typeface="微软雅黑" panose="020B0503020204020204" charset="-122"/>
                <a:sym typeface="+mn-ea"/>
              </a:rPr>
              <a:t>Implications</a:t>
            </a:r>
            <a:endParaRPr lang="en-US" altLang="zh-CN" sz="20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矩形 15"/>
          <p:cNvSpPr/>
          <p:nvPr/>
        </p:nvSpPr>
        <p:spPr>
          <a:xfrm>
            <a:off x="846455" y="1386205"/>
            <a:ext cx="10668000" cy="3505200"/>
          </a:xfrm>
          <a:prstGeom prst="rect">
            <a:avLst/>
          </a:prstGeom>
        </p:spPr>
        <p:txBody>
          <a:bodyPr wrap="square">
            <a:noAutofit/>
          </a:bodyPr>
          <a:p>
            <a:pPr marL="457200" indent="-457200" algn="l">
              <a:lnSpc>
                <a:spcPct val="110000"/>
              </a:lnSpc>
              <a:spcAft>
                <a:spcPts val="600"/>
              </a:spcAft>
              <a:buClr>
                <a:srgbClr val="48A2A0"/>
              </a:buClr>
              <a:buSzTx/>
              <a:buFont typeface="Wingdings" panose="05000000000000000000" charset="0"/>
              <a:buChar char="Ø"/>
            </a:pPr>
            <a:r>
              <a:rPr lang="en-US" sz="2800" b="1">
                <a:solidFill>
                  <a:srgbClr val="000000"/>
                </a:solidFill>
                <a:latin typeface="微软雅黑" panose="020B0503020204020204" charset="-122"/>
                <a:ea typeface="微软雅黑" panose="020B0503020204020204" charset="-122"/>
              </a:rPr>
              <a:t>a</a:t>
            </a:r>
            <a:r>
              <a:rPr lang="en-US" sz="2800" b="1" u="none">
                <a:solidFill>
                  <a:srgbClr val="000000"/>
                </a:solidFill>
                <a:latin typeface="微软雅黑" panose="020B0503020204020204" charset="-122"/>
                <a:ea typeface="微软雅黑" panose="020B0503020204020204" charset="-122"/>
              </a:rPr>
              <a:t>pplied</a:t>
            </a:r>
            <a:endParaRPr lang="en-US" sz="2800" b="1" u="none">
              <a:solidFill>
                <a:srgbClr val="000000"/>
              </a:solidFill>
              <a:latin typeface="微软雅黑" panose="020B0503020204020204" charset="-122"/>
              <a:ea typeface="微软雅黑" panose="020B0503020204020204" charset="-122"/>
            </a:endParaRPr>
          </a:p>
          <a:p>
            <a:pPr marL="742950" lvl="1" indent="-285750">
              <a:lnSpc>
                <a:spcPct val="110000"/>
              </a:lnSpc>
              <a:spcAft>
                <a:spcPts val="600"/>
              </a:spcAft>
              <a:buClr>
                <a:srgbClr val="48A2A0"/>
              </a:buClr>
              <a:buFont typeface="Wingdings" panose="05000000000000000000" pitchFamily="2" charset="2"/>
              <a:buChar char="l"/>
            </a:pPr>
            <a:r>
              <a:rPr lang="en-US" sz="2800" b="0" u="none">
                <a:solidFill>
                  <a:srgbClr val="000000"/>
                </a:solidFill>
                <a:latin typeface="微软雅黑" panose="020B0503020204020204" charset="-122"/>
                <a:ea typeface="微软雅黑" panose="020B0503020204020204" charset="-122"/>
              </a:rPr>
              <a:t>Our research suggests that </a:t>
            </a:r>
            <a:r>
              <a:rPr lang="en-US" sz="2800" b="1" u="none">
                <a:solidFill>
                  <a:srgbClr val="000000"/>
                </a:solidFill>
                <a:latin typeface="微软雅黑" panose="020B0503020204020204" charset="-122"/>
                <a:ea typeface="微软雅黑" panose="020B0503020204020204" charset="-122"/>
              </a:rPr>
              <a:t>early detection and intervention of negative emotions</a:t>
            </a:r>
            <a:r>
              <a:rPr lang="en-US" sz="2800" b="0" u="none">
                <a:solidFill>
                  <a:srgbClr val="000000"/>
                </a:solidFill>
                <a:latin typeface="微软雅黑" panose="020B0503020204020204" charset="-122"/>
                <a:ea typeface="微软雅黑" panose="020B0503020204020204" charset="-122"/>
              </a:rPr>
              <a:t> could contribute to the prevention of mental health problems, and that frequent using of some emotion regulation strategies c</a:t>
            </a:r>
            <a:r>
              <a:rPr lang="en-US" altLang="zh-CN" sz="2800" b="0" u="none">
                <a:solidFill>
                  <a:srgbClr val="000000"/>
                </a:solidFill>
                <a:latin typeface="微软雅黑" panose="020B0503020204020204" charset="-122"/>
                <a:ea typeface="微软雅黑" panose="020B0503020204020204" charset="-122"/>
              </a:rPr>
              <a:t>ould</a:t>
            </a:r>
            <a:r>
              <a:rPr lang="en-US" sz="2800" b="0" u="none">
                <a:solidFill>
                  <a:srgbClr val="000000"/>
                </a:solidFill>
                <a:latin typeface="微软雅黑" panose="020B0503020204020204" charset="-122"/>
                <a:ea typeface="微软雅黑" panose="020B0503020204020204" charset="-122"/>
              </a:rPr>
              <a:t> effectively</a:t>
            </a:r>
            <a:r>
              <a:rPr lang="en-US" sz="2800" b="1" u="none">
                <a:solidFill>
                  <a:srgbClr val="000000"/>
                </a:solidFill>
                <a:latin typeface="微软雅黑" panose="020B0503020204020204" charset="-122"/>
                <a:ea typeface="微软雅黑" panose="020B0503020204020204" charset="-122"/>
              </a:rPr>
              <a:t> </a:t>
            </a:r>
            <a:r>
              <a:rPr lang="en-US" altLang="zh-CN" sz="2800" b="1" u="none">
                <a:solidFill>
                  <a:srgbClr val="000000"/>
                </a:solidFill>
                <a:latin typeface="微软雅黑" panose="020B0503020204020204" charset="-122"/>
                <a:ea typeface="微软雅黑" panose="020B0503020204020204" charset="-122"/>
              </a:rPr>
              <a:t>reduce</a:t>
            </a:r>
            <a:r>
              <a:rPr lang="en-US" sz="2800" b="1" u="none">
                <a:solidFill>
                  <a:srgbClr val="000000"/>
                </a:solidFill>
                <a:latin typeface="微软雅黑" panose="020B0503020204020204" charset="-122"/>
                <a:ea typeface="微软雅黑" panose="020B0503020204020204" charset="-122"/>
              </a:rPr>
              <a:t> negative emotions</a:t>
            </a:r>
            <a:r>
              <a:rPr lang="en-US" sz="2800" b="0" u="none">
                <a:solidFill>
                  <a:srgbClr val="000000"/>
                </a:solidFill>
                <a:latin typeface="微软雅黑" panose="020B0503020204020204" charset="-122"/>
                <a:ea typeface="微软雅黑" panose="020B0503020204020204" charset="-122"/>
              </a:rPr>
              <a:t> in the face of sudden events</a:t>
            </a:r>
            <a:r>
              <a:rPr lang="en-US" altLang="zh-CN" sz="2800" b="0" u="none">
                <a:solidFill>
                  <a:srgbClr val="000000"/>
                </a:solidFill>
                <a:latin typeface="微软雅黑" panose="020B0503020204020204" charset="-122"/>
                <a:ea typeface="微软雅黑" panose="020B0503020204020204" charset="-122"/>
              </a:rPr>
              <a:t>.</a:t>
            </a:r>
            <a:endParaRPr lang="en-US" sz="2800">
              <a:solidFill>
                <a:srgbClr val="000000"/>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sz="2800">
                <a:solidFill>
                  <a:srgbClr val="000000"/>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4" name="矩形 3"/>
          <p:cNvSpPr/>
          <p:nvPr/>
        </p:nvSpPr>
        <p:spPr>
          <a:xfrm>
            <a:off x="1344295" y="511175"/>
            <a:ext cx="8232775" cy="398780"/>
          </a:xfrm>
          <a:prstGeom prst="rect">
            <a:avLst/>
          </a:prstGeom>
        </p:spPr>
        <p:txBody>
          <a:bodyPr wrap="square">
            <a:spAutoFit/>
          </a:bodyPr>
          <a:p>
            <a:pPr algn="l"/>
            <a:r>
              <a:rPr lang="en-US" altLang="zh-CN" sz="2000" b="1" dirty="0">
                <a:latin typeface="微软雅黑" panose="020B0503020204020204" charset="-122"/>
                <a:ea typeface="微软雅黑" panose="020B0503020204020204" charset="-122"/>
                <a:sym typeface="+mn-ea"/>
              </a:rPr>
              <a:t>Implications</a:t>
            </a:r>
            <a:endParaRPr lang="en-US" altLang="zh-CN" sz="20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45285" y="2092960"/>
            <a:ext cx="8627110" cy="2453640"/>
            <a:chOff x="3347" y="3296"/>
            <a:chExt cx="13586" cy="3864"/>
          </a:xfrm>
        </p:grpSpPr>
        <p:sp>
          <p:nvSpPr>
            <p:cNvPr id="4" name="椭圆 3"/>
            <p:cNvSpPr/>
            <p:nvPr/>
          </p:nvSpPr>
          <p:spPr>
            <a:xfrm>
              <a:off x="4529" y="3296"/>
              <a:ext cx="3864" cy="3864"/>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145" y="5912"/>
              <a:ext cx="1248" cy="124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3347" y="4560"/>
              <a:ext cx="6229" cy="1335"/>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6</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9287" y="4768"/>
              <a:ext cx="7646" cy="919"/>
            </a:xfrm>
            <a:prstGeom prst="rect">
              <a:avLst/>
            </a:prstGeom>
          </p:spPr>
          <p:txBody>
            <a:bodyPr wrap="none">
              <a:spAutoFit/>
            </a:bodyPr>
            <a:lstStyle/>
            <a:p>
              <a:pPr algn="l"/>
              <a:r>
                <a:rPr lang="en-US" altLang="zh-CN" sz="3200" b="1" dirty="0">
                  <a:latin typeface="微软雅黑" panose="020B0503020204020204" charset="-122"/>
                  <a:ea typeface="微软雅黑" panose="020B0503020204020204" charset="-122"/>
                </a:rPr>
                <a:t>Limitations of research</a:t>
              </a:r>
              <a:endParaRPr lang="en-US" altLang="zh-CN" sz="32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dirty="0" smtClean="0">
              <a:solidFill>
                <a:schemeClr val="tx1"/>
              </a:solidFill>
              <a:latin typeface="微软雅黑" panose="020B0503020204020204" charset="-122"/>
              <a:ea typeface="微软雅黑" panose="020B0503020204020204" charset="-122"/>
            </a:endParaRPr>
          </a:p>
        </p:txBody>
      </p:sp>
      <p:sp>
        <p:nvSpPr>
          <p:cNvPr id="16" name="矩形 15"/>
          <p:cNvSpPr/>
          <p:nvPr/>
        </p:nvSpPr>
        <p:spPr>
          <a:xfrm>
            <a:off x="671004" y="1638829"/>
            <a:ext cx="11032872" cy="3217346"/>
          </a:xfrm>
          <a:prstGeom prst="rect">
            <a:avLst/>
          </a:prstGeom>
        </p:spPr>
        <p:txBody>
          <a:bodyPr wrap="square">
            <a:noAutofit/>
          </a:bodyPr>
          <a:p>
            <a:pPr marL="285750" indent="-285750">
              <a:lnSpc>
                <a:spcPct val="160000"/>
              </a:lnSpc>
              <a:spcAft>
                <a:spcPts val="600"/>
              </a:spcAft>
              <a:buClr>
                <a:srgbClr val="48A2A0"/>
              </a:buClr>
              <a:buFont typeface="Wingdings" panose="05000000000000000000" pitchFamily="2" charset="2"/>
              <a:buChar char="l"/>
            </a:pPr>
            <a:r>
              <a:rPr lang="en-US" sz="2800" b="1" u="none">
                <a:solidFill>
                  <a:srgbClr val="000000"/>
                </a:solidFill>
                <a:latin typeface="微软雅黑" panose="020B0503020204020204" charset="-122"/>
                <a:ea typeface="微软雅黑" panose="020B0503020204020204" charset="-122"/>
              </a:rPr>
              <a:t>The intervention effect is affected by personal life events greatly</a:t>
            </a:r>
            <a:endParaRPr lang="en-US" b="0" u="none">
              <a:solidFill>
                <a:srgbClr val="000000"/>
              </a:solidFill>
              <a:latin typeface="微软雅黑" panose="020B0503020204020204" charset="-122"/>
              <a:ea typeface="微软雅黑" panose="020B0503020204020204" charset="-122"/>
            </a:endParaRPr>
          </a:p>
          <a:p>
            <a:pPr indent="0">
              <a:lnSpc>
                <a:spcPct val="160000"/>
              </a:lnSpc>
              <a:spcAft>
                <a:spcPts val="600"/>
              </a:spcAft>
              <a:buClr>
                <a:srgbClr val="48A2A0"/>
              </a:buClr>
              <a:buNone/>
            </a:pPr>
            <a:r>
              <a:rPr lang="en-US" sz="2400" b="0" u="none">
                <a:solidFill>
                  <a:srgbClr val="000000"/>
                </a:solidFill>
                <a:latin typeface="微软雅黑" panose="020B0503020204020204" charset="-122"/>
                <a:ea typeface="微软雅黑" panose="020B0503020204020204" charset="-122"/>
              </a:rPr>
              <a:t>	The study was conducted in the context of life, without the strict 	control on irrelevant variable, unable to isolate the effects of social 	and individual life events. But on the other hand, if it's strictly 	controlled in accordance with laboratory procedures, the result will 	be lost the value of practical application.</a:t>
            </a:r>
            <a:endParaRPr lang="en-US" sz="2800">
              <a:solidFill>
                <a:srgbClr val="000000"/>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sz="2800">
                <a:solidFill>
                  <a:srgbClr val="000000"/>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pic>
        <p:nvPicPr>
          <p:cNvPr id="2" name="图片 1" descr="upload_767579846"/>
          <p:cNvPicPr>
            <a:picLocks noChangeAspect="1"/>
          </p:cNvPicPr>
          <p:nvPr/>
        </p:nvPicPr>
        <p:blipFill>
          <a:blip r:embed="rId1"/>
          <a:stretch>
            <a:fillRect/>
          </a:stretch>
        </p:blipFill>
        <p:spPr>
          <a:xfrm>
            <a:off x="9308122" y="-415371"/>
            <a:ext cx="3369237" cy="2250761"/>
          </a:xfrm>
          <a:prstGeom prst="rect">
            <a:avLst/>
          </a:prstGeom>
        </p:spPr>
      </p:pic>
      <p:sp>
        <p:nvSpPr>
          <p:cNvPr id="4" name="矩形 3"/>
          <p:cNvSpPr/>
          <p:nvPr/>
        </p:nvSpPr>
        <p:spPr>
          <a:xfrm>
            <a:off x="1344295" y="511175"/>
            <a:ext cx="8232775" cy="398780"/>
          </a:xfrm>
          <a:prstGeom prst="rect">
            <a:avLst/>
          </a:prstGeom>
        </p:spPr>
        <p:txBody>
          <a:bodyPr wrap="square">
            <a:spAutoFit/>
          </a:bodyPr>
          <a:p>
            <a:pPr algn="l"/>
            <a:r>
              <a:rPr lang="en-US" altLang="zh-CN" sz="2000" b="1">
                <a:solidFill>
                  <a:srgbClr val="000000"/>
                </a:solidFill>
                <a:latin typeface="微软雅黑" panose="020B0503020204020204" charset="-122"/>
                <a:ea typeface="微软雅黑" panose="020B0503020204020204" charset="-122"/>
                <a:sym typeface="+mn-ea"/>
              </a:rPr>
              <a:t>L</a:t>
            </a:r>
            <a:r>
              <a:rPr lang="en-US" sz="2000" b="1">
                <a:solidFill>
                  <a:srgbClr val="000000"/>
                </a:solidFill>
                <a:latin typeface="微软雅黑" panose="020B0503020204020204" charset="-122"/>
                <a:ea typeface="微软雅黑" panose="020B0503020204020204" charset="-122"/>
                <a:sym typeface="+mn-ea"/>
              </a:rPr>
              <a:t>imitations</a:t>
            </a:r>
            <a:endParaRPr lang="en-US" altLang="zh-CN" sz="20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4" name="图片 3" descr="upload_343414959"/>
          <p:cNvPicPr>
            <a:picLocks noChangeAspect="1"/>
          </p:cNvPicPr>
          <p:nvPr/>
        </p:nvPicPr>
        <p:blipFill>
          <a:blip r:embed="rId1"/>
          <a:stretch>
            <a:fillRect/>
          </a:stretch>
        </p:blipFill>
        <p:spPr>
          <a:xfrm>
            <a:off x="7194150" y="3935380"/>
            <a:ext cx="4984814" cy="2913562"/>
          </a:xfrm>
          <a:prstGeom prst="rect">
            <a:avLst/>
          </a:prstGeom>
        </p:spPr>
      </p:pic>
      <p:sp>
        <p:nvSpPr>
          <p:cNvPr id="16" name="矩形 15"/>
          <p:cNvSpPr/>
          <p:nvPr/>
        </p:nvSpPr>
        <p:spPr>
          <a:xfrm>
            <a:off x="676275" y="1635760"/>
            <a:ext cx="10998835" cy="3010535"/>
          </a:xfrm>
          <a:prstGeom prst="rect">
            <a:avLst/>
          </a:prstGeom>
        </p:spPr>
        <p:txBody>
          <a:bodyPr wrap="square">
            <a:noAutofit/>
          </a:bodyPr>
          <a:p>
            <a:pPr marL="285750" indent="-285750">
              <a:lnSpc>
                <a:spcPct val="160000"/>
              </a:lnSpc>
              <a:spcAft>
                <a:spcPts val="600"/>
              </a:spcAft>
              <a:buClr>
                <a:srgbClr val="48A2A0"/>
              </a:buClr>
              <a:buFont typeface="Wingdings" panose="05000000000000000000" pitchFamily="2" charset="2"/>
              <a:buChar char="l"/>
            </a:pPr>
            <a:r>
              <a:rPr lang="en-US" sz="2800" b="1" u="none">
                <a:solidFill>
                  <a:srgbClr val="000000"/>
                </a:solidFill>
                <a:latin typeface="微软雅黑" panose="020B0503020204020204" charset="-122"/>
                <a:ea typeface="微软雅黑" panose="020B0503020204020204" charset="-122"/>
              </a:rPr>
              <a:t>The gender differences were not discussed</a:t>
            </a:r>
            <a:endParaRPr lang="en-US" b="0" u="none">
              <a:solidFill>
                <a:srgbClr val="000000"/>
              </a:solidFill>
              <a:latin typeface="微软雅黑" panose="020B0503020204020204" charset="-122"/>
              <a:ea typeface="微软雅黑" panose="020B0503020204020204" charset="-122"/>
            </a:endParaRPr>
          </a:p>
          <a:p>
            <a:pPr indent="0">
              <a:lnSpc>
                <a:spcPct val="160000"/>
              </a:lnSpc>
              <a:spcAft>
                <a:spcPts val="600"/>
              </a:spcAft>
              <a:buClr>
                <a:srgbClr val="48A2A0"/>
              </a:buClr>
              <a:buNone/>
            </a:pPr>
            <a:r>
              <a:rPr lang="en-US" sz="2400" b="0" u="none">
                <a:solidFill>
                  <a:srgbClr val="000000"/>
                </a:solidFill>
                <a:latin typeface="微软雅黑" panose="020B0503020204020204" charset="-122"/>
                <a:ea typeface="微软雅黑" panose="020B0503020204020204" charset="-122"/>
              </a:rPr>
              <a:t>	The study about emotion regulation strategy did not consider of 	the differences between male and female, and the gender has or 	has not the impact on the efficacy of the intervention is still 	controversial.</a:t>
            </a:r>
            <a:endParaRPr lang="en-US" sz="2800">
              <a:solidFill>
                <a:srgbClr val="000000"/>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sz="2800">
                <a:solidFill>
                  <a:srgbClr val="000000"/>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a:solidFill>
                  <a:srgbClr val="000000"/>
                </a:solidFill>
                <a:latin typeface="微软雅黑" panose="020B0503020204020204" charset="-122"/>
                <a:ea typeface="微软雅黑" panose="020B0503020204020204" charset="-122"/>
                <a:sym typeface="+mn-ea"/>
              </a:rPr>
              <a:t>L</a:t>
            </a:r>
            <a:r>
              <a:rPr lang="en-US" sz="2000" b="1">
                <a:solidFill>
                  <a:srgbClr val="000000"/>
                </a:solidFill>
                <a:latin typeface="微软雅黑" panose="020B0503020204020204" charset="-122"/>
                <a:ea typeface="微软雅黑" panose="020B0503020204020204" charset="-122"/>
                <a:sym typeface="+mn-ea"/>
              </a:rPr>
              <a:t>imitations</a:t>
            </a:r>
            <a:endParaRPr lang="en-US" altLang="zh-CN" sz="20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pload_167292054"/>
          <p:cNvPicPr>
            <a:picLocks noChangeAspect="1"/>
          </p:cNvPicPr>
          <p:nvPr/>
        </p:nvPicPr>
        <p:blipFill>
          <a:blip r:embed="rId1"/>
          <a:stretch>
            <a:fillRect/>
          </a:stretch>
        </p:blipFill>
        <p:spPr>
          <a:xfrm>
            <a:off x="8031480" y="4084320"/>
            <a:ext cx="4160520" cy="2773680"/>
          </a:xfrm>
          <a:prstGeom prst="rect">
            <a:avLst/>
          </a:prstGeom>
        </p:spPr>
      </p:pic>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矩形 15"/>
          <p:cNvSpPr/>
          <p:nvPr/>
        </p:nvSpPr>
        <p:spPr>
          <a:xfrm>
            <a:off x="674526" y="1819804"/>
            <a:ext cx="11309039" cy="321734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r>
              <a:rPr lang="en-US" sz="2800" b="1" u="none">
                <a:solidFill>
                  <a:srgbClr val="000000"/>
                </a:solidFill>
                <a:latin typeface="微软雅黑" panose="020B0503020204020204" charset="-122"/>
                <a:ea typeface="微软雅黑" panose="020B0503020204020204" charset="-122"/>
              </a:rPr>
              <a:t>The relevant studies on cognitive emotion regulation strategies should be refined</a:t>
            </a:r>
            <a:endParaRPr lang="en-US" sz="2800" b="1" u="none">
              <a:solidFill>
                <a:srgbClr val="000000"/>
              </a:solidFill>
              <a:latin typeface="微软雅黑" panose="020B0503020204020204" charset="-122"/>
              <a:ea typeface="微软雅黑" panose="020B0503020204020204" charset="-122"/>
            </a:endParaRPr>
          </a:p>
          <a:p>
            <a:pPr indent="0">
              <a:lnSpc>
                <a:spcPct val="160000"/>
              </a:lnSpc>
              <a:spcAft>
                <a:spcPts val="600"/>
              </a:spcAft>
              <a:buClr>
                <a:srgbClr val="48A2A0"/>
              </a:buClr>
              <a:buNone/>
            </a:pPr>
            <a:r>
              <a:rPr lang="en-US" sz="2400" b="0" u="none">
                <a:solidFill>
                  <a:srgbClr val="000000"/>
                </a:solidFill>
                <a:latin typeface="微软雅黑" panose="020B0503020204020204" charset="-122"/>
                <a:ea typeface="微软雅黑" panose="020B0503020204020204" charset="-122"/>
              </a:rPr>
              <a:t>	In the process of cognitive emotion regulation strategy has great 	individual differences.</a:t>
            </a:r>
            <a:endParaRPr lang="en-US" sz="2400" b="0" u="none">
              <a:solidFill>
                <a:srgbClr val="000000"/>
              </a:solidFill>
              <a:latin typeface="微软雅黑" panose="020B0503020204020204" charset="-122"/>
              <a:ea typeface="微软雅黑" panose="020B0503020204020204" charset="-122"/>
            </a:endParaRPr>
          </a:p>
          <a:p>
            <a:pPr indent="0">
              <a:lnSpc>
                <a:spcPct val="160000"/>
              </a:lnSpc>
              <a:spcAft>
                <a:spcPts val="600"/>
              </a:spcAft>
              <a:buClr>
                <a:srgbClr val="48A2A0"/>
              </a:buClr>
              <a:buNone/>
            </a:pPr>
            <a:r>
              <a:rPr lang="en-US" sz="2400" b="0" u="none">
                <a:solidFill>
                  <a:srgbClr val="000000"/>
                </a:solidFill>
                <a:latin typeface="微软雅黑" panose="020B0503020204020204" charset="-122"/>
                <a:ea typeface="微软雅黑" panose="020B0503020204020204" charset="-122"/>
              </a:rPr>
              <a:t>	In future studies, cognitive emotion regulation strategies can be 	subdivided to explore</a:t>
            </a:r>
            <a:r>
              <a:rPr lang="en-US" sz="2400">
                <a:solidFill>
                  <a:srgbClr val="000000"/>
                </a:solidFill>
                <a:latin typeface="微软雅黑" panose="020B0503020204020204" charset="-122"/>
                <a:ea typeface="微软雅黑" panose="020B0503020204020204" charset="-122"/>
              </a:rPr>
              <a:t> </a:t>
            </a:r>
            <a:r>
              <a:rPr lang="en-US" sz="2400" b="0" u="none">
                <a:solidFill>
                  <a:srgbClr val="000000"/>
                </a:solidFill>
                <a:latin typeface="微软雅黑" panose="020B0503020204020204" charset="-122"/>
                <a:ea typeface="微软雅黑" panose="020B0503020204020204" charset="-122"/>
              </a:rPr>
              <a:t>more effect of risk perception and judgement.</a:t>
            </a:r>
            <a:endParaRPr lang="en-US" sz="2800">
              <a:solidFill>
                <a:srgbClr val="000000"/>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4" name="矩形 3"/>
          <p:cNvSpPr/>
          <p:nvPr/>
        </p:nvSpPr>
        <p:spPr>
          <a:xfrm>
            <a:off x="1344295" y="511175"/>
            <a:ext cx="8232775" cy="398780"/>
          </a:xfrm>
          <a:prstGeom prst="rect">
            <a:avLst/>
          </a:prstGeom>
        </p:spPr>
        <p:txBody>
          <a:bodyPr wrap="square">
            <a:spAutoFit/>
          </a:bodyPr>
          <a:p>
            <a:pPr algn="l"/>
            <a:r>
              <a:rPr lang="en-US" altLang="zh-CN" sz="2000" b="1">
                <a:solidFill>
                  <a:srgbClr val="000000"/>
                </a:solidFill>
                <a:latin typeface="微软雅黑" panose="020B0503020204020204" charset="-122"/>
                <a:ea typeface="微软雅黑" panose="020B0503020204020204" charset="-122"/>
                <a:sym typeface="+mn-ea"/>
              </a:rPr>
              <a:t>L</a:t>
            </a:r>
            <a:r>
              <a:rPr lang="en-US" sz="2000" b="1">
                <a:solidFill>
                  <a:srgbClr val="000000"/>
                </a:solidFill>
                <a:latin typeface="微软雅黑" panose="020B0503020204020204" charset="-122"/>
                <a:ea typeface="微软雅黑" panose="020B0503020204020204" charset="-122"/>
                <a:sym typeface="+mn-ea"/>
              </a:rPr>
              <a:t>imitations</a:t>
            </a:r>
            <a:endParaRPr lang="en-US" altLang="zh-CN" sz="2000" b="1"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812060" y="2328112"/>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7047369" y="3057150"/>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275455" y="3444875"/>
            <a:ext cx="7626985" cy="368300"/>
          </a:xfrm>
          <a:prstGeom prst="rect">
            <a:avLst/>
          </a:prstGeom>
          <a:noFill/>
        </p:spPr>
        <p:txBody>
          <a:bodyPr wrap="square" rtlCol="0">
            <a:spAutoFit/>
          </a:bodyPr>
          <a:p>
            <a:r>
              <a:rPr lang="en-US" altLang="zh-CN" dirty="0" smtClean="0">
                <a:solidFill>
                  <a:schemeClr val="bg1"/>
                </a:solidFill>
              </a:rPr>
              <a:t>Group Members: </a:t>
            </a:r>
            <a:r>
              <a:rPr lang="zh-CN" altLang="en-US" dirty="0" smtClean="0">
                <a:solidFill>
                  <a:schemeClr val="bg1"/>
                </a:solidFill>
              </a:rPr>
              <a:t>吴旭升 杨铠宁 张哲玮 吴桐 翁静 王梦冰 王志武</a:t>
            </a:r>
            <a:endParaRPr lang="zh-CN" altLang="en-US"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031964"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椭圆 4"/>
          <p:cNvSpPr/>
          <p:nvPr/>
        </p:nvSpPr>
        <p:spPr>
          <a:xfrm>
            <a:off x="3693019"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MH_Others_1"/>
          <p:cNvSpPr txBox="1"/>
          <p:nvPr>
            <p:custDataLst>
              <p:tags r:id="rId1"/>
            </p:custDataLst>
          </p:nvPr>
        </p:nvSpPr>
        <p:spPr>
          <a:xfrm>
            <a:off x="1264362"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5206765" y="3010452"/>
            <a:ext cx="4695190" cy="1076325"/>
          </a:xfrm>
          <a:prstGeom prst="rect">
            <a:avLst/>
          </a:prstGeom>
        </p:spPr>
        <p:txBody>
          <a:bodyPr wrap="none">
            <a:spAutoFit/>
          </a:bodyPr>
          <a:lstStyle/>
          <a:p>
            <a:pPr algn="l"/>
            <a:r>
              <a:rPr lang="en-US" altLang="zh-CN" sz="3200" b="1" dirty="0" smtClean="0">
                <a:latin typeface="微软雅黑" panose="020B0503020204020204" charset="-122"/>
                <a:ea typeface="微软雅黑" panose="020B0503020204020204" charset="-122"/>
                <a:sym typeface="+mn-ea"/>
              </a:rPr>
              <a:t>Preliminary dicussion </a:t>
            </a:r>
            <a:endParaRPr lang="en-US" altLang="zh-CN" sz="3200" b="1" dirty="0" smtClean="0">
              <a:latin typeface="微软雅黑" panose="020B0503020204020204" charset="-122"/>
              <a:ea typeface="微软雅黑" panose="020B0503020204020204" charset="-122"/>
              <a:sym typeface="+mn-ea"/>
            </a:endParaRPr>
          </a:p>
          <a:p>
            <a:pPr algn="l"/>
            <a:r>
              <a:rPr lang="en-US" altLang="zh-CN" sz="3200" b="1" dirty="0" smtClean="0">
                <a:latin typeface="微软雅黑" panose="020B0503020204020204" charset="-122"/>
                <a:ea typeface="微软雅黑" panose="020B0503020204020204" charset="-122"/>
                <a:sym typeface="+mn-ea"/>
              </a:rPr>
              <a:t>and results</a:t>
            </a:r>
            <a:endParaRPr lang="en-US" altLang="zh-CN" sz="3200" b="1" dirty="0" smtClean="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511213"/>
            <a:ext cx="3337560" cy="398780"/>
          </a:xfrm>
          <a:prstGeom prst="rect">
            <a:avLst/>
          </a:prstGeom>
        </p:spPr>
        <p:txBody>
          <a:bodyPr wrap="none">
            <a:spAutoFit/>
          </a:bodyPr>
          <a:lstStyle/>
          <a:p>
            <a:pPr algn="l"/>
            <a:r>
              <a:rPr lang="en-US" altLang="zh-CN" sz="2000" b="1" dirty="0" smtClean="0">
                <a:latin typeface="微软雅黑" panose="020B0503020204020204" charset="-122"/>
                <a:ea typeface="微软雅黑" panose="020B0503020204020204" charset="-122"/>
                <a:sym typeface="+mn-ea"/>
              </a:rPr>
              <a:t>The sources of articles</a:t>
            </a:r>
            <a:endParaRPr lang="zh-CN" altLang="en-US" sz="2000" b="1" dirty="0"/>
          </a:p>
        </p:txBody>
      </p:sp>
      <p:graphicFrame>
        <p:nvGraphicFramePr>
          <p:cNvPr id="3" name="表格 2"/>
          <p:cNvGraphicFramePr/>
          <p:nvPr>
            <p:custDataLst>
              <p:tags r:id="rId1"/>
            </p:custDataLst>
          </p:nvPr>
        </p:nvGraphicFramePr>
        <p:xfrm>
          <a:off x="446275" y="1353701"/>
          <a:ext cx="11424285" cy="4537075"/>
        </p:xfrm>
        <a:graphic>
          <a:graphicData uri="http://schemas.openxmlformats.org/drawingml/2006/table">
            <a:tbl>
              <a:tblPr firstRow="1" bandRow="1">
                <a:tableStyleId>{5940675A-B579-460E-94D1-54222C63F5DA}</a:tableStyleId>
              </a:tblPr>
              <a:tblGrid>
                <a:gridCol w="3782695"/>
                <a:gridCol w="3064510"/>
                <a:gridCol w="2439670"/>
                <a:gridCol w="2137410"/>
              </a:tblGrid>
              <a:tr h="711200">
                <a:tc>
                  <a:txBody>
                    <a:bodyPr/>
                    <a:p>
                      <a:pPr algn="ctr">
                        <a:buNone/>
                      </a:pPr>
                      <a:r>
                        <a:rPr lang="en-US" altLang="zh-CN" sz="1800" b="1">
                          <a:latin typeface="微软雅黑" panose="020B0503020204020204" charset="-122"/>
                          <a:ea typeface="微软雅黑" panose="020B0503020204020204" charset="-122"/>
                        </a:rPr>
                        <a:t>Title of Article</a:t>
                      </a:r>
                      <a:endParaRPr lang="en-US" altLang="zh-CN" sz="1800" b="1">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800" b="1" u="none">
                          <a:solidFill>
                            <a:srgbClr val="333333"/>
                          </a:solidFill>
                          <a:latin typeface="微软雅黑" panose="020B0503020204020204" charset="-122"/>
                          <a:ea typeface="微软雅黑" panose="020B0503020204020204" charset="-122"/>
                        </a:rPr>
                        <a:t> </a:t>
                      </a:r>
                      <a:r>
                        <a:rPr lang="en-US" altLang="zh-CN" sz="1800" b="1" u="none">
                          <a:solidFill>
                            <a:srgbClr val="333333"/>
                          </a:solidFill>
                          <a:latin typeface="微软雅黑" panose="020B0503020204020204" charset="-122"/>
                          <a:ea typeface="微软雅黑" panose="020B0503020204020204" charset="-122"/>
                        </a:rPr>
                        <a:t>J</a:t>
                      </a:r>
                      <a:r>
                        <a:rPr lang="en-US" sz="1800" b="1" u="none">
                          <a:solidFill>
                            <a:srgbClr val="333333"/>
                          </a:solidFill>
                          <a:latin typeface="微软雅黑" panose="020B0503020204020204" charset="-122"/>
                          <a:ea typeface="微软雅黑" panose="020B0503020204020204" charset="-122"/>
                        </a:rPr>
                        <a:t>ournal </a:t>
                      </a:r>
                      <a:r>
                        <a:rPr lang="en-US" altLang="zh-CN" sz="1800" b="1" u="none">
                          <a:solidFill>
                            <a:srgbClr val="333333"/>
                          </a:solidFill>
                          <a:latin typeface="微软雅黑" panose="020B0503020204020204" charset="-122"/>
                          <a:ea typeface="微软雅黑" panose="020B0503020204020204" charset="-122"/>
                        </a:rPr>
                        <a:t>S</a:t>
                      </a:r>
                      <a:r>
                        <a:rPr lang="en-US" sz="1800" b="1" u="none">
                          <a:solidFill>
                            <a:srgbClr val="333333"/>
                          </a:solidFill>
                          <a:latin typeface="微软雅黑" panose="020B0503020204020204" charset="-122"/>
                          <a:ea typeface="微软雅黑" panose="020B0503020204020204" charset="-122"/>
                        </a:rPr>
                        <a:t>ource</a:t>
                      </a:r>
                      <a:endParaRPr lang="zh-CN" altLang="en-US" sz="1800" b="1" u="none">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800" b="1" u="none">
                          <a:solidFill>
                            <a:srgbClr val="2A2D35"/>
                          </a:solidFill>
                          <a:latin typeface="微软雅黑" panose="020B0503020204020204" charset="-122"/>
                          <a:ea typeface="微软雅黑" panose="020B0503020204020204" charset="-122"/>
                        </a:rPr>
                        <a:t>Quartile in Category</a:t>
                      </a:r>
                      <a:endParaRPr lang="en-US" altLang="en-US" sz="1800" b="1" u="none">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800" b="1" u="none">
                          <a:solidFill>
                            <a:srgbClr val="121212"/>
                          </a:solidFill>
                          <a:latin typeface="微软雅黑" panose="020B0503020204020204" charset="-122"/>
                          <a:ea typeface="微软雅黑" panose="020B0503020204020204" charset="-122"/>
                        </a:rPr>
                        <a:t>Impact Factor</a:t>
                      </a:r>
                      <a:endParaRPr lang="en-US" altLang="en-US" sz="1800" b="1" u="none">
                        <a:solidFill>
                          <a:srgbClr val="121212"/>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r>
              <a:tr h="1657350">
                <a:tc>
                  <a:txBody>
                    <a:bodyPr/>
                    <a:p>
                      <a:pPr algn="ctr">
                        <a:buNone/>
                      </a:pPr>
                      <a:r>
                        <a:rPr lang="en-US" sz="1600" b="0" u="none">
                          <a:solidFill>
                            <a:srgbClr val="2A2D35"/>
                          </a:solidFill>
                          <a:latin typeface="微软雅黑" panose="020B0503020204020204" charset="-122"/>
                          <a:ea typeface="微软雅黑" panose="020B0503020204020204" charset="-122"/>
                        </a:rPr>
                        <a:t>Taking control amidst the chaos: Emotion regu</a:t>
                      </a:r>
                      <a:r>
                        <a:rPr lang="en-US" sz="1600" b="0">
                          <a:solidFill>
                            <a:srgbClr val="2A2D35"/>
                          </a:solidFill>
                          <a:latin typeface="微软雅黑" panose="020B0503020204020204" charset="-122"/>
                          <a:ea typeface="微软雅黑" panose="020B0503020204020204" charset="-122"/>
                        </a:rPr>
                        <a:t>lation during t</a:t>
                      </a:r>
                      <a:r>
                        <a:rPr lang="en-US" sz="1600" b="0" u="none">
                          <a:solidFill>
                            <a:srgbClr val="2A2D35"/>
                          </a:solidFill>
                          <a:latin typeface="微软雅黑" panose="020B0503020204020204" charset="-122"/>
                          <a:ea typeface="微软雅黑" panose="020B0503020204020204" charset="-122"/>
                        </a:rPr>
                        <a:t>he COVID-19 pandemic</a:t>
                      </a:r>
                      <a:endParaRPr lang="zh-CN" altLang="en-US" sz="1600" b="0" u="none">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u="none">
                          <a:solidFill>
                            <a:srgbClr val="2A2D35"/>
                          </a:solidFill>
                          <a:latin typeface="微软雅黑" panose="020B0503020204020204" charset="-122"/>
                          <a:ea typeface="微软雅黑" panose="020B0503020204020204" charset="-122"/>
                        </a:rPr>
                        <a:t>JOURNAL OF VOCATIONAL BEHAVIOR</a:t>
                      </a:r>
                      <a:endParaRPr lang="en-US" altLang="en-US" sz="1600" b="0" u="none">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u="none">
                          <a:solidFill>
                            <a:srgbClr val="2A2D35"/>
                          </a:solidFill>
                          <a:latin typeface="微软雅黑" panose="020B0503020204020204" charset="-122"/>
                          <a:ea typeface="微软雅黑" panose="020B0503020204020204" charset="-122"/>
                        </a:rPr>
                        <a:t>Q1</a:t>
                      </a:r>
                      <a:endParaRPr lang="en-US" altLang="en-US" sz="1600" b="0" u="none">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u="none">
                          <a:solidFill>
                            <a:srgbClr val="2A2D35"/>
                          </a:solidFill>
                          <a:latin typeface="微软雅黑" panose="020B0503020204020204" charset="-122"/>
                          <a:ea typeface="微软雅黑" panose="020B0503020204020204" charset="-122"/>
                        </a:rPr>
                        <a:t>4.883</a:t>
                      </a:r>
                      <a:endParaRPr lang="en-US" altLang="en-US" sz="1600" b="0" u="none">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r>
              <a:tr h="1254125">
                <a:tc>
                  <a:txBody>
                    <a:bodyPr/>
                    <a:p>
                      <a:pPr algn="ctr">
                        <a:buNone/>
                      </a:pPr>
                      <a:r>
                        <a:rPr lang="en-US" sz="1600" b="0">
                          <a:solidFill>
                            <a:srgbClr val="2A2D35"/>
                          </a:solidFill>
                          <a:latin typeface="微软雅黑" panose="020B0503020204020204" charset="-122"/>
                          <a:ea typeface="微软雅黑" panose="020B0503020204020204" charset="-122"/>
                        </a:rPr>
                        <a:t>Associations of risk perception of COVID-19 with emotion and mentalhealth during the pandemic </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JOURNAL OF AFFECTIVE DISORDERS</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Q1</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4.226</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r>
              <a:tr h="914400">
                <a:tc>
                  <a:txBody>
                    <a:bodyPr/>
                    <a:p>
                      <a:pPr algn="ctr">
                        <a:buNone/>
                      </a:pPr>
                      <a:endParaRPr lang="en-US" sz="1600" b="0">
                        <a:solidFill>
                          <a:srgbClr val="2A2D35"/>
                        </a:solidFill>
                        <a:latin typeface="微软雅黑" panose="020B0503020204020204" charset="-122"/>
                        <a:ea typeface="微软雅黑" panose="020B0503020204020204" charset="-122"/>
                      </a:endParaRPr>
                    </a:p>
                    <a:p>
                      <a:pPr algn="ctr">
                        <a:buNone/>
                      </a:pPr>
                      <a:r>
                        <a:rPr lang="en-US" sz="1600" b="0">
                          <a:solidFill>
                            <a:srgbClr val="2A2D35"/>
                          </a:solidFill>
                          <a:latin typeface="微软雅黑" panose="020B0503020204020204" charset="-122"/>
                          <a:ea typeface="微软雅黑" panose="020B0503020204020204" charset="-122"/>
                        </a:rPr>
                        <a:t>Anxiety associated with COVID-19 and concerns about death: Impacts onpsychological well-being </a:t>
                      </a:r>
                      <a:endParaRPr lang="en-US" sz="1600" b="0">
                        <a:solidFill>
                          <a:srgbClr val="2A2D35"/>
                        </a:solidFill>
                        <a:latin typeface="微软雅黑" panose="020B0503020204020204" charset="-122"/>
                        <a:ea typeface="微软雅黑" panose="020B0503020204020204" charset="-122"/>
                      </a:endParaRPr>
                    </a:p>
                    <a:p>
                      <a:pPr algn="ctr">
                        <a:buNone/>
                      </a:p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PERSONALITY AND INDIVIDUAL DIFFERENCES</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Q2</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en-US" sz="1600" b="0">
                          <a:solidFill>
                            <a:srgbClr val="2A2D35"/>
                          </a:solidFill>
                          <a:latin typeface="微软雅黑" panose="020B0503020204020204" charset="-122"/>
                          <a:ea typeface="微软雅黑" panose="020B0503020204020204" charset="-122"/>
                        </a:rPr>
                        <a:t>2.733</a:t>
                      </a:r>
                      <a:endParaRPr lang="en-US" sz="1600" b="0">
                        <a:solidFill>
                          <a:srgbClr val="2A2D35"/>
                        </a:solidFill>
                        <a:latin typeface="微软雅黑" panose="020B0503020204020204" charset="-122"/>
                        <a:ea typeface="微软雅黑" panose="020B0503020204020204" charset="-122"/>
                      </a:endParaRPr>
                    </a:p>
                  </a:txBody>
                  <a:tcPr anchor="ctr">
                    <a:lnL>
                      <a:noFill/>
                    </a:lnL>
                    <a:lnR>
                      <a:noFill/>
                    </a:lnR>
                    <a:lnT w="12700" cmpd="sng">
                      <a:solidFill>
                        <a:srgbClr val="000000">
                          <a:alpha val="100000"/>
                        </a:srgbClr>
                      </a:solidFill>
                      <a:prstDash val="solid"/>
                    </a:lnT>
                    <a:lnB w="12700" cmpd="sng">
                      <a:solidFill>
                        <a:srgbClr val="000000">
                          <a:alpha val="100000"/>
                        </a:srgbClr>
                      </a:solidFill>
                      <a:prstDash val="soli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289" y="4968530"/>
            <a:ext cx="2707403" cy="580158"/>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charset="-122"/>
                <a:ea typeface="微软雅黑" panose="020B0503020204020204" charset="-122"/>
              </a:rPr>
              <a:t>Fear </a:t>
            </a:r>
            <a:r>
              <a:rPr lang="en-US" altLang="zh-CN" sz="2400" b="1" dirty="0">
                <a:latin typeface="微软雅黑" panose="020B0503020204020204" charset="-122"/>
                <a:ea typeface="微软雅黑" panose="020B0503020204020204" charset="-122"/>
              </a:rPr>
              <a:t>of D</a:t>
            </a:r>
            <a:r>
              <a:rPr lang="en-US" altLang="zh-CN" sz="2400" b="1" dirty="0" smtClean="0">
                <a:latin typeface="微软雅黑" panose="020B0503020204020204" charset="-122"/>
                <a:ea typeface="微软雅黑" panose="020B0503020204020204" charset="-122"/>
              </a:rPr>
              <a:t>eath</a:t>
            </a:r>
            <a:endParaRPr lang="zh-CN" altLang="en-US" dirty="0"/>
          </a:p>
        </p:txBody>
      </p:sp>
      <p:sp>
        <p:nvSpPr>
          <p:cNvPr id="8" name="矩形 7"/>
          <p:cNvSpPr/>
          <p:nvPr/>
        </p:nvSpPr>
        <p:spPr>
          <a:xfrm>
            <a:off x="5474309" y="1770225"/>
            <a:ext cx="6128846" cy="3555326"/>
          </a:xfrm>
          <a:prstGeom prst="rect">
            <a:avLst/>
          </a:prstGeom>
        </p:spPr>
        <p:txBody>
          <a:bodyPr wrap="square">
            <a:noAutofit/>
          </a:bodyPr>
          <a:lstStyle/>
          <a:p>
            <a:pPr marL="285750" indent="-285750">
              <a:lnSpc>
                <a:spcPct val="110000"/>
              </a:lnSpc>
              <a:spcAft>
                <a:spcPts val="600"/>
              </a:spcAft>
              <a:buClr>
                <a:srgbClr val="48A2A0"/>
              </a:buClr>
              <a:buFont typeface="Wingdings" panose="05000000000000000000" pitchFamily="2" charset="2"/>
              <a:buChar char="l"/>
            </a:pPr>
            <a:r>
              <a:rPr lang="en-US" altLang="zh-CN" sz="2000">
                <a:latin typeface="微软雅黑" panose="020B0503020204020204" charset="-122"/>
                <a:ea typeface="微软雅黑" panose="020B0503020204020204" charset="-122"/>
                <a:cs typeface="Times New Roman" panose="02020603050405020304" charset="0"/>
              </a:rPr>
              <a:t>I</a:t>
            </a:r>
            <a:r>
              <a:rPr lang="en-US" sz="2000" b="0" u="none">
                <a:latin typeface="微软雅黑" panose="020B0503020204020204" charset="-122"/>
                <a:ea typeface="微软雅黑" panose="020B0503020204020204" charset="-122"/>
                <a:cs typeface="Times New Roman" panose="02020603050405020304" charset="0"/>
              </a:rPr>
              <a:t>ndividuals experience more anxiety when mortality has been emphasized and express lower psychological well-being</a:t>
            </a:r>
            <a:r>
              <a:rPr lang="en-US" altLang="zh-CN" sz="2000" b="0" u="none">
                <a:latin typeface="微软雅黑" panose="020B0503020204020204" charset="-122"/>
                <a:ea typeface="微软雅黑" panose="020B0503020204020204" charset="-122"/>
                <a:cs typeface="Times New Roman" panose="02020603050405020304" charset="0"/>
              </a:rPr>
              <a:t>.</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U</a:t>
            </a:r>
            <a:r>
              <a:rPr lang="en-US" sz="2000">
                <a:solidFill>
                  <a:schemeClr val="tx1"/>
                </a:solidFill>
                <a:latin typeface="微软雅黑" panose="020B0503020204020204" charset="-122"/>
                <a:ea typeface="微软雅黑" panose="020B0503020204020204" charset="-122"/>
              </a:rPr>
              <a:t>sed </a:t>
            </a:r>
            <a:r>
              <a:rPr lang="en-US" altLang="zh-CN" sz="2000">
                <a:solidFill>
                  <a:srgbClr val="FF0000"/>
                </a:solidFill>
                <a:latin typeface="微软雅黑" panose="020B0503020204020204" charset="-122"/>
                <a:ea typeface="微软雅黑" panose="020B0503020204020204" charset="-122"/>
              </a:rPr>
              <a:t>adaption of the multidimensional mortality awareness</a:t>
            </a:r>
            <a:r>
              <a:rPr lang="en-US" altLang="zh-CN" sz="2000">
                <a:solidFill>
                  <a:schemeClr val="tx1"/>
                </a:solidFill>
                <a:latin typeface="微软雅黑" panose="020B0503020204020204" charset="-122"/>
                <a:ea typeface="微软雅黑" panose="020B0503020204020204" charset="-122"/>
              </a:rPr>
              <a:t> </a:t>
            </a:r>
            <a:r>
              <a:rPr lang="en-US" sz="2000">
                <a:solidFill>
                  <a:schemeClr val="tx1"/>
                </a:solidFill>
                <a:latin typeface="微软雅黑" panose="020B0503020204020204" charset="-122"/>
                <a:ea typeface="微软雅黑" panose="020B0503020204020204" charset="-122"/>
              </a:rPr>
              <a:t>to assess individuals' fear of death</a:t>
            </a:r>
            <a:r>
              <a:rPr lang="en-US" altLang="zh-CN" sz="2000">
                <a:solidFill>
                  <a:schemeClr val="tx1"/>
                </a:solidFill>
                <a:latin typeface="微软雅黑" panose="020B0503020204020204" charset="-122"/>
                <a:ea typeface="微软雅黑" panose="020B0503020204020204" charset="-122"/>
              </a:rPr>
              <a:t>.</a:t>
            </a:r>
            <a:endParaRPr lang="en-US" altLang="zh-CN" sz="1400" dirty="0" smtClean="0">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T</a:t>
            </a:r>
            <a:r>
              <a:rPr lang="en-US" sz="2000">
                <a:solidFill>
                  <a:schemeClr val="tx1"/>
                </a:solidFill>
                <a:latin typeface="微软雅黑" panose="020B0503020204020204" charset="-122"/>
                <a:ea typeface="微软雅黑" panose="020B0503020204020204" charset="-122"/>
              </a:rPr>
              <a:t>he </a:t>
            </a:r>
            <a:r>
              <a:rPr lang="en-US" sz="2000">
                <a:solidFill>
                  <a:srgbClr val="FF0000"/>
                </a:solidFill>
                <a:latin typeface="微软雅黑" panose="020B0503020204020204" charset="-122"/>
                <a:ea typeface="微软雅黑" panose="020B0503020204020204" charset="-122"/>
              </a:rPr>
              <a:t>more</a:t>
            </a:r>
            <a:r>
              <a:rPr lang="en-US" sz="2000">
                <a:solidFill>
                  <a:schemeClr val="tx1"/>
                </a:solidFill>
                <a:latin typeface="微软雅黑" panose="020B0503020204020204" charset="-122"/>
                <a:ea typeface="微软雅黑" panose="020B0503020204020204" charset="-122"/>
              </a:rPr>
              <a:t> individuals worry about their own deaths, the </a:t>
            </a:r>
            <a:r>
              <a:rPr lang="en-US" sz="2000">
                <a:solidFill>
                  <a:srgbClr val="FF0000"/>
                </a:solidFill>
                <a:latin typeface="微软雅黑" panose="020B0503020204020204" charset="-122"/>
                <a:ea typeface="微软雅黑" panose="020B0503020204020204" charset="-122"/>
              </a:rPr>
              <a:t>more anxiety</a:t>
            </a:r>
            <a:r>
              <a:rPr lang="en-US" sz="2000">
                <a:solidFill>
                  <a:schemeClr val="tx1"/>
                </a:solidFill>
                <a:latin typeface="微软雅黑" panose="020B0503020204020204" charset="-122"/>
                <a:ea typeface="微软雅黑" panose="020B0503020204020204" charset="-122"/>
              </a:rPr>
              <a:t> they feel within the covid-19 pandemic social environment.</a:t>
            </a:r>
            <a:endParaRPr lang="en-US" sz="2000">
              <a:solidFill>
                <a:schemeClr val="tx1"/>
              </a:solidFill>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2" name="图片 11" descr="upload_656663481"/>
          <p:cNvPicPr>
            <a:picLocks noChangeAspect="1"/>
          </p:cNvPicPr>
          <p:nvPr/>
        </p:nvPicPr>
        <p:blipFill>
          <a:blip r:embed="rId1"/>
          <a:stretch>
            <a:fillRect/>
          </a:stretch>
        </p:blipFill>
        <p:spPr>
          <a:xfrm>
            <a:off x="669413" y="1918983"/>
            <a:ext cx="4299118" cy="2871037"/>
          </a:xfrm>
          <a:prstGeom prst="rect">
            <a:avLst/>
          </a:prstGeom>
        </p:spPr>
      </p:pic>
      <p:sp>
        <p:nvSpPr>
          <p:cNvPr id="3" name="矩形 2"/>
          <p:cNvSpPr/>
          <p:nvPr/>
        </p:nvSpPr>
        <p:spPr>
          <a:xfrm>
            <a:off x="1344023" y="511213"/>
            <a:ext cx="1721485" cy="398780"/>
          </a:xfrm>
          <a:prstGeom prst="rect">
            <a:avLst/>
          </a:prstGeom>
        </p:spPr>
        <p:txBody>
          <a:bodyPr wrap="none">
            <a:spAutoFit/>
          </a:bodyPr>
          <a:p>
            <a:pPr algn="l"/>
            <a:r>
              <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rPr>
              <a:t>Background</a:t>
            </a:r>
            <a:endParaRPr lang="zh-CN" altLang="en-US" sz="2000" b="1" dirty="0"/>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74487" y="1770562"/>
            <a:ext cx="6128846" cy="355532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I</a:t>
            </a:r>
            <a:r>
              <a:rPr lang="en-US" sz="2000">
                <a:solidFill>
                  <a:schemeClr val="tx1"/>
                </a:solidFill>
                <a:latin typeface="微软雅黑" panose="020B0503020204020204" charset="-122"/>
                <a:ea typeface="微软雅黑" panose="020B0503020204020204" charset="-122"/>
              </a:rPr>
              <a:t>nfection-risk perception</a:t>
            </a:r>
            <a:r>
              <a:rPr lang="zh-CN" altLang="en-US" sz="2000">
                <a:solidFill>
                  <a:schemeClr val="tx1"/>
                </a:solidFill>
                <a:latin typeface="微软雅黑" panose="020B0503020204020204" charset="-122"/>
                <a:ea typeface="微软雅黑" panose="020B0503020204020204" charset="-122"/>
              </a:rPr>
              <a:t>——</a:t>
            </a:r>
            <a:r>
              <a:rPr lang="en-US" sz="2000">
                <a:solidFill>
                  <a:schemeClr val="tx1"/>
                </a:solidFill>
                <a:latin typeface="微软雅黑" panose="020B0503020204020204" charset="-122"/>
                <a:ea typeface="微软雅黑" panose="020B0503020204020204" charset="-122"/>
              </a:rPr>
              <a:t>the cognitive response by individuals and for the threat of the COVID-19 pandemic</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endParaRPr lang="en-US" altLang="zh-CN" sz="1400" dirty="0" smtClean="0">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rgbClr val="FF0000"/>
                </a:solidFill>
                <a:latin typeface="微软雅黑" panose="020B0503020204020204" charset="-122"/>
                <a:ea typeface="微软雅黑" panose="020B0503020204020204" charset="-122"/>
              </a:rPr>
              <a:t>H</a:t>
            </a:r>
            <a:r>
              <a:rPr lang="en-US" sz="2000">
                <a:solidFill>
                  <a:srgbClr val="FF0000"/>
                </a:solidFill>
                <a:latin typeface="微软雅黑" panose="020B0503020204020204" charset="-122"/>
                <a:ea typeface="微软雅黑" panose="020B0503020204020204" charset="-122"/>
              </a:rPr>
              <a:t>igher risk perception</a:t>
            </a:r>
            <a:r>
              <a:rPr lang="en-US" sz="2000">
                <a:solidFill>
                  <a:schemeClr val="tx1"/>
                </a:solidFill>
                <a:latin typeface="微软雅黑" panose="020B0503020204020204" charset="-122"/>
                <a:ea typeface="微软雅黑" panose="020B0503020204020204" charset="-122"/>
              </a:rPr>
              <a:t> of COVID-19 was significantly associated with </a:t>
            </a:r>
            <a:r>
              <a:rPr lang="en-US" sz="2000">
                <a:solidFill>
                  <a:srgbClr val="FF0000"/>
                </a:solidFill>
                <a:latin typeface="微软雅黑" panose="020B0503020204020204" charset="-122"/>
                <a:ea typeface="微软雅黑" panose="020B0503020204020204" charset="-122"/>
              </a:rPr>
              <a:t>less positive</a:t>
            </a:r>
            <a:r>
              <a:rPr lang="en-US" sz="2000">
                <a:solidFill>
                  <a:schemeClr val="tx1"/>
                </a:solidFill>
                <a:latin typeface="微软雅黑" panose="020B0503020204020204" charset="-122"/>
                <a:ea typeface="微软雅黑" panose="020B0503020204020204" charset="-122"/>
              </a:rPr>
              <a:t> </a:t>
            </a:r>
            <a:r>
              <a:rPr lang="en-US" altLang="zh-CN" sz="2000">
                <a:solidFill>
                  <a:schemeClr val="tx1"/>
                </a:solidFill>
                <a:latin typeface="微软雅黑" panose="020B0503020204020204" charset="-122"/>
                <a:ea typeface="微软雅黑" panose="020B0503020204020204" charset="-122"/>
              </a:rPr>
              <a:t>and</a:t>
            </a:r>
            <a:r>
              <a:rPr lang="en-US" sz="2000">
                <a:solidFill>
                  <a:schemeClr val="tx1"/>
                </a:solidFill>
                <a:latin typeface="微软雅黑" panose="020B0503020204020204" charset="-122"/>
                <a:ea typeface="微软雅黑" panose="020B0503020204020204" charset="-122"/>
              </a:rPr>
              <a:t> </a:t>
            </a:r>
            <a:r>
              <a:rPr lang="en-US" sz="2000">
                <a:solidFill>
                  <a:srgbClr val="FF0000"/>
                </a:solidFill>
                <a:latin typeface="微软雅黑" panose="020B0503020204020204" charset="-122"/>
                <a:ea typeface="微软雅黑" panose="020B0503020204020204" charset="-122"/>
              </a:rPr>
              <a:t>more negative emotions</a:t>
            </a:r>
            <a:r>
              <a:rPr lang="en-US" sz="2000">
                <a:solidFill>
                  <a:schemeClr val="tx1"/>
                </a:solidFill>
                <a:latin typeface="微软雅黑" panose="020B0503020204020204" charset="-122"/>
                <a:ea typeface="微软雅黑" panose="020B0503020204020204" charset="-122"/>
              </a:rPr>
              <a:t>.</a:t>
            </a:r>
            <a:endParaRPr lang="en-US" sz="2000">
              <a:solidFill>
                <a:schemeClr val="tx1"/>
              </a:solidFill>
              <a:latin typeface="微软雅黑" panose="020B0503020204020204" charset="-122"/>
              <a:ea typeface="微软雅黑" panose="020B0503020204020204" charset="-122"/>
            </a:endParaRPr>
          </a:p>
        </p:txBody>
      </p:sp>
      <p:pic>
        <p:nvPicPr>
          <p:cNvPr id="16" name="图片 15" descr="upload_695546137"/>
          <p:cNvPicPr>
            <a:picLocks noChangeAspect="1"/>
          </p:cNvPicPr>
          <p:nvPr/>
        </p:nvPicPr>
        <p:blipFill>
          <a:blip r:embed="rId1"/>
          <a:stretch>
            <a:fillRect/>
          </a:stretch>
        </p:blipFill>
        <p:spPr>
          <a:xfrm>
            <a:off x="1344208" y="1436709"/>
            <a:ext cx="3242933" cy="4864400"/>
          </a:xfrm>
          <a:prstGeom prst="rect">
            <a:avLst/>
          </a:prstGeom>
        </p:spPr>
      </p:pic>
      <p:sp>
        <p:nvSpPr>
          <p:cNvPr id="11" name="矩形 10"/>
          <p:cNvSpPr/>
          <p:nvPr/>
        </p:nvSpPr>
        <p:spPr>
          <a:xfrm>
            <a:off x="8895477" y="909727"/>
            <a:ext cx="2707403" cy="580158"/>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smtClean="0">
                <a:latin typeface="微软雅黑" panose="020B0503020204020204" charset="-122"/>
                <a:ea typeface="微软雅黑" panose="020B0503020204020204" charset="-122"/>
                <a:sym typeface="+mn-ea"/>
              </a:rPr>
              <a:t>Risk Perception</a:t>
            </a:r>
            <a:endParaRPr lang="en-US" altLang="zh-CN" sz="2400" b="1" dirty="0" smtClean="0">
              <a:latin typeface="微软雅黑" panose="020B0503020204020204" charset="-122"/>
              <a:ea typeface="微软雅黑" panose="020B0503020204020204" charset="-122"/>
            </a:endParaRPr>
          </a:p>
        </p:txBody>
      </p:sp>
      <p:sp>
        <p:nvSpPr>
          <p:cNvPr id="3" name="矩形 2"/>
          <p:cNvSpPr/>
          <p:nvPr/>
        </p:nvSpPr>
        <p:spPr>
          <a:xfrm>
            <a:off x="1344023" y="511213"/>
            <a:ext cx="1721485" cy="398780"/>
          </a:xfrm>
          <a:prstGeom prst="rect">
            <a:avLst/>
          </a:prstGeom>
        </p:spPr>
        <p:txBody>
          <a:bodyPr wrap="none">
            <a:spAutoFit/>
          </a:bodyPr>
          <a:p>
            <a:pPr algn="l"/>
            <a:r>
              <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rPr>
              <a:t>Background</a:t>
            </a:r>
            <a:endParaRPr lang="zh-CN" altLang="en-US" sz="2000" b="1" dirty="0"/>
          </a:p>
        </p:txBody>
      </p:sp>
      <p:sp>
        <p:nvSpPr>
          <p:cNvPr id="8" name="矩形 7"/>
          <p:cNvSpPr/>
          <p:nvPr/>
        </p:nvSpPr>
        <p:spPr>
          <a:xfrm>
            <a:off x="5474309" y="1770225"/>
            <a:ext cx="6128846" cy="355532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endParaRPr lang="en-US" sz="200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nvSpPr>
        <p:spPr>
          <a:xfrm>
            <a:off x="8335645" y="909955"/>
            <a:ext cx="3382010" cy="587375"/>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smtClean="0">
                <a:solidFill>
                  <a:schemeClr val="lt1"/>
                </a:solidFill>
                <a:latin typeface="微软雅黑" panose="020B0503020204020204" charset="-122"/>
                <a:ea typeface="微软雅黑" panose="020B0503020204020204" charset="-122"/>
              </a:rPr>
              <a:t>Emotion Regulation</a:t>
            </a:r>
            <a:endParaRPr lang="en-US" altLang="zh-CN" sz="2400" b="1" dirty="0" smtClean="0">
              <a:solidFill>
                <a:schemeClr val="lt1"/>
              </a:solidFill>
              <a:latin typeface="微软雅黑" panose="020B0503020204020204" charset="-122"/>
              <a:ea typeface="微软雅黑" panose="020B0503020204020204" charset="-122"/>
            </a:endParaRPr>
          </a:p>
        </p:txBody>
      </p:sp>
      <p:pic>
        <p:nvPicPr>
          <p:cNvPr id="12" name="图片 11" descr="upload_283349760"/>
          <p:cNvPicPr>
            <a:picLocks noChangeAspect="1"/>
          </p:cNvPicPr>
          <p:nvPr/>
        </p:nvPicPr>
        <p:blipFill>
          <a:blip r:embed="rId1"/>
          <a:stretch>
            <a:fillRect/>
          </a:stretch>
        </p:blipFill>
        <p:spPr>
          <a:xfrm>
            <a:off x="698500" y="1516063"/>
            <a:ext cx="4476750" cy="4286250"/>
          </a:xfrm>
          <a:prstGeom prst="rect">
            <a:avLst/>
          </a:prstGeom>
        </p:spPr>
      </p:pic>
      <p:sp>
        <p:nvSpPr>
          <p:cNvPr id="16" name="矩形 15"/>
          <p:cNvSpPr/>
          <p:nvPr/>
        </p:nvSpPr>
        <p:spPr>
          <a:xfrm>
            <a:off x="5588787" y="1886767"/>
            <a:ext cx="6128846" cy="355532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E</a:t>
            </a:r>
            <a:r>
              <a:rPr lang="en-US" sz="2000">
                <a:solidFill>
                  <a:schemeClr val="tx1"/>
                </a:solidFill>
                <a:latin typeface="微软雅黑" panose="020B0503020204020204" charset="-122"/>
                <a:ea typeface="微软雅黑" panose="020B0503020204020204" charset="-122"/>
              </a:rPr>
              <a:t>motion regulation </a:t>
            </a:r>
            <a:r>
              <a:rPr lang="en-US" altLang="zh-CN" sz="2000">
                <a:solidFill>
                  <a:schemeClr val="tx1"/>
                </a:solidFill>
                <a:latin typeface="微软雅黑" panose="020B0503020204020204" charset="-122"/>
                <a:ea typeface="微软雅黑" panose="020B0503020204020204" charset="-122"/>
              </a:rPr>
              <a:t>is</a:t>
            </a:r>
            <a:r>
              <a:rPr lang="en-US" sz="2000">
                <a:solidFill>
                  <a:schemeClr val="tx1"/>
                </a:solidFill>
                <a:latin typeface="微软雅黑" panose="020B0503020204020204" charset="-122"/>
                <a:ea typeface="微软雅黑" panose="020B0503020204020204" charset="-122"/>
              </a:rPr>
              <a:t> the process of </a:t>
            </a:r>
            <a:r>
              <a:rPr lang="en-US" sz="2000">
                <a:solidFill>
                  <a:srgbClr val="FF0000"/>
                </a:solidFill>
                <a:latin typeface="微软雅黑" panose="020B0503020204020204" charset="-122"/>
                <a:ea typeface="微软雅黑" panose="020B0503020204020204" charset="-122"/>
              </a:rPr>
              <a:t>initiating</a:t>
            </a:r>
            <a:r>
              <a:rPr lang="en-US" sz="2000">
                <a:solidFill>
                  <a:schemeClr val="tx1"/>
                </a:solidFill>
                <a:latin typeface="微软雅黑" panose="020B0503020204020204" charset="-122"/>
                <a:ea typeface="微软雅黑" panose="020B0503020204020204" charset="-122"/>
              </a:rPr>
              <a:t>, </a:t>
            </a:r>
            <a:r>
              <a:rPr lang="en-US" sz="2000">
                <a:solidFill>
                  <a:srgbClr val="FF0000"/>
                </a:solidFill>
                <a:latin typeface="微软雅黑" panose="020B0503020204020204" charset="-122"/>
                <a:ea typeface="微软雅黑" panose="020B0503020204020204" charset="-122"/>
              </a:rPr>
              <a:t>maintaining</a:t>
            </a:r>
            <a:r>
              <a:rPr lang="en-US" sz="2000">
                <a:solidFill>
                  <a:schemeClr val="tx1"/>
                </a:solidFill>
                <a:latin typeface="微软雅黑" panose="020B0503020204020204" charset="-122"/>
                <a:ea typeface="微软雅黑" panose="020B0503020204020204" charset="-122"/>
              </a:rPr>
              <a:t>, and </a:t>
            </a:r>
            <a:r>
              <a:rPr lang="en-US" sz="2000">
                <a:solidFill>
                  <a:srgbClr val="FF0000"/>
                </a:solidFill>
                <a:latin typeface="微软雅黑" panose="020B0503020204020204" charset="-122"/>
                <a:ea typeface="微软雅黑" panose="020B0503020204020204" charset="-122"/>
              </a:rPr>
              <a:t>modifying</a:t>
            </a:r>
            <a:r>
              <a:rPr lang="en-US" sz="2000">
                <a:solidFill>
                  <a:schemeClr val="tx1"/>
                </a:solidFill>
                <a:latin typeface="微软雅黑" panose="020B0503020204020204" charset="-122"/>
                <a:ea typeface="微软雅黑" panose="020B0503020204020204" charset="-122"/>
              </a:rPr>
              <a:t> one</a:t>
            </a:r>
            <a:r>
              <a:rPr lang="en-US" altLang="zh-CN" sz="2000">
                <a:solidFill>
                  <a:schemeClr val="tx1"/>
                </a:solidFill>
                <a:latin typeface="微软雅黑" panose="020B0503020204020204" charset="-122"/>
                <a:ea typeface="微软雅黑" panose="020B0503020204020204" charset="-122"/>
              </a:rPr>
              <a:t>'</a:t>
            </a:r>
            <a:r>
              <a:rPr lang="en-US" sz="2000">
                <a:solidFill>
                  <a:schemeClr val="tx1"/>
                </a:solidFill>
                <a:latin typeface="微软雅黑" panose="020B0503020204020204" charset="-122"/>
                <a:ea typeface="微软雅黑" panose="020B0503020204020204" charset="-122"/>
              </a:rPr>
              <a:t>s emotional experience and expression</a:t>
            </a:r>
            <a:r>
              <a:rPr lang="en-US" altLang="zh-CN" sz="2000">
                <a:solidFill>
                  <a:schemeClr val="tx1"/>
                </a:solidFill>
                <a:latin typeface="微软雅黑" panose="020B0503020204020204" charset="-122"/>
                <a:ea typeface="微软雅黑" panose="020B0503020204020204" charset="-122"/>
              </a:rPr>
              <a:t>.</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endParaRPr lang="en-US" altLang="zh-CN" sz="1400" dirty="0" smtClean="0">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sz="2000">
                <a:solidFill>
                  <a:schemeClr val="tx1"/>
                </a:solidFill>
                <a:latin typeface="微软雅黑" panose="020B0503020204020204" charset="-122"/>
                <a:ea typeface="微软雅黑" panose="020B0503020204020204" charset="-122"/>
              </a:rPr>
              <a:t>Effective regulation of emotions is crucial to </a:t>
            </a:r>
            <a:r>
              <a:rPr lang="en-US" sz="2000">
                <a:solidFill>
                  <a:srgbClr val="FF0000"/>
                </a:solidFill>
                <a:latin typeface="微软雅黑" panose="020B0503020204020204" charset="-122"/>
                <a:ea typeface="微软雅黑" panose="020B0503020204020204" charset="-122"/>
              </a:rPr>
              <a:t>reducing </a:t>
            </a:r>
            <a:r>
              <a:rPr lang="en-US" sz="2000">
                <a:solidFill>
                  <a:schemeClr val="tx1"/>
                </a:solidFill>
                <a:latin typeface="微软雅黑" panose="020B0503020204020204" charset="-122"/>
                <a:ea typeface="微软雅黑" panose="020B0503020204020204" charset="-122"/>
              </a:rPr>
              <a:t>negative emotions and </a:t>
            </a:r>
            <a:r>
              <a:rPr lang="en-US" sz="2000">
                <a:solidFill>
                  <a:srgbClr val="FF0000"/>
                </a:solidFill>
                <a:latin typeface="微软雅黑" panose="020B0503020204020204" charset="-122"/>
                <a:ea typeface="微软雅黑" panose="020B0503020204020204" charset="-122"/>
              </a:rPr>
              <a:t>enhancing</a:t>
            </a:r>
            <a:r>
              <a:rPr lang="en-US" sz="2000">
                <a:solidFill>
                  <a:schemeClr val="tx1"/>
                </a:solidFill>
                <a:latin typeface="微软雅黑" panose="020B0503020204020204" charset="-122"/>
                <a:ea typeface="微软雅黑" panose="020B0503020204020204" charset="-122"/>
              </a:rPr>
              <a:t> well-being both within and outside work</a:t>
            </a:r>
            <a:r>
              <a:rPr lang="en-US" altLang="zh-CN" sz="2000">
                <a:solidFill>
                  <a:schemeClr val="tx1"/>
                </a:solidFill>
                <a:latin typeface="微软雅黑" panose="020B0503020204020204" charset="-122"/>
                <a:ea typeface="微软雅黑" panose="020B0503020204020204" charset="-122"/>
              </a:rPr>
              <a:t>.</a:t>
            </a:r>
            <a:endParaRPr lang="en-US" altLang="zh-CN" sz="2000">
              <a:solidFill>
                <a:schemeClr val="tx1"/>
              </a:solidFill>
              <a:latin typeface="微软雅黑" panose="020B0503020204020204" charset="-122"/>
              <a:ea typeface="微软雅黑" panose="020B0503020204020204" charset="-122"/>
            </a:endParaRPr>
          </a:p>
        </p:txBody>
      </p:sp>
      <p:sp>
        <p:nvSpPr>
          <p:cNvPr id="2" name="矩形 1"/>
          <p:cNvSpPr/>
          <p:nvPr/>
        </p:nvSpPr>
        <p:spPr>
          <a:xfrm>
            <a:off x="1344023" y="511213"/>
            <a:ext cx="1721485" cy="398780"/>
          </a:xfrm>
          <a:prstGeom prst="rect">
            <a:avLst/>
          </a:prstGeom>
        </p:spPr>
        <p:txBody>
          <a:bodyPr wrap="none">
            <a:spAutoFit/>
          </a:bodyPr>
          <a:p>
            <a:pPr algn="l"/>
            <a:r>
              <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rPr>
              <a:t>Background</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8" name="矩形 7"/>
          <p:cNvSpPr/>
          <p:nvPr/>
        </p:nvSpPr>
        <p:spPr>
          <a:xfrm>
            <a:off x="5474309" y="1770225"/>
            <a:ext cx="6128846" cy="355532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endParaRPr lang="en-US" sz="2000">
              <a:solidFill>
                <a:schemeClr val="tx1"/>
              </a:solidFill>
              <a:latin typeface="微软雅黑" panose="020B0503020204020204" charset="-122"/>
              <a:ea typeface="微软雅黑" panose="020B0503020204020204" charset="-122"/>
            </a:endParaRPr>
          </a:p>
        </p:txBody>
      </p:sp>
      <p:sp>
        <p:nvSpPr>
          <p:cNvPr id="7" name="矩形 6"/>
          <p:cNvSpPr/>
          <p:nvPr/>
        </p:nvSpPr>
        <p:spPr>
          <a:xfrm>
            <a:off x="5601487" y="1878512"/>
            <a:ext cx="6128846" cy="3555326"/>
          </a:xfrm>
          <a:prstGeom prst="rect">
            <a:avLst/>
          </a:prstGeom>
        </p:spPr>
        <p:txBody>
          <a:bodyPr wrap="square">
            <a:noAutofit/>
          </a:bodyPr>
          <a:p>
            <a:pPr marL="285750" indent="-285750">
              <a:lnSpc>
                <a:spcPct val="110000"/>
              </a:lnSpc>
              <a:spcAft>
                <a:spcPts val="600"/>
              </a:spcAft>
              <a:buClr>
                <a:srgbClr val="48A2A0"/>
              </a:buClr>
              <a:buFont typeface="Wingdings" panose="05000000000000000000" pitchFamily="2" charset="2"/>
              <a:buChar char="l"/>
            </a:pPr>
            <a:endParaRPr lang="en-US" sz="200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290879" y="1279322"/>
            <a:ext cx="6158598" cy="1353701"/>
          </a:xfrm>
          <a:prstGeom prst="rect">
            <a:avLst/>
          </a:prstGeom>
        </p:spPr>
        <p:txBody>
          <a:bodyPr wrap="square">
            <a:noAutofit/>
          </a:bodyPr>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sz="2000">
                <a:solidFill>
                  <a:schemeClr val="tx1"/>
                </a:solidFill>
                <a:latin typeface="微软雅黑" panose="020B0503020204020204" charset="-122"/>
                <a:ea typeface="微软雅黑" panose="020B0503020204020204" charset="-122"/>
              </a:rPr>
              <a:t>Reduce negative emotions</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P</a:t>
            </a:r>
            <a:r>
              <a:rPr lang="en-US" sz="2000">
                <a:solidFill>
                  <a:schemeClr val="tx1"/>
                </a:solidFill>
                <a:latin typeface="微软雅黑" panose="020B0503020204020204" charset="-122"/>
                <a:ea typeface="微软雅黑" panose="020B0503020204020204" charset="-122"/>
              </a:rPr>
              <a:t>roduce positive psychological effects</a:t>
            </a:r>
            <a:endParaRPr lang="en-US" altLang="zh-CN" sz="2400" b="1">
              <a:solidFill>
                <a:schemeClr val="tx1"/>
              </a:solidFill>
              <a:latin typeface="微软雅黑" panose="020B0503020204020204" charset="-122"/>
              <a:ea typeface="微软雅黑" panose="020B0503020204020204" charset="-122"/>
            </a:endParaRPr>
          </a:p>
        </p:txBody>
      </p:sp>
      <p:sp>
        <p:nvSpPr>
          <p:cNvPr id="4" name="矩形 3"/>
          <p:cNvSpPr/>
          <p:nvPr/>
        </p:nvSpPr>
        <p:spPr>
          <a:xfrm>
            <a:off x="1636342" y="1264446"/>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sz="2400" b="1">
                <a:solidFill>
                  <a:schemeClr val="tx1"/>
                </a:solidFill>
                <a:latin typeface="微软雅黑" panose="020B0503020204020204" charset="-122"/>
                <a:ea typeface="微软雅黑" panose="020B0503020204020204" charset="-122"/>
              </a:rPr>
              <a:t>P</a:t>
            </a:r>
            <a:r>
              <a:rPr lang="en-US" sz="2400" b="1">
                <a:solidFill>
                  <a:srgbClr val="000000"/>
                </a:solidFill>
                <a:latin typeface="微软雅黑" panose="020B0503020204020204" charset="-122"/>
                <a:ea typeface="微软雅黑" panose="020B0503020204020204" charset="-122"/>
              </a:rPr>
              <a:t>roactive e</a:t>
            </a:r>
            <a:r>
              <a:rPr lang="en-US" sz="2400" b="1">
                <a:solidFill>
                  <a:schemeClr val="tx1"/>
                </a:solidFill>
                <a:latin typeface="微软雅黑" panose="020B0503020204020204" charset="-122"/>
                <a:ea typeface="微软雅黑" panose="020B0503020204020204" charset="-122"/>
              </a:rPr>
              <a:t>motion regulation strategies</a:t>
            </a:r>
            <a:r>
              <a:rPr lang="en-US" sz="2400" b="1">
                <a:solidFill>
                  <a:schemeClr val="tx1"/>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5" name="矩形 4"/>
          <p:cNvSpPr/>
          <p:nvPr/>
        </p:nvSpPr>
        <p:spPr>
          <a:xfrm>
            <a:off x="1629459" y="2789775"/>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altLang="zh-CN" sz="2400" b="1">
                <a:solidFill>
                  <a:schemeClr val="tx1"/>
                </a:solidFill>
                <a:latin typeface="微软雅黑" panose="020B0503020204020204" charset="-122"/>
                <a:ea typeface="微软雅黑" panose="020B0503020204020204" charset="-122"/>
              </a:rPr>
              <a:t>E</a:t>
            </a:r>
            <a:r>
              <a:rPr lang="en-US" sz="2400" b="1">
                <a:solidFill>
                  <a:schemeClr val="tx1"/>
                </a:solidFill>
                <a:latin typeface="微软雅黑" panose="020B0503020204020204" charset="-122"/>
                <a:ea typeface="微软雅黑" panose="020B0503020204020204" charset="-122"/>
              </a:rPr>
              <a:t>valuate emotions </a:t>
            </a:r>
            <a:r>
              <a:rPr lang="en-US" sz="2400" b="1">
                <a:solidFill>
                  <a:schemeClr val="tx1"/>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6" name="矩形 5"/>
          <p:cNvSpPr/>
          <p:nvPr/>
        </p:nvSpPr>
        <p:spPr>
          <a:xfrm>
            <a:off x="2305755" y="2826409"/>
            <a:ext cx="8107333" cy="1353701"/>
          </a:xfrm>
          <a:prstGeom prst="rect">
            <a:avLst/>
          </a:prstGeom>
        </p:spPr>
        <p:txBody>
          <a:bodyPr wrap="square">
            <a:noAutofit/>
          </a:bodyPr>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T</a:t>
            </a:r>
            <a:r>
              <a:rPr lang="en-US" sz="2000">
                <a:solidFill>
                  <a:schemeClr val="tx1"/>
                </a:solidFill>
                <a:latin typeface="微软雅黑" panose="020B0503020204020204" charset="-122"/>
                <a:ea typeface="微软雅黑" panose="020B0503020204020204" charset="-122"/>
              </a:rPr>
              <a:t>ak</a:t>
            </a:r>
            <a:r>
              <a:rPr lang="en-US" altLang="zh-CN" sz="2000">
                <a:solidFill>
                  <a:schemeClr val="tx1"/>
                </a:solidFill>
                <a:latin typeface="微软雅黑" panose="020B0503020204020204" charset="-122"/>
                <a:ea typeface="微软雅黑" panose="020B0503020204020204" charset="-122"/>
              </a:rPr>
              <a:t>e</a:t>
            </a:r>
            <a:r>
              <a:rPr lang="en-US" sz="2000">
                <a:solidFill>
                  <a:schemeClr val="tx1"/>
                </a:solidFill>
                <a:latin typeface="微软雅黑" panose="020B0503020204020204" charset="-122"/>
                <a:ea typeface="微软雅黑" panose="020B0503020204020204" charset="-122"/>
              </a:rPr>
              <a:t> time to self-check during </a:t>
            </a:r>
            <a:r>
              <a:rPr lang="en-US" altLang="zh-CN" sz="2000">
                <a:solidFill>
                  <a:schemeClr val="tx1"/>
                </a:solidFill>
                <a:latin typeface="微软雅黑" panose="020B0503020204020204" charset="-122"/>
                <a:ea typeface="微软雅黑" panose="020B0503020204020204" charset="-122"/>
              </a:rPr>
              <a:t>the</a:t>
            </a:r>
            <a:r>
              <a:rPr lang="en-US" sz="2000">
                <a:solidFill>
                  <a:schemeClr val="tx1"/>
                </a:solidFill>
                <a:latin typeface="微软雅黑" panose="020B0503020204020204" charset="-122"/>
                <a:ea typeface="微软雅黑" panose="020B0503020204020204" charset="-122"/>
              </a:rPr>
              <a:t> pandemic</a:t>
            </a:r>
            <a:endParaRPr lang="en-US" sz="2000">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p:txBody>
      </p:sp>
      <p:sp>
        <p:nvSpPr>
          <p:cNvPr id="7" name="矩形 6"/>
          <p:cNvSpPr/>
          <p:nvPr/>
        </p:nvSpPr>
        <p:spPr>
          <a:xfrm>
            <a:off x="1637452" y="3809325"/>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altLang="zh-CN" sz="2400" b="1">
                <a:solidFill>
                  <a:schemeClr val="tx1"/>
                </a:solidFill>
                <a:latin typeface="微软雅黑" panose="020B0503020204020204" charset="-122"/>
                <a:ea typeface="微软雅黑" panose="020B0503020204020204" charset="-122"/>
              </a:rPr>
              <a:t>Actively adopting emotion regulation strategies</a:t>
            </a:r>
            <a:r>
              <a:rPr lang="en-US" sz="2400" b="1">
                <a:solidFill>
                  <a:schemeClr val="tx1"/>
                </a:solidFill>
                <a:latin typeface="微软雅黑" panose="020B0503020204020204" charset="-122"/>
                <a:ea typeface="微软雅黑" panose="020B0503020204020204" charset="-122"/>
              </a:rPr>
              <a:t>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8" name="矩形 7"/>
          <p:cNvSpPr/>
          <p:nvPr/>
        </p:nvSpPr>
        <p:spPr>
          <a:xfrm>
            <a:off x="2298872" y="3875711"/>
            <a:ext cx="8107333" cy="1353701"/>
          </a:xfrm>
          <a:prstGeom prst="rect">
            <a:avLst/>
          </a:prstGeom>
        </p:spPr>
        <p:txBody>
          <a:bodyPr wrap="square">
            <a:noAutofit/>
          </a:bodyPr>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Enhance well-being both within and outside work</a:t>
            </a:r>
            <a:endParaRPr lang="en-US" altLang="zh-CN"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Maintain people's psychological health and resilience</a:t>
            </a:r>
            <a:endParaRPr lang="en-US" sz="2000">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p:txBody>
      </p:sp>
      <p:sp>
        <p:nvSpPr>
          <p:cNvPr id="2" name="矩形 1"/>
          <p:cNvSpPr/>
          <p:nvPr/>
        </p:nvSpPr>
        <p:spPr>
          <a:xfrm>
            <a:off x="1344295" y="511175"/>
            <a:ext cx="8232775" cy="398780"/>
          </a:xfrm>
          <a:prstGeom prst="rect">
            <a:avLst/>
          </a:prstGeom>
        </p:spPr>
        <p:txBody>
          <a:bodyPr wrap="square">
            <a:spAutoFit/>
          </a:bodyPr>
          <a:p>
            <a:pPr algn="l"/>
            <a:r>
              <a:rPr lang="en-US" altLang="zh-CN" sz="2000" b="1" dirty="0" smtClean="0">
                <a:latin typeface="微软雅黑" panose="020B0503020204020204" charset="-122"/>
                <a:ea typeface="微软雅黑" panose="020B0503020204020204" charset="-122"/>
                <a:sym typeface="+mn-ea"/>
              </a:rPr>
              <a:t>Preliminary dicussion and results</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290879" y="1279322"/>
            <a:ext cx="6158598" cy="1933859"/>
          </a:xfrm>
          <a:prstGeom prst="rect">
            <a:avLst/>
          </a:prstGeom>
        </p:spPr>
        <p:txBody>
          <a:bodyPr wrap="square">
            <a:noAutofit/>
          </a:bodyPr>
          <a:p>
            <a:pPr indent="0">
              <a:lnSpc>
                <a:spcPct val="110000"/>
              </a:lnSpc>
              <a:spcAft>
                <a:spcPts val="600"/>
              </a:spcAft>
              <a:buClr>
                <a:srgbClr val="48A2A0"/>
              </a:buClr>
              <a:buNone/>
            </a:pPr>
            <a:endParaRPr lang="en-US" altLang="zh-CN" sz="2400" b="1">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D</a:t>
            </a:r>
            <a:r>
              <a:rPr lang="en-US" sz="2000">
                <a:solidFill>
                  <a:schemeClr val="tx1"/>
                </a:solidFill>
                <a:latin typeface="微软雅黑" panose="020B0503020204020204" charset="-122"/>
                <a:ea typeface="微软雅黑" panose="020B0503020204020204" charset="-122"/>
              </a:rPr>
              <a:t>rive emotions and psychological distress</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H</a:t>
            </a:r>
            <a:r>
              <a:rPr lang="en-US" sz="2000">
                <a:solidFill>
                  <a:schemeClr val="tx1"/>
                </a:solidFill>
                <a:latin typeface="微软雅黑" panose="020B0503020204020204" charset="-122"/>
                <a:ea typeface="微软雅黑" panose="020B0503020204020204" charset="-122"/>
              </a:rPr>
              <a:t>igher levels of overall negative emotion</a:t>
            </a:r>
            <a:endParaRPr lang="en-US" sz="2000">
              <a:solidFill>
                <a:schemeClr val="tx1"/>
              </a:solidFill>
              <a:latin typeface="微软雅黑" panose="020B0503020204020204" charset="-122"/>
              <a:ea typeface="微软雅黑" panose="020B0503020204020204" charset="-122"/>
            </a:endParaRPr>
          </a:p>
          <a:p>
            <a:pPr marL="285750" indent="-285750">
              <a:lnSpc>
                <a:spcPct val="110000"/>
              </a:lnSpc>
              <a:spcAft>
                <a:spcPts val="600"/>
              </a:spcAft>
              <a:buClr>
                <a:srgbClr val="48A2A0"/>
              </a:buClr>
              <a:buFont typeface="Wingdings" panose="05000000000000000000" pitchFamily="2" charset="2"/>
              <a:buChar char="l"/>
            </a:pPr>
            <a:r>
              <a:rPr lang="en-US" altLang="zh-CN" sz="2000">
                <a:solidFill>
                  <a:schemeClr val="tx1"/>
                </a:solidFill>
                <a:latin typeface="微软雅黑" panose="020B0503020204020204" charset="-122"/>
                <a:ea typeface="微软雅黑" panose="020B0503020204020204" charset="-122"/>
              </a:rPr>
              <a:t>I</a:t>
            </a:r>
            <a:r>
              <a:rPr lang="en-US" sz="2000">
                <a:solidFill>
                  <a:schemeClr val="tx1"/>
                </a:solidFill>
                <a:latin typeface="微软雅黑" panose="020B0503020204020204" charset="-122"/>
                <a:ea typeface="微软雅黑" panose="020B0503020204020204" charset="-122"/>
              </a:rPr>
              <a:t>ndividual negative emotions</a:t>
            </a:r>
            <a:endParaRPr lang="en-US" sz="2000">
              <a:solidFill>
                <a:schemeClr val="tx1"/>
              </a:solidFill>
              <a:latin typeface="微软雅黑" panose="020B0503020204020204" charset="-122"/>
              <a:ea typeface="微软雅黑" panose="020B0503020204020204" charset="-122"/>
            </a:endParaRPr>
          </a:p>
        </p:txBody>
      </p:sp>
      <p:sp>
        <p:nvSpPr>
          <p:cNvPr id="4" name="矩形 3"/>
          <p:cNvSpPr/>
          <p:nvPr/>
        </p:nvSpPr>
        <p:spPr>
          <a:xfrm>
            <a:off x="1636342" y="1264446"/>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altLang="zh-CN" sz="2400" b="1">
                <a:solidFill>
                  <a:schemeClr val="tx1"/>
                </a:solidFill>
                <a:latin typeface="微软雅黑" panose="020B0503020204020204" charset="-122"/>
                <a:ea typeface="微软雅黑" panose="020B0503020204020204" charset="-122"/>
              </a:rPr>
              <a:t>R</a:t>
            </a:r>
            <a:r>
              <a:rPr lang="en-US" sz="2400" b="1">
                <a:solidFill>
                  <a:schemeClr val="tx1"/>
                </a:solidFill>
                <a:latin typeface="微软雅黑" panose="020B0503020204020204" charset="-122"/>
                <a:ea typeface="微软雅黑" panose="020B0503020204020204" charset="-122"/>
              </a:rPr>
              <a:t>isk perceptions </a:t>
            </a:r>
            <a:r>
              <a:rPr lang="en-US"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5" name="矩形 4"/>
          <p:cNvSpPr/>
          <p:nvPr/>
        </p:nvSpPr>
        <p:spPr>
          <a:xfrm>
            <a:off x="1629459" y="3221174"/>
            <a:ext cx="8018077" cy="565282"/>
          </a:xfrm>
          <a:prstGeom prst="rect">
            <a:avLst/>
          </a:prstGeom>
        </p:spPr>
        <p:txBody>
          <a:bodyPr wrap="square">
            <a:noAutofit/>
          </a:bodyPr>
          <a:p>
            <a:pPr marL="342900" indent="-342900">
              <a:lnSpc>
                <a:spcPct val="110000"/>
              </a:lnSpc>
              <a:spcAft>
                <a:spcPts val="600"/>
              </a:spcAft>
              <a:buClr>
                <a:srgbClr val="48A2A0"/>
              </a:buClr>
              <a:buFont typeface="Wingdings" panose="05000000000000000000" charset="0"/>
              <a:buChar char="Ø"/>
            </a:pPr>
            <a:r>
              <a:rPr lang="en-US" altLang="zh-CN" sz="2400" b="1">
                <a:solidFill>
                  <a:schemeClr val="tx1"/>
                </a:solidFill>
                <a:latin typeface="微软雅黑" panose="020B0503020204020204" charset="-122"/>
                <a:ea typeface="微软雅黑" panose="020B0503020204020204" charset="-122"/>
              </a:rPr>
              <a:t>Interventions'  efficacy   </a:t>
            </a:r>
            <a:endParaRPr lang="en-US" sz="2400" b="1">
              <a:solidFill>
                <a:schemeClr val="tx1"/>
              </a:solidFill>
              <a:latin typeface="微软雅黑" panose="020B0503020204020204" charset="-122"/>
              <a:ea typeface="微软雅黑" panose="020B0503020204020204" charset="-122"/>
            </a:endParaRPr>
          </a:p>
          <a:p>
            <a:pPr indent="0">
              <a:lnSpc>
                <a:spcPct val="110000"/>
              </a:lnSpc>
              <a:spcAft>
                <a:spcPts val="600"/>
              </a:spcAft>
              <a:buClr>
                <a:srgbClr val="48A2A0"/>
              </a:buClr>
              <a:buNone/>
            </a:pPr>
            <a:r>
              <a:rPr lang="en-US" altLang="zh-CN" sz="2400" b="1">
                <a:solidFill>
                  <a:schemeClr val="tx1"/>
                </a:solidFill>
                <a:latin typeface="微软雅黑" panose="020B0503020204020204" charset="-122"/>
                <a:ea typeface="微软雅黑" panose="020B0503020204020204" charset="-122"/>
              </a:rPr>
              <a:t> </a:t>
            </a:r>
            <a:endParaRPr lang="en-US" altLang="zh-CN" sz="2400" b="1">
              <a:solidFill>
                <a:schemeClr val="tx1"/>
              </a:solidFill>
              <a:latin typeface="微软雅黑" panose="020B0503020204020204" charset="-122"/>
              <a:ea typeface="微软雅黑" panose="020B0503020204020204" charset="-122"/>
            </a:endParaRPr>
          </a:p>
        </p:txBody>
      </p:sp>
      <p:sp>
        <p:nvSpPr>
          <p:cNvPr id="6" name="矩形 5"/>
          <p:cNvSpPr/>
          <p:nvPr/>
        </p:nvSpPr>
        <p:spPr>
          <a:xfrm>
            <a:off x="2305755" y="3793339"/>
            <a:ext cx="8107333" cy="505779"/>
          </a:xfrm>
          <a:prstGeom prst="rect">
            <a:avLst/>
          </a:prstGeom>
        </p:spPr>
        <p:txBody>
          <a:bodyPr wrap="square">
            <a:noAutofit/>
          </a:bodyPr>
          <a:p>
            <a:pPr indent="0">
              <a:lnSpc>
                <a:spcPct val="110000"/>
              </a:lnSpc>
              <a:spcAft>
                <a:spcPts val="600"/>
              </a:spcAft>
              <a:buClr>
                <a:srgbClr val="48A2A0"/>
              </a:buClr>
              <a:buNone/>
            </a:pPr>
            <a:r>
              <a:rPr lang="en-US" altLang="zh-CN" sz="2000">
                <a:solidFill>
                  <a:schemeClr val="tx1"/>
                </a:solidFill>
                <a:latin typeface="微软雅黑" panose="020B0503020204020204" charset="-122"/>
                <a:ea typeface="微软雅黑" panose="020B0503020204020204" charset="-122"/>
              </a:rPr>
              <a:t>Reduce safety risk perception on mental health promotion</a:t>
            </a:r>
            <a:endParaRPr lang="en-US" altLang="zh-CN" sz="2000">
              <a:solidFill>
                <a:schemeClr val="tx1"/>
              </a:solidFill>
              <a:latin typeface="微软雅黑" panose="020B0503020204020204" charset="-122"/>
              <a:ea typeface="微软雅黑" panose="020B0503020204020204" charset="-122"/>
            </a:endParaRPr>
          </a:p>
        </p:txBody>
      </p:sp>
      <p:sp>
        <p:nvSpPr>
          <p:cNvPr id="2" name="等于号 1"/>
          <p:cNvSpPr/>
          <p:nvPr userDrawn="1"/>
        </p:nvSpPr>
        <p:spPr>
          <a:xfrm rot="16200000" flipH="1" flipV="1">
            <a:off x="4046228" y="4299118"/>
            <a:ext cx="490903" cy="416524"/>
          </a:xfrm>
          <a:prstGeom prst="mathEqual">
            <a:avLst/>
          </a:prstGeom>
          <a:solidFill>
            <a:srgbClr val="48A2A0">
              <a:alpha val="100000"/>
            </a:srgbClr>
          </a:solidFill>
          <a:ln w="12700" cmpd="sng">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
        <p:nvSpPr>
          <p:cNvPr id="3" name="矩形 2"/>
          <p:cNvSpPr/>
          <p:nvPr/>
        </p:nvSpPr>
        <p:spPr>
          <a:xfrm>
            <a:off x="2320631" y="4760269"/>
            <a:ext cx="4447876" cy="505779"/>
          </a:xfrm>
          <a:prstGeom prst="rect">
            <a:avLst/>
          </a:prstGeom>
        </p:spPr>
        <p:txBody>
          <a:bodyPr wrap="square">
            <a:noAutofit/>
          </a:bodyPr>
          <a:p>
            <a:pPr indent="0">
              <a:lnSpc>
                <a:spcPct val="110000"/>
              </a:lnSpc>
              <a:spcAft>
                <a:spcPts val="600"/>
              </a:spcAft>
              <a:buClr>
                <a:srgbClr val="48A2A0"/>
              </a:buClr>
              <a:buNone/>
            </a:pPr>
            <a:r>
              <a:rPr lang="en-US" altLang="zh-CN" sz="2000">
                <a:solidFill>
                  <a:schemeClr val="tx1"/>
                </a:solidFill>
                <a:latin typeface="微软雅黑" panose="020B0503020204020204" charset="-122"/>
                <a:ea typeface="微软雅黑" panose="020B0503020204020204" charset="-122"/>
              </a:rPr>
              <a:t>Reduce risk perception of infection</a:t>
            </a:r>
            <a:endParaRPr lang="en-US" altLang="zh-CN" sz="2000">
              <a:solidFill>
                <a:schemeClr val="tx1"/>
              </a:solidFill>
              <a:latin typeface="微软雅黑" panose="020B0503020204020204" charset="-122"/>
              <a:ea typeface="微软雅黑" panose="020B0503020204020204" charset="-122"/>
            </a:endParaRPr>
          </a:p>
        </p:txBody>
      </p:sp>
      <p:sp>
        <p:nvSpPr>
          <p:cNvPr id="7" name="矩形 6"/>
          <p:cNvSpPr/>
          <p:nvPr/>
        </p:nvSpPr>
        <p:spPr>
          <a:xfrm>
            <a:off x="1344295" y="511175"/>
            <a:ext cx="8232775" cy="398780"/>
          </a:xfrm>
          <a:prstGeom prst="rect">
            <a:avLst/>
          </a:prstGeom>
        </p:spPr>
        <p:txBody>
          <a:bodyPr wrap="square">
            <a:spAutoFit/>
          </a:bodyPr>
          <a:p>
            <a:pPr algn="l"/>
            <a:r>
              <a:rPr lang="en-US" altLang="zh-CN" sz="2000" b="1" dirty="0" smtClean="0">
                <a:latin typeface="微软雅黑" panose="020B0503020204020204" charset="-122"/>
                <a:ea typeface="微软雅黑" panose="020B0503020204020204" charset="-122"/>
                <a:sym typeface="+mn-ea"/>
              </a:rPr>
              <a:t>Preliminary dicussion and results</a:t>
            </a:r>
            <a:endParaRPr lang="en-US" altLang="zh-CN" sz="2000" b="1"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tags/tag1.xml><?xml version="1.0" encoding="utf-8"?>
<p:tagLst xmlns:p="http://schemas.openxmlformats.org/presentationml/2006/main">
  <p:tag name="MH" val="20151230141854"/>
  <p:tag name="MH_LIBRARY" val="CONTENTS"/>
  <p:tag name="MH_TYPE" val="OTHERS"/>
  <p:tag name="ID" val="545839"/>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KSO_WM_UNIT_TABLE_BEAUTIFY" val="smartTable{d16d9bb6-ad68-4783-9d8a-5e2cd4dff290}"/>
</p:tagLst>
</file>

<file path=ppt/tags/tag4.xml><?xml version="1.0" encoding="utf-8"?>
<p:tagLst xmlns:p="http://schemas.openxmlformats.org/presentationml/2006/main">
  <p:tag name="MH" val="20151230141854"/>
  <p:tag name="MH_LIBRARY" val="CONTENTS"/>
  <p:tag name="MH_TYPE" val="OTHERS"/>
  <p:tag name="ID" val="545839"/>
</p:tagLst>
</file>

<file path=ppt/tags/tag5.xml><?xml version="1.0" encoding="utf-8"?>
<p:tagLst xmlns:p="http://schemas.openxmlformats.org/presentationml/2006/main">
  <p:tag name="MH" val="20151230141854"/>
  <p:tag name="MH_LIBRARY" val="CONTENTS"/>
  <p:tag name="MH_TYPE" val="OTHERS"/>
  <p:tag name="ID" val="545839"/>
</p:tagLst>
</file>

<file path=ppt/tags/tag6.xml><?xml version="1.0" encoding="utf-8"?>
<p:tagLst xmlns:p="http://schemas.openxmlformats.org/presentationml/2006/main">
  <p:tag name="MH" val="20151230141854"/>
  <p:tag name="MH_LIBRARY" val="CONTENTS"/>
  <p:tag name="MH_TYPE" val="OTHERS"/>
  <p:tag name="ID" val="545839"/>
</p:tagLst>
</file>

<file path=ppt/tags/tag7.xml><?xml version="1.0" encoding="utf-8"?>
<p:tagLst xmlns:p="http://schemas.openxmlformats.org/presentationml/2006/main">
  <p:tag name="MH" val="20151230141854"/>
  <p:tag name="MH_LIBRARY" val="CONTENTS"/>
  <p:tag name="MH_TYPE" val="OTHERS"/>
  <p:tag name="ID" val="545839"/>
</p:tagLst>
</file>

<file path=ppt/tags/tag8.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5557</Words>
  <Application>WPS 演示</Application>
  <PresentationFormat>宽屏</PresentationFormat>
  <Paragraphs>279</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Times New Roman</vt:lpstr>
      <vt:lpstr>Georgia</vt:lpstr>
      <vt:lpstr>Gotham Rounded Medium</vt:lpstr>
      <vt:lpstr>Wide Latin</vt:lpstr>
      <vt:lpstr>微软雅黑</vt:lpstr>
      <vt:lpstr>Wingdings</vt:lpstr>
      <vt:lpstr>等线</vt:lpstr>
      <vt:lpstr>Arial Unicode MS</vt:lpstr>
      <vt:lpstr>Calibri</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張哲瑋＿Oscar</cp:lastModifiedBy>
  <cp:revision>2</cp:revision>
  <dcterms:created xsi:type="dcterms:W3CDTF">2021-04-29T15:25:00Z</dcterms:created>
  <dcterms:modified xsi:type="dcterms:W3CDTF">2021-04-30T02:02:34Z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F110A01F36A949E49F84915B8A52D613</vt:lpwstr>
  </property>
</Properties>
</file>