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Average"/>
      <p:regular r:id="rId29"/>
    </p:embeddedFont>
    <p:embeddedFont>
      <p:font typeface="Roboto Ligh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6.xml"/><Relationship Id="rId33" Type="http://schemas.openxmlformats.org/officeDocument/2006/relationships/font" Target="fonts/RobotoLight-boldItalic.fntdata"/><Relationship Id="rId10" Type="http://schemas.openxmlformats.org/officeDocument/2006/relationships/slide" Target="slides/slide5.xml"/><Relationship Id="rId32" Type="http://schemas.openxmlformats.org/officeDocument/2006/relationships/font" Target="fonts/RobotoLight-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007765b2d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007765b2d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007765b2d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007765b2d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007765b2d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007765b2d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007765b2d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007765b2d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007765b2d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007765b2d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007765b2d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007765b2d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001565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001565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0015654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0015654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0015654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0015654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0015654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0015654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0015654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0015654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007765b2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007765b2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007765b2d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007765b2d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007765b2d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007765b2d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341925"/>
            <a:ext cx="7801500" cy="240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Прогнозування наявност</a:t>
            </a:r>
            <a:endParaRPr sz="3600"/>
          </a:p>
          <a:p>
            <a:pPr indent="0" lvl="0" marL="0" rtl="0" algn="ctr">
              <a:spcBef>
                <a:spcPts val="0"/>
              </a:spcBef>
              <a:spcAft>
                <a:spcPts val="0"/>
              </a:spcAft>
              <a:buNone/>
            </a:pPr>
            <a:r>
              <a:rPr lang="en" sz="3600"/>
              <a:t>і серцево-судинних хвороб у людини на основі</a:t>
            </a:r>
            <a:endParaRPr sz="3600"/>
          </a:p>
          <a:p>
            <a:pPr indent="0" lvl="0" marL="0" rtl="0" algn="ctr">
              <a:spcBef>
                <a:spcPts val="0"/>
              </a:spcBef>
              <a:spcAft>
                <a:spcPts val="0"/>
              </a:spcAft>
              <a:buNone/>
            </a:pPr>
            <a:r>
              <a:rPr lang="en" sz="3600"/>
              <a:t>медичних </a:t>
            </a:r>
            <a:r>
              <a:rPr lang="en" sz="3600"/>
              <a:t>показників</a:t>
            </a:r>
            <a:endParaRPr sz="3600"/>
          </a:p>
        </p:txBody>
      </p:sp>
      <p:sp>
        <p:nvSpPr>
          <p:cNvPr id="60" name="Google Shape;60;p13"/>
          <p:cNvSpPr txBox="1"/>
          <p:nvPr>
            <p:ph idx="1" type="subTitle"/>
          </p:nvPr>
        </p:nvSpPr>
        <p:spPr>
          <a:xfrm>
            <a:off x="671250" y="3032399"/>
            <a:ext cx="7801500" cy="137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Презентацію підготував</a:t>
            </a:r>
            <a:endParaRPr/>
          </a:p>
          <a:p>
            <a:pPr indent="0" lvl="0" marL="0" rtl="0" algn="ctr">
              <a:spcBef>
                <a:spcPts val="0"/>
              </a:spcBef>
              <a:spcAft>
                <a:spcPts val="0"/>
              </a:spcAft>
              <a:buNone/>
            </a:pPr>
            <a:r>
              <a:rPr lang="en"/>
              <a:t>С</a:t>
            </a:r>
            <a:r>
              <a:rPr lang="en"/>
              <a:t>тудент групи ІП-11</a:t>
            </a:r>
            <a:endParaRPr/>
          </a:p>
          <a:p>
            <a:pPr indent="0" lvl="0" marL="0" rtl="0" algn="ctr">
              <a:spcBef>
                <a:spcPts val="0"/>
              </a:spcBef>
              <a:spcAft>
                <a:spcPts val="0"/>
              </a:spcAft>
              <a:buNone/>
            </a:pPr>
            <a:r>
              <a:rPr lang="en"/>
              <a:t>Панченко Сергій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311700" y="14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3 -Random Forest. Результати.</a:t>
            </a:r>
            <a:endParaRPr/>
          </a:p>
          <a:p>
            <a:pPr indent="0" lvl="0" marL="0" rtl="0" algn="l">
              <a:spcBef>
                <a:spcPts val="0"/>
              </a:spcBef>
              <a:spcAft>
                <a:spcPts val="0"/>
              </a:spcAft>
              <a:buNone/>
            </a:pPr>
            <a:r>
              <a:t/>
            </a:r>
            <a:endParaRPr/>
          </a:p>
        </p:txBody>
      </p:sp>
      <p:pic>
        <p:nvPicPr>
          <p:cNvPr id="238" name="Google Shape;238;p22"/>
          <p:cNvPicPr preferRelativeResize="0"/>
          <p:nvPr/>
        </p:nvPicPr>
        <p:blipFill>
          <a:blip r:embed="rId3">
            <a:alphaModFix/>
          </a:blip>
          <a:stretch>
            <a:fillRect/>
          </a:stretch>
        </p:blipFill>
        <p:spPr>
          <a:xfrm>
            <a:off x="311700" y="874825"/>
            <a:ext cx="4429500" cy="2744175"/>
          </a:xfrm>
          <a:prstGeom prst="rect">
            <a:avLst/>
          </a:prstGeom>
          <a:noFill/>
          <a:ln>
            <a:noFill/>
          </a:ln>
        </p:spPr>
      </p:pic>
      <p:pic>
        <p:nvPicPr>
          <p:cNvPr id="239" name="Google Shape;239;p22"/>
          <p:cNvPicPr preferRelativeResize="0"/>
          <p:nvPr/>
        </p:nvPicPr>
        <p:blipFill>
          <a:blip r:embed="rId4">
            <a:alphaModFix/>
          </a:blip>
          <a:stretch>
            <a:fillRect/>
          </a:stretch>
        </p:blipFill>
        <p:spPr>
          <a:xfrm>
            <a:off x="4464570" y="874825"/>
            <a:ext cx="4367730" cy="274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311700" y="16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4 - SVM</a:t>
            </a:r>
            <a:endParaRPr/>
          </a:p>
        </p:txBody>
      </p:sp>
      <p:sp>
        <p:nvSpPr>
          <p:cNvPr id="245" name="Google Shape;245;p23"/>
          <p:cNvSpPr txBox="1"/>
          <p:nvPr>
            <p:ph idx="1" type="body"/>
          </p:nvPr>
        </p:nvSpPr>
        <p:spPr>
          <a:xfrm>
            <a:off x="311700" y="736175"/>
            <a:ext cx="8520600" cy="1248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300">
                <a:solidFill>
                  <a:schemeClr val="dk1"/>
                </a:solidFill>
                <a:latin typeface="Roboto"/>
                <a:ea typeface="Roboto"/>
                <a:cs typeface="Roboto"/>
                <a:sym typeface="Roboto"/>
              </a:rPr>
              <a:t>SVM працює шляхом відображення даних у високовимірному просторі ознак, щоб точки даних можна було класифікувати, навіть якщо дані інакше не можна лінійно розділити. Знаходиться роздільник між категоріями, потім дані перетворюються таким чином, щоб роздільник можна було намалювати як гіперплощину. Точки розділені прямою до різних категорій(1), кривою(2). Після перетворення межу визначають за допомогою гіперплощини(3).</a:t>
            </a:r>
            <a:endParaRPr sz="1300">
              <a:solidFill>
                <a:schemeClr val="dk1"/>
              </a:solidFill>
              <a:latin typeface="Roboto"/>
              <a:ea typeface="Roboto"/>
              <a:cs typeface="Roboto"/>
              <a:sym typeface="Roboto"/>
            </a:endParaRPr>
          </a:p>
        </p:txBody>
      </p:sp>
      <p:pic>
        <p:nvPicPr>
          <p:cNvPr id="246" name="Google Shape;246;p23"/>
          <p:cNvPicPr preferRelativeResize="0"/>
          <p:nvPr/>
        </p:nvPicPr>
        <p:blipFill>
          <a:blip r:embed="rId3">
            <a:alphaModFix/>
          </a:blip>
          <a:stretch>
            <a:fillRect/>
          </a:stretch>
        </p:blipFill>
        <p:spPr>
          <a:xfrm>
            <a:off x="2257950" y="3446713"/>
            <a:ext cx="2552700" cy="1485900"/>
          </a:xfrm>
          <a:prstGeom prst="rect">
            <a:avLst/>
          </a:prstGeom>
          <a:noFill/>
          <a:ln>
            <a:noFill/>
          </a:ln>
        </p:spPr>
      </p:pic>
      <p:pic>
        <p:nvPicPr>
          <p:cNvPr id="247" name="Google Shape;247;p23"/>
          <p:cNvPicPr preferRelativeResize="0"/>
          <p:nvPr/>
        </p:nvPicPr>
        <p:blipFill>
          <a:blip r:embed="rId4">
            <a:alphaModFix/>
          </a:blip>
          <a:stretch>
            <a:fillRect/>
          </a:stretch>
        </p:blipFill>
        <p:spPr>
          <a:xfrm>
            <a:off x="311700" y="3446713"/>
            <a:ext cx="2057400" cy="1485900"/>
          </a:xfrm>
          <a:prstGeom prst="rect">
            <a:avLst/>
          </a:prstGeom>
          <a:noFill/>
          <a:ln>
            <a:noFill/>
          </a:ln>
        </p:spPr>
      </p:pic>
      <p:sp>
        <p:nvSpPr>
          <p:cNvPr id="248" name="Google Shape;248;p23"/>
          <p:cNvSpPr txBox="1"/>
          <p:nvPr/>
        </p:nvSpPr>
        <p:spPr>
          <a:xfrm>
            <a:off x="6798500" y="1984475"/>
            <a:ext cx="22179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Математична функція, яка використовується для перетворення, відома як ядерна функція: лінійна, поліноміальна, радіальна базисна функція (RBF), cигмовидна.</a:t>
            </a:r>
            <a:endParaRPr sz="1300">
              <a:solidFill>
                <a:schemeClr val="dk1"/>
              </a:solidFill>
            </a:endParaRPr>
          </a:p>
        </p:txBody>
      </p:sp>
      <p:pic>
        <p:nvPicPr>
          <p:cNvPr id="249" name="Google Shape;249;p23"/>
          <p:cNvPicPr preferRelativeResize="0"/>
          <p:nvPr/>
        </p:nvPicPr>
        <p:blipFill>
          <a:blip r:embed="rId5">
            <a:alphaModFix/>
          </a:blip>
          <a:stretch>
            <a:fillRect/>
          </a:stretch>
        </p:blipFill>
        <p:spPr>
          <a:xfrm>
            <a:off x="311698" y="1984475"/>
            <a:ext cx="6370049" cy="1291550"/>
          </a:xfrm>
          <a:prstGeom prst="rect">
            <a:avLst/>
          </a:prstGeom>
          <a:noFill/>
          <a:ln>
            <a:noFill/>
          </a:ln>
        </p:spPr>
      </p:pic>
      <p:pic>
        <p:nvPicPr>
          <p:cNvPr id="250" name="Google Shape;250;p23"/>
          <p:cNvPicPr preferRelativeResize="0"/>
          <p:nvPr/>
        </p:nvPicPr>
        <p:blipFill>
          <a:blip r:embed="rId6">
            <a:alphaModFix/>
          </a:blip>
          <a:stretch>
            <a:fillRect/>
          </a:stretch>
        </p:blipFill>
        <p:spPr>
          <a:xfrm>
            <a:off x="4810650" y="3451475"/>
            <a:ext cx="1952625" cy="147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311700" y="20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4 -SVM. Результати.</a:t>
            </a:r>
            <a:endParaRPr/>
          </a:p>
        </p:txBody>
      </p:sp>
      <p:pic>
        <p:nvPicPr>
          <p:cNvPr id="256" name="Google Shape;256;p24"/>
          <p:cNvPicPr preferRelativeResize="0"/>
          <p:nvPr/>
        </p:nvPicPr>
        <p:blipFill>
          <a:blip r:embed="rId3">
            <a:alphaModFix/>
          </a:blip>
          <a:stretch>
            <a:fillRect/>
          </a:stretch>
        </p:blipFill>
        <p:spPr>
          <a:xfrm>
            <a:off x="311700" y="929775"/>
            <a:ext cx="4399174" cy="2725399"/>
          </a:xfrm>
          <a:prstGeom prst="rect">
            <a:avLst/>
          </a:prstGeom>
          <a:noFill/>
          <a:ln>
            <a:noFill/>
          </a:ln>
        </p:spPr>
      </p:pic>
      <p:pic>
        <p:nvPicPr>
          <p:cNvPr id="257" name="Google Shape;257;p24"/>
          <p:cNvPicPr preferRelativeResize="0"/>
          <p:nvPr/>
        </p:nvPicPr>
        <p:blipFill>
          <a:blip r:embed="rId4">
            <a:alphaModFix/>
          </a:blip>
          <a:stretch>
            <a:fillRect/>
          </a:stretch>
        </p:blipFill>
        <p:spPr>
          <a:xfrm>
            <a:off x="4494480" y="929775"/>
            <a:ext cx="4337819" cy="2725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Порівняння моделей</a:t>
            </a:r>
            <a:endParaRPr/>
          </a:p>
        </p:txBody>
      </p:sp>
      <p:pic>
        <p:nvPicPr>
          <p:cNvPr id="263" name="Google Shape;263;p25"/>
          <p:cNvPicPr preferRelativeResize="0"/>
          <p:nvPr/>
        </p:nvPicPr>
        <p:blipFill>
          <a:blip r:embed="rId3">
            <a:alphaModFix/>
          </a:blip>
          <a:stretch>
            <a:fillRect/>
          </a:stretch>
        </p:blipFill>
        <p:spPr>
          <a:xfrm>
            <a:off x="1942851" y="1299300"/>
            <a:ext cx="5258301" cy="334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0" y="-7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Порівняння моделей</a:t>
            </a:r>
            <a:endParaRPr/>
          </a:p>
        </p:txBody>
      </p:sp>
      <p:sp>
        <p:nvSpPr>
          <p:cNvPr id="269" name="Google Shape;269;p26"/>
          <p:cNvSpPr txBox="1"/>
          <p:nvPr/>
        </p:nvSpPr>
        <p:spPr>
          <a:xfrm>
            <a:off x="6155125" y="2571750"/>
            <a:ext cx="35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swald"/>
                <a:ea typeface="Oswald"/>
                <a:cs typeface="Oswald"/>
                <a:sym typeface="Oswald"/>
              </a:rPr>
              <a:t>K-Nearest Neighbors</a:t>
            </a:r>
            <a:endParaRPr>
              <a:solidFill>
                <a:schemeClr val="dk1"/>
              </a:solidFill>
              <a:latin typeface="Oswald"/>
              <a:ea typeface="Oswald"/>
              <a:cs typeface="Oswald"/>
              <a:sym typeface="Oswald"/>
            </a:endParaRPr>
          </a:p>
        </p:txBody>
      </p:sp>
      <p:pic>
        <p:nvPicPr>
          <p:cNvPr id="270" name="Google Shape;270;p26"/>
          <p:cNvPicPr preferRelativeResize="0"/>
          <p:nvPr/>
        </p:nvPicPr>
        <p:blipFill>
          <a:blip r:embed="rId3">
            <a:alphaModFix/>
          </a:blip>
          <a:stretch>
            <a:fillRect/>
          </a:stretch>
        </p:blipFill>
        <p:spPr>
          <a:xfrm>
            <a:off x="4608283" y="387850"/>
            <a:ext cx="3435267" cy="2128225"/>
          </a:xfrm>
          <a:prstGeom prst="rect">
            <a:avLst/>
          </a:prstGeom>
          <a:noFill/>
          <a:ln>
            <a:noFill/>
          </a:ln>
        </p:spPr>
      </p:pic>
      <p:sp>
        <p:nvSpPr>
          <p:cNvPr id="271" name="Google Shape;271;p26"/>
          <p:cNvSpPr txBox="1"/>
          <p:nvPr/>
        </p:nvSpPr>
        <p:spPr>
          <a:xfrm>
            <a:off x="3538725" y="2571750"/>
            <a:ext cx="15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swald"/>
                <a:ea typeface="Oswald"/>
                <a:cs typeface="Oswald"/>
                <a:sym typeface="Oswald"/>
              </a:rPr>
              <a:t>Logistic Regression</a:t>
            </a:r>
            <a:endParaRPr>
              <a:solidFill>
                <a:schemeClr val="dk1"/>
              </a:solidFill>
              <a:latin typeface="Oswald"/>
              <a:ea typeface="Oswald"/>
              <a:cs typeface="Oswald"/>
              <a:sym typeface="Oswald"/>
            </a:endParaRPr>
          </a:p>
        </p:txBody>
      </p:sp>
      <p:pic>
        <p:nvPicPr>
          <p:cNvPr id="272" name="Google Shape;272;p26"/>
          <p:cNvPicPr preferRelativeResize="0"/>
          <p:nvPr/>
        </p:nvPicPr>
        <p:blipFill>
          <a:blip r:embed="rId4">
            <a:alphaModFix/>
          </a:blip>
          <a:stretch>
            <a:fillRect/>
          </a:stretch>
        </p:blipFill>
        <p:spPr>
          <a:xfrm>
            <a:off x="2542675" y="2925400"/>
            <a:ext cx="3435255" cy="2128225"/>
          </a:xfrm>
          <a:prstGeom prst="rect">
            <a:avLst/>
          </a:prstGeom>
          <a:noFill/>
          <a:ln>
            <a:noFill/>
          </a:ln>
        </p:spPr>
      </p:pic>
      <p:sp>
        <p:nvSpPr>
          <p:cNvPr id="273" name="Google Shape;273;p26"/>
          <p:cNvSpPr txBox="1"/>
          <p:nvPr/>
        </p:nvSpPr>
        <p:spPr>
          <a:xfrm>
            <a:off x="940775" y="2571750"/>
            <a:ext cx="5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swald"/>
                <a:ea typeface="Oswald"/>
                <a:cs typeface="Oswald"/>
                <a:sym typeface="Oswald"/>
              </a:rPr>
              <a:t>SVM</a:t>
            </a:r>
            <a:endParaRPr>
              <a:solidFill>
                <a:schemeClr val="dk1"/>
              </a:solidFill>
              <a:latin typeface="Oswald"/>
              <a:ea typeface="Oswald"/>
              <a:cs typeface="Oswald"/>
              <a:sym typeface="Oswald"/>
            </a:endParaRPr>
          </a:p>
        </p:txBody>
      </p:sp>
      <p:pic>
        <p:nvPicPr>
          <p:cNvPr id="274" name="Google Shape;274;p26"/>
          <p:cNvPicPr preferRelativeResize="0"/>
          <p:nvPr/>
        </p:nvPicPr>
        <p:blipFill>
          <a:blip r:embed="rId5">
            <a:alphaModFix/>
          </a:blip>
          <a:stretch>
            <a:fillRect/>
          </a:stretch>
        </p:blipFill>
        <p:spPr>
          <a:xfrm>
            <a:off x="940781" y="387850"/>
            <a:ext cx="3435269" cy="212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Висновки</a:t>
            </a:r>
            <a:endParaRPr/>
          </a:p>
        </p:txBody>
      </p:sp>
      <p:sp>
        <p:nvSpPr>
          <p:cNvPr id="280" name="Google Shape;28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sz="1300">
                <a:solidFill>
                  <a:schemeClr val="dk1"/>
                </a:solidFill>
                <a:latin typeface="Roboto"/>
                <a:ea typeface="Roboto"/>
                <a:cs typeface="Roboto"/>
                <a:sym typeface="Roboto"/>
              </a:rPr>
              <a:t>Аналіз результатів щодо серцево-судинних захворювань є критично важливим, оскільки він допомагає медичним працівникам краще зрозуміти фактори, які сприяють розвитку та прогресуванню серцево-судинних захворювань. Потім ці знання можна використати для розробки ефективніших стратегій профілактики та лікування. </a:t>
            </a:r>
            <a:endParaRPr sz="1300">
              <a:solidFill>
                <a:schemeClr val="dk1"/>
              </a:solidFill>
              <a:latin typeface="Roboto"/>
              <a:ea typeface="Roboto"/>
              <a:cs typeface="Roboto"/>
              <a:sym typeface="Roboto"/>
            </a:endParaRPr>
          </a:p>
          <a:p>
            <a:pPr indent="457200" lvl="0" marL="0" rtl="0" algn="l">
              <a:spcBef>
                <a:spcPts val="1200"/>
              </a:spcBef>
              <a:spcAft>
                <a:spcPts val="0"/>
              </a:spcAft>
              <a:buNone/>
            </a:pPr>
            <a:r>
              <a:rPr lang="en" sz="1300">
                <a:solidFill>
                  <a:schemeClr val="dk1"/>
                </a:solidFill>
                <a:latin typeface="Roboto"/>
                <a:ea typeface="Roboto"/>
                <a:cs typeface="Roboto"/>
                <a:sym typeface="Roboto"/>
              </a:rPr>
              <a:t>Після аналізу даних встановлено, що метод Logistic Regression показав найкращі результати на тестових даних з точністю близько 63,73%. На тренувальних даних найкраще відпрацював Random Forest з точністю 96,56%, але на тестових даних його точність була найгіршою з результатом 57,24%. До того ж з матриць невідповідностей бачимо, що Logistic Regression виявив найбільше позитивно негативних результатів і найменше хибно негативних. Logistic Regression та SVM виявилися приблизно однаковими, проте через складність SVM було обрано набагато меншу вибірку ніж для Logistiс Regression. Тому враховуючи те, що від діагностування хвороби залежить життя людини, я б обрав Logistic Regression.</a:t>
            </a:r>
            <a:endParaRPr sz="1300">
              <a:solidFill>
                <a:schemeClr val="dk1"/>
              </a:solidFill>
              <a:latin typeface="Roboto"/>
              <a:ea typeface="Roboto"/>
              <a:cs typeface="Roboto"/>
              <a:sym typeface="Roboto"/>
            </a:endParaRPr>
          </a:p>
          <a:p>
            <a:pPr indent="457200" lvl="0" marL="0" rtl="0" algn="l">
              <a:spcBef>
                <a:spcPts val="1200"/>
              </a:spcBef>
              <a:spcAft>
                <a:spcPts val="0"/>
              </a:spcAft>
              <a:buNone/>
            </a:pPr>
            <a:r>
              <a:rPr lang="en" sz="1300">
                <a:solidFill>
                  <a:schemeClr val="dk1"/>
                </a:solidFill>
                <a:latin typeface="Roboto"/>
                <a:ea typeface="Roboto"/>
                <a:cs typeface="Roboto"/>
                <a:sym typeface="Roboto"/>
              </a:rPr>
              <a:t>Отже, висновок полягає в тому, що метод Logistic Regression є найбільш ефективним.</a:t>
            </a:r>
            <a:endParaRPr sz="1300">
              <a:solidFill>
                <a:schemeClr val="dk1"/>
              </a:solidFill>
              <a:latin typeface="Roboto"/>
              <a:ea typeface="Roboto"/>
              <a:cs typeface="Roboto"/>
              <a:sym typeface="Roboto"/>
            </a:endParaRPr>
          </a:p>
          <a:p>
            <a:pPr indent="0" lvl="0" marL="0" rtl="0" algn="l">
              <a:spcBef>
                <a:spcPts val="1200"/>
              </a:spcBef>
              <a:spcAft>
                <a:spcPts val="120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0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Мета</a:t>
            </a:r>
            <a:endParaRPr/>
          </a:p>
        </p:txBody>
      </p:sp>
      <p:sp>
        <p:nvSpPr>
          <p:cNvPr id="66" name="Google Shape;66;p14"/>
          <p:cNvSpPr/>
          <p:nvPr/>
        </p:nvSpPr>
        <p:spPr>
          <a:xfrm>
            <a:off x="3138664" y="1577449"/>
            <a:ext cx="2832600" cy="25815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3679029" y="1284185"/>
            <a:ext cx="1752294" cy="1597208"/>
            <a:chOff x="3611776" y="414352"/>
            <a:chExt cx="2166000" cy="2166000"/>
          </a:xfrm>
        </p:grpSpPr>
        <p:sp>
          <p:nvSpPr>
            <p:cNvPr id="68" name="Google Shape;68;p14"/>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70" name="Google Shape;70;p14"/>
          <p:cNvGrpSpPr/>
          <p:nvPr/>
        </p:nvGrpSpPr>
        <p:grpSpPr>
          <a:xfrm>
            <a:off x="4447970" y="2477676"/>
            <a:ext cx="1752294" cy="1597208"/>
            <a:chOff x="4562258" y="2032864"/>
            <a:chExt cx="2166000" cy="2166000"/>
          </a:xfrm>
        </p:grpSpPr>
        <p:sp>
          <p:nvSpPr>
            <p:cNvPr id="71" name="Google Shape;71;p14"/>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73" name="Google Shape;73;p14"/>
          <p:cNvGrpSpPr/>
          <p:nvPr/>
        </p:nvGrpSpPr>
        <p:grpSpPr>
          <a:xfrm>
            <a:off x="2943729" y="2477676"/>
            <a:ext cx="1752294" cy="1597208"/>
            <a:chOff x="2702876" y="2032864"/>
            <a:chExt cx="2166000" cy="2166000"/>
          </a:xfrm>
        </p:grpSpPr>
        <p:sp>
          <p:nvSpPr>
            <p:cNvPr id="74" name="Google Shape;74;p14"/>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sp>
        <p:nvSpPr>
          <p:cNvPr id="76" name="Google Shape;76;p14"/>
          <p:cNvSpPr/>
          <p:nvPr/>
        </p:nvSpPr>
        <p:spPr>
          <a:xfrm>
            <a:off x="4061327" y="2413754"/>
            <a:ext cx="991800" cy="9036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138664" y="1577449"/>
            <a:ext cx="2832600" cy="25815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4"/>
          <p:cNvGrpSpPr/>
          <p:nvPr/>
        </p:nvGrpSpPr>
        <p:grpSpPr>
          <a:xfrm>
            <a:off x="3679029" y="1284185"/>
            <a:ext cx="1752294" cy="1597208"/>
            <a:chOff x="3611776" y="414352"/>
            <a:chExt cx="2166000" cy="2166000"/>
          </a:xfrm>
        </p:grpSpPr>
        <p:sp>
          <p:nvSpPr>
            <p:cNvPr id="79" name="Google Shape;79;p14"/>
            <p:cNvSpPr/>
            <p:nvPr/>
          </p:nvSpPr>
          <p:spPr>
            <a:xfrm>
              <a:off x="3611776" y="414352"/>
              <a:ext cx="2166000" cy="2166000"/>
            </a:xfrm>
            <a:prstGeom prst="ellips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81" name="Google Shape;81;p14"/>
          <p:cNvGrpSpPr/>
          <p:nvPr/>
        </p:nvGrpSpPr>
        <p:grpSpPr>
          <a:xfrm>
            <a:off x="4447970" y="2477676"/>
            <a:ext cx="1752294" cy="1597208"/>
            <a:chOff x="4562258" y="2032864"/>
            <a:chExt cx="2166000" cy="2166000"/>
          </a:xfrm>
        </p:grpSpPr>
        <p:sp>
          <p:nvSpPr>
            <p:cNvPr id="82" name="Google Shape;82;p14"/>
            <p:cNvSpPr/>
            <p:nvPr/>
          </p:nvSpPr>
          <p:spPr>
            <a:xfrm>
              <a:off x="4562258" y="2032864"/>
              <a:ext cx="2166000" cy="2166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84" name="Google Shape;84;p14"/>
          <p:cNvGrpSpPr/>
          <p:nvPr/>
        </p:nvGrpSpPr>
        <p:grpSpPr>
          <a:xfrm>
            <a:off x="2943729" y="2477676"/>
            <a:ext cx="1752294" cy="1597208"/>
            <a:chOff x="2702876" y="2032864"/>
            <a:chExt cx="2166000" cy="2166000"/>
          </a:xfrm>
        </p:grpSpPr>
        <p:sp>
          <p:nvSpPr>
            <p:cNvPr id="85" name="Google Shape;85;p14"/>
            <p:cNvSpPr/>
            <p:nvPr/>
          </p:nvSpPr>
          <p:spPr>
            <a:xfrm>
              <a:off x="2702876" y="2032864"/>
              <a:ext cx="2166000" cy="21660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sp>
        <p:nvSpPr>
          <p:cNvPr id="87" name="Google Shape;87;p14"/>
          <p:cNvSpPr/>
          <p:nvPr/>
        </p:nvSpPr>
        <p:spPr>
          <a:xfrm>
            <a:off x="4061327" y="2413754"/>
            <a:ext cx="991800" cy="9036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3138664" y="1577449"/>
            <a:ext cx="2832600" cy="2581500"/>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3679029" y="1284185"/>
            <a:ext cx="1752294" cy="1597208"/>
            <a:chOff x="3611776" y="414352"/>
            <a:chExt cx="2166000" cy="2166000"/>
          </a:xfrm>
        </p:grpSpPr>
        <p:sp>
          <p:nvSpPr>
            <p:cNvPr id="90" name="Google Shape;90;p14"/>
            <p:cNvSpPr/>
            <p:nvPr/>
          </p:nvSpPr>
          <p:spPr>
            <a:xfrm>
              <a:off x="3611776" y="414352"/>
              <a:ext cx="2166000" cy="2166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92" name="Google Shape;92;p14"/>
          <p:cNvGrpSpPr/>
          <p:nvPr/>
        </p:nvGrpSpPr>
        <p:grpSpPr>
          <a:xfrm>
            <a:off x="4447970" y="2477676"/>
            <a:ext cx="1752294" cy="1597208"/>
            <a:chOff x="4562258" y="2032864"/>
            <a:chExt cx="2166000" cy="2166000"/>
          </a:xfrm>
        </p:grpSpPr>
        <p:sp>
          <p:nvSpPr>
            <p:cNvPr id="93" name="Google Shape;93;p14"/>
            <p:cNvSpPr/>
            <p:nvPr/>
          </p:nvSpPr>
          <p:spPr>
            <a:xfrm>
              <a:off x="4562258" y="2032864"/>
              <a:ext cx="2166000" cy="2166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95" name="Google Shape;95;p14"/>
          <p:cNvGrpSpPr/>
          <p:nvPr/>
        </p:nvGrpSpPr>
        <p:grpSpPr>
          <a:xfrm>
            <a:off x="2943729" y="2477676"/>
            <a:ext cx="1752294" cy="1597208"/>
            <a:chOff x="2702876" y="2032864"/>
            <a:chExt cx="2166000" cy="2166000"/>
          </a:xfrm>
        </p:grpSpPr>
        <p:sp>
          <p:nvSpPr>
            <p:cNvPr id="96" name="Google Shape;96;p14"/>
            <p:cNvSpPr/>
            <p:nvPr/>
          </p:nvSpPr>
          <p:spPr>
            <a:xfrm>
              <a:off x="2702876" y="2032864"/>
              <a:ext cx="2166000" cy="2166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sp>
        <p:nvSpPr>
          <p:cNvPr id="98" name="Google Shape;98;p14"/>
          <p:cNvSpPr/>
          <p:nvPr/>
        </p:nvSpPr>
        <p:spPr>
          <a:xfrm>
            <a:off x="4061327" y="2413754"/>
            <a:ext cx="991800" cy="903600"/>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138664" y="1577449"/>
            <a:ext cx="2832600" cy="2581500"/>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4"/>
          <p:cNvGrpSpPr/>
          <p:nvPr/>
        </p:nvGrpSpPr>
        <p:grpSpPr>
          <a:xfrm>
            <a:off x="3679029" y="1284185"/>
            <a:ext cx="1752294" cy="1597208"/>
            <a:chOff x="3611776" y="414352"/>
            <a:chExt cx="2166000" cy="2166000"/>
          </a:xfrm>
        </p:grpSpPr>
        <p:sp>
          <p:nvSpPr>
            <p:cNvPr id="101" name="Google Shape;101;p14"/>
            <p:cNvSpPr/>
            <p:nvPr/>
          </p:nvSpPr>
          <p:spPr>
            <a:xfrm>
              <a:off x="3611776" y="414352"/>
              <a:ext cx="2166000" cy="21660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Робота з даними</a:t>
              </a:r>
              <a:endParaRPr b="1" sz="1000">
                <a:solidFill>
                  <a:srgbClr val="FFFFFF"/>
                </a:solidFill>
                <a:latin typeface="Roboto"/>
                <a:ea typeface="Roboto"/>
                <a:cs typeface="Roboto"/>
                <a:sym typeface="Roboto"/>
              </a:endParaRPr>
            </a:p>
          </p:txBody>
        </p:sp>
      </p:grpSp>
      <p:grpSp>
        <p:nvGrpSpPr>
          <p:cNvPr id="103" name="Google Shape;103;p14"/>
          <p:cNvGrpSpPr/>
          <p:nvPr/>
        </p:nvGrpSpPr>
        <p:grpSpPr>
          <a:xfrm>
            <a:off x="4447970" y="2477676"/>
            <a:ext cx="1752294" cy="1597208"/>
            <a:chOff x="4562258" y="2032864"/>
            <a:chExt cx="2166000" cy="2166000"/>
          </a:xfrm>
        </p:grpSpPr>
        <p:sp>
          <p:nvSpPr>
            <p:cNvPr id="104" name="Google Shape;104;p14"/>
            <p:cNvSpPr/>
            <p:nvPr/>
          </p:nvSpPr>
          <p:spPr>
            <a:xfrm>
              <a:off x="4562258" y="2032864"/>
              <a:ext cx="2166000" cy="21660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Визначення найкращого методу для діагностування захворювання</a:t>
              </a:r>
              <a:endParaRPr b="1" sz="1000">
                <a:solidFill>
                  <a:srgbClr val="FFFFFF"/>
                </a:solidFill>
                <a:latin typeface="Roboto"/>
                <a:ea typeface="Roboto"/>
                <a:cs typeface="Roboto"/>
                <a:sym typeface="Roboto"/>
              </a:endParaRPr>
            </a:p>
          </p:txBody>
        </p:sp>
      </p:grpSp>
      <p:grpSp>
        <p:nvGrpSpPr>
          <p:cNvPr id="106" name="Google Shape;106;p14"/>
          <p:cNvGrpSpPr/>
          <p:nvPr/>
        </p:nvGrpSpPr>
        <p:grpSpPr>
          <a:xfrm>
            <a:off x="2943729" y="2477676"/>
            <a:ext cx="1752294" cy="1597208"/>
            <a:chOff x="2702876" y="2032864"/>
            <a:chExt cx="2166000" cy="2166000"/>
          </a:xfrm>
        </p:grpSpPr>
        <p:sp>
          <p:nvSpPr>
            <p:cNvPr id="107" name="Google Shape;107;p14"/>
            <p:cNvSpPr/>
            <p:nvPr/>
          </p:nvSpPr>
          <p:spPr>
            <a:xfrm>
              <a:off x="2702876" y="2032864"/>
              <a:ext cx="2166000" cy="21660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Інтелектуальний аналіз даних</a:t>
              </a:r>
              <a:endParaRPr b="1" sz="1000">
                <a:solidFill>
                  <a:srgbClr val="FFFFFF"/>
                </a:solidFill>
                <a:latin typeface="Roboto"/>
                <a:ea typeface="Roboto"/>
                <a:cs typeface="Roboto"/>
                <a:sym typeface="Roboto"/>
              </a:endParaRPr>
            </a:p>
          </p:txBody>
        </p:sp>
      </p:grpSp>
      <p:sp>
        <p:nvSpPr>
          <p:cNvPr id="109" name="Google Shape;109;p14"/>
          <p:cNvSpPr/>
          <p:nvPr/>
        </p:nvSpPr>
        <p:spPr>
          <a:xfrm>
            <a:off x="4061327" y="2413754"/>
            <a:ext cx="991800" cy="903600"/>
          </a:xfrm>
          <a:prstGeom prst="ellipse">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3951872" y="2606497"/>
            <a:ext cx="1210500" cy="5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Мета</a:t>
            </a:r>
            <a:endParaRPr b="1" sz="1000">
              <a:solidFill>
                <a:srgbClr val="FFFFFF"/>
              </a:solidFill>
              <a:latin typeface="Roboto"/>
              <a:ea typeface="Roboto"/>
              <a:cs typeface="Roboto"/>
              <a:sym typeface="Roboto"/>
            </a:endParaRPr>
          </a:p>
        </p:txBody>
      </p:sp>
      <p:sp>
        <p:nvSpPr>
          <p:cNvPr id="111" name="Google Shape;111;p14"/>
          <p:cNvSpPr txBox="1"/>
          <p:nvPr/>
        </p:nvSpPr>
        <p:spPr>
          <a:xfrm>
            <a:off x="6225650" y="1001700"/>
            <a:ext cx="2657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За даними Всесвітньої організації охорони здоров'я (ВООЗ), в 2019 році</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ССЗ стали причиною смерті для більше ніж 17 мільйонів людей, що становить</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більше 30% від загальної кількості смертей в світі. Від ІХС та ЦВЗ померли понад</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13 мільйонів людей, що становить більше 80% від усіх смертей від ССЗ.</a:t>
            </a:r>
            <a:endParaRPr sz="1200">
              <a:solidFill>
                <a:schemeClr val="dk1"/>
              </a:solidFill>
              <a:latin typeface="Roboto"/>
              <a:ea typeface="Roboto"/>
              <a:cs typeface="Roboto"/>
              <a:sym typeface="Roboto"/>
            </a:endParaRPr>
          </a:p>
        </p:txBody>
      </p:sp>
      <p:sp>
        <p:nvSpPr>
          <p:cNvPr id="112" name="Google Shape;112;p14"/>
          <p:cNvSpPr txBox="1"/>
          <p:nvPr/>
        </p:nvSpPr>
        <p:spPr>
          <a:xfrm>
            <a:off x="226600" y="970325"/>
            <a:ext cx="2657700" cy="37248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Мета даної роботи полягає у визначенні найкращого методу для діагностування серцево-судинного захворювання ( ССЗ ) у пацієнта.</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Треба  проаналізувати результати декількох алгоритмів на медичних даних пацієнтів різного віку, статі, рівню холестеролу та глюкози, шкідливих звичок ( куріння, вживання алкоголю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Дане дослідження має на меті привернути увагу читачів до проблем, пов’язаних з ССЗ.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11700" y="15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Використана література</a:t>
            </a:r>
            <a:endParaRPr/>
          </a:p>
        </p:txBody>
      </p:sp>
      <p:grpSp>
        <p:nvGrpSpPr>
          <p:cNvPr id="118" name="Google Shape;118;p15"/>
          <p:cNvGrpSpPr/>
          <p:nvPr/>
        </p:nvGrpSpPr>
        <p:grpSpPr>
          <a:xfrm>
            <a:off x="1288650" y="2820254"/>
            <a:ext cx="6566700" cy="609485"/>
            <a:chOff x="1431325" y="2473842"/>
            <a:chExt cx="6566700" cy="670500"/>
          </a:xfrm>
        </p:grpSpPr>
        <p:sp>
          <p:nvSpPr>
            <p:cNvPr id="119" name="Google Shape;119;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https://matplotlib.org/stable/</a:t>
              </a:r>
              <a:endParaRPr sz="1000">
                <a:solidFill>
                  <a:srgbClr val="FFFFFF"/>
                </a:solidFill>
                <a:latin typeface="Roboto"/>
                <a:ea typeface="Roboto"/>
                <a:cs typeface="Roboto"/>
                <a:sym typeface="Roboto"/>
              </a:endParaRPr>
            </a:p>
          </p:txBody>
        </p:sp>
        <p:sp>
          <p:nvSpPr>
            <p:cNvPr id="121" name="Google Shape;121;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Matplotlib</a:t>
              </a:r>
              <a:endParaRPr sz="2200">
                <a:solidFill>
                  <a:srgbClr val="FFFFFF"/>
                </a:solidFill>
                <a:latin typeface="Roboto"/>
                <a:ea typeface="Roboto"/>
                <a:cs typeface="Roboto"/>
                <a:sym typeface="Roboto"/>
              </a:endParaRPr>
            </a:p>
          </p:txBody>
        </p:sp>
        <p:sp>
          <p:nvSpPr>
            <p:cNvPr id="122" name="Google Shape;122;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4</a:t>
              </a:r>
              <a:endParaRPr sz="1800">
                <a:solidFill>
                  <a:srgbClr val="FFFFFF"/>
                </a:solidFill>
                <a:latin typeface="Roboto Light"/>
                <a:ea typeface="Roboto Light"/>
                <a:cs typeface="Roboto Light"/>
                <a:sym typeface="Roboto Light"/>
              </a:endParaRPr>
            </a:p>
          </p:txBody>
        </p:sp>
        <p:cxnSp>
          <p:nvCxnSpPr>
            <p:cNvPr id="125" name="Google Shape;125;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sp>
        <p:nvSpPr>
          <p:cNvPr id="126" name="Google Shape;126;p15"/>
          <p:cNvSpPr txBox="1"/>
          <p:nvPr/>
        </p:nvSpPr>
        <p:spPr>
          <a:xfrm>
            <a:off x="2610118" y="2142544"/>
            <a:ext cx="2337900" cy="597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200">
                <a:solidFill>
                  <a:srgbClr val="FFFFFF"/>
                </a:solidFill>
                <a:latin typeface="Roboto"/>
                <a:ea typeface="Roboto"/>
                <a:cs typeface="Roboto"/>
                <a:sym typeface="Roboto"/>
              </a:rPr>
              <a:t>Seaborn</a:t>
            </a:r>
            <a:endParaRPr sz="2200">
              <a:solidFill>
                <a:srgbClr val="FFFFFF"/>
              </a:solidFill>
              <a:latin typeface="Roboto"/>
              <a:ea typeface="Roboto"/>
              <a:cs typeface="Roboto"/>
              <a:sym typeface="Roboto"/>
            </a:endParaRPr>
          </a:p>
        </p:txBody>
      </p:sp>
      <p:grpSp>
        <p:nvGrpSpPr>
          <p:cNvPr id="127" name="Google Shape;127;p15"/>
          <p:cNvGrpSpPr/>
          <p:nvPr/>
        </p:nvGrpSpPr>
        <p:grpSpPr>
          <a:xfrm>
            <a:off x="1288650" y="2168550"/>
            <a:ext cx="6566700" cy="609485"/>
            <a:chOff x="1431325" y="2473842"/>
            <a:chExt cx="6566700" cy="670500"/>
          </a:xfrm>
        </p:grpSpPr>
        <p:sp>
          <p:nvSpPr>
            <p:cNvPr id="128" name="Google Shape;128;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https://seaborn.pydata.org/introduction.html</a:t>
              </a:r>
              <a:endParaRPr sz="1000">
                <a:solidFill>
                  <a:srgbClr val="FFFFFF"/>
                </a:solidFill>
                <a:latin typeface="Roboto"/>
                <a:ea typeface="Roboto"/>
                <a:cs typeface="Roboto"/>
                <a:sym typeface="Roboto"/>
              </a:endParaRPr>
            </a:p>
          </p:txBody>
        </p:sp>
        <p:sp>
          <p:nvSpPr>
            <p:cNvPr id="130" name="Google Shape;130;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Seaborn</a:t>
              </a:r>
              <a:endParaRPr sz="2200">
                <a:solidFill>
                  <a:srgbClr val="FFFFFF"/>
                </a:solidFill>
                <a:latin typeface="Roboto"/>
                <a:ea typeface="Roboto"/>
                <a:cs typeface="Roboto"/>
                <a:sym typeface="Roboto"/>
              </a:endParaRPr>
            </a:p>
          </p:txBody>
        </p:sp>
        <p:sp>
          <p:nvSpPr>
            <p:cNvPr id="131" name="Google Shape;131;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2</a:t>
              </a:r>
              <a:endParaRPr sz="1800">
                <a:solidFill>
                  <a:srgbClr val="FFFFFF"/>
                </a:solidFill>
                <a:latin typeface="Roboto Light"/>
                <a:ea typeface="Roboto Light"/>
                <a:cs typeface="Roboto Light"/>
                <a:sym typeface="Roboto Light"/>
              </a:endParaRPr>
            </a:p>
          </p:txBody>
        </p:sp>
        <p:cxnSp>
          <p:nvCxnSpPr>
            <p:cNvPr id="134" name="Google Shape;134;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35" name="Google Shape;135;p15"/>
          <p:cNvGrpSpPr/>
          <p:nvPr/>
        </p:nvGrpSpPr>
        <p:grpSpPr>
          <a:xfrm>
            <a:off x="1288650" y="3471957"/>
            <a:ext cx="6566700" cy="609485"/>
            <a:chOff x="1431325" y="2473842"/>
            <a:chExt cx="6566700" cy="670500"/>
          </a:xfrm>
        </p:grpSpPr>
        <p:sp>
          <p:nvSpPr>
            <p:cNvPr id="136" name="Google Shape;136;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https://scikit-learn.org/stable/user_guide.html</a:t>
              </a:r>
              <a:endParaRPr sz="1000">
                <a:solidFill>
                  <a:srgbClr val="FFFFFF"/>
                </a:solidFill>
                <a:latin typeface="Roboto"/>
                <a:ea typeface="Roboto"/>
                <a:cs typeface="Roboto"/>
                <a:sym typeface="Roboto"/>
              </a:endParaRPr>
            </a:p>
          </p:txBody>
        </p:sp>
        <p:sp>
          <p:nvSpPr>
            <p:cNvPr id="138" name="Google Shape;138;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Sklearn</a:t>
              </a:r>
              <a:endParaRPr sz="2200">
                <a:solidFill>
                  <a:srgbClr val="FFFFFF"/>
                </a:solidFill>
                <a:latin typeface="Roboto"/>
                <a:ea typeface="Roboto"/>
                <a:cs typeface="Roboto"/>
                <a:sym typeface="Roboto"/>
              </a:endParaRPr>
            </a:p>
          </p:txBody>
        </p:sp>
        <p:sp>
          <p:nvSpPr>
            <p:cNvPr id="139" name="Google Shape;139;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5</a:t>
              </a:r>
              <a:endParaRPr sz="1800">
                <a:solidFill>
                  <a:srgbClr val="FFFFFF"/>
                </a:solidFill>
                <a:latin typeface="Roboto Light"/>
                <a:ea typeface="Roboto Light"/>
                <a:cs typeface="Roboto Light"/>
                <a:sym typeface="Roboto Light"/>
              </a:endParaRPr>
            </a:p>
          </p:txBody>
        </p:sp>
        <p:cxnSp>
          <p:nvCxnSpPr>
            <p:cNvPr id="142" name="Google Shape;142;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43" name="Google Shape;143;p15"/>
          <p:cNvGrpSpPr/>
          <p:nvPr/>
        </p:nvGrpSpPr>
        <p:grpSpPr>
          <a:xfrm>
            <a:off x="1288650" y="4123655"/>
            <a:ext cx="6566700" cy="609485"/>
            <a:chOff x="1431325" y="2473842"/>
            <a:chExt cx="6566700" cy="670500"/>
          </a:xfrm>
        </p:grpSpPr>
        <p:sp>
          <p:nvSpPr>
            <p:cNvPr id="144" name="Google Shape;144;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https://numpy.org</a:t>
              </a:r>
              <a:endParaRPr sz="1000">
                <a:solidFill>
                  <a:srgbClr val="FFFFFF"/>
                </a:solidFill>
                <a:latin typeface="Roboto"/>
                <a:ea typeface="Roboto"/>
                <a:cs typeface="Roboto"/>
                <a:sym typeface="Roboto"/>
              </a:endParaRPr>
            </a:p>
          </p:txBody>
        </p:sp>
        <p:sp>
          <p:nvSpPr>
            <p:cNvPr id="146" name="Google Shape;146;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NumPy</a:t>
              </a:r>
              <a:endParaRPr sz="2200">
                <a:solidFill>
                  <a:srgbClr val="FFFFFF"/>
                </a:solidFill>
                <a:latin typeface="Roboto"/>
                <a:ea typeface="Roboto"/>
                <a:cs typeface="Roboto"/>
                <a:sym typeface="Roboto"/>
              </a:endParaRPr>
            </a:p>
          </p:txBody>
        </p:sp>
        <p:sp>
          <p:nvSpPr>
            <p:cNvPr id="147" name="Google Shape;147;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6</a:t>
              </a:r>
              <a:endParaRPr sz="1800">
                <a:solidFill>
                  <a:srgbClr val="FFFFFF"/>
                </a:solidFill>
                <a:latin typeface="Roboto Light"/>
                <a:ea typeface="Roboto Light"/>
                <a:cs typeface="Roboto Light"/>
                <a:sym typeface="Roboto Light"/>
              </a:endParaRPr>
            </a:p>
          </p:txBody>
        </p:sp>
        <p:cxnSp>
          <p:nvCxnSpPr>
            <p:cNvPr id="150" name="Google Shape;150;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51" name="Google Shape;151;p15"/>
          <p:cNvGrpSpPr/>
          <p:nvPr/>
        </p:nvGrpSpPr>
        <p:grpSpPr>
          <a:xfrm>
            <a:off x="1288650" y="865143"/>
            <a:ext cx="6566700" cy="609485"/>
            <a:chOff x="1431325" y="2473842"/>
            <a:chExt cx="6566700" cy="670500"/>
          </a:xfrm>
        </p:grpSpPr>
        <p:sp>
          <p:nvSpPr>
            <p:cNvPr id="152" name="Google Shape;152;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https://docs.python.org/3/</a:t>
              </a:r>
              <a:endParaRPr sz="1000">
                <a:solidFill>
                  <a:srgbClr val="FFFFFF"/>
                </a:solidFill>
                <a:latin typeface="Roboto"/>
                <a:ea typeface="Roboto"/>
                <a:cs typeface="Roboto"/>
                <a:sym typeface="Roboto"/>
              </a:endParaRPr>
            </a:p>
          </p:txBody>
        </p:sp>
        <p:sp>
          <p:nvSpPr>
            <p:cNvPr id="154" name="Google Shape;154;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Python</a:t>
              </a:r>
              <a:endParaRPr sz="2200">
                <a:solidFill>
                  <a:srgbClr val="FFFFFF"/>
                </a:solidFill>
                <a:latin typeface="Roboto"/>
                <a:ea typeface="Roboto"/>
                <a:cs typeface="Roboto"/>
                <a:sym typeface="Roboto"/>
              </a:endParaRPr>
            </a:p>
          </p:txBody>
        </p:sp>
        <p:sp>
          <p:nvSpPr>
            <p:cNvPr id="155" name="Google Shape;155;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1</a:t>
              </a:r>
              <a:endParaRPr sz="1800">
                <a:solidFill>
                  <a:srgbClr val="FFFFFF"/>
                </a:solidFill>
                <a:latin typeface="Roboto Light"/>
                <a:ea typeface="Roboto Light"/>
                <a:cs typeface="Roboto Light"/>
                <a:sym typeface="Roboto Light"/>
              </a:endParaRPr>
            </a:p>
          </p:txBody>
        </p:sp>
        <p:cxnSp>
          <p:nvCxnSpPr>
            <p:cNvPr id="158" name="Google Shape;158;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59" name="Google Shape;159;p15"/>
          <p:cNvGrpSpPr/>
          <p:nvPr/>
        </p:nvGrpSpPr>
        <p:grpSpPr>
          <a:xfrm>
            <a:off x="1288650" y="1516843"/>
            <a:ext cx="6566700" cy="609485"/>
            <a:chOff x="1431325" y="2473842"/>
            <a:chExt cx="6566700" cy="670500"/>
          </a:xfrm>
        </p:grpSpPr>
        <p:sp>
          <p:nvSpPr>
            <p:cNvPr id="160" name="Google Shape;160;p15"/>
            <p:cNvSpPr/>
            <p:nvPr/>
          </p:nvSpPr>
          <p:spPr>
            <a:xfrm rot="-5400000">
              <a:off x="4644475" y="-209208"/>
              <a:ext cx="670500" cy="60366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https://pandas.pydata.org/docs/</a:t>
              </a:r>
              <a:endParaRPr sz="1000">
                <a:solidFill>
                  <a:srgbClr val="FFFFFF"/>
                </a:solidFill>
                <a:latin typeface="Roboto"/>
                <a:ea typeface="Roboto"/>
                <a:cs typeface="Roboto"/>
                <a:sym typeface="Roboto"/>
              </a:endParaRPr>
            </a:p>
          </p:txBody>
        </p:sp>
        <p:sp>
          <p:nvSpPr>
            <p:cNvPr id="162" name="Google Shape;162;p15"/>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Pandas</a:t>
              </a:r>
              <a:endParaRPr sz="2200">
                <a:solidFill>
                  <a:srgbClr val="FFFFFF"/>
                </a:solidFill>
                <a:latin typeface="Roboto"/>
                <a:ea typeface="Roboto"/>
                <a:cs typeface="Roboto"/>
                <a:sym typeface="Roboto"/>
              </a:endParaRPr>
            </a:p>
          </p:txBody>
        </p:sp>
        <p:sp>
          <p:nvSpPr>
            <p:cNvPr id="163" name="Google Shape;163;p15"/>
            <p:cNvSpPr/>
            <p:nvPr/>
          </p:nvSpPr>
          <p:spPr>
            <a:xfrm rot="-5400000">
              <a:off x="1751875" y="2153292"/>
              <a:ext cx="670500" cy="13116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  1</a:t>
              </a:r>
              <a:endParaRPr sz="1800">
                <a:solidFill>
                  <a:srgbClr val="FFFFFF"/>
                </a:solidFill>
                <a:latin typeface="Roboto Light"/>
                <a:ea typeface="Roboto Light"/>
                <a:cs typeface="Roboto Light"/>
                <a:sym typeface="Roboto Light"/>
              </a:endParaRPr>
            </a:p>
          </p:txBody>
        </p:sp>
        <p:cxnSp>
          <p:nvCxnSpPr>
            <p:cNvPr id="166" name="Google Shape;166;p15"/>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311700" y="11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Обгрунтування обраних методів</a:t>
            </a:r>
            <a:endParaRPr/>
          </a:p>
        </p:txBody>
      </p:sp>
      <p:grpSp>
        <p:nvGrpSpPr>
          <p:cNvPr id="172" name="Google Shape;172;p16"/>
          <p:cNvGrpSpPr/>
          <p:nvPr/>
        </p:nvGrpSpPr>
        <p:grpSpPr>
          <a:xfrm>
            <a:off x="1094375" y="791863"/>
            <a:ext cx="2486833" cy="1964825"/>
            <a:chOff x="1118227" y="283725"/>
            <a:chExt cx="2090830" cy="4076400"/>
          </a:xfrm>
        </p:grpSpPr>
        <p:sp>
          <p:nvSpPr>
            <p:cNvPr id="173" name="Google Shape;173;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1118227" y="341727"/>
              <a:ext cx="2048100" cy="929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1234777" y="440664"/>
              <a:ext cx="18150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K-Nearest Neighbors</a:t>
              </a:r>
              <a:endParaRPr sz="1200">
                <a:solidFill>
                  <a:srgbClr val="1D7E74"/>
                </a:solidFill>
                <a:latin typeface="Roboto Medium"/>
                <a:ea typeface="Roboto Medium"/>
                <a:cs typeface="Roboto Medium"/>
                <a:sym typeface="Roboto Medium"/>
              </a:endParaRPr>
            </a:p>
          </p:txBody>
        </p:sp>
        <p:sp>
          <p:nvSpPr>
            <p:cNvPr id="176" name="Google Shape;176;p16"/>
            <p:cNvSpPr/>
            <p:nvPr/>
          </p:nvSpPr>
          <p:spPr>
            <a:xfrm>
              <a:off x="1178656" y="1443861"/>
              <a:ext cx="2030400" cy="22386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Алгоритм лінивого навчання</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Легко інтерпритується</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Дані можна додавати в будь-який час</a:t>
              </a:r>
              <a:endParaRPr sz="1000">
                <a:solidFill>
                  <a:srgbClr val="FFFFFF"/>
                </a:solidFill>
                <a:latin typeface="Roboto"/>
                <a:ea typeface="Roboto"/>
                <a:cs typeface="Roboto"/>
                <a:sym typeface="Roboto"/>
              </a:endParaRPr>
            </a:p>
          </p:txBody>
        </p:sp>
      </p:grpSp>
      <p:grpSp>
        <p:nvGrpSpPr>
          <p:cNvPr id="177" name="Google Shape;177;p16"/>
          <p:cNvGrpSpPr/>
          <p:nvPr/>
        </p:nvGrpSpPr>
        <p:grpSpPr>
          <a:xfrm>
            <a:off x="1094375" y="2924013"/>
            <a:ext cx="2486833" cy="1964825"/>
            <a:chOff x="1118227" y="283725"/>
            <a:chExt cx="2090830" cy="4076400"/>
          </a:xfrm>
        </p:grpSpPr>
        <p:sp>
          <p:nvSpPr>
            <p:cNvPr id="178" name="Google Shape;178;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118227" y="341727"/>
              <a:ext cx="2048100" cy="929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234777" y="440664"/>
              <a:ext cx="18150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Logistic Regression</a:t>
              </a:r>
              <a:endParaRPr sz="1200">
                <a:solidFill>
                  <a:srgbClr val="1D7E74"/>
                </a:solidFill>
                <a:latin typeface="Roboto Medium"/>
                <a:ea typeface="Roboto Medium"/>
                <a:cs typeface="Roboto Medium"/>
                <a:sym typeface="Roboto Medium"/>
              </a:endParaRPr>
            </a:p>
          </p:txBody>
        </p:sp>
        <p:sp>
          <p:nvSpPr>
            <p:cNvPr id="181" name="Google Shape;181;p16"/>
            <p:cNvSpPr/>
            <p:nvPr/>
          </p:nvSpPr>
          <p:spPr>
            <a:xfrm>
              <a:off x="1178656" y="1443861"/>
              <a:ext cx="2030400" cy="22386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Вирішує задачі бінарної класифікації</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Легко інтерпретується</a:t>
              </a:r>
              <a:endParaRPr sz="1000">
                <a:solidFill>
                  <a:schemeClr val="dk1"/>
                </a:solidFill>
                <a:latin typeface="Roboto"/>
                <a:ea typeface="Roboto"/>
                <a:cs typeface="Roboto"/>
                <a:sym typeface="Roboto"/>
              </a:endParaRPr>
            </a:p>
          </p:txBody>
        </p:sp>
      </p:grpSp>
      <p:grpSp>
        <p:nvGrpSpPr>
          <p:cNvPr id="182" name="Google Shape;182;p16"/>
          <p:cNvGrpSpPr/>
          <p:nvPr/>
        </p:nvGrpSpPr>
        <p:grpSpPr>
          <a:xfrm>
            <a:off x="4529275" y="791863"/>
            <a:ext cx="2486833" cy="1964825"/>
            <a:chOff x="1118227" y="283725"/>
            <a:chExt cx="2090830" cy="4076400"/>
          </a:xfrm>
        </p:grpSpPr>
        <p:sp>
          <p:nvSpPr>
            <p:cNvPr id="183" name="Google Shape;183;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118227" y="341727"/>
              <a:ext cx="2048100" cy="929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34777" y="440664"/>
              <a:ext cx="18150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Random Forest</a:t>
              </a:r>
              <a:endParaRPr sz="1200">
                <a:solidFill>
                  <a:srgbClr val="1D7E74"/>
                </a:solidFill>
                <a:latin typeface="Roboto Medium"/>
                <a:ea typeface="Roboto Medium"/>
                <a:cs typeface="Roboto Medium"/>
                <a:sym typeface="Roboto Medium"/>
              </a:endParaRPr>
            </a:p>
          </p:txBody>
        </p:sp>
        <p:sp>
          <p:nvSpPr>
            <p:cNvPr id="186" name="Google Shape;186;p16"/>
            <p:cNvSpPr/>
            <p:nvPr/>
          </p:nvSpPr>
          <p:spPr>
            <a:xfrm>
              <a:off x="1178656" y="1443861"/>
              <a:ext cx="2030400" cy="22386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Вирішує задачі регресії та класифікації</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Опрацьовує дискретні та неперервні змінні</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Стійкий до шуму</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Не потребує стандартизації та нормалізації</a:t>
              </a:r>
              <a:endParaRPr sz="8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grpSp>
        <p:nvGrpSpPr>
          <p:cNvPr id="187" name="Google Shape;187;p16"/>
          <p:cNvGrpSpPr/>
          <p:nvPr/>
        </p:nvGrpSpPr>
        <p:grpSpPr>
          <a:xfrm>
            <a:off x="4529275" y="2924013"/>
            <a:ext cx="2486833" cy="1964825"/>
            <a:chOff x="1118227" y="283725"/>
            <a:chExt cx="2090830" cy="4076400"/>
          </a:xfrm>
        </p:grpSpPr>
        <p:sp>
          <p:nvSpPr>
            <p:cNvPr id="188" name="Google Shape;188;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118227" y="341727"/>
              <a:ext cx="2048100" cy="929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1234777" y="440664"/>
              <a:ext cx="18150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SVM</a:t>
              </a:r>
              <a:endParaRPr sz="1200">
                <a:solidFill>
                  <a:srgbClr val="1D7E74"/>
                </a:solidFill>
                <a:latin typeface="Roboto Medium"/>
                <a:ea typeface="Roboto Medium"/>
                <a:cs typeface="Roboto Medium"/>
                <a:sym typeface="Roboto Medium"/>
              </a:endParaRPr>
            </a:p>
          </p:txBody>
        </p:sp>
        <p:sp>
          <p:nvSpPr>
            <p:cNvPr id="191" name="Google Shape;191;p16"/>
            <p:cNvSpPr/>
            <p:nvPr/>
          </p:nvSpPr>
          <p:spPr>
            <a:xfrm>
              <a:off x="1178656" y="1443861"/>
              <a:ext cx="2030400" cy="22386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dk1"/>
                </a:buClr>
                <a:buSzPts val="800"/>
                <a:buFont typeface="Roboto"/>
                <a:buChar char="●"/>
              </a:pPr>
              <a:r>
                <a:rPr lang="en" sz="800">
                  <a:solidFill>
                    <a:schemeClr val="dk1"/>
                  </a:solidFill>
                  <a:latin typeface="Roboto"/>
                  <a:ea typeface="Roboto"/>
                  <a:cs typeface="Roboto"/>
                  <a:sym typeface="Roboto"/>
                </a:rPr>
                <a:t>Стійкий до шуму</a:t>
              </a:r>
              <a:endParaRPr sz="800">
                <a:solidFill>
                  <a:schemeClr val="dk1"/>
                </a:solidFill>
                <a:latin typeface="Roboto"/>
                <a:ea typeface="Roboto"/>
                <a:cs typeface="Roboto"/>
                <a:sym typeface="Roboto"/>
              </a:endParaRPr>
            </a:p>
            <a:p>
              <a:pPr indent="-279400" lvl="0" marL="457200" rtl="0" algn="l">
                <a:lnSpc>
                  <a:spcPct val="115000"/>
                </a:lnSpc>
                <a:spcBef>
                  <a:spcPts val="0"/>
                </a:spcBef>
                <a:spcAft>
                  <a:spcPts val="0"/>
                </a:spcAft>
                <a:buClr>
                  <a:schemeClr val="dk1"/>
                </a:buClr>
                <a:buSzPts val="800"/>
                <a:buFont typeface="Roboto"/>
                <a:buChar char="●"/>
              </a:pPr>
              <a:r>
                <a:rPr lang="en" sz="800">
                  <a:solidFill>
                    <a:schemeClr val="dk1"/>
                  </a:solidFill>
                  <a:latin typeface="Roboto"/>
                  <a:ea typeface="Roboto"/>
                  <a:cs typeface="Roboto"/>
                  <a:sym typeface="Roboto"/>
                </a:rPr>
                <a:t>Ефективний у багатовимірних просторах</a:t>
              </a:r>
              <a:endParaRPr sz="800">
                <a:solidFill>
                  <a:schemeClr val="dk1"/>
                </a:solidFill>
                <a:latin typeface="Roboto"/>
                <a:ea typeface="Roboto"/>
                <a:cs typeface="Roboto"/>
                <a:sym typeface="Roboto"/>
              </a:endParaRPr>
            </a:p>
            <a:p>
              <a:pPr indent="-279400" lvl="0" marL="457200" rtl="0" algn="l">
                <a:lnSpc>
                  <a:spcPct val="115000"/>
                </a:lnSpc>
                <a:spcBef>
                  <a:spcPts val="0"/>
                </a:spcBef>
                <a:spcAft>
                  <a:spcPts val="0"/>
                </a:spcAft>
                <a:buClr>
                  <a:schemeClr val="dk1"/>
                </a:buClr>
                <a:buSzPts val="800"/>
                <a:buFont typeface="Roboto"/>
                <a:buChar char="●"/>
              </a:pPr>
              <a:r>
                <a:rPr lang="en" sz="800">
                  <a:solidFill>
                    <a:schemeClr val="dk1"/>
                  </a:solidFill>
                  <a:latin typeface="Roboto"/>
                  <a:ea typeface="Roboto"/>
                  <a:cs typeface="Roboto"/>
                  <a:sym typeface="Roboto"/>
                </a:rPr>
                <a:t>Вирішує задачі регресії та класифікації</a:t>
              </a:r>
              <a:endParaRPr sz="8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chemeClr val="dk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311700" y="11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1 - K-Nearest Neighbors</a:t>
            </a:r>
            <a:endParaRPr/>
          </a:p>
        </p:txBody>
      </p:sp>
      <p:sp>
        <p:nvSpPr>
          <p:cNvPr id="197" name="Google Shape;197;p17"/>
          <p:cNvSpPr txBox="1"/>
          <p:nvPr>
            <p:ph idx="1" type="body"/>
          </p:nvPr>
        </p:nvSpPr>
        <p:spPr>
          <a:xfrm>
            <a:off x="435300" y="755375"/>
            <a:ext cx="8520600" cy="100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K-Near</a:t>
            </a:r>
            <a:r>
              <a:rPr lang="en" sz="1300">
                <a:solidFill>
                  <a:schemeClr val="dk1"/>
                </a:solidFill>
                <a:latin typeface="Roboto"/>
                <a:ea typeface="Roboto"/>
                <a:cs typeface="Roboto"/>
                <a:sym typeface="Roboto"/>
              </a:rPr>
              <a:t>est Neighbors, каже, що для заданого значення K алгоритм знайде K найближчих сусідів для невідомої точки даних, а потім призначить клас для невідомої точки даних, враховуючи клас, у якого найбільша кількість точок даних з усіх класів K сусідів.</a:t>
            </a:r>
            <a:endParaRPr sz="1300">
              <a:solidFill>
                <a:schemeClr val="dk1"/>
              </a:solidFill>
              <a:latin typeface="Roboto"/>
              <a:ea typeface="Roboto"/>
              <a:cs typeface="Roboto"/>
              <a:sym typeface="Roboto"/>
            </a:endParaRPr>
          </a:p>
        </p:txBody>
      </p:sp>
      <p:pic>
        <p:nvPicPr>
          <p:cNvPr id="198" name="Google Shape;198;p17"/>
          <p:cNvPicPr preferRelativeResize="0"/>
          <p:nvPr/>
        </p:nvPicPr>
        <p:blipFill>
          <a:blip r:embed="rId3">
            <a:alphaModFix/>
          </a:blip>
          <a:stretch>
            <a:fillRect/>
          </a:stretch>
        </p:blipFill>
        <p:spPr>
          <a:xfrm>
            <a:off x="2218613" y="3896950"/>
            <a:ext cx="4706775" cy="773350"/>
          </a:xfrm>
          <a:prstGeom prst="rect">
            <a:avLst/>
          </a:prstGeom>
          <a:noFill/>
          <a:ln>
            <a:noFill/>
          </a:ln>
        </p:spPr>
      </p:pic>
      <p:pic>
        <p:nvPicPr>
          <p:cNvPr id="199" name="Google Shape;199;p17"/>
          <p:cNvPicPr preferRelativeResize="0"/>
          <p:nvPr/>
        </p:nvPicPr>
        <p:blipFill>
          <a:blip r:embed="rId4">
            <a:alphaModFix/>
          </a:blip>
          <a:stretch>
            <a:fillRect/>
          </a:stretch>
        </p:blipFill>
        <p:spPr>
          <a:xfrm>
            <a:off x="1267523" y="1869098"/>
            <a:ext cx="6608950" cy="181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311700" y="12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1 - K-Nearest Neighbors. Результати.</a:t>
            </a:r>
            <a:endParaRPr/>
          </a:p>
        </p:txBody>
      </p:sp>
      <p:pic>
        <p:nvPicPr>
          <p:cNvPr id="205" name="Google Shape;205;p18"/>
          <p:cNvPicPr preferRelativeResize="0"/>
          <p:nvPr/>
        </p:nvPicPr>
        <p:blipFill>
          <a:blip r:embed="rId3">
            <a:alphaModFix/>
          </a:blip>
          <a:stretch>
            <a:fillRect/>
          </a:stretch>
        </p:blipFill>
        <p:spPr>
          <a:xfrm>
            <a:off x="311700" y="1348700"/>
            <a:ext cx="4506999" cy="2792200"/>
          </a:xfrm>
          <a:prstGeom prst="rect">
            <a:avLst/>
          </a:prstGeom>
          <a:noFill/>
          <a:ln>
            <a:noFill/>
          </a:ln>
        </p:spPr>
      </p:pic>
      <p:pic>
        <p:nvPicPr>
          <p:cNvPr id="206" name="Google Shape;206;p18"/>
          <p:cNvPicPr preferRelativeResize="0"/>
          <p:nvPr/>
        </p:nvPicPr>
        <p:blipFill>
          <a:blip r:embed="rId4">
            <a:alphaModFix/>
          </a:blip>
          <a:stretch>
            <a:fillRect/>
          </a:stretch>
        </p:blipFill>
        <p:spPr>
          <a:xfrm>
            <a:off x="4388159" y="1348700"/>
            <a:ext cx="4444142" cy="279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311700" y="14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2 - Logistic Regression</a:t>
            </a:r>
            <a:endParaRPr/>
          </a:p>
          <a:p>
            <a:pPr indent="0" lvl="0" marL="0" rtl="0" algn="l">
              <a:spcBef>
                <a:spcPts val="0"/>
              </a:spcBef>
              <a:spcAft>
                <a:spcPts val="0"/>
              </a:spcAft>
              <a:buNone/>
            </a:pPr>
            <a:r>
              <a:t/>
            </a:r>
            <a:endParaRPr/>
          </a:p>
        </p:txBody>
      </p:sp>
      <p:sp>
        <p:nvSpPr>
          <p:cNvPr id="212" name="Google Shape;212;p19"/>
          <p:cNvSpPr txBox="1"/>
          <p:nvPr>
            <p:ph idx="1" type="body"/>
          </p:nvPr>
        </p:nvSpPr>
        <p:spPr>
          <a:xfrm>
            <a:off x="152400" y="715575"/>
            <a:ext cx="8816100" cy="13653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1200"/>
              </a:spcAft>
              <a:buNone/>
            </a:pPr>
            <a:r>
              <a:rPr lang="en" sz="1726">
                <a:solidFill>
                  <a:schemeClr val="dk1"/>
                </a:solidFill>
                <a:latin typeface="Roboto"/>
                <a:ea typeface="Roboto"/>
                <a:cs typeface="Roboto"/>
                <a:sym typeface="Roboto"/>
              </a:rPr>
              <a:t>Цей тип статистичної моделі (також відомий як логіт-модель) часто використовується для класифікації та прогнозної аналітики. Логістична регресія оцінює ймовірність події, наприклад проголосував або не проголосував, на основі заданого набору даних незалежних змінних. Оскільки результат є ймовірністю, залежна змінна обмежена між 0 і 1. У логістичній регресії до шансів застосовується логіт-перетворення, тобто ймовірність успіху, поділена на ймовірність невдачі. Це також широко відомо як логарифм шансів, або натуральний логарифм шансів, і ця логістична функція представлена такими формулами.</a:t>
            </a:r>
            <a:endParaRPr>
              <a:latin typeface="Roboto"/>
              <a:ea typeface="Roboto"/>
              <a:cs typeface="Roboto"/>
              <a:sym typeface="Roboto"/>
            </a:endParaRPr>
          </a:p>
        </p:txBody>
      </p:sp>
      <p:pic>
        <p:nvPicPr>
          <p:cNvPr id="213" name="Google Shape;213;p19"/>
          <p:cNvPicPr preferRelativeResize="0"/>
          <p:nvPr/>
        </p:nvPicPr>
        <p:blipFill>
          <a:blip r:embed="rId3">
            <a:alphaModFix/>
          </a:blip>
          <a:stretch>
            <a:fillRect/>
          </a:stretch>
        </p:blipFill>
        <p:spPr>
          <a:xfrm>
            <a:off x="1423750" y="3914950"/>
            <a:ext cx="1571625" cy="476250"/>
          </a:xfrm>
          <a:prstGeom prst="rect">
            <a:avLst/>
          </a:prstGeom>
          <a:noFill/>
          <a:ln>
            <a:noFill/>
          </a:ln>
        </p:spPr>
      </p:pic>
      <p:pic>
        <p:nvPicPr>
          <p:cNvPr id="214" name="Google Shape;214;p19"/>
          <p:cNvPicPr preferRelativeResize="0"/>
          <p:nvPr/>
        </p:nvPicPr>
        <p:blipFill>
          <a:blip r:embed="rId4">
            <a:alphaModFix/>
          </a:blip>
          <a:stretch>
            <a:fillRect/>
          </a:stretch>
        </p:blipFill>
        <p:spPr>
          <a:xfrm>
            <a:off x="4898688" y="2125050"/>
            <a:ext cx="3810000" cy="2638425"/>
          </a:xfrm>
          <a:prstGeom prst="rect">
            <a:avLst/>
          </a:prstGeom>
          <a:noFill/>
          <a:ln>
            <a:noFill/>
          </a:ln>
        </p:spPr>
      </p:pic>
      <p:pic>
        <p:nvPicPr>
          <p:cNvPr id="215" name="Google Shape;215;p19"/>
          <p:cNvPicPr preferRelativeResize="0"/>
          <p:nvPr/>
        </p:nvPicPr>
        <p:blipFill>
          <a:blip r:embed="rId5">
            <a:alphaModFix/>
          </a:blip>
          <a:stretch>
            <a:fillRect/>
          </a:stretch>
        </p:blipFill>
        <p:spPr>
          <a:xfrm>
            <a:off x="348096" y="2125046"/>
            <a:ext cx="4185375" cy="122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311700" y="23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2 - Logistic Regression. Результати.</a:t>
            </a:r>
            <a:endParaRPr/>
          </a:p>
        </p:txBody>
      </p:sp>
      <p:pic>
        <p:nvPicPr>
          <p:cNvPr id="221" name="Google Shape;221;p20"/>
          <p:cNvPicPr preferRelativeResize="0"/>
          <p:nvPr/>
        </p:nvPicPr>
        <p:blipFill>
          <a:blip r:embed="rId3">
            <a:alphaModFix/>
          </a:blip>
          <a:stretch>
            <a:fillRect/>
          </a:stretch>
        </p:blipFill>
        <p:spPr>
          <a:xfrm>
            <a:off x="311700" y="1108300"/>
            <a:ext cx="4537875" cy="2811325"/>
          </a:xfrm>
          <a:prstGeom prst="rect">
            <a:avLst/>
          </a:prstGeom>
          <a:noFill/>
          <a:ln>
            <a:noFill/>
          </a:ln>
        </p:spPr>
      </p:pic>
      <p:pic>
        <p:nvPicPr>
          <p:cNvPr id="222" name="Google Shape;222;p20"/>
          <p:cNvPicPr preferRelativeResize="0"/>
          <p:nvPr/>
        </p:nvPicPr>
        <p:blipFill>
          <a:blip r:embed="rId4">
            <a:alphaModFix/>
          </a:blip>
          <a:stretch>
            <a:fillRect/>
          </a:stretch>
        </p:blipFill>
        <p:spPr>
          <a:xfrm>
            <a:off x="4357704" y="1108288"/>
            <a:ext cx="4474596" cy="281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311700" y="3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Модель 3 - Random Forest</a:t>
            </a:r>
            <a:endParaRPr/>
          </a:p>
        </p:txBody>
      </p:sp>
      <p:sp>
        <p:nvSpPr>
          <p:cNvPr id="228" name="Google Shape;228;p21"/>
          <p:cNvSpPr txBox="1"/>
          <p:nvPr>
            <p:ph idx="1" type="body"/>
          </p:nvPr>
        </p:nvSpPr>
        <p:spPr>
          <a:xfrm>
            <a:off x="311700" y="540800"/>
            <a:ext cx="8520600" cy="216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322">
                <a:solidFill>
                  <a:schemeClr val="dk1"/>
                </a:solidFill>
                <a:latin typeface="Roboto"/>
                <a:ea typeface="Roboto"/>
                <a:cs typeface="Roboto"/>
                <a:sym typeface="Roboto"/>
              </a:rPr>
              <a:t>Алгоритм навчання для випадкових лісів застосовує загальну техніку завантажувального агрегування або пакетування до тих, хто вивчає дерева. Враховуючи навчальний набір X = x1, ..., xn з відповідями Y = y1, ..., yn, пакетування повторно (B разів) вибирає випадкову вибірку із заміною навчального набору та підбирає дерева до цих зразків: Для b = 1, ..., B:</a:t>
            </a:r>
            <a:endParaRPr sz="1322">
              <a:solidFill>
                <a:schemeClr val="dk1"/>
              </a:solidFill>
              <a:latin typeface="Roboto"/>
              <a:ea typeface="Roboto"/>
              <a:cs typeface="Roboto"/>
              <a:sym typeface="Roboto"/>
            </a:endParaRPr>
          </a:p>
          <a:p>
            <a:pPr indent="-312578" lvl="0" marL="457200" rtl="0" algn="l">
              <a:lnSpc>
                <a:spcPct val="95000"/>
              </a:lnSpc>
              <a:spcBef>
                <a:spcPts val="1200"/>
              </a:spcBef>
              <a:spcAft>
                <a:spcPts val="0"/>
              </a:spcAft>
              <a:buClr>
                <a:schemeClr val="dk1"/>
              </a:buClr>
              <a:buSzPts val="1323"/>
              <a:buFont typeface="Roboto"/>
              <a:buChar char="●"/>
            </a:pPr>
            <a:r>
              <a:rPr lang="en" sz="1322">
                <a:solidFill>
                  <a:schemeClr val="dk1"/>
                </a:solidFill>
                <a:latin typeface="Roboto"/>
                <a:ea typeface="Roboto"/>
                <a:cs typeface="Roboto"/>
                <a:sym typeface="Roboto"/>
              </a:rPr>
              <a:t>     	Зразок, із заміною, n навчальних прикладів з X, Y; назвіть їх Xb, Yb.</a:t>
            </a:r>
            <a:endParaRPr sz="1322">
              <a:solidFill>
                <a:schemeClr val="dk1"/>
              </a:solidFill>
              <a:latin typeface="Roboto"/>
              <a:ea typeface="Roboto"/>
              <a:cs typeface="Roboto"/>
              <a:sym typeface="Roboto"/>
            </a:endParaRPr>
          </a:p>
          <a:p>
            <a:pPr indent="-312578" lvl="0" marL="457200" rtl="0" algn="l">
              <a:lnSpc>
                <a:spcPct val="95000"/>
              </a:lnSpc>
              <a:spcBef>
                <a:spcPts val="0"/>
              </a:spcBef>
              <a:spcAft>
                <a:spcPts val="0"/>
              </a:spcAft>
              <a:buClr>
                <a:schemeClr val="dk1"/>
              </a:buClr>
              <a:buSzPts val="1323"/>
              <a:buFont typeface="Roboto"/>
              <a:buChar char="●"/>
            </a:pPr>
            <a:r>
              <a:rPr lang="en" sz="1322">
                <a:solidFill>
                  <a:schemeClr val="dk1"/>
                </a:solidFill>
                <a:latin typeface="Roboto"/>
                <a:ea typeface="Roboto"/>
                <a:cs typeface="Roboto"/>
                <a:sym typeface="Roboto"/>
              </a:rPr>
              <a:t>     	Навчіть класифікацію або дерево регресії fb на Xb, Yb.</a:t>
            </a:r>
            <a:endParaRPr sz="1322">
              <a:solidFill>
                <a:schemeClr val="dk1"/>
              </a:solidFill>
              <a:latin typeface="Roboto"/>
              <a:ea typeface="Roboto"/>
              <a:cs typeface="Roboto"/>
              <a:sym typeface="Roboto"/>
            </a:endParaRPr>
          </a:p>
          <a:p>
            <a:pPr indent="0" lvl="0" marL="0" rtl="0" algn="l">
              <a:lnSpc>
                <a:spcPct val="95000"/>
              </a:lnSpc>
              <a:spcBef>
                <a:spcPts val="1200"/>
              </a:spcBef>
              <a:spcAft>
                <a:spcPts val="0"/>
              </a:spcAft>
              <a:buNone/>
            </a:pPr>
            <a:r>
              <a:rPr lang="en" sz="1322">
                <a:solidFill>
                  <a:schemeClr val="dk1"/>
                </a:solidFill>
                <a:latin typeface="Roboto"/>
                <a:ea typeface="Roboto"/>
                <a:cs typeface="Roboto"/>
                <a:sym typeface="Roboto"/>
              </a:rPr>
              <a:t>Після навчання прогнози для невидимих зразків x' можна зробити шляхом усереднення прогнозів усіх окремих дерев регресії на x':</a:t>
            </a:r>
            <a:endParaRPr sz="1322">
              <a:solidFill>
                <a:schemeClr val="dk1"/>
              </a:solidFill>
              <a:latin typeface="Roboto"/>
              <a:ea typeface="Roboto"/>
              <a:cs typeface="Roboto"/>
              <a:sym typeface="Roboto"/>
            </a:endParaRPr>
          </a:p>
          <a:p>
            <a:pPr indent="0" lvl="0" marL="0" rtl="0" algn="l">
              <a:lnSpc>
                <a:spcPct val="95000"/>
              </a:lnSpc>
              <a:spcBef>
                <a:spcPts val="1200"/>
              </a:spcBef>
              <a:spcAft>
                <a:spcPts val="0"/>
              </a:spcAft>
              <a:buNone/>
            </a:pPr>
            <a:r>
              <a:t/>
            </a:r>
            <a:endParaRPr sz="1322">
              <a:solidFill>
                <a:schemeClr val="dk1"/>
              </a:solidFill>
              <a:latin typeface="Roboto"/>
              <a:ea typeface="Roboto"/>
              <a:cs typeface="Roboto"/>
              <a:sym typeface="Roboto"/>
            </a:endParaRPr>
          </a:p>
          <a:p>
            <a:pPr indent="0" lvl="0" marL="0" rtl="0" algn="l">
              <a:lnSpc>
                <a:spcPct val="95000"/>
              </a:lnSpc>
              <a:spcBef>
                <a:spcPts val="1200"/>
              </a:spcBef>
              <a:spcAft>
                <a:spcPts val="0"/>
              </a:spcAft>
              <a:buSzPts val="358"/>
              <a:buNone/>
            </a:pPr>
            <a:r>
              <a:t/>
            </a:r>
            <a:endParaRPr sz="1322">
              <a:solidFill>
                <a:schemeClr val="dk1"/>
              </a:solidFill>
              <a:latin typeface="Roboto"/>
              <a:ea typeface="Roboto"/>
              <a:cs typeface="Roboto"/>
              <a:sym typeface="Roboto"/>
            </a:endParaRPr>
          </a:p>
          <a:p>
            <a:pPr indent="0" lvl="0" marL="0" rtl="0" algn="l">
              <a:lnSpc>
                <a:spcPct val="95000"/>
              </a:lnSpc>
              <a:spcBef>
                <a:spcPts val="1200"/>
              </a:spcBef>
              <a:spcAft>
                <a:spcPts val="1200"/>
              </a:spcAft>
              <a:buSzPts val="358"/>
              <a:buNone/>
            </a:pPr>
            <a:r>
              <a:t/>
            </a:r>
            <a:endParaRPr sz="1322">
              <a:solidFill>
                <a:schemeClr val="dk1"/>
              </a:solidFill>
              <a:latin typeface="Roboto"/>
              <a:ea typeface="Roboto"/>
              <a:cs typeface="Roboto"/>
              <a:sym typeface="Roboto"/>
            </a:endParaRPr>
          </a:p>
        </p:txBody>
      </p:sp>
      <p:pic>
        <p:nvPicPr>
          <p:cNvPr id="229" name="Google Shape;229;p21"/>
          <p:cNvPicPr preferRelativeResize="0"/>
          <p:nvPr/>
        </p:nvPicPr>
        <p:blipFill>
          <a:blip r:embed="rId3">
            <a:alphaModFix/>
          </a:blip>
          <a:stretch>
            <a:fillRect/>
          </a:stretch>
        </p:blipFill>
        <p:spPr>
          <a:xfrm>
            <a:off x="3841775" y="2708000"/>
            <a:ext cx="4990526" cy="2167350"/>
          </a:xfrm>
          <a:prstGeom prst="rect">
            <a:avLst/>
          </a:prstGeom>
          <a:noFill/>
          <a:ln>
            <a:noFill/>
          </a:ln>
        </p:spPr>
      </p:pic>
      <p:pic>
        <p:nvPicPr>
          <p:cNvPr id="230" name="Google Shape;230;p21"/>
          <p:cNvPicPr preferRelativeResize="0"/>
          <p:nvPr/>
        </p:nvPicPr>
        <p:blipFill>
          <a:blip r:embed="rId4">
            <a:alphaModFix/>
          </a:blip>
          <a:stretch>
            <a:fillRect/>
          </a:stretch>
        </p:blipFill>
        <p:spPr>
          <a:xfrm>
            <a:off x="818525" y="2647525"/>
            <a:ext cx="2286000" cy="581025"/>
          </a:xfrm>
          <a:prstGeom prst="rect">
            <a:avLst/>
          </a:prstGeom>
          <a:noFill/>
          <a:ln>
            <a:noFill/>
          </a:ln>
        </p:spPr>
      </p:pic>
      <p:sp>
        <p:nvSpPr>
          <p:cNvPr id="231" name="Google Shape;231;p21"/>
          <p:cNvSpPr txBox="1"/>
          <p:nvPr/>
        </p:nvSpPr>
        <p:spPr>
          <a:xfrm>
            <a:off x="274675" y="3385500"/>
            <a:ext cx="3261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Крім того, оцінку невизначеності прогнозу можна зробити як стандартне відхилення прогнозів від усіх окремих дерев регресії на x':</a:t>
            </a:r>
            <a:endParaRPr sz="1300">
              <a:solidFill>
                <a:schemeClr val="dk1"/>
              </a:solidFill>
              <a:latin typeface="Roboto"/>
              <a:ea typeface="Roboto"/>
              <a:cs typeface="Roboto"/>
              <a:sym typeface="Roboto"/>
            </a:endParaRPr>
          </a:p>
        </p:txBody>
      </p:sp>
      <p:pic>
        <p:nvPicPr>
          <p:cNvPr id="232" name="Google Shape;232;p21"/>
          <p:cNvPicPr preferRelativeResize="0"/>
          <p:nvPr/>
        </p:nvPicPr>
        <p:blipFill>
          <a:blip r:embed="rId5">
            <a:alphaModFix/>
          </a:blip>
          <a:stretch>
            <a:fillRect/>
          </a:stretch>
        </p:blipFill>
        <p:spPr>
          <a:xfrm>
            <a:off x="984975" y="4370700"/>
            <a:ext cx="1841311" cy="46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