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81" r:id="rId4"/>
    <p:sldId id="269" r:id="rId5"/>
    <p:sldId id="294" r:id="rId6"/>
    <p:sldId id="295" r:id="rId7"/>
    <p:sldId id="291" r:id="rId8"/>
    <p:sldId id="292" r:id="rId9"/>
    <p:sldId id="296" r:id="rId10"/>
    <p:sldId id="258" r:id="rId11"/>
    <p:sldId id="297" r:id="rId12"/>
    <p:sldId id="298" r:id="rId13"/>
    <p:sldId id="299" r:id="rId14"/>
    <p:sldId id="300" r:id="rId15"/>
    <p:sldId id="301" r:id="rId16"/>
    <p:sldId id="305" r:id="rId17"/>
    <p:sldId id="306" r:id="rId18"/>
    <p:sldId id="307" r:id="rId19"/>
    <p:sldId id="302" r:id="rId20"/>
    <p:sldId id="303" r:id="rId21"/>
    <p:sldId id="304" r:id="rId22"/>
    <p:sldId id="309" r:id="rId23"/>
    <p:sldId id="308" r:id="rId24"/>
    <p:sldId id="310" r:id="rId25"/>
    <p:sldId id="312" r:id="rId2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54612-CF0F-4A09-A7D7-E68AA439E767}" v="7" dt="2022-06-15T22:36:02.217"/>
  </p1510:revLst>
</p1510:revInfo>
</file>

<file path=ppt/tableStyles.xml><?xml version="1.0" encoding="utf-8"?>
<a:tblStyleLst xmlns:a="http://schemas.openxmlformats.org/drawingml/2006/main" def="{14D787B0-590D-44F2-9E67-F6BDE0CD4FE4}">
  <a:tblStyle styleId="{14D787B0-590D-44F2-9E67-F6BDE0CD4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5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12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0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40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23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7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589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8550721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8550721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410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01266b9b2f_0_1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01266b9b2f_0_1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1266b9b2f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1266b9b2f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8550721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8550721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822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8550721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8550721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66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38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1266b9b2f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1266b9b2f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8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8550721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8550721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25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pima-indians-diabetes-data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docs.python.org/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079463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 err="1"/>
              <a:t>Прогнозування</a:t>
            </a:r>
            <a:r>
              <a:rPr lang="ru-RU" sz="3600" dirty="0"/>
              <a:t> </a:t>
            </a:r>
            <a:r>
              <a:rPr lang="ru-RU" sz="3600" dirty="0" err="1"/>
              <a:t>наявності</a:t>
            </a:r>
            <a:r>
              <a:rPr lang="ru-RU" sz="3600" dirty="0"/>
              <a:t> </a:t>
            </a:r>
            <a:r>
              <a:rPr lang="ru-RU" sz="3600" dirty="0" err="1"/>
              <a:t>цукрового</a:t>
            </a:r>
            <a:r>
              <a:rPr lang="ru-RU" sz="3600" dirty="0"/>
              <a:t> </a:t>
            </a:r>
            <a:r>
              <a:rPr lang="ru-RU" sz="3600" dirty="0" err="1"/>
              <a:t>діабету</a:t>
            </a:r>
            <a:r>
              <a:rPr lang="ru-RU" sz="3600" dirty="0"/>
              <a:t> у </a:t>
            </a:r>
            <a:r>
              <a:rPr lang="ru-RU" sz="3600" dirty="0" err="1"/>
              <a:t>людини</a:t>
            </a:r>
            <a:r>
              <a:rPr lang="ru-RU" sz="3600" dirty="0"/>
              <a:t> на </a:t>
            </a:r>
            <a:r>
              <a:rPr lang="ru-RU" sz="3600" dirty="0" err="1"/>
              <a:t>основі</a:t>
            </a:r>
            <a:br>
              <a:rPr lang="ru-RU" sz="3600" dirty="0"/>
            </a:br>
            <a:r>
              <a:rPr lang="ru-RU" sz="3600" dirty="0" err="1"/>
              <a:t>медичних</a:t>
            </a:r>
            <a:r>
              <a:rPr lang="ru-RU" sz="3600" dirty="0"/>
              <a:t> </a:t>
            </a:r>
            <a:r>
              <a:rPr lang="ru-RU" sz="3600" dirty="0" err="1"/>
              <a:t>показників</a:t>
            </a:r>
            <a:endParaRPr lang="ru-RU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715805" y="3586563"/>
            <a:ext cx="4206399" cy="40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Литвин Анастасія та Демченко Олексій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49;p16">
            <a:extLst>
              <a:ext uri="{FF2B5EF4-FFF2-40B4-BE49-F238E27FC236}">
                <a16:creationId xmlns:a16="http://schemas.microsoft.com/office/drawing/2014/main" id="{D2461239-91C1-4BE9-BD22-677C31D5A483}"/>
              </a:ext>
            </a:extLst>
          </p:cNvPr>
          <p:cNvSpPr txBox="1">
            <a:spLocks/>
          </p:cNvSpPr>
          <p:nvPr/>
        </p:nvSpPr>
        <p:spPr>
          <a:xfrm>
            <a:off x="3715804" y="3995313"/>
            <a:ext cx="4206399" cy="40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u-RU" dirty="0"/>
              <a:t>15.06.2022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Модель 1 - </a:t>
            </a:r>
            <a:r>
              <a:rPr lang="en-GB" dirty="0"/>
              <a:t>K-Nearest </a:t>
            </a:r>
            <a:r>
              <a:rPr lang="en-GB" dirty="0" err="1"/>
              <a:t>Neighbors</a:t>
            </a:r>
            <a:endParaRPr lang="en-GB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D730AD-FD03-44B9-8600-DAAEDA635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55" r="50629" b="5560"/>
          <a:stretch/>
        </p:blipFill>
        <p:spPr>
          <a:xfrm>
            <a:off x="240383" y="1294109"/>
            <a:ext cx="3952068" cy="3022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32781F-14F9-4BEA-9784-E9D94384B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83" y="1863718"/>
            <a:ext cx="8663233" cy="25126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03FD08C-F4B9-45B5-9163-E65F6E40E0D4}"/>
              </a:ext>
            </a:extLst>
          </p:cNvPr>
          <p:cNvSpPr txBox="1"/>
          <p:nvPr/>
        </p:nvSpPr>
        <p:spPr>
          <a:xfrm>
            <a:off x="3496806" y="4318514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Прогнози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на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інтервалах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Модель 1 - </a:t>
            </a:r>
            <a:r>
              <a:rPr lang="en-GB" dirty="0"/>
              <a:t>K-Nearest </a:t>
            </a:r>
            <a:r>
              <a:rPr lang="en-GB" dirty="0" err="1"/>
              <a:t>Neighbors</a:t>
            </a:r>
            <a:endParaRPr lang="en-GB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D730AD-FD03-44B9-8600-DAAEDA635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55" r="50629" b="5560"/>
          <a:stretch/>
        </p:blipFill>
        <p:spPr>
          <a:xfrm>
            <a:off x="2595964" y="1036083"/>
            <a:ext cx="3952068" cy="3022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03FD08C-F4B9-45B5-9163-E65F6E40E0D4}"/>
              </a:ext>
            </a:extLst>
          </p:cNvPr>
          <p:cNvSpPr txBox="1"/>
          <p:nvPr/>
        </p:nvSpPr>
        <p:spPr>
          <a:xfrm>
            <a:off x="3496805" y="4593928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Матриця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невідповідностей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433CB-A23C-4F52-A9BD-1A6B1B925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12" y="1494969"/>
            <a:ext cx="4299171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29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Модель 2 - </a:t>
            </a:r>
            <a:r>
              <a:rPr lang="en-GB" dirty="0"/>
              <a:t>Decision Tree Classifier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FE79C8-2842-48CF-B2D4-B78AEE45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61" y="937522"/>
            <a:ext cx="6021278" cy="40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29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Модель 2 - </a:t>
            </a:r>
            <a:r>
              <a:rPr lang="en-GB" dirty="0"/>
              <a:t>Decision Tree Classifier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3FD08C-F4B9-45B5-9163-E65F6E40E0D4}"/>
              </a:ext>
            </a:extLst>
          </p:cNvPr>
          <p:cNvSpPr txBox="1"/>
          <p:nvPr/>
        </p:nvSpPr>
        <p:spPr>
          <a:xfrm>
            <a:off x="3496806" y="4318514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Прогнози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на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інтервалах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78AA41-CF8A-4B8B-91D0-C0587B6C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8" y="1930791"/>
            <a:ext cx="8058564" cy="2387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AFE45C-A8C3-4945-88A8-276F5F2E1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12" b="-10612"/>
          <a:stretch/>
        </p:blipFill>
        <p:spPr>
          <a:xfrm>
            <a:off x="542718" y="1298779"/>
            <a:ext cx="3492679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Модель 2 - </a:t>
            </a:r>
            <a:r>
              <a:rPr lang="en-GB" dirty="0"/>
              <a:t>Decision Tree Classifier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3FD08C-F4B9-45B5-9163-E65F6E40E0D4}"/>
              </a:ext>
            </a:extLst>
          </p:cNvPr>
          <p:cNvSpPr txBox="1"/>
          <p:nvPr/>
        </p:nvSpPr>
        <p:spPr>
          <a:xfrm>
            <a:off x="3496805" y="4593928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Матриця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невідповідностей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63FD2C-A957-40F2-851F-BF630219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01" y="1621975"/>
            <a:ext cx="3759393" cy="29719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36CD76-B402-4440-A20C-78E0EEFE6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12" b="-10612"/>
          <a:stretch/>
        </p:blipFill>
        <p:spPr>
          <a:xfrm>
            <a:off x="2825657" y="1183802"/>
            <a:ext cx="3492679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6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354870" y="407616"/>
            <a:ext cx="843425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Порівняння </a:t>
            </a:r>
            <a:r>
              <a:rPr lang="en-GB" dirty="0"/>
              <a:t>K-Nearest </a:t>
            </a:r>
            <a:r>
              <a:rPr lang="en-GB" dirty="0" err="1"/>
              <a:t>Neighbors</a:t>
            </a:r>
            <a:r>
              <a:rPr lang="uk-UA" dirty="0"/>
              <a:t> та </a:t>
            </a:r>
            <a:r>
              <a:rPr lang="en-GB" dirty="0"/>
              <a:t>Decision Tree Classifier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70D02A-4F94-4100-A682-8BFC31958179}"/>
              </a:ext>
            </a:extLst>
          </p:cNvPr>
          <p:cNvGrpSpPr/>
          <p:nvPr/>
        </p:nvGrpSpPr>
        <p:grpSpPr>
          <a:xfrm>
            <a:off x="4348400" y="1043957"/>
            <a:ext cx="3929198" cy="3476826"/>
            <a:chOff x="2692301" y="1183802"/>
            <a:chExt cx="3759393" cy="341012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7A63FD2C-A957-40F2-851F-BF630219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2301" y="1621975"/>
              <a:ext cx="3759393" cy="2971953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036CD76-B402-4440-A20C-78E0EEFE6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612" b="-10612"/>
            <a:stretch/>
          </p:blipFill>
          <p:spPr>
            <a:xfrm>
              <a:off x="2825657" y="1183802"/>
              <a:ext cx="3492679" cy="438173"/>
            </a:xfrm>
            <a:prstGeom prst="rect">
              <a:avLst/>
            </a:prstGeom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3DC865E-49E0-4DC9-95C5-7A562B3F144A}"/>
              </a:ext>
            </a:extLst>
          </p:cNvPr>
          <p:cNvGrpSpPr/>
          <p:nvPr/>
        </p:nvGrpSpPr>
        <p:grpSpPr>
          <a:xfrm>
            <a:off x="484882" y="1114909"/>
            <a:ext cx="3814745" cy="3267308"/>
            <a:chOff x="-669131" y="995262"/>
            <a:chExt cx="4299171" cy="355784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E8DF470-B940-4C01-B532-5C1FBFFCE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755" r="50629" b="5560"/>
            <a:stretch/>
          </p:blipFill>
          <p:spPr>
            <a:xfrm>
              <a:off x="-495579" y="995262"/>
              <a:ext cx="3952068" cy="30221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26DDB65-2159-4E71-A96C-D0F74558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69131" y="1454148"/>
              <a:ext cx="4299171" cy="3098959"/>
            </a:xfrm>
            <a:prstGeom prst="rect">
              <a:avLst/>
            </a:prstGeom>
          </p:spPr>
        </p:pic>
      </p:grpSp>
      <p:grpSp>
        <p:nvGrpSpPr>
          <p:cNvPr id="12" name="Google Shape;1330;p43">
            <a:extLst>
              <a:ext uri="{FF2B5EF4-FFF2-40B4-BE49-F238E27FC236}">
                <a16:creationId xmlns:a16="http://schemas.microsoft.com/office/drawing/2014/main" id="{2774BB01-DB1F-4D1E-ADA3-B285A1907AAF}"/>
              </a:ext>
            </a:extLst>
          </p:cNvPr>
          <p:cNvGrpSpPr/>
          <p:nvPr/>
        </p:nvGrpSpPr>
        <p:grpSpPr>
          <a:xfrm>
            <a:off x="7970086" y="3412453"/>
            <a:ext cx="1162376" cy="1731047"/>
            <a:chOff x="7029170" y="2159427"/>
            <a:chExt cx="1657634" cy="2572633"/>
          </a:xfrm>
        </p:grpSpPr>
        <p:grpSp>
          <p:nvGrpSpPr>
            <p:cNvPr id="13" name="Google Shape;1331;p43">
              <a:extLst>
                <a:ext uri="{FF2B5EF4-FFF2-40B4-BE49-F238E27FC236}">
                  <a16:creationId xmlns:a16="http://schemas.microsoft.com/office/drawing/2014/main" id="{0EF77FD1-E276-472C-9887-A10EFAFAA396}"/>
                </a:ext>
              </a:extLst>
            </p:cNvPr>
            <p:cNvGrpSpPr/>
            <p:nvPr/>
          </p:nvGrpSpPr>
          <p:grpSpPr>
            <a:xfrm flipH="1">
              <a:off x="7029170" y="2159427"/>
              <a:ext cx="1657634" cy="2572633"/>
              <a:chOff x="758331" y="2290290"/>
              <a:chExt cx="1025573" cy="1591680"/>
            </a:xfrm>
          </p:grpSpPr>
          <p:sp>
            <p:nvSpPr>
              <p:cNvPr id="15" name="Google Shape;1332;p43">
                <a:extLst>
                  <a:ext uri="{FF2B5EF4-FFF2-40B4-BE49-F238E27FC236}">
                    <a16:creationId xmlns:a16="http://schemas.microsoft.com/office/drawing/2014/main" id="{C9FC0308-E6C1-4166-A7A7-F9C9FBC41241}"/>
                  </a:ext>
                </a:extLst>
              </p:cNvPr>
              <p:cNvSpPr/>
              <p:nvPr/>
            </p:nvSpPr>
            <p:spPr>
              <a:xfrm>
                <a:off x="758331" y="3765636"/>
                <a:ext cx="1025573" cy="116335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33;p43">
                <a:extLst>
                  <a:ext uri="{FF2B5EF4-FFF2-40B4-BE49-F238E27FC236}">
                    <a16:creationId xmlns:a16="http://schemas.microsoft.com/office/drawing/2014/main" id="{4908C5EF-8875-4F9E-9CE9-C85F5874FE78}"/>
                  </a:ext>
                </a:extLst>
              </p:cNvPr>
              <p:cNvSpPr/>
              <p:nvPr/>
            </p:nvSpPr>
            <p:spPr>
              <a:xfrm>
                <a:off x="979677" y="3280031"/>
                <a:ext cx="39508" cy="52883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4;p43">
                <a:extLst>
                  <a:ext uri="{FF2B5EF4-FFF2-40B4-BE49-F238E27FC236}">
                    <a16:creationId xmlns:a16="http://schemas.microsoft.com/office/drawing/2014/main" id="{37F6AD9B-EBD9-491D-BE94-9B30F5E98B85}"/>
                  </a:ext>
                </a:extLst>
              </p:cNvPr>
              <p:cNvSpPr/>
              <p:nvPr/>
            </p:nvSpPr>
            <p:spPr>
              <a:xfrm>
                <a:off x="784654" y="3181978"/>
                <a:ext cx="422954" cy="127410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35;p43">
                <a:extLst>
                  <a:ext uri="{FF2B5EF4-FFF2-40B4-BE49-F238E27FC236}">
                    <a16:creationId xmlns:a16="http://schemas.microsoft.com/office/drawing/2014/main" id="{A89B549F-ED89-4F8B-AEB1-AC1621AC41D9}"/>
                  </a:ext>
                </a:extLst>
              </p:cNvPr>
              <p:cNvSpPr/>
              <p:nvPr/>
            </p:nvSpPr>
            <p:spPr>
              <a:xfrm>
                <a:off x="1003345" y="2574298"/>
                <a:ext cx="335817" cy="457380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6;p43">
                <a:extLst>
                  <a:ext uri="{FF2B5EF4-FFF2-40B4-BE49-F238E27FC236}">
                    <a16:creationId xmlns:a16="http://schemas.microsoft.com/office/drawing/2014/main" id="{DCDB54B2-632C-411B-AA49-98EE30DA2CBE}"/>
                  </a:ext>
                </a:extLst>
              </p:cNvPr>
              <p:cNvSpPr/>
              <p:nvPr/>
            </p:nvSpPr>
            <p:spPr>
              <a:xfrm>
                <a:off x="1342530" y="3654870"/>
                <a:ext cx="136017" cy="80693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37;p43">
                <a:extLst>
                  <a:ext uri="{FF2B5EF4-FFF2-40B4-BE49-F238E27FC236}">
                    <a16:creationId xmlns:a16="http://schemas.microsoft.com/office/drawing/2014/main" id="{17BF6C7A-ECC8-4825-A7BA-935261E6336D}"/>
                  </a:ext>
                </a:extLst>
              </p:cNvPr>
              <p:cNvSpPr/>
              <p:nvPr/>
            </p:nvSpPr>
            <p:spPr>
              <a:xfrm>
                <a:off x="1338372" y="3684215"/>
                <a:ext cx="228696" cy="112057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8;p43">
                <a:extLst>
                  <a:ext uri="{FF2B5EF4-FFF2-40B4-BE49-F238E27FC236}">
                    <a16:creationId xmlns:a16="http://schemas.microsoft.com/office/drawing/2014/main" id="{A73793BE-C32F-4D5C-8C2C-26A18B72B2AE}"/>
                  </a:ext>
                </a:extLst>
              </p:cNvPr>
              <p:cNvSpPr/>
              <p:nvPr/>
            </p:nvSpPr>
            <p:spPr>
              <a:xfrm>
                <a:off x="1158569" y="3042728"/>
                <a:ext cx="284323" cy="640126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39;p43">
                <a:extLst>
                  <a:ext uri="{FF2B5EF4-FFF2-40B4-BE49-F238E27FC236}">
                    <a16:creationId xmlns:a16="http://schemas.microsoft.com/office/drawing/2014/main" id="{179CB1B3-7382-4871-875F-C48B64F2C4D1}"/>
                  </a:ext>
                </a:extLst>
              </p:cNvPr>
              <p:cNvSpPr/>
              <p:nvPr/>
            </p:nvSpPr>
            <p:spPr>
              <a:xfrm>
                <a:off x="1421059" y="3667464"/>
                <a:ext cx="136029" cy="80706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40;p43">
                <a:extLst>
                  <a:ext uri="{FF2B5EF4-FFF2-40B4-BE49-F238E27FC236}">
                    <a16:creationId xmlns:a16="http://schemas.microsoft.com/office/drawing/2014/main" id="{0B71ADA4-C44D-48CB-8D8A-8A66BA535F7F}"/>
                  </a:ext>
                </a:extLst>
              </p:cNvPr>
              <p:cNvSpPr/>
              <p:nvPr/>
            </p:nvSpPr>
            <p:spPr>
              <a:xfrm>
                <a:off x="1416914" y="3696821"/>
                <a:ext cx="228842" cy="112044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41;p43">
                <a:extLst>
                  <a:ext uri="{FF2B5EF4-FFF2-40B4-BE49-F238E27FC236}">
                    <a16:creationId xmlns:a16="http://schemas.microsoft.com/office/drawing/2014/main" id="{69410886-C108-44CE-AE80-3C504902688B}"/>
                  </a:ext>
                </a:extLst>
              </p:cNvPr>
              <p:cNvSpPr/>
              <p:nvPr/>
            </p:nvSpPr>
            <p:spPr>
              <a:xfrm>
                <a:off x="1151652" y="3090223"/>
                <a:ext cx="337653" cy="592631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42;p43">
                <a:extLst>
                  <a:ext uri="{FF2B5EF4-FFF2-40B4-BE49-F238E27FC236}">
                    <a16:creationId xmlns:a16="http://schemas.microsoft.com/office/drawing/2014/main" id="{74E3A180-95D8-4ED0-A477-45D06944D734}"/>
                  </a:ext>
                </a:extLst>
              </p:cNvPr>
              <p:cNvSpPr/>
              <p:nvPr/>
            </p:nvSpPr>
            <p:spPr>
              <a:xfrm>
                <a:off x="806474" y="2560002"/>
                <a:ext cx="285247" cy="467531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43;p43">
                <a:extLst>
                  <a:ext uri="{FF2B5EF4-FFF2-40B4-BE49-F238E27FC236}">
                    <a16:creationId xmlns:a16="http://schemas.microsoft.com/office/drawing/2014/main" id="{0EB08A07-DA38-4C7F-917F-BACF8206ACE0}"/>
                  </a:ext>
                </a:extLst>
              </p:cNvPr>
              <p:cNvSpPr/>
              <p:nvPr/>
            </p:nvSpPr>
            <p:spPr>
              <a:xfrm>
                <a:off x="923430" y="2369890"/>
                <a:ext cx="165216" cy="228392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44;p43">
                <a:extLst>
                  <a:ext uri="{FF2B5EF4-FFF2-40B4-BE49-F238E27FC236}">
                    <a16:creationId xmlns:a16="http://schemas.microsoft.com/office/drawing/2014/main" id="{412301B3-2B12-48E4-8164-C2628C87C0A2}"/>
                  </a:ext>
                </a:extLst>
              </p:cNvPr>
              <p:cNvSpPr/>
              <p:nvPr/>
            </p:nvSpPr>
            <p:spPr>
              <a:xfrm>
                <a:off x="966463" y="2517589"/>
                <a:ext cx="32129" cy="5149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45;p43">
                <a:extLst>
                  <a:ext uri="{FF2B5EF4-FFF2-40B4-BE49-F238E27FC236}">
                    <a16:creationId xmlns:a16="http://schemas.microsoft.com/office/drawing/2014/main" id="{2E43D728-9362-486D-8CB5-BB956A627E76}"/>
                  </a:ext>
                </a:extLst>
              </p:cNvPr>
              <p:cNvSpPr/>
              <p:nvPr/>
            </p:nvSpPr>
            <p:spPr>
              <a:xfrm>
                <a:off x="896382" y="2317180"/>
                <a:ext cx="192264" cy="189042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46;p43">
                <a:extLst>
                  <a:ext uri="{FF2B5EF4-FFF2-40B4-BE49-F238E27FC236}">
                    <a16:creationId xmlns:a16="http://schemas.microsoft.com/office/drawing/2014/main" id="{75E81254-625C-47F6-B1C5-C8D0F79CC08D}"/>
                  </a:ext>
                </a:extLst>
              </p:cNvPr>
              <p:cNvSpPr/>
              <p:nvPr/>
            </p:nvSpPr>
            <p:spPr>
              <a:xfrm>
                <a:off x="822460" y="2290290"/>
                <a:ext cx="109893" cy="138934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47;p43">
                <a:extLst>
                  <a:ext uri="{FF2B5EF4-FFF2-40B4-BE49-F238E27FC236}">
                    <a16:creationId xmlns:a16="http://schemas.microsoft.com/office/drawing/2014/main" id="{99155BC7-5E23-4985-B295-30F49A11C2E7}"/>
                  </a:ext>
                </a:extLst>
              </p:cNvPr>
              <p:cNvSpPr/>
              <p:nvPr/>
            </p:nvSpPr>
            <p:spPr>
              <a:xfrm>
                <a:off x="802937" y="2994018"/>
                <a:ext cx="432642" cy="235613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48;p43">
                <a:extLst>
                  <a:ext uri="{FF2B5EF4-FFF2-40B4-BE49-F238E27FC236}">
                    <a16:creationId xmlns:a16="http://schemas.microsoft.com/office/drawing/2014/main" id="{4102BB3F-C0B8-4983-9B89-17E35AE3287A}"/>
                  </a:ext>
                </a:extLst>
              </p:cNvPr>
              <p:cNvSpPr/>
              <p:nvPr/>
            </p:nvSpPr>
            <p:spPr>
              <a:xfrm>
                <a:off x="1032083" y="2999391"/>
                <a:ext cx="198415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49;p43">
                <a:extLst>
                  <a:ext uri="{FF2B5EF4-FFF2-40B4-BE49-F238E27FC236}">
                    <a16:creationId xmlns:a16="http://schemas.microsoft.com/office/drawing/2014/main" id="{BA52B2B6-0A0C-4679-8DB8-1F02F302E0A1}"/>
                  </a:ext>
                </a:extLst>
              </p:cNvPr>
              <p:cNvSpPr/>
              <p:nvPr/>
            </p:nvSpPr>
            <p:spPr>
              <a:xfrm>
                <a:off x="796020" y="2574456"/>
                <a:ext cx="317838" cy="457222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50;p43">
                <a:extLst>
                  <a:ext uri="{FF2B5EF4-FFF2-40B4-BE49-F238E27FC236}">
                    <a16:creationId xmlns:a16="http://schemas.microsoft.com/office/drawing/2014/main" id="{A9239EDF-F5BF-4FF6-83D6-C6AD2B7CCBBF}"/>
                  </a:ext>
                </a:extLst>
              </p:cNvPr>
              <p:cNvSpPr/>
              <p:nvPr/>
            </p:nvSpPr>
            <p:spPr>
              <a:xfrm>
                <a:off x="1082799" y="2963274"/>
                <a:ext cx="165994" cy="103596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51;p43">
                <a:extLst>
                  <a:ext uri="{FF2B5EF4-FFF2-40B4-BE49-F238E27FC236}">
                    <a16:creationId xmlns:a16="http://schemas.microsoft.com/office/drawing/2014/main" id="{528A5C73-735E-4853-9EE6-CA2508635693}"/>
                  </a:ext>
                </a:extLst>
              </p:cNvPr>
              <p:cNvSpPr/>
              <p:nvPr/>
            </p:nvSpPr>
            <p:spPr>
              <a:xfrm>
                <a:off x="1197761" y="2820037"/>
                <a:ext cx="335501" cy="278184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52;p43">
                <a:extLst>
                  <a:ext uri="{FF2B5EF4-FFF2-40B4-BE49-F238E27FC236}">
                    <a16:creationId xmlns:a16="http://schemas.microsoft.com/office/drawing/2014/main" id="{33CDD124-B98C-4E1A-ADB9-7592C9BC435E}"/>
                  </a:ext>
                </a:extLst>
              </p:cNvPr>
              <p:cNvSpPr/>
              <p:nvPr/>
            </p:nvSpPr>
            <p:spPr>
              <a:xfrm>
                <a:off x="1171163" y="3009079"/>
                <a:ext cx="21687" cy="4964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53;p43">
                <a:extLst>
                  <a:ext uri="{FF2B5EF4-FFF2-40B4-BE49-F238E27FC236}">
                    <a16:creationId xmlns:a16="http://schemas.microsoft.com/office/drawing/2014/main" id="{6D4608F1-965E-4B5A-9370-CB79EFBBF949}"/>
                  </a:ext>
                </a:extLst>
              </p:cNvPr>
              <p:cNvSpPr/>
              <p:nvPr/>
            </p:nvSpPr>
            <p:spPr>
              <a:xfrm>
                <a:off x="1188692" y="2999391"/>
                <a:ext cx="23680" cy="54886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54;p43">
                <a:extLst>
                  <a:ext uri="{FF2B5EF4-FFF2-40B4-BE49-F238E27FC236}">
                    <a16:creationId xmlns:a16="http://schemas.microsoft.com/office/drawing/2014/main" id="{6AA23092-3B05-457F-8109-C825B46198A9}"/>
                  </a:ext>
                </a:extLst>
              </p:cNvPr>
              <p:cNvSpPr/>
              <p:nvPr/>
            </p:nvSpPr>
            <p:spPr>
              <a:xfrm>
                <a:off x="1207595" y="2987101"/>
                <a:ext cx="19681" cy="2798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55;p43">
                <a:extLst>
                  <a:ext uri="{FF2B5EF4-FFF2-40B4-BE49-F238E27FC236}">
                    <a16:creationId xmlns:a16="http://schemas.microsoft.com/office/drawing/2014/main" id="{18299BF0-5A0C-42B0-8806-FFDD07060213}"/>
                  </a:ext>
                </a:extLst>
              </p:cNvPr>
              <p:cNvSpPr/>
              <p:nvPr/>
            </p:nvSpPr>
            <p:spPr>
              <a:xfrm>
                <a:off x="912513" y="3748157"/>
                <a:ext cx="180436" cy="60708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56;p43">
                <a:extLst>
                  <a:ext uri="{FF2B5EF4-FFF2-40B4-BE49-F238E27FC236}">
                    <a16:creationId xmlns:a16="http://schemas.microsoft.com/office/drawing/2014/main" id="{F182730A-0523-4C93-9182-BCBF165DF9E0}"/>
                  </a:ext>
                </a:extLst>
              </p:cNvPr>
              <p:cNvSpPr/>
              <p:nvPr/>
            </p:nvSpPr>
            <p:spPr>
              <a:xfrm>
                <a:off x="903445" y="2538339"/>
                <a:ext cx="86383" cy="87452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57;p43">
                <a:extLst>
                  <a:ext uri="{FF2B5EF4-FFF2-40B4-BE49-F238E27FC236}">
                    <a16:creationId xmlns:a16="http://schemas.microsoft.com/office/drawing/2014/main" id="{FFD65F0F-B486-4BF5-8DFF-CD8C60AC1388}"/>
                  </a:ext>
                </a:extLst>
              </p:cNvPr>
              <p:cNvSpPr/>
              <p:nvPr/>
            </p:nvSpPr>
            <p:spPr>
              <a:xfrm>
                <a:off x="903445" y="2538339"/>
                <a:ext cx="86383" cy="87452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58;p43">
                <a:extLst>
                  <a:ext uri="{FF2B5EF4-FFF2-40B4-BE49-F238E27FC236}">
                    <a16:creationId xmlns:a16="http://schemas.microsoft.com/office/drawing/2014/main" id="{86CCFF9B-99FB-4E69-963F-5109E16D29AC}"/>
                  </a:ext>
                </a:extLst>
              </p:cNvPr>
              <p:cNvSpPr/>
              <p:nvPr/>
            </p:nvSpPr>
            <p:spPr>
              <a:xfrm>
                <a:off x="989815" y="2554933"/>
                <a:ext cx="36287" cy="59639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359;p43">
              <a:extLst>
                <a:ext uri="{FF2B5EF4-FFF2-40B4-BE49-F238E27FC236}">
                  <a16:creationId xmlns:a16="http://schemas.microsoft.com/office/drawing/2014/main" id="{31CE896E-3E12-490E-89A1-80009A3EC04B}"/>
                </a:ext>
              </a:extLst>
            </p:cNvPr>
            <p:cNvSpPr/>
            <p:nvPr/>
          </p:nvSpPr>
          <p:spPr>
            <a:xfrm>
              <a:off x="7349338" y="2941500"/>
              <a:ext cx="1017300" cy="1017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46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4B7EB-2D82-4A8D-B1C1-5B14B826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Модель </a:t>
            </a:r>
            <a:r>
              <a:rPr lang="en-GB" dirty="0"/>
              <a:t>3</a:t>
            </a:r>
            <a:r>
              <a:rPr lang="uk-UA" dirty="0"/>
              <a:t> – </a:t>
            </a:r>
            <a:r>
              <a:rPr lang="en-US" dirty="0"/>
              <a:t>Naive Bayes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2CBB5-E70A-414F-AF04-1DF886309E48}"/>
              </a:ext>
            </a:extLst>
          </p:cNvPr>
          <p:cNvSpPr txBox="1"/>
          <p:nvPr/>
        </p:nvSpPr>
        <p:spPr>
          <a:xfrm>
            <a:off x="1075497" y="2868005"/>
            <a:ext cx="276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Формула Бай</a:t>
            </a:r>
            <a:r>
              <a:rPr lang="uk-UA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єса</a:t>
            </a:r>
            <a:endParaRPr lang="en-US" b="0" i="0" dirty="0">
              <a:solidFill>
                <a:srgbClr val="555555"/>
              </a:solidFill>
              <a:effectLst/>
              <a:latin typeface="Fira Sans Extra Condensed" panose="020B0503050000020004" pitchFamily="34" charset="0"/>
            </a:endParaRPr>
          </a:p>
          <a:p>
            <a:pPr algn="ctr"/>
            <a:endParaRPr lang="ru-UA" dirty="0">
              <a:latin typeface="Fira Sans Extra Condensed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82A47-CD69-4F6A-A0A7-AF3FBE4AF22E}"/>
              </a:ext>
            </a:extLst>
          </p:cNvPr>
          <p:cNvSpPr txBox="1"/>
          <p:nvPr/>
        </p:nvSpPr>
        <p:spPr>
          <a:xfrm>
            <a:off x="320308" y="3793633"/>
            <a:ext cx="647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ira Sans Extra Condensed" panose="020B0503050000020004" pitchFamily="34" charset="0"/>
              </a:rPr>
              <a:t>Задача </a:t>
            </a:r>
            <a:r>
              <a:rPr lang="ru-RU" dirty="0" err="1">
                <a:latin typeface="Fira Sans Extra Condensed" panose="020B0503050000020004" pitchFamily="34" charset="0"/>
              </a:rPr>
              <a:t>умовної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класифікації</a:t>
            </a:r>
            <a:r>
              <a:rPr lang="ru-RU" dirty="0">
                <a:latin typeface="Fira Sans Extra Condensed" panose="020B0503050000020004" pitchFamily="34" charset="0"/>
              </a:rPr>
              <a:t>, </a:t>
            </a:r>
            <a:r>
              <a:rPr lang="ru-RU" dirty="0" err="1">
                <a:latin typeface="Fira Sans Extra Condensed" panose="020B0503050000020004" pitchFamily="34" charset="0"/>
              </a:rPr>
              <a:t>що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вирішується</a:t>
            </a:r>
            <a:r>
              <a:rPr lang="ru-RU" dirty="0">
                <a:latin typeface="Fira Sans Extra Condensed" panose="020B0503050000020004" pitchFamily="34" charset="0"/>
              </a:rPr>
              <a:t> за теоремою </a:t>
            </a:r>
            <a:r>
              <a:rPr lang="ru-RU" dirty="0" err="1">
                <a:latin typeface="Fira Sans Extra Condensed" panose="020B0503050000020004" pitchFamily="34" charset="0"/>
              </a:rPr>
              <a:t>Байєса</a:t>
            </a:r>
            <a:r>
              <a:rPr lang="ru-RU" dirty="0">
                <a:latin typeface="Fira Sans Extra Condensed" panose="020B05030500000200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8220B-E7F8-4A6B-8818-0300DD02E36D}"/>
              </a:ext>
            </a:extLst>
          </p:cNvPr>
          <p:cNvSpPr txBox="1"/>
          <p:nvPr/>
        </p:nvSpPr>
        <p:spPr>
          <a:xfrm>
            <a:off x="2223204" y="4208805"/>
            <a:ext cx="562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P(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yi</a:t>
            </a:r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| x1, x2, …,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xn</a:t>
            </a:r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) = P(x1, x2, …,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xn</a:t>
            </a:r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|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yi</a:t>
            </a:r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) * P(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yi</a:t>
            </a:r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) / P(x1, x2, …,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xn</a:t>
            </a:r>
            <a:r>
              <a:rPr lang="en-US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)</a:t>
            </a:r>
          </a:p>
          <a:p>
            <a:endParaRPr lang="ru-UA" dirty="0">
              <a:latin typeface="Fira Sans Extra Condensed" panose="020B05030500000200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D184A0-9E43-4BAA-94EA-7A576805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92" y="1292060"/>
            <a:ext cx="2870696" cy="2417843"/>
          </a:xfrm>
          <a:prstGeom prst="rect">
            <a:avLst/>
          </a:prstGeom>
        </p:spPr>
      </p:pic>
      <p:pic>
        <p:nvPicPr>
          <p:cNvPr id="1026" name="Picture 2" descr="Bayes' Theorem - Definition, Formula and Applications | Marketing91">
            <a:extLst>
              <a:ext uri="{FF2B5EF4-FFF2-40B4-BE49-F238E27FC236}">
                <a16:creationId xmlns:a16="http://schemas.microsoft.com/office/drawing/2014/main" id="{70B5785A-54E1-4B74-ADDC-71560F1A7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19285" r="4631"/>
          <a:stretch/>
        </p:blipFill>
        <p:spPr bwMode="auto">
          <a:xfrm>
            <a:off x="676769" y="931528"/>
            <a:ext cx="3808803" cy="19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36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D26A2-4186-4F2E-B155-CE885EC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Модель </a:t>
            </a:r>
            <a:r>
              <a:rPr lang="en-GB" dirty="0"/>
              <a:t>3</a:t>
            </a:r>
            <a:r>
              <a:rPr lang="uk-UA" dirty="0"/>
              <a:t> – </a:t>
            </a:r>
            <a:r>
              <a:rPr lang="en-US" dirty="0"/>
              <a:t>Naive Bayes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D94310-D741-4297-BBB8-F43AE2A3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2177"/>
            <a:ext cx="8229601" cy="236368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9E43433-91F6-4A53-94DA-57A2AD66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20687"/>
            <a:ext cx="46455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training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0.74593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0.78571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mislabeled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total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154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33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BD342-C4D3-4163-A0F3-8749FE4D226B}"/>
              </a:ext>
            </a:extLst>
          </p:cNvPr>
          <p:cNvSpPr txBox="1"/>
          <p:nvPr/>
        </p:nvSpPr>
        <p:spPr>
          <a:xfrm>
            <a:off x="3496806" y="4161016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Прогнози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на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інтервалах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05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1156D-3319-40B6-B951-D14681E2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Модель </a:t>
            </a:r>
            <a:r>
              <a:rPr lang="en-GB" dirty="0"/>
              <a:t>3 </a:t>
            </a:r>
            <a:r>
              <a:rPr lang="uk-UA" dirty="0"/>
              <a:t>– </a:t>
            </a:r>
            <a:r>
              <a:rPr lang="en-US" dirty="0"/>
              <a:t>Naive Bayes</a:t>
            </a:r>
            <a:endParaRPr lang="ru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92A697-DA43-4D8A-898E-76E614D6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248" y="920687"/>
            <a:ext cx="46455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training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0.74593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0.78571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mislabeled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total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154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33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6ED161-A8C8-4AC1-A36D-7199E000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85" y="1704830"/>
            <a:ext cx="3204427" cy="2564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10217-4E5B-4BD7-B97C-65FA01546643}"/>
              </a:ext>
            </a:extLst>
          </p:cNvPr>
          <p:cNvSpPr txBox="1"/>
          <p:nvPr/>
        </p:nvSpPr>
        <p:spPr>
          <a:xfrm>
            <a:off x="3496804" y="4253398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Матриця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невідповідностей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12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3C591-8ACD-498B-806D-C9AB22CC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Модель 4 – </a:t>
            </a:r>
            <a:r>
              <a:rPr lang="en-US" dirty="0"/>
              <a:t>Logistic Regression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A01CE-17AF-4C40-A34A-5B17A150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74802"/>
            <a:ext cx="4834177" cy="1560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6A12C-C0D4-4C20-8391-1139E3ECA13F}"/>
              </a:ext>
            </a:extLst>
          </p:cNvPr>
          <p:cNvSpPr txBox="1"/>
          <p:nvPr/>
        </p:nvSpPr>
        <p:spPr>
          <a:xfrm>
            <a:off x="6519324" y="117480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292929"/>
                </a:solidFill>
                <a:latin typeface="Fira Sans Extra Condensed" panose="020B0503050000020004" pitchFamily="34" charset="0"/>
              </a:rPr>
              <a:t>L</a:t>
            </a:r>
            <a:r>
              <a:rPr lang="en-US" sz="1800" dirty="0" err="1">
                <a:solidFill>
                  <a:srgbClr val="292929"/>
                </a:solidFill>
                <a:latin typeface="Fira Sans Extra Condensed" panose="020B0503050000020004" pitchFamily="34" charset="0"/>
              </a:rPr>
              <a:t>ogistic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Fira Sans Extra Condensed" panose="020B0503050000020004" pitchFamily="34" charset="0"/>
              </a:rPr>
              <a:t> function</a:t>
            </a:r>
            <a:endParaRPr lang="ru-UA" sz="1800" dirty="0">
              <a:latin typeface="Fira Sans Extra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0A2EDE-B319-4B10-86BC-C54A82A7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31" y="1577236"/>
            <a:ext cx="2422547" cy="9938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8494E9-307C-48F4-9CC5-C280CCB7C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614" y="2876320"/>
            <a:ext cx="2608772" cy="21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90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457200" y="1357913"/>
            <a:ext cx="3150300" cy="315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Мета</a:t>
            </a:r>
            <a:endParaRPr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5727300" y="2471599"/>
            <a:ext cx="2061000" cy="680679"/>
            <a:chOff x="5374225" y="2109775"/>
            <a:chExt cx="2061000" cy="680679"/>
          </a:xfrm>
        </p:grpSpPr>
        <p:sp>
          <p:nvSpPr>
            <p:cNvPr id="122" name="Google Shape;122;p17"/>
            <p:cNvSpPr txBox="1"/>
            <p:nvPr/>
          </p:nvSpPr>
          <p:spPr>
            <a:xfrm>
              <a:off x="5374225" y="21097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Аналіз обраних методів	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5374225" y="238695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5734040" y="3511309"/>
            <a:ext cx="2573148" cy="1362575"/>
            <a:chOff x="5374225" y="2378652"/>
            <a:chExt cx="2573148" cy="1362575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5374225" y="2378652"/>
              <a:ext cx="2573148" cy="911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Знайти метод, що найбільш точно зможе прогнозувати захворювання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5374225" y="33425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5735400" y="1149200"/>
            <a:ext cx="2061000" cy="680664"/>
            <a:chOff x="5374225" y="1149200"/>
            <a:chExt cx="2061000" cy="680664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5374225" y="11492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Робота з даними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5374225" y="14311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4856975" y="1196738"/>
            <a:ext cx="5856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845293" y="2323862"/>
            <a:ext cx="585600" cy="58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4867721" y="3669213"/>
            <a:ext cx="585600" cy="58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7" name="Google Shape;137;p17"/>
          <p:cNvCxnSpPr>
            <a:stCxn id="116" idx="6"/>
            <a:endCxn id="133" idx="2"/>
          </p:cNvCxnSpPr>
          <p:nvPr/>
        </p:nvCxnSpPr>
        <p:spPr>
          <a:xfrm rot="10800000" flipH="1">
            <a:off x="3607500" y="1489463"/>
            <a:ext cx="1249500" cy="1443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7"/>
          <p:cNvCxnSpPr>
            <a:stCxn id="116" idx="6"/>
            <a:endCxn id="134" idx="2"/>
          </p:cNvCxnSpPr>
          <p:nvPr/>
        </p:nvCxnSpPr>
        <p:spPr>
          <a:xfrm flipV="1">
            <a:off x="3607500" y="2616662"/>
            <a:ext cx="1237793" cy="3164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7"/>
          <p:cNvCxnSpPr>
            <a:stCxn id="116" idx="6"/>
            <a:endCxn id="135" idx="2"/>
          </p:cNvCxnSpPr>
          <p:nvPr/>
        </p:nvCxnSpPr>
        <p:spPr>
          <a:xfrm>
            <a:off x="3607500" y="2933063"/>
            <a:ext cx="1260221" cy="10289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7"/>
          <p:cNvSpPr/>
          <p:nvPr/>
        </p:nvSpPr>
        <p:spPr>
          <a:xfrm>
            <a:off x="8101200" y="1196738"/>
            <a:ext cx="5856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8156955" y="3669213"/>
            <a:ext cx="585600" cy="58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154836" y="2206897"/>
            <a:ext cx="585600" cy="58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8210100" y="1378119"/>
            <a:ext cx="367791" cy="179033"/>
            <a:chOff x="4794075" y="2379856"/>
            <a:chExt cx="367791" cy="179033"/>
          </a:xfrm>
        </p:grpSpPr>
        <p:sp>
          <p:nvSpPr>
            <p:cNvPr id="146" name="Google Shape;146;p17"/>
            <p:cNvSpPr/>
            <p:nvPr/>
          </p:nvSpPr>
          <p:spPr>
            <a:xfrm>
              <a:off x="4794075" y="2411464"/>
              <a:ext cx="121501" cy="146706"/>
            </a:xfrm>
            <a:custGeom>
              <a:avLst/>
              <a:gdLst/>
              <a:ahLst/>
              <a:cxnLst/>
              <a:rect l="l" t="t" r="r" b="b"/>
              <a:pathLst>
                <a:path w="3548" h="4284" extrusionOk="0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039509" y="2411670"/>
              <a:ext cx="122357" cy="147219"/>
            </a:xfrm>
            <a:custGeom>
              <a:avLst/>
              <a:gdLst/>
              <a:ahLst/>
              <a:cxnLst/>
              <a:rect l="l" t="t" r="r" b="b"/>
              <a:pathLst>
                <a:path w="3573" h="4299" extrusionOk="0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888625" y="2379856"/>
              <a:ext cx="178622" cy="179033"/>
            </a:xfrm>
            <a:custGeom>
              <a:avLst/>
              <a:gdLst/>
              <a:ahLst/>
              <a:cxnLst/>
              <a:rect l="l" t="t" r="r" b="b"/>
              <a:pathLst>
                <a:path w="5216" h="5228" extrusionOk="0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8259614" y="3776842"/>
            <a:ext cx="380289" cy="366680"/>
            <a:chOff x="5575259" y="4628116"/>
            <a:chExt cx="380289" cy="366680"/>
          </a:xfrm>
        </p:grpSpPr>
        <p:sp>
          <p:nvSpPr>
            <p:cNvPr id="150" name="Google Shape;150;p17"/>
            <p:cNvSpPr/>
            <p:nvPr/>
          </p:nvSpPr>
          <p:spPr>
            <a:xfrm>
              <a:off x="5589927" y="4869344"/>
              <a:ext cx="107501" cy="51357"/>
            </a:xfrm>
            <a:custGeom>
              <a:avLst/>
              <a:gdLst/>
              <a:ahLst/>
              <a:cxnLst/>
              <a:rect l="l" t="t" r="r" b="b"/>
              <a:pathLst>
                <a:path w="3144" h="1502" extrusionOk="0">
                  <a:moveTo>
                    <a:pt x="0" y="1"/>
                  </a:moveTo>
                  <a:cubicBezTo>
                    <a:pt x="48" y="1001"/>
                    <a:pt x="810" y="1501"/>
                    <a:pt x="1572" y="1501"/>
                  </a:cubicBezTo>
                  <a:cubicBezTo>
                    <a:pt x="2334" y="1501"/>
                    <a:pt x="3096" y="100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833378" y="4870165"/>
              <a:ext cx="108356" cy="53785"/>
            </a:xfrm>
            <a:custGeom>
              <a:avLst/>
              <a:gdLst/>
              <a:ahLst/>
              <a:cxnLst/>
              <a:rect l="l" t="t" r="r" b="b"/>
              <a:pathLst>
                <a:path w="3169" h="1573" extrusionOk="0">
                  <a:moveTo>
                    <a:pt x="1" y="1"/>
                  </a:moveTo>
                  <a:cubicBezTo>
                    <a:pt x="1" y="858"/>
                    <a:pt x="715" y="1573"/>
                    <a:pt x="1596" y="1573"/>
                  </a:cubicBezTo>
                  <a:cubicBezTo>
                    <a:pt x="2454" y="1573"/>
                    <a:pt x="3168" y="858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580148" y="4945046"/>
              <a:ext cx="371331" cy="49750"/>
            </a:xfrm>
            <a:custGeom>
              <a:avLst/>
              <a:gdLst/>
              <a:ahLst/>
              <a:cxnLst/>
              <a:rect l="l" t="t" r="r" b="b"/>
              <a:pathLst>
                <a:path w="10860" h="1455" extrusionOk="0">
                  <a:moveTo>
                    <a:pt x="4020" y="0"/>
                  </a:moveTo>
                  <a:cubicBezTo>
                    <a:pt x="3661" y="0"/>
                    <a:pt x="3352" y="232"/>
                    <a:pt x="3215" y="573"/>
                  </a:cubicBezTo>
                  <a:lnTo>
                    <a:pt x="3096" y="835"/>
                  </a:lnTo>
                  <a:lnTo>
                    <a:pt x="381" y="835"/>
                  </a:lnTo>
                  <a:cubicBezTo>
                    <a:pt x="0" y="859"/>
                    <a:pt x="0" y="1407"/>
                    <a:pt x="381" y="1454"/>
                  </a:cubicBezTo>
                  <a:lnTo>
                    <a:pt x="10479" y="1454"/>
                  </a:lnTo>
                  <a:cubicBezTo>
                    <a:pt x="10860" y="1407"/>
                    <a:pt x="10860" y="859"/>
                    <a:pt x="10479" y="835"/>
                  </a:cubicBezTo>
                  <a:lnTo>
                    <a:pt x="7764" y="835"/>
                  </a:lnTo>
                  <a:lnTo>
                    <a:pt x="7669" y="573"/>
                  </a:lnTo>
                  <a:cubicBezTo>
                    <a:pt x="7532" y="232"/>
                    <a:pt x="7201" y="0"/>
                    <a:pt x="6840" y="0"/>
                  </a:cubicBezTo>
                  <a:cubicBezTo>
                    <a:pt x="6823" y="0"/>
                    <a:pt x="6805" y="1"/>
                    <a:pt x="6788" y="2"/>
                  </a:cubicBezTo>
                  <a:lnTo>
                    <a:pt x="4073" y="2"/>
                  </a:lnTo>
                  <a:cubicBezTo>
                    <a:pt x="4055" y="1"/>
                    <a:pt x="4038" y="0"/>
                    <a:pt x="4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717773" y="4683713"/>
              <a:ext cx="83874" cy="71394"/>
            </a:xfrm>
            <a:custGeom>
              <a:avLst/>
              <a:gdLst/>
              <a:ahLst/>
              <a:cxnLst/>
              <a:rect l="l" t="t" r="r" b="b"/>
              <a:pathLst>
                <a:path w="2453" h="2088" extrusionOk="0">
                  <a:moveTo>
                    <a:pt x="1405" y="0"/>
                  </a:moveTo>
                  <a:cubicBezTo>
                    <a:pt x="453" y="0"/>
                    <a:pt x="0" y="1120"/>
                    <a:pt x="643" y="1786"/>
                  </a:cubicBezTo>
                  <a:cubicBezTo>
                    <a:pt x="858" y="1994"/>
                    <a:pt x="1123" y="2087"/>
                    <a:pt x="1384" y="2087"/>
                  </a:cubicBezTo>
                  <a:cubicBezTo>
                    <a:pt x="1929" y="2087"/>
                    <a:pt x="2453" y="1677"/>
                    <a:pt x="2453" y="1048"/>
                  </a:cubicBezTo>
                  <a:cubicBezTo>
                    <a:pt x="2429" y="453"/>
                    <a:pt x="1977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743828" y="4628116"/>
              <a:ext cx="43185" cy="38535"/>
            </a:xfrm>
            <a:custGeom>
              <a:avLst/>
              <a:gdLst/>
              <a:ahLst/>
              <a:cxnLst/>
              <a:rect l="l" t="t" r="r" b="b"/>
              <a:pathLst>
                <a:path w="1263" h="1127" extrusionOk="0">
                  <a:moveTo>
                    <a:pt x="631" y="1"/>
                  </a:moveTo>
                  <a:cubicBezTo>
                    <a:pt x="316" y="1"/>
                    <a:pt x="0" y="209"/>
                    <a:pt x="0" y="626"/>
                  </a:cubicBezTo>
                  <a:lnTo>
                    <a:pt x="0" y="1126"/>
                  </a:lnTo>
                  <a:cubicBezTo>
                    <a:pt x="203" y="1031"/>
                    <a:pt x="417" y="983"/>
                    <a:pt x="631" y="983"/>
                  </a:cubicBezTo>
                  <a:cubicBezTo>
                    <a:pt x="846" y="983"/>
                    <a:pt x="1060" y="1031"/>
                    <a:pt x="1262" y="1126"/>
                  </a:cubicBezTo>
                  <a:lnTo>
                    <a:pt x="1262" y="626"/>
                  </a:lnTo>
                  <a:cubicBezTo>
                    <a:pt x="1262" y="209"/>
                    <a:pt x="94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575259" y="4697561"/>
              <a:ext cx="136838" cy="150652"/>
            </a:xfrm>
            <a:custGeom>
              <a:avLst/>
              <a:gdLst/>
              <a:ahLst/>
              <a:cxnLst/>
              <a:rect l="l" t="t" r="r" b="b"/>
              <a:pathLst>
                <a:path w="4002" h="4406" extrusionOk="0">
                  <a:moveTo>
                    <a:pt x="3311" y="0"/>
                  </a:moveTo>
                  <a:cubicBezTo>
                    <a:pt x="3049" y="0"/>
                    <a:pt x="2811" y="95"/>
                    <a:pt x="2644" y="286"/>
                  </a:cubicBezTo>
                  <a:lnTo>
                    <a:pt x="2072" y="834"/>
                  </a:lnTo>
                  <a:lnTo>
                    <a:pt x="834" y="834"/>
                  </a:lnTo>
                  <a:cubicBezTo>
                    <a:pt x="1" y="834"/>
                    <a:pt x="1" y="2096"/>
                    <a:pt x="834" y="2096"/>
                  </a:cubicBezTo>
                  <a:lnTo>
                    <a:pt x="1525" y="2096"/>
                  </a:lnTo>
                  <a:lnTo>
                    <a:pt x="453" y="4406"/>
                  </a:lnTo>
                  <a:lnTo>
                    <a:pt x="1144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9" y="4406"/>
                  </a:lnTo>
                  <a:lnTo>
                    <a:pt x="2477" y="2072"/>
                  </a:lnTo>
                  <a:cubicBezTo>
                    <a:pt x="2620" y="2024"/>
                    <a:pt x="2763" y="1929"/>
                    <a:pt x="2882" y="1834"/>
                  </a:cubicBezTo>
                  <a:lnTo>
                    <a:pt x="3430" y="1262"/>
                  </a:lnTo>
                  <a:lnTo>
                    <a:pt x="4001" y="1262"/>
                  </a:lnTo>
                  <a:cubicBezTo>
                    <a:pt x="3859" y="857"/>
                    <a:pt x="3859" y="405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8744" y="4697561"/>
              <a:ext cx="136804" cy="150652"/>
            </a:xfrm>
            <a:custGeom>
              <a:avLst/>
              <a:gdLst/>
              <a:ahLst/>
              <a:cxnLst/>
              <a:rect l="l" t="t" r="r" b="b"/>
              <a:pathLst>
                <a:path w="4001" h="4406" extrusionOk="0">
                  <a:moveTo>
                    <a:pt x="0" y="0"/>
                  </a:moveTo>
                  <a:cubicBezTo>
                    <a:pt x="167" y="405"/>
                    <a:pt x="167" y="857"/>
                    <a:pt x="0" y="1262"/>
                  </a:cubicBezTo>
                  <a:lnTo>
                    <a:pt x="572" y="1262"/>
                  </a:lnTo>
                  <a:lnTo>
                    <a:pt x="1119" y="1834"/>
                  </a:lnTo>
                  <a:cubicBezTo>
                    <a:pt x="1238" y="1929"/>
                    <a:pt x="1381" y="2024"/>
                    <a:pt x="1524" y="2072"/>
                  </a:cubicBezTo>
                  <a:lnTo>
                    <a:pt x="453" y="4406"/>
                  </a:lnTo>
                  <a:lnTo>
                    <a:pt x="1143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8" y="4406"/>
                  </a:lnTo>
                  <a:lnTo>
                    <a:pt x="2501" y="2096"/>
                  </a:lnTo>
                  <a:lnTo>
                    <a:pt x="3167" y="2096"/>
                  </a:lnTo>
                  <a:cubicBezTo>
                    <a:pt x="4001" y="2096"/>
                    <a:pt x="4001" y="834"/>
                    <a:pt x="3167" y="834"/>
                  </a:cubicBezTo>
                  <a:lnTo>
                    <a:pt x="1929" y="834"/>
                  </a:lnTo>
                  <a:lnTo>
                    <a:pt x="1358" y="286"/>
                  </a:lnTo>
                  <a:cubicBezTo>
                    <a:pt x="1191" y="95"/>
                    <a:pt x="953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743828" y="4772477"/>
              <a:ext cx="43185" cy="151473"/>
            </a:xfrm>
            <a:custGeom>
              <a:avLst/>
              <a:gdLst/>
              <a:ahLst/>
              <a:cxnLst/>
              <a:rect l="l" t="t" r="r" b="b"/>
              <a:pathLst>
                <a:path w="1263" h="4430" extrusionOk="0">
                  <a:moveTo>
                    <a:pt x="0" y="0"/>
                  </a:moveTo>
                  <a:lnTo>
                    <a:pt x="0" y="4430"/>
                  </a:lnTo>
                  <a:lnTo>
                    <a:pt x="1262" y="4430"/>
                  </a:lnTo>
                  <a:lnTo>
                    <a:pt x="1262" y="0"/>
                  </a:lnTo>
                  <a:cubicBezTo>
                    <a:pt x="1060" y="83"/>
                    <a:pt x="846" y="125"/>
                    <a:pt x="631" y="125"/>
                  </a:cubicBezTo>
                  <a:cubicBezTo>
                    <a:pt x="417" y="125"/>
                    <a:pt x="203" y="8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8278010" y="2330067"/>
            <a:ext cx="339253" cy="339253"/>
            <a:chOff x="4456875" y="1435075"/>
            <a:chExt cx="481825" cy="481825"/>
          </a:xfrm>
        </p:grpSpPr>
        <p:sp>
          <p:nvSpPr>
            <p:cNvPr id="160" name="Google Shape;160;p17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ACA570-CDAC-4BC5-B9F0-10D28B21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794" y="1781521"/>
            <a:ext cx="2287906" cy="2287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F5510-5D2C-4D5F-9FD7-DF225C1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Модель 4 – </a:t>
            </a:r>
            <a:r>
              <a:rPr lang="en-US" dirty="0"/>
              <a:t>Logistic Regression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F07EAF-E62E-49B2-BC93-6B453312D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2" y="1859374"/>
            <a:ext cx="8810476" cy="259257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228A21E-EE51-486F-9CE6-8A806EC8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2" y="997959"/>
            <a:ext cx="46455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0.81169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training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0.7671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mislabeled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total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154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29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3CBEF-5B0C-4BA1-80A2-85B50C588120}"/>
              </a:ext>
            </a:extLst>
          </p:cNvPr>
          <p:cNvSpPr txBox="1"/>
          <p:nvPr/>
        </p:nvSpPr>
        <p:spPr>
          <a:xfrm>
            <a:off x="3496806" y="4318514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Прогнози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на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інтервалах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68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D0332-62D6-4868-9FC9-34931A11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Модель 4 – </a:t>
            </a:r>
            <a:r>
              <a:rPr lang="en-US" dirty="0"/>
              <a:t>Logistic Regression</a:t>
            </a:r>
            <a:endParaRPr lang="ru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DD8AC-8951-43F9-958D-2B25E3B52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189" y="1000835"/>
            <a:ext cx="46455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0.81169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training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0.7671 </a:t>
            </a:r>
            <a:endParaRPr kumimoji="0" lang="en-US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mislabeled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out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total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154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points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29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1CDB7-7B76-4340-8D2F-5288421A5810}"/>
              </a:ext>
            </a:extLst>
          </p:cNvPr>
          <p:cNvSpPr txBox="1"/>
          <p:nvPr/>
        </p:nvSpPr>
        <p:spPr>
          <a:xfrm>
            <a:off x="3496805" y="4424248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Матриця</a:t>
            </a:r>
            <a:r>
              <a:rPr lang="ru-RU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ru-RU" b="0" i="0" dirty="0" err="1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невідповідностей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A8DD22-41D0-413D-A176-A2C84A37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42" y="1777984"/>
            <a:ext cx="3123714" cy="25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75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354870" y="407616"/>
            <a:ext cx="843425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Порівняння </a:t>
            </a:r>
            <a:r>
              <a:rPr lang="en-US" dirty="0"/>
              <a:t>Logistic Regression </a:t>
            </a:r>
            <a:r>
              <a:rPr lang="uk-UA" dirty="0"/>
              <a:t>та </a:t>
            </a:r>
            <a:r>
              <a:rPr lang="en-US" dirty="0"/>
              <a:t>Naive Bayes</a:t>
            </a:r>
            <a:endParaRPr lang="en-GB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4A5276F-BA37-449E-BDE1-1B707BC5DCD3}"/>
              </a:ext>
            </a:extLst>
          </p:cNvPr>
          <p:cNvGrpSpPr/>
          <p:nvPr/>
        </p:nvGrpSpPr>
        <p:grpSpPr>
          <a:xfrm>
            <a:off x="4881379" y="1456519"/>
            <a:ext cx="3204427" cy="2980538"/>
            <a:chOff x="4881379" y="1456519"/>
            <a:chExt cx="3204427" cy="2980538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0FDA129-880F-4A6E-A4E7-601E6F51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0943" y="1456519"/>
              <a:ext cx="2587247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Accuracy for training is: 0.74593</a:t>
              </a:r>
              <a:endParaRPr kumimoji="0" lang="uk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ru-UA" altLang="ru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Accuracy for testing is: 0.78571 </a:t>
              </a:r>
              <a:endParaRPr kumimoji="0" lang="en-US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C8A948F-1BA2-4413-BEF4-B53AA995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379" y="1872412"/>
              <a:ext cx="3204427" cy="2564645"/>
            </a:xfrm>
            <a:prstGeom prst="rect">
              <a:avLst/>
            </a:prstGeom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9A5F9E2-2932-4A3B-A3DF-2851DFFA9CEF}"/>
              </a:ext>
            </a:extLst>
          </p:cNvPr>
          <p:cNvGrpSpPr/>
          <p:nvPr/>
        </p:nvGrpSpPr>
        <p:grpSpPr>
          <a:xfrm>
            <a:off x="897438" y="1441525"/>
            <a:ext cx="3123714" cy="2961327"/>
            <a:chOff x="897438" y="1441525"/>
            <a:chExt cx="3123714" cy="2961327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8E87485-1088-422C-88D3-C0781CDB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857" y="1441525"/>
              <a:ext cx="2441374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Accuracy for training: 0.7671</a:t>
              </a:r>
              <a:endParaRPr kumimoji="0" lang="uk-UA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ru-UA" altLang="ru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Accuracy for testing: 0.81169  </a:t>
              </a:r>
              <a:endParaRPr kumimoji="0" lang="en-US" altLang="ru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7BDDF11-1DAE-420B-89BB-774F6740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438" y="1887406"/>
              <a:ext cx="3123714" cy="25154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96D781-04C8-4744-A32B-665827091753}"/>
              </a:ext>
            </a:extLst>
          </p:cNvPr>
          <p:cNvSpPr txBox="1"/>
          <p:nvPr/>
        </p:nvSpPr>
        <p:spPr>
          <a:xfrm>
            <a:off x="1337892" y="4382217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Logistic Regression 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69E94-BC8C-48B1-A4F0-DA682176CA47}"/>
              </a:ext>
            </a:extLst>
          </p:cNvPr>
          <p:cNvSpPr txBox="1"/>
          <p:nvPr/>
        </p:nvSpPr>
        <p:spPr>
          <a:xfrm>
            <a:off x="5408398" y="4402851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Naive Bayes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grpSp>
        <p:nvGrpSpPr>
          <p:cNvPr id="17" name="Google Shape;1330;p43">
            <a:extLst>
              <a:ext uri="{FF2B5EF4-FFF2-40B4-BE49-F238E27FC236}">
                <a16:creationId xmlns:a16="http://schemas.microsoft.com/office/drawing/2014/main" id="{633E5897-D427-4B9E-92A3-C4B6EE48BF7C}"/>
              </a:ext>
            </a:extLst>
          </p:cNvPr>
          <p:cNvGrpSpPr/>
          <p:nvPr/>
        </p:nvGrpSpPr>
        <p:grpSpPr>
          <a:xfrm>
            <a:off x="7970086" y="3412453"/>
            <a:ext cx="1162376" cy="1731047"/>
            <a:chOff x="7029170" y="2159427"/>
            <a:chExt cx="1657634" cy="2572633"/>
          </a:xfrm>
        </p:grpSpPr>
        <p:grpSp>
          <p:nvGrpSpPr>
            <p:cNvPr id="18" name="Google Shape;1331;p43">
              <a:extLst>
                <a:ext uri="{FF2B5EF4-FFF2-40B4-BE49-F238E27FC236}">
                  <a16:creationId xmlns:a16="http://schemas.microsoft.com/office/drawing/2014/main" id="{0DA12626-E8E7-4DA3-8179-E0010017FF5F}"/>
                </a:ext>
              </a:extLst>
            </p:cNvPr>
            <p:cNvGrpSpPr/>
            <p:nvPr/>
          </p:nvGrpSpPr>
          <p:grpSpPr>
            <a:xfrm flipH="1">
              <a:off x="7029170" y="2159427"/>
              <a:ext cx="1657634" cy="2572633"/>
              <a:chOff x="758331" y="2290290"/>
              <a:chExt cx="1025573" cy="1591680"/>
            </a:xfrm>
          </p:grpSpPr>
          <p:sp>
            <p:nvSpPr>
              <p:cNvPr id="20" name="Google Shape;1332;p43">
                <a:extLst>
                  <a:ext uri="{FF2B5EF4-FFF2-40B4-BE49-F238E27FC236}">
                    <a16:creationId xmlns:a16="http://schemas.microsoft.com/office/drawing/2014/main" id="{B0FC0927-8417-4BE7-A59A-8ED5ECBCD77E}"/>
                  </a:ext>
                </a:extLst>
              </p:cNvPr>
              <p:cNvSpPr/>
              <p:nvPr/>
            </p:nvSpPr>
            <p:spPr>
              <a:xfrm>
                <a:off x="758331" y="3765636"/>
                <a:ext cx="1025573" cy="116335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3;p43">
                <a:extLst>
                  <a:ext uri="{FF2B5EF4-FFF2-40B4-BE49-F238E27FC236}">
                    <a16:creationId xmlns:a16="http://schemas.microsoft.com/office/drawing/2014/main" id="{A5D3E8CD-55FE-4F72-8BBD-2B38989730D4}"/>
                  </a:ext>
                </a:extLst>
              </p:cNvPr>
              <p:cNvSpPr/>
              <p:nvPr/>
            </p:nvSpPr>
            <p:spPr>
              <a:xfrm>
                <a:off x="979677" y="3280031"/>
                <a:ext cx="39508" cy="52883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34;p43">
                <a:extLst>
                  <a:ext uri="{FF2B5EF4-FFF2-40B4-BE49-F238E27FC236}">
                    <a16:creationId xmlns:a16="http://schemas.microsoft.com/office/drawing/2014/main" id="{CF430A9C-E604-4473-83B9-25662B1FECA1}"/>
                  </a:ext>
                </a:extLst>
              </p:cNvPr>
              <p:cNvSpPr/>
              <p:nvPr/>
            </p:nvSpPr>
            <p:spPr>
              <a:xfrm>
                <a:off x="784654" y="3181978"/>
                <a:ext cx="422954" cy="127410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35;p43">
                <a:extLst>
                  <a:ext uri="{FF2B5EF4-FFF2-40B4-BE49-F238E27FC236}">
                    <a16:creationId xmlns:a16="http://schemas.microsoft.com/office/drawing/2014/main" id="{4E4CDF52-DFEC-4B35-971A-34DF071FF5CC}"/>
                  </a:ext>
                </a:extLst>
              </p:cNvPr>
              <p:cNvSpPr/>
              <p:nvPr/>
            </p:nvSpPr>
            <p:spPr>
              <a:xfrm>
                <a:off x="1003345" y="2574298"/>
                <a:ext cx="335817" cy="457380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36;p43">
                <a:extLst>
                  <a:ext uri="{FF2B5EF4-FFF2-40B4-BE49-F238E27FC236}">
                    <a16:creationId xmlns:a16="http://schemas.microsoft.com/office/drawing/2014/main" id="{7EF03CAA-48E4-4F27-832A-C865A8BBD4B4}"/>
                  </a:ext>
                </a:extLst>
              </p:cNvPr>
              <p:cNvSpPr/>
              <p:nvPr/>
            </p:nvSpPr>
            <p:spPr>
              <a:xfrm>
                <a:off x="1342530" y="3654870"/>
                <a:ext cx="136017" cy="80693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37;p43">
                <a:extLst>
                  <a:ext uri="{FF2B5EF4-FFF2-40B4-BE49-F238E27FC236}">
                    <a16:creationId xmlns:a16="http://schemas.microsoft.com/office/drawing/2014/main" id="{CC15F6AD-95F8-4FAA-8912-0BFF5B4FABBF}"/>
                  </a:ext>
                </a:extLst>
              </p:cNvPr>
              <p:cNvSpPr/>
              <p:nvPr/>
            </p:nvSpPr>
            <p:spPr>
              <a:xfrm>
                <a:off x="1338372" y="3684215"/>
                <a:ext cx="228696" cy="112057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38;p43">
                <a:extLst>
                  <a:ext uri="{FF2B5EF4-FFF2-40B4-BE49-F238E27FC236}">
                    <a16:creationId xmlns:a16="http://schemas.microsoft.com/office/drawing/2014/main" id="{2A6E40FE-1FFF-429A-AFD9-4B0C59531320}"/>
                  </a:ext>
                </a:extLst>
              </p:cNvPr>
              <p:cNvSpPr/>
              <p:nvPr/>
            </p:nvSpPr>
            <p:spPr>
              <a:xfrm>
                <a:off x="1158569" y="3042728"/>
                <a:ext cx="284323" cy="640126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39;p43">
                <a:extLst>
                  <a:ext uri="{FF2B5EF4-FFF2-40B4-BE49-F238E27FC236}">
                    <a16:creationId xmlns:a16="http://schemas.microsoft.com/office/drawing/2014/main" id="{9427EA7E-3A54-4B9C-92B1-17F611D6343E}"/>
                  </a:ext>
                </a:extLst>
              </p:cNvPr>
              <p:cNvSpPr/>
              <p:nvPr/>
            </p:nvSpPr>
            <p:spPr>
              <a:xfrm>
                <a:off x="1421059" y="3667464"/>
                <a:ext cx="136029" cy="80706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40;p43">
                <a:extLst>
                  <a:ext uri="{FF2B5EF4-FFF2-40B4-BE49-F238E27FC236}">
                    <a16:creationId xmlns:a16="http://schemas.microsoft.com/office/drawing/2014/main" id="{8E4D24D8-41AB-4E70-B3EF-1F9B69C36F9A}"/>
                  </a:ext>
                </a:extLst>
              </p:cNvPr>
              <p:cNvSpPr/>
              <p:nvPr/>
            </p:nvSpPr>
            <p:spPr>
              <a:xfrm>
                <a:off x="1416914" y="3696821"/>
                <a:ext cx="228842" cy="112044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41;p43">
                <a:extLst>
                  <a:ext uri="{FF2B5EF4-FFF2-40B4-BE49-F238E27FC236}">
                    <a16:creationId xmlns:a16="http://schemas.microsoft.com/office/drawing/2014/main" id="{5050BFAA-08B5-46AE-9C19-E7703860A7D2}"/>
                  </a:ext>
                </a:extLst>
              </p:cNvPr>
              <p:cNvSpPr/>
              <p:nvPr/>
            </p:nvSpPr>
            <p:spPr>
              <a:xfrm>
                <a:off x="1151652" y="3090223"/>
                <a:ext cx="337653" cy="592631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42;p43">
                <a:extLst>
                  <a:ext uri="{FF2B5EF4-FFF2-40B4-BE49-F238E27FC236}">
                    <a16:creationId xmlns:a16="http://schemas.microsoft.com/office/drawing/2014/main" id="{6D2BC48A-D51E-4992-85ED-C681D6C475A9}"/>
                  </a:ext>
                </a:extLst>
              </p:cNvPr>
              <p:cNvSpPr/>
              <p:nvPr/>
            </p:nvSpPr>
            <p:spPr>
              <a:xfrm>
                <a:off x="806474" y="2560002"/>
                <a:ext cx="285247" cy="467531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43;p43">
                <a:extLst>
                  <a:ext uri="{FF2B5EF4-FFF2-40B4-BE49-F238E27FC236}">
                    <a16:creationId xmlns:a16="http://schemas.microsoft.com/office/drawing/2014/main" id="{1ABB485E-DC64-4CE6-A10F-AE6FCFEA7DA4}"/>
                  </a:ext>
                </a:extLst>
              </p:cNvPr>
              <p:cNvSpPr/>
              <p:nvPr/>
            </p:nvSpPr>
            <p:spPr>
              <a:xfrm>
                <a:off x="923430" y="2369890"/>
                <a:ext cx="165216" cy="228392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44;p43">
                <a:extLst>
                  <a:ext uri="{FF2B5EF4-FFF2-40B4-BE49-F238E27FC236}">
                    <a16:creationId xmlns:a16="http://schemas.microsoft.com/office/drawing/2014/main" id="{8CB9FBC7-0F56-42C2-8050-358CC79EB49E}"/>
                  </a:ext>
                </a:extLst>
              </p:cNvPr>
              <p:cNvSpPr/>
              <p:nvPr/>
            </p:nvSpPr>
            <p:spPr>
              <a:xfrm>
                <a:off x="966463" y="2517589"/>
                <a:ext cx="32129" cy="5149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45;p43">
                <a:extLst>
                  <a:ext uri="{FF2B5EF4-FFF2-40B4-BE49-F238E27FC236}">
                    <a16:creationId xmlns:a16="http://schemas.microsoft.com/office/drawing/2014/main" id="{659949B4-AC2D-4AB9-B3D0-24EC2A4747E0}"/>
                  </a:ext>
                </a:extLst>
              </p:cNvPr>
              <p:cNvSpPr/>
              <p:nvPr/>
            </p:nvSpPr>
            <p:spPr>
              <a:xfrm>
                <a:off x="896382" y="2317180"/>
                <a:ext cx="192264" cy="189042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46;p43">
                <a:extLst>
                  <a:ext uri="{FF2B5EF4-FFF2-40B4-BE49-F238E27FC236}">
                    <a16:creationId xmlns:a16="http://schemas.microsoft.com/office/drawing/2014/main" id="{BB4E4CA2-DD52-4839-AACB-054A730CAC6C}"/>
                  </a:ext>
                </a:extLst>
              </p:cNvPr>
              <p:cNvSpPr/>
              <p:nvPr/>
            </p:nvSpPr>
            <p:spPr>
              <a:xfrm>
                <a:off x="822460" y="2290290"/>
                <a:ext cx="109893" cy="138934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47;p43">
                <a:extLst>
                  <a:ext uri="{FF2B5EF4-FFF2-40B4-BE49-F238E27FC236}">
                    <a16:creationId xmlns:a16="http://schemas.microsoft.com/office/drawing/2014/main" id="{2252582E-D383-475F-9B4B-16ACA57B6C70}"/>
                  </a:ext>
                </a:extLst>
              </p:cNvPr>
              <p:cNvSpPr/>
              <p:nvPr/>
            </p:nvSpPr>
            <p:spPr>
              <a:xfrm>
                <a:off x="802937" y="2994018"/>
                <a:ext cx="432642" cy="235613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48;p43">
                <a:extLst>
                  <a:ext uri="{FF2B5EF4-FFF2-40B4-BE49-F238E27FC236}">
                    <a16:creationId xmlns:a16="http://schemas.microsoft.com/office/drawing/2014/main" id="{55E06ECB-3E1C-4C50-B944-E272C62CDB14}"/>
                  </a:ext>
                </a:extLst>
              </p:cNvPr>
              <p:cNvSpPr/>
              <p:nvPr/>
            </p:nvSpPr>
            <p:spPr>
              <a:xfrm>
                <a:off x="1032083" y="2999391"/>
                <a:ext cx="198415" cy="98831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49;p43">
                <a:extLst>
                  <a:ext uri="{FF2B5EF4-FFF2-40B4-BE49-F238E27FC236}">
                    <a16:creationId xmlns:a16="http://schemas.microsoft.com/office/drawing/2014/main" id="{88C89AF8-FA41-4672-9E00-AA00A1D0056F}"/>
                  </a:ext>
                </a:extLst>
              </p:cNvPr>
              <p:cNvSpPr/>
              <p:nvPr/>
            </p:nvSpPr>
            <p:spPr>
              <a:xfrm>
                <a:off x="796020" y="2574456"/>
                <a:ext cx="317838" cy="457222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50;p43">
                <a:extLst>
                  <a:ext uri="{FF2B5EF4-FFF2-40B4-BE49-F238E27FC236}">
                    <a16:creationId xmlns:a16="http://schemas.microsoft.com/office/drawing/2014/main" id="{4B4C0114-047D-4F95-ACF4-65A39043AA05}"/>
                  </a:ext>
                </a:extLst>
              </p:cNvPr>
              <p:cNvSpPr/>
              <p:nvPr/>
            </p:nvSpPr>
            <p:spPr>
              <a:xfrm>
                <a:off x="1082799" y="2963274"/>
                <a:ext cx="165994" cy="103596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51;p43">
                <a:extLst>
                  <a:ext uri="{FF2B5EF4-FFF2-40B4-BE49-F238E27FC236}">
                    <a16:creationId xmlns:a16="http://schemas.microsoft.com/office/drawing/2014/main" id="{76F5B029-8305-47D1-95C6-36648A9A7F40}"/>
                  </a:ext>
                </a:extLst>
              </p:cNvPr>
              <p:cNvSpPr/>
              <p:nvPr/>
            </p:nvSpPr>
            <p:spPr>
              <a:xfrm>
                <a:off x="1197761" y="2820037"/>
                <a:ext cx="335501" cy="278184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52;p43">
                <a:extLst>
                  <a:ext uri="{FF2B5EF4-FFF2-40B4-BE49-F238E27FC236}">
                    <a16:creationId xmlns:a16="http://schemas.microsoft.com/office/drawing/2014/main" id="{DE415E62-E790-4EFC-96A8-1793DB5A811C}"/>
                  </a:ext>
                </a:extLst>
              </p:cNvPr>
              <p:cNvSpPr/>
              <p:nvPr/>
            </p:nvSpPr>
            <p:spPr>
              <a:xfrm>
                <a:off x="1171163" y="3009079"/>
                <a:ext cx="21687" cy="4964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53;p43">
                <a:extLst>
                  <a:ext uri="{FF2B5EF4-FFF2-40B4-BE49-F238E27FC236}">
                    <a16:creationId xmlns:a16="http://schemas.microsoft.com/office/drawing/2014/main" id="{09500641-624A-4B40-8F9F-2FA15DC6B34D}"/>
                  </a:ext>
                </a:extLst>
              </p:cNvPr>
              <p:cNvSpPr/>
              <p:nvPr/>
            </p:nvSpPr>
            <p:spPr>
              <a:xfrm>
                <a:off x="1188692" y="2999391"/>
                <a:ext cx="23680" cy="54886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54;p43">
                <a:extLst>
                  <a:ext uri="{FF2B5EF4-FFF2-40B4-BE49-F238E27FC236}">
                    <a16:creationId xmlns:a16="http://schemas.microsoft.com/office/drawing/2014/main" id="{AD33BAD2-3412-4E73-A358-50A7EB4D916C}"/>
                  </a:ext>
                </a:extLst>
              </p:cNvPr>
              <p:cNvSpPr/>
              <p:nvPr/>
            </p:nvSpPr>
            <p:spPr>
              <a:xfrm>
                <a:off x="1207595" y="2987101"/>
                <a:ext cx="19681" cy="2798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55;p43">
                <a:extLst>
                  <a:ext uri="{FF2B5EF4-FFF2-40B4-BE49-F238E27FC236}">
                    <a16:creationId xmlns:a16="http://schemas.microsoft.com/office/drawing/2014/main" id="{3009FCAE-975B-4627-85DC-F65639896388}"/>
                  </a:ext>
                </a:extLst>
              </p:cNvPr>
              <p:cNvSpPr/>
              <p:nvPr/>
            </p:nvSpPr>
            <p:spPr>
              <a:xfrm>
                <a:off x="912513" y="3748157"/>
                <a:ext cx="180436" cy="60708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56;p43">
                <a:extLst>
                  <a:ext uri="{FF2B5EF4-FFF2-40B4-BE49-F238E27FC236}">
                    <a16:creationId xmlns:a16="http://schemas.microsoft.com/office/drawing/2014/main" id="{C6B65214-6849-4DF4-87A1-4EFFDCD94078}"/>
                  </a:ext>
                </a:extLst>
              </p:cNvPr>
              <p:cNvSpPr/>
              <p:nvPr/>
            </p:nvSpPr>
            <p:spPr>
              <a:xfrm>
                <a:off x="903445" y="2538339"/>
                <a:ext cx="86383" cy="87452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57;p43">
                <a:extLst>
                  <a:ext uri="{FF2B5EF4-FFF2-40B4-BE49-F238E27FC236}">
                    <a16:creationId xmlns:a16="http://schemas.microsoft.com/office/drawing/2014/main" id="{6B1EB782-AD39-4789-9515-E9A9C5B8092B}"/>
                  </a:ext>
                </a:extLst>
              </p:cNvPr>
              <p:cNvSpPr/>
              <p:nvPr/>
            </p:nvSpPr>
            <p:spPr>
              <a:xfrm>
                <a:off x="903445" y="2538339"/>
                <a:ext cx="86383" cy="87452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58;p43">
                <a:extLst>
                  <a:ext uri="{FF2B5EF4-FFF2-40B4-BE49-F238E27FC236}">
                    <a16:creationId xmlns:a16="http://schemas.microsoft.com/office/drawing/2014/main" id="{C89C1ACB-6323-4D5C-82CF-F77A16F3B0F6}"/>
                  </a:ext>
                </a:extLst>
              </p:cNvPr>
              <p:cNvSpPr/>
              <p:nvPr/>
            </p:nvSpPr>
            <p:spPr>
              <a:xfrm>
                <a:off x="989815" y="2554933"/>
                <a:ext cx="36287" cy="59639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359;p43">
              <a:extLst>
                <a:ext uri="{FF2B5EF4-FFF2-40B4-BE49-F238E27FC236}">
                  <a16:creationId xmlns:a16="http://schemas.microsoft.com/office/drawing/2014/main" id="{212A865E-EC21-409A-8C4A-AB30ABDF42BC}"/>
                </a:ext>
              </a:extLst>
            </p:cNvPr>
            <p:cNvSpPr/>
            <p:nvPr/>
          </p:nvSpPr>
          <p:spPr>
            <a:xfrm>
              <a:off x="7349338" y="2941500"/>
              <a:ext cx="1017300" cy="1017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561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25962-DD03-4FCE-BB90-83323E0E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Вибір</a:t>
            </a:r>
            <a:r>
              <a:rPr lang="ru-RU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u-RU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найкращої</a:t>
            </a:r>
            <a:r>
              <a:rPr lang="ru-RU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u-RU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моделі</a:t>
            </a:r>
            <a:r>
              <a:rPr lang="ru-RU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для </a:t>
            </a:r>
            <a:r>
              <a:rPr lang="ru-RU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прогнозування</a:t>
            </a:r>
            <a:r>
              <a:rPr lang="ru-RU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u-RU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захворювання</a:t>
            </a:r>
            <a:endParaRPr lang="en-GB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A20D019-19FF-40BE-8C65-904378457B8B}"/>
              </a:ext>
            </a:extLst>
          </p:cNvPr>
          <p:cNvGrpSpPr/>
          <p:nvPr/>
        </p:nvGrpSpPr>
        <p:grpSpPr>
          <a:xfrm>
            <a:off x="700443" y="1028069"/>
            <a:ext cx="3423775" cy="2992139"/>
            <a:chOff x="897438" y="1566476"/>
            <a:chExt cx="3123714" cy="2836376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103B9281-E299-45E9-97F8-A59D267E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146" y="1566476"/>
              <a:ext cx="2056296" cy="3209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UA" altLang="ru-UA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Accuracy</a:t>
              </a:r>
              <a:r>
                <a:rPr kumimoji="0" lang="en-GB" altLang="ru-UA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of LR </a:t>
              </a:r>
              <a:r>
                <a:rPr lang="en-GB" altLang="ru-UA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on</a:t>
              </a:r>
              <a:r>
                <a:rPr kumimoji="0" lang="ru-UA" altLang="ru-UA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training: 0.7671</a:t>
              </a:r>
              <a:endParaRPr kumimoji="0" lang="uk-UA" altLang="ru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ru-UA" altLang="ru-UA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Accuracy </a:t>
              </a:r>
              <a:r>
                <a:rPr kumimoji="0" lang="en-GB" altLang="ru-UA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of LR </a:t>
              </a:r>
              <a:r>
                <a:rPr lang="en-GB" altLang="ru-UA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on</a:t>
              </a:r>
              <a:r>
                <a:rPr kumimoji="0" lang="ru-UA" altLang="ru-UA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testing: 0.81169  </a:t>
              </a:r>
              <a:endParaRPr kumimoji="0" lang="en-US" altLang="ru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FC1FEEFA-08FD-4F2E-9BE9-AC66DC16F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438" y="1887406"/>
              <a:ext cx="3123714" cy="251544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7F47AE-18A7-460F-9F0C-49558B31272C}"/>
              </a:ext>
            </a:extLst>
          </p:cNvPr>
          <p:cNvSpPr txBox="1"/>
          <p:nvPr/>
        </p:nvSpPr>
        <p:spPr>
          <a:xfrm>
            <a:off x="1333479" y="4008747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Logistic Regression </a:t>
            </a:r>
            <a:endParaRPr lang="en-GB" dirty="0">
              <a:latin typeface="Fira Sans Extra Condensed" panose="020B0503050000020004" pitchFamily="34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C3C9CFA-AB0D-4E94-8D5A-70EBBBB2D0BE}"/>
              </a:ext>
            </a:extLst>
          </p:cNvPr>
          <p:cNvGrpSpPr/>
          <p:nvPr/>
        </p:nvGrpSpPr>
        <p:grpSpPr>
          <a:xfrm>
            <a:off x="4469290" y="1010202"/>
            <a:ext cx="3844525" cy="3010006"/>
            <a:chOff x="2692301" y="1318187"/>
            <a:chExt cx="3759393" cy="3038774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CDD60F6-E972-43F9-86F5-37BC5E066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73"/>
            <a:stretch/>
          </p:blipFill>
          <p:spPr>
            <a:xfrm>
              <a:off x="2692301" y="1621975"/>
              <a:ext cx="3759393" cy="2734986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39B52C97-6222-474A-AD35-B0D4F5985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612" b="-10612"/>
            <a:stretch/>
          </p:blipFill>
          <p:spPr>
            <a:xfrm>
              <a:off x="2828632" y="1318187"/>
              <a:ext cx="3492679" cy="438173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D6EC9EC-7DFA-4FC0-8788-2069A9F78128}"/>
              </a:ext>
            </a:extLst>
          </p:cNvPr>
          <p:cNvSpPr txBox="1"/>
          <p:nvPr/>
        </p:nvSpPr>
        <p:spPr>
          <a:xfrm>
            <a:off x="5193795" y="4034660"/>
            <a:ext cx="215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555555"/>
                </a:solidFill>
                <a:effectLst/>
                <a:latin typeface="Fira Sans Extra Condensed" panose="020B0503050000020004" pitchFamily="34" charset="0"/>
              </a:rPr>
              <a:t>Decision Tree </a:t>
            </a:r>
          </a:p>
        </p:txBody>
      </p:sp>
      <p:grpSp>
        <p:nvGrpSpPr>
          <p:cNvPr id="3" name="Google Shape;271;p20">
            <a:extLst>
              <a:ext uri="{FF2B5EF4-FFF2-40B4-BE49-F238E27FC236}">
                <a16:creationId xmlns:a16="http://schemas.microsoft.com/office/drawing/2014/main" id="{56349617-3512-48DB-AD4B-61C9A7885437}"/>
              </a:ext>
            </a:extLst>
          </p:cNvPr>
          <p:cNvGrpSpPr/>
          <p:nvPr/>
        </p:nvGrpSpPr>
        <p:grpSpPr>
          <a:xfrm>
            <a:off x="7810521" y="3177153"/>
            <a:ext cx="1333479" cy="1934541"/>
            <a:chOff x="1993073" y="1358949"/>
            <a:chExt cx="1525794" cy="2486454"/>
          </a:xfrm>
        </p:grpSpPr>
        <p:sp>
          <p:nvSpPr>
            <p:cNvPr id="4" name="Google Shape;272;p20">
              <a:extLst>
                <a:ext uri="{FF2B5EF4-FFF2-40B4-BE49-F238E27FC236}">
                  <a16:creationId xmlns:a16="http://schemas.microsoft.com/office/drawing/2014/main" id="{2042FDA1-DA04-40F3-BE38-02649C5A4F77}"/>
                </a:ext>
              </a:extLst>
            </p:cNvPr>
            <p:cNvSpPr/>
            <p:nvPr/>
          </p:nvSpPr>
          <p:spPr>
            <a:xfrm>
              <a:off x="2714868" y="3729003"/>
              <a:ext cx="804000" cy="116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3;p20">
              <a:extLst>
                <a:ext uri="{FF2B5EF4-FFF2-40B4-BE49-F238E27FC236}">
                  <a16:creationId xmlns:a16="http://schemas.microsoft.com/office/drawing/2014/main" id="{3F70E7DA-BB92-4064-8AD8-F039DB9CD976}"/>
                </a:ext>
              </a:extLst>
            </p:cNvPr>
            <p:cNvSpPr/>
            <p:nvPr/>
          </p:nvSpPr>
          <p:spPr>
            <a:xfrm>
              <a:off x="2644091" y="2362207"/>
              <a:ext cx="433712" cy="294328"/>
            </a:xfrm>
            <a:custGeom>
              <a:avLst/>
              <a:gdLst/>
              <a:ahLst/>
              <a:cxnLst/>
              <a:rect l="l" t="t" r="r" b="b"/>
              <a:pathLst>
                <a:path w="35678" h="24212" extrusionOk="0">
                  <a:moveTo>
                    <a:pt x="30595" y="1"/>
                  </a:moveTo>
                  <a:lnTo>
                    <a:pt x="30355" y="26"/>
                  </a:lnTo>
                  <a:lnTo>
                    <a:pt x="30127" y="51"/>
                  </a:lnTo>
                  <a:lnTo>
                    <a:pt x="29887" y="89"/>
                  </a:lnTo>
                  <a:lnTo>
                    <a:pt x="29660" y="140"/>
                  </a:lnTo>
                  <a:lnTo>
                    <a:pt x="29432" y="203"/>
                  </a:lnTo>
                  <a:lnTo>
                    <a:pt x="29217" y="279"/>
                  </a:lnTo>
                  <a:lnTo>
                    <a:pt x="28990" y="355"/>
                  </a:lnTo>
                  <a:lnTo>
                    <a:pt x="28775" y="443"/>
                  </a:lnTo>
                  <a:lnTo>
                    <a:pt x="28560" y="544"/>
                  </a:lnTo>
                  <a:lnTo>
                    <a:pt x="28358" y="658"/>
                  </a:lnTo>
                  <a:lnTo>
                    <a:pt x="28155" y="785"/>
                  </a:lnTo>
                  <a:lnTo>
                    <a:pt x="27953" y="911"/>
                  </a:lnTo>
                  <a:lnTo>
                    <a:pt x="27763" y="1050"/>
                  </a:lnTo>
                  <a:lnTo>
                    <a:pt x="27574" y="1202"/>
                  </a:lnTo>
                  <a:lnTo>
                    <a:pt x="27397" y="1366"/>
                  </a:lnTo>
                  <a:lnTo>
                    <a:pt x="27232" y="1531"/>
                  </a:lnTo>
                  <a:lnTo>
                    <a:pt x="27068" y="1720"/>
                  </a:lnTo>
                  <a:lnTo>
                    <a:pt x="26904" y="1897"/>
                  </a:lnTo>
                  <a:lnTo>
                    <a:pt x="26765" y="2099"/>
                  </a:lnTo>
                  <a:lnTo>
                    <a:pt x="26626" y="2302"/>
                  </a:lnTo>
                  <a:lnTo>
                    <a:pt x="26486" y="2517"/>
                  </a:lnTo>
                  <a:lnTo>
                    <a:pt x="19445" y="13971"/>
                  </a:lnTo>
                  <a:lnTo>
                    <a:pt x="1201" y="7725"/>
                  </a:lnTo>
                  <a:lnTo>
                    <a:pt x="0" y="12884"/>
                  </a:lnTo>
                  <a:lnTo>
                    <a:pt x="645" y="13427"/>
                  </a:lnTo>
                  <a:lnTo>
                    <a:pt x="1404" y="14059"/>
                  </a:lnTo>
                  <a:lnTo>
                    <a:pt x="2403" y="14856"/>
                  </a:lnTo>
                  <a:lnTo>
                    <a:pt x="3629" y="15804"/>
                  </a:lnTo>
                  <a:lnTo>
                    <a:pt x="4312" y="16310"/>
                  </a:lnTo>
                  <a:lnTo>
                    <a:pt x="5045" y="16841"/>
                  </a:lnTo>
                  <a:lnTo>
                    <a:pt x="5803" y="17397"/>
                  </a:lnTo>
                  <a:lnTo>
                    <a:pt x="6612" y="17953"/>
                  </a:lnTo>
                  <a:lnTo>
                    <a:pt x="7434" y="18510"/>
                  </a:lnTo>
                  <a:lnTo>
                    <a:pt x="8294" y="19078"/>
                  </a:lnTo>
                  <a:lnTo>
                    <a:pt x="9179" y="19635"/>
                  </a:lnTo>
                  <a:lnTo>
                    <a:pt x="10089" y="20178"/>
                  </a:lnTo>
                  <a:lnTo>
                    <a:pt x="10999" y="20722"/>
                  </a:lnTo>
                  <a:lnTo>
                    <a:pt x="11935" y="21228"/>
                  </a:lnTo>
                  <a:lnTo>
                    <a:pt x="12870" y="21721"/>
                  </a:lnTo>
                  <a:lnTo>
                    <a:pt x="13806" y="22188"/>
                  </a:lnTo>
                  <a:lnTo>
                    <a:pt x="14286" y="22403"/>
                  </a:lnTo>
                  <a:lnTo>
                    <a:pt x="14754" y="22606"/>
                  </a:lnTo>
                  <a:lnTo>
                    <a:pt x="15222" y="22808"/>
                  </a:lnTo>
                  <a:lnTo>
                    <a:pt x="15690" y="22998"/>
                  </a:lnTo>
                  <a:lnTo>
                    <a:pt x="16158" y="23175"/>
                  </a:lnTo>
                  <a:lnTo>
                    <a:pt x="16625" y="23339"/>
                  </a:lnTo>
                  <a:lnTo>
                    <a:pt x="17080" y="23491"/>
                  </a:lnTo>
                  <a:lnTo>
                    <a:pt x="17536" y="23630"/>
                  </a:lnTo>
                  <a:lnTo>
                    <a:pt x="17991" y="23756"/>
                  </a:lnTo>
                  <a:lnTo>
                    <a:pt x="18446" y="23870"/>
                  </a:lnTo>
                  <a:lnTo>
                    <a:pt x="18888" y="23971"/>
                  </a:lnTo>
                  <a:lnTo>
                    <a:pt x="19318" y="24047"/>
                  </a:lnTo>
                  <a:lnTo>
                    <a:pt x="19761" y="24110"/>
                  </a:lnTo>
                  <a:lnTo>
                    <a:pt x="20178" y="24161"/>
                  </a:lnTo>
                  <a:lnTo>
                    <a:pt x="20608" y="24199"/>
                  </a:lnTo>
                  <a:lnTo>
                    <a:pt x="21012" y="24211"/>
                  </a:lnTo>
                  <a:lnTo>
                    <a:pt x="21417" y="24199"/>
                  </a:lnTo>
                  <a:lnTo>
                    <a:pt x="21821" y="24186"/>
                  </a:lnTo>
                  <a:lnTo>
                    <a:pt x="22201" y="24135"/>
                  </a:lnTo>
                  <a:lnTo>
                    <a:pt x="22580" y="24072"/>
                  </a:lnTo>
                  <a:lnTo>
                    <a:pt x="22845" y="24009"/>
                  </a:lnTo>
                  <a:lnTo>
                    <a:pt x="23098" y="23946"/>
                  </a:lnTo>
                  <a:lnTo>
                    <a:pt x="23351" y="23857"/>
                  </a:lnTo>
                  <a:lnTo>
                    <a:pt x="23617" y="23756"/>
                  </a:lnTo>
                  <a:lnTo>
                    <a:pt x="23869" y="23642"/>
                  </a:lnTo>
                  <a:lnTo>
                    <a:pt x="24110" y="23529"/>
                  </a:lnTo>
                  <a:lnTo>
                    <a:pt x="24363" y="23390"/>
                  </a:lnTo>
                  <a:lnTo>
                    <a:pt x="24615" y="23238"/>
                  </a:lnTo>
                  <a:lnTo>
                    <a:pt x="24856" y="23086"/>
                  </a:lnTo>
                  <a:lnTo>
                    <a:pt x="25108" y="22922"/>
                  </a:lnTo>
                  <a:lnTo>
                    <a:pt x="25349" y="22732"/>
                  </a:lnTo>
                  <a:lnTo>
                    <a:pt x="25589" y="22542"/>
                  </a:lnTo>
                  <a:lnTo>
                    <a:pt x="25829" y="22353"/>
                  </a:lnTo>
                  <a:lnTo>
                    <a:pt x="26069" y="22138"/>
                  </a:lnTo>
                  <a:lnTo>
                    <a:pt x="26309" y="21923"/>
                  </a:lnTo>
                  <a:lnTo>
                    <a:pt x="26537" y="21695"/>
                  </a:lnTo>
                  <a:lnTo>
                    <a:pt x="27005" y="21215"/>
                  </a:lnTo>
                  <a:lnTo>
                    <a:pt x="27460" y="20709"/>
                  </a:lnTo>
                  <a:lnTo>
                    <a:pt x="27902" y="20166"/>
                  </a:lnTo>
                  <a:lnTo>
                    <a:pt x="28345" y="19597"/>
                  </a:lnTo>
                  <a:lnTo>
                    <a:pt x="28787" y="19003"/>
                  </a:lnTo>
                  <a:lnTo>
                    <a:pt x="29205" y="18396"/>
                  </a:lnTo>
                  <a:lnTo>
                    <a:pt x="29622" y="17751"/>
                  </a:lnTo>
                  <a:lnTo>
                    <a:pt x="30039" y="17106"/>
                  </a:lnTo>
                  <a:lnTo>
                    <a:pt x="30431" y="16449"/>
                  </a:lnTo>
                  <a:lnTo>
                    <a:pt x="30823" y="15766"/>
                  </a:lnTo>
                  <a:lnTo>
                    <a:pt x="31202" y="15083"/>
                  </a:lnTo>
                  <a:lnTo>
                    <a:pt x="31581" y="14401"/>
                  </a:lnTo>
                  <a:lnTo>
                    <a:pt x="31935" y="13705"/>
                  </a:lnTo>
                  <a:lnTo>
                    <a:pt x="32289" y="13010"/>
                  </a:lnTo>
                  <a:lnTo>
                    <a:pt x="32972" y="11645"/>
                  </a:lnTo>
                  <a:lnTo>
                    <a:pt x="33604" y="10292"/>
                  </a:lnTo>
                  <a:lnTo>
                    <a:pt x="34198" y="8990"/>
                  </a:lnTo>
                  <a:lnTo>
                    <a:pt x="35248" y="6613"/>
                  </a:lnTo>
                  <a:lnTo>
                    <a:pt x="35336" y="6385"/>
                  </a:lnTo>
                  <a:lnTo>
                    <a:pt x="35425" y="6158"/>
                  </a:lnTo>
                  <a:lnTo>
                    <a:pt x="35501" y="5918"/>
                  </a:lnTo>
                  <a:lnTo>
                    <a:pt x="35551" y="5690"/>
                  </a:lnTo>
                  <a:lnTo>
                    <a:pt x="35602" y="5450"/>
                  </a:lnTo>
                  <a:lnTo>
                    <a:pt x="35640" y="5222"/>
                  </a:lnTo>
                  <a:lnTo>
                    <a:pt x="35665" y="4982"/>
                  </a:lnTo>
                  <a:lnTo>
                    <a:pt x="35678" y="4742"/>
                  </a:lnTo>
                  <a:lnTo>
                    <a:pt x="35678" y="4514"/>
                  </a:lnTo>
                  <a:lnTo>
                    <a:pt x="35665" y="4274"/>
                  </a:lnTo>
                  <a:lnTo>
                    <a:pt x="35652" y="4046"/>
                  </a:lnTo>
                  <a:lnTo>
                    <a:pt x="35614" y="3819"/>
                  </a:lnTo>
                  <a:lnTo>
                    <a:pt x="35576" y="3591"/>
                  </a:lnTo>
                  <a:lnTo>
                    <a:pt x="35526" y="3364"/>
                  </a:lnTo>
                  <a:lnTo>
                    <a:pt x="35463" y="3136"/>
                  </a:lnTo>
                  <a:lnTo>
                    <a:pt x="35387" y="2921"/>
                  </a:lnTo>
                  <a:lnTo>
                    <a:pt x="35311" y="2694"/>
                  </a:lnTo>
                  <a:lnTo>
                    <a:pt x="35222" y="2491"/>
                  </a:lnTo>
                  <a:lnTo>
                    <a:pt x="35121" y="2276"/>
                  </a:lnTo>
                  <a:lnTo>
                    <a:pt x="35007" y="2074"/>
                  </a:lnTo>
                  <a:lnTo>
                    <a:pt x="34881" y="1872"/>
                  </a:lnTo>
                  <a:lnTo>
                    <a:pt x="34755" y="1682"/>
                  </a:lnTo>
                  <a:lnTo>
                    <a:pt x="34616" y="1493"/>
                  </a:lnTo>
                  <a:lnTo>
                    <a:pt x="34464" y="1316"/>
                  </a:lnTo>
                  <a:lnTo>
                    <a:pt x="34312" y="1139"/>
                  </a:lnTo>
                  <a:lnTo>
                    <a:pt x="34148" y="962"/>
                  </a:lnTo>
                  <a:lnTo>
                    <a:pt x="33971" y="810"/>
                  </a:lnTo>
                  <a:lnTo>
                    <a:pt x="33781" y="658"/>
                  </a:lnTo>
                  <a:lnTo>
                    <a:pt x="33592" y="507"/>
                  </a:lnTo>
                  <a:lnTo>
                    <a:pt x="33389" y="367"/>
                  </a:lnTo>
                  <a:lnTo>
                    <a:pt x="33187" y="241"/>
                  </a:lnTo>
                  <a:lnTo>
                    <a:pt x="32972" y="127"/>
                  </a:lnTo>
                  <a:lnTo>
                    <a:pt x="32972" y="127"/>
                  </a:lnTo>
                  <a:lnTo>
                    <a:pt x="33162" y="570"/>
                  </a:lnTo>
                  <a:lnTo>
                    <a:pt x="33162" y="570"/>
                  </a:lnTo>
                  <a:lnTo>
                    <a:pt x="32947" y="456"/>
                  </a:lnTo>
                  <a:lnTo>
                    <a:pt x="32707" y="355"/>
                  </a:lnTo>
                  <a:lnTo>
                    <a:pt x="32479" y="266"/>
                  </a:lnTo>
                  <a:lnTo>
                    <a:pt x="32251" y="203"/>
                  </a:lnTo>
                  <a:lnTo>
                    <a:pt x="32011" y="140"/>
                  </a:lnTo>
                  <a:lnTo>
                    <a:pt x="31784" y="89"/>
                  </a:lnTo>
                  <a:lnTo>
                    <a:pt x="31543" y="51"/>
                  </a:lnTo>
                  <a:lnTo>
                    <a:pt x="31303" y="13"/>
                  </a:lnTo>
                  <a:lnTo>
                    <a:pt x="31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;p20">
              <a:extLst>
                <a:ext uri="{FF2B5EF4-FFF2-40B4-BE49-F238E27FC236}">
                  <a16:creationId xmlns:a16="http://schemas.microsoft.com/office/drawing/2014/main" id="{62DDFEE0-3D44-419D-8E60-73990047D81A}"/>
                </a:ext>
              </a:extLst>
            </p:cNvPr>
            <p:cNvSpPr/>
            <p:nvPr/>
          </p:nvSpPr>
          <p:spPr>
            <a:xfrm>
              <a:off x="2541577" y="2151198"/>
              <a:ext cx="175829" cy="346880"/>
            </a:xfrm>
            <a:custGeom>
              <a:avLst/>
              <a:gdLst/>
              <a:ahLst/>
              <a:cxnLst/>
              <a:rect l="l" t="t" r="r" b="b"/>
              <a:pathLst>
                <a:path w="14464" h="28535" extrusionOk="0">
                  <a:moveTo>
                    <a:pt x="3819" y="1"/>
                  </a:moveTo>
                  <a:lnTo>
                    <a:pt x="1" y="1505"/>
                  </a:lnTo>
                  <a:lnTo>
                    <a:pt x="10646" y="28535"/>
                  </a:lnTo>
                  <a:lnTo>
                    <a:pt x="14464" y="27030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5;p20">
              <a:extLst>
                <a:ext uri="{FF2B5EF4-FFF2-40B4-BE49-F238E27FC236}">
                  <a16:creationId xmlns:a16="http://schemas.microsoft.com/office/drawing/2014/main" id="{67FF7859-4834-47B5-A19C-A910119A91DD}"/>
                </a:ext>
              </a:extLst>
            </p:cNvPr>
            <p:cNvSpPr/>
            <p:nvPr/>
          </p:nvSpPr>
          <p:spPr>
            <a:xfrm>
              <a:off x="2564784" y="2228816"/>
              <a:ext cx="257908" cy="510552"/>
            </a:xfrm>
            <a:custGeom>
              <a:avLst/>
              <a:gdLst/>
              <a:ahLst/>
              <a:cxnLst/>
              <a:rect l="l" t="t" r="r" b="b"/>
              <a:pathLst>
                <a:path w="21216" h="41999" extrusionOk="0">
                  <a:moveTo>
                    <a:pt x="4476" y="0"/>
                  </a:moveTo>
                  <a:lnTo>
                    <a:pt x="4211" y="38"/>
                  </a:lnTo>
                  <a:lnTo>
                    <a:pt x="3958" y="101"/>
                  </a:lnTo>
                  <a:lnTo>
                    <a:pt x="3693" y="177"/>
                  </a:lnTo>
                  <a:lnTo>
                    <a:pt x="1682" y="974"/>
                  </a:lnTo>
                  <a:lnTo>
                    <a:pt x="1430" y="1087"/>
                  </a:lnTo>
                  <a:lnTo>
                    <a:pt x="1202" y="1226"/>
                  </a:lnTo>
                  <a:lnTo>
                    <a:pt x="987" y="1378"/>
                  </a:lnTo>
                  <a:lnTo>
                    <a:pt x="797" y="1543"/>
                  </a:lnTo>
                  <a:lnTo>
                    <a:pt x="620" y="1732"/>
                  </a:lnTo>
                  <a:lnTo>
                    <a:pt x="469" y="1934"/>
                  </a:lnTo>
                  <a:lnTo>
                    <a:pt x="330" y="2149"/>
                  </a:lnTo>
                  <a:lnTo>
                    <a:pt x="228" y="2377"/>
                  </a:lnTo>
                  <a:lnTo>
                    <a:pt x="127" y="2617"/>
                  </a:lnTo>
                  <a:lnTo>
                    <a:pt x="64" y="2870"/>
                  </a:lnTo>
                  <a:lnTo>
                    <a:pt x="26" y="3110"/>
                  </a:lnTo>
                  <a:lnTo>
                    <a:pt x="1" y="3376"/>
                  </a:lnTo>
                  <a:lnTo>
                    <a:pt x="14" y="3629"/>
                  </a:lnTo>
                  <a:lnTo>
                    <a:pt x="39" y="3894"/>
                  </a:lnTo>
                  <a:lnTo>
                    <a:pt x="102" y="4147"/>
                  </a:lnTo>
                  <a:lnTo>
                    <a:pt x="191" y="4400"/>
                  </a:lnTo>
                  <a:lnTo>
                    <a:pt x="14097" y="40317"/>
                  </a:lnTo>
                  <a:lnTo>
                    <a:pt x="14211" y="40570"/>
                  </a:lnTo>
                  <a:lnTo>
                    <a:pt x="14338" y="40798"/>
                  </a:lnTo>
                  <a:lnTo>
                    <a:pt x="14489" y="41012"/>
                  </a:lnTo>
                  <a:lnTo>
                    <a:pt x="14666" y="41202"/>
                  </a:lnTo>
                  <a:lnTo>
                    <a:pt x="14856" y="41379"/>
                  </a:lnTo>
                  <a:lnTo>
                    <a:pt x="15058" y="41531"/>
                  </a:lnTo>
                  <a:lnTo>
                    <a:pt x="15273" y="41657"/>
                  </a:lnTo>
                  <a:lnTo>
                    <a:pt x="15501" y="41771"/>
                  </a:lnTo>
                  <a:lnTo>
                    <a:pt x="15741" y="41860"/>
                  </a:lnTo>
                  <a:lnTo>
                    <a:pt x="15981" y="41935"/>
                  </a:lnTo>
                  <a:lnTo>
                    <a:pt x="16234" y="41973"/>
                  </a:lnTo>
                  <a:lnTo>
                    <a:pt x="16487" y="41999"/>
                  </a:lnTo>
                  <a:lnTo>
                    <a:pt x="16752" y="41986"/>
                  </a:lnTo>
                  <a:lnTo>
                    <a:pt x="17005" y="41961"/>
                  </a:lnTo>
                  <a:lnTo>
                    <a:pt x="17271" y="41897"/>
                  </a:lnTo>
                  <a:lnTo>
                    <a:pt x="17523" y="41809"/>
                  </a:lnTo>
                  <a:lnTo>
                    <a:pt x="19534" y="41012"/>
                  </a:lnTo>
                  <a:lnTo>
                    <a:pt x="19786" y="40899"/>
                  </a:lnTo>
                  <a:lnTo>
                    <a:pt x="20014" y="40772"/>
                  </a:lnTo>
                  <a:lnTo>
                    <a:pt x="20229" y="40621"/>
                  </a:lnTo>
                  <a:lnTo>
                    <a:pt x="20419" y="40444"/>
                  </a:lnTo>
                  <a:lnTo>
                    <a:pt x="20596" y="40254"/>
                  </a:lnTo>
                  <a:lnTo>
                    <a:pt x="20747" y="40052"/>
                  </a:lnTo>
                  <a:lnTo>
                    <a:pt x="20886" y="39837"/>
                  </a:lnTo>
                  <a:lnTo>
                    <a:pt x="20987" y="39609"/>
                  </a:lnTo>
                  <a:lnTo>
                    <a:pt x="21089" y="39369"/>
                  </a:lnTo>
                  <a:lnTo>
                    <a:pt x="21152" y="39129"/>
                  </a:lnTo>
                  <a:lnTo>
                    <a:pt x="21190" y="38876"/>
                  </a:lnTo>
                  <a:lnTo>
                    <a:pt x="21215" y="38623"/>
                  </a:lnTo>
                  <a:lnTo>
                    <a:pt x="21202" y="38358"/>
                  </a:lnTo>
                  <a:lnTo>
                    <a:pt x="21177" y="38105"/>
                  </a:lnTo>
                  <a:lnTo>
                    <a:pt x="21114" y="37839"/>
                  </a:lnTo>
                  <a:lnTo>
                    <a:pt x="21025" y="37586"/>
                  </a:lnTo>
                  <a:lnTo>
                    <a:pt x="7119" y="1669"/>
                  </a:lnTo>
                  <a:lnTo>
                    <a:pt x="7018" y="1429"/>
                  </a:lnTo>
                  <a:lnTo>
                    <a:pt x="6878" y="1201"/>
                  </a:lnTo>
                  <a:lnTo>
                    <a:pt x="6727" y="986"/>
                  </a:lnTo>
                  <a:lnTo>
                    <a:pt x="6550" y="797"/>
                  </a:lnTo>
                  <a:lnTo>
                    <a:pt x="6360" y="620"/>
                  </a:lnTo>
                  <a:lnTo>
                    <a:pt x="6158" y="468"/>
                  </a:lnTo>
                  <a:lnTo>
                    <a:pt x="5943" y="329"/>
                  </a:lnTo>
                  <a:lnTo>
                    <a:pt x="5715" y="215"/>
                  </a:lnTo>
                  <a:lnTo>
                    <a:pt x="5475" y="127"/>
                  </a:lnTo>
                  <a:lnTo>
                    <a:pt x="5235" y="63"/>
                  </a:lnTo>
                  <a:lnTo>
                    <a:pt x="4982" y="1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6;p20">
              <a:extLst>
                <a:ext uri="{FF2B5EF4-FFF2-40B4-BE49-F238E27FC236}">
                  <a16:creationId xmlns:a16="http://schemas.microsoft.com/office/drawing/2014/main" id="{14B208FA-46BF-4E18-8435-3E4AF9AEACD8}"/>
                </a:ext>
              </a:extLst>
            </p:cNvPr>
            <p:cNvSpPr/>
            <p:nvPr/>
          </p:nvSpPr>
          <p:spPr>
            <a:xfrm>
              <a:off x="2503163" y="2094489"/>
              <a:ext cx="107133" cy="90844"/>
            </a:xfrm>
            <a:custGeom>
              <a:avLst/>
              <a:gdLst/>
              <a:ahLst/>
              <a:cxnLst/>
              <a:rect l="l" t="t" r="r" b="b"/>
              <a:pathLst>
                <a:path w="8813" h="7473" extrusionOk="0">
                  <a:moveTo>
                    <a:pt x="6941" y="1"/>
                  </a:moveTo>
                  <a:lnTo>
                    <a:pt x="0" y="2731"/>
                  </a:lnTo>
                  <a:lnTo>
                    <a:pt x="1871" y="7472"/>
                  </a:lnTo>
                  <a:lnTo>
                    <a:pt x="8812" y="4741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;p20">
              <a:extLst>
                <a:ext uri="{FF2B5EF4-FFF2-40B4-BE49-F238E27FC236}">
                  <a16:creationId xmlns:a16="http://schemas.microsoft.com/office/drawing/2014/main" id="{CF858E12-7982-4438-A44E-6882204EC024}"/>
                </a:ext>
              </a:extLst>
            </p:cNvPr>
            <p:cNvSpPr/>
            <p:nvPr/>
          </p:nvSpPr>
          <p:spPr>
            <a:xfrm>
              <a:off x="1993073" y="1358949"/>
              <a:ext cx="803944" cy="803944"/>
            </a:xfrm>
            <a:custGeom>
              <a:avLst/>
              <a:gdLst/>
              <a:ahLst/>
              <a:cxnLst/>
              <a:rect l="l" t="t" r="r" b="b"/>
              <a:pathLst>
                <a:path w="66134" h="66134" extrusionOk="0">
                  <a:moveTo>
                    <a:pt x="33074" y="7611"/>
                  </a:moveTo>
                  <a:lnTo>
                    <a:pt x="33693" y="7624"/>
                  </a:lnTo>
                  <a:lnTo>
                    <a:pt x="34313" y="7649"/>
                  </a:lnTo>
                  <a:lnTo>
                    <a:pt x="34932" y="7687"/>
                  </a:lnTo>
                  <a:lnTo>
                    <a:pt x="35539" y="7738"/>
                  </a:lnTo>
                  <a:lnTo>
                    <a:pt x="36158" y="7801"/>
                  </a:lnTo>
                  <a:lnTo>
                    <a:pt x="36765" y="7889"/>
                  </a:lnTo>
                  <a:lnTo>
                    <a:pt x="37372" y="7990"/>
                  </a:lnTo>
                  <a:lnTo>
                    <a:pt x="37966" y="8092"/>
                  </a:lnTo>
                  <a:lnTo>
                    <a:pt x="38573" y="8218"/>
                  </a:lnTo>
                  <a:lnTo>
                    <a:pt x="39167" y="8370"/>
                  </a:lnTo>
                  <a:lnTo>
                    <a:pt x="39761" y="8521"/>
                  </a:lnTo>
                  <a:lnTo>
                    <a:pt x="40343" y="8686"/>
                  </a:lnTo>
                  <a:lnTo>
                    <a:pt x="40925" y="8863"/>
                  </a:lnTo>
                  <a:lnTo>
                    <a:pt x="41506" y="9065"/>
                  </a:lnTo>
                  <a:lnTo>
                    <a:pt x="42088" y="9280"/>
                  </a:lnTo>
                  <a:lnTo>
                    <a:pt x="42644" y="9495"/>
                  </a:lnTo>
                  <a:lnTo>
                    <a:pt x="43213" y="9735"/>
                  </a:lnTo>
                  <a:lnTo>
                    <a:pt x="43769" y="9988"/>
                  </a:lnTo>
                  <a:lnTo>
                    <a:pt x="44325" y="10241"/>
                  </a:lnTo>
                  <a:lnTo>
                    <a:pt x="44869" y="10519"/>
                  </a:lnTo>
                  <a:lnTo>
                    <a:pt x="45400" y="10810"/>
                  </a:lnTo>
                  <a:lnTo>
                    <a:pt x="45931" y="11113"/>
                  </a:lnTo>
                  <a:lnTo>
                    <a:pt x="46462" y="11429"/>
                  </a:lnTo>
                  <a:lnTo>
                    <a:pt x="46968" y="11758"/>
                  </a:lnTo>
                  <a:lnTo>
                    <a:pt x="47486" y="12099"/>
                  </a:lnTo>
                  <a:lnTo>
                    <a:pt x="47979" y="12453"/>
                  </a:lnTo>
                  <a:lnTo>
                    <a:pt x="48472" y="12820"/>
                  </a:lnTo>
                  <a:lnTo>
                    <a:pt x="48965" y="13199"/>
                  </a:lnTo>
                  <a:lnTo>
                    <a:pt x="49433" y="13578"/>
                  </a:lnTo>
                  <a:lnTo>
                    <a:pt x="49901" y="13983"/>
                  </a:lnTo>
                  <a:lnTo>
                    <a:pt x="50356" y="14400"/>
                  </a:lnTo>
                  <a:lnTo>
                    <a:pt x="50811" y="14817"/>
                  </a:lnTo>
                  <a:lnTo>
                    <a:pt x="51254" y="15260"/>
                  </a:lnTo>
                  <a:lnTo>
                    <a:pt x="51671" y="15702"/>
                  </a:lnTo>
                  <a:lnTo>
                    <a:pt x="52101" y="16170"/>
                  </a:lnTo>
                  <a:lnTo>
                    <a:pt x="52505" y="16638"/>
                  </a:lnTo>
                  <a:lnTo>
                    <a:pt x="52897" y="17118"/>
                  </a:lnTo>
                  <a:lnTo>
                    <a:pt x="53289" y="17611"/>
                  </a:lnTo>
                  <a:lnTo>
                    <a:pt x="53668" y="18117"/>
                  </a:lnTo>
                  <a:lnTo>
                    <a:pt x="54022" y="18635"/>
                  </a:lnTo>
                  <a:lnTo>
                    <a:pt x="54376" y="19154"/>
                  </a:lnTo>
                  <a:lnTo>
                    <a:pt x="54718" y="19697"/>
                  </a:lnTo>
                  <a:lnTo>
                    <a:pt x="55046" y="20241"/>
                  </a:lnTo>
                  <a:lnTo>
                    <a:pt x="55362" y="20797"/>
                  </a:lnTo>
                  <a:lnTo>
                    <a:pt x="55666" y="21366"/>
                  </a:lnTo>
                  <a:lnTo>
                    <a:pt x="55957" y="21948"/>
                  </a:lnTo>
                  <a:lnTo>
                    <a:pt x="56222" y="22529"/>
                  </a:lnTo>
                  <a:lnTo>
                    <a:pt x="56488" y="23136"/>
                  </a:lnTo>
                  <a:lnTo>
                    <a:pt x="56740" y="23743"/>
                  </a:lnTo>
                  <a:lnTo>
                    <a:pt x="56968" y="24350"/>
                  </a:lnTo>
                  <a:lnTo>
                    <a:pt x="57183" y="24969"/>
                  </a:lnTo>
                  <a:lnTo>
                    <a:pt x="57385" y="25589"/>
                  </a:lnTo>
                  <a:lnTo>
                    <a:pt x="57575" y="26208"/>
                  </a:lnTo>
                  <a:lnTo>
                    <a:pt x="57739" y="26828"/>
                  </a:lnTo>
                  <a:lnTo>
                    <a:pt x="57891" y="27447"/>
                  </a:lnTo>
                  <a:lnTo>
                    <a:pt x="58017" y="28079"/>
                  </a:lnTo>
                  <a:lnTo>
                    <a:pt x="58131" y="28699"/>
                  </a:lnTo>
                  <a:lnTo>
                    <a:pt x="58232" y="29318"/>
                  </a:lnTo>
                  <a:lnTo>
                    <a:pt x="58321" y="29951"/>
                  </a:lnTo>
                  <a:lnTo>
                    <a:pt x="58397" y="30570"/>
                  </a:lnTo>
                  <a:lnTo>
                    <a:pt x="58447" y="31202"/>
                  </a:lnTo>
                  <a:lnTo>
                    <a:pt x="58485" y="31822"/>
                  </a:lnTo>
                  <a:lnTo>
                    <a:pt x="58510" y="32441"/>
                  </a:lnTo>
                  <a:lnTo>
                    <a:pt x="58510" y="33061"/>
                  </a:lnTo>
                  <a:lnTo>
                    <a:pt x="58510" y="33680"/>
                  </a:lnTo>
                  <a:lnTo>
                    <a:pt x="58485" y="34300"/>
                  </a:lnTo>
                  <a:lnTo>
                    <a:pt x="58447" y="34919"/>
                  </a:lnTo>
                  <a:lnTo>
                    <a:pt x="58397" y="35539"/>
                  </a:lnTo>
                  <a:lnTo>
                    <a:pt x="58321" y="36145"/>
                  </a:lnTo>
                  <a:lnTo>
                    <a:pt x="58245" y="36752"/>
                  </a:lnTo>
                  <a:lnTo>
                    <a:pt x="58144" y="37359"/>
                  </a:lnTo>
                  <a:lnTo>
                    <a:pt x="58030" y="37966"/>
                  </a:lnTo>
                  <a:lnTo>
                    <a:pt x="57903" y="38560"/>
                  </a:lnTo>
                  <a:lnTo>
                    <a:pt x="57764" y="39154"/>
                  </a:lnTo>
                  <a:lnTo>
                    <a:pt x="57613" y="39748"/>
                  </a:lnTo>
                  <a:lnTo>
                    <a:pt x="57448" y="40343"/>
                  </a:lnTo>
                  <a:lnTo>
                    <a:pt x="57259" y="40924"/>
                  </a:lnTo>
                  <a:lnTo>
                    <a:pt x="57069" y="41506"/>
                  </a:lnTo>
                  <a:lnTo>
                    <a:pt x="56854" y="42075"/>
                  </a:lnTo>
                  <a:lnTo>
                    <a:pt x="56639" y="42644"/>
                  </a:lnTo>
                  <a:lnTo>
                    <a:pt x="56399" y="43200"/>
                  </a:lnTo>
                  <a:lnTo>
                    <a:pt x="56146" y="43756"/>
                  </a:lnTo>
                  <a:lnTo>
                    <a:pt x="55881" y="44312"/>
                  </a:lnTo>
                  <a:lnTo>
                    <a:pt x="55603" y="44856"/>
                  </a:lnTo>
                  <a:lnTo>
                    <a:pt x="55324" y="45400"/>
                  </a:lnTo>
                  <a:lnTo>
                    <a:pt x="55021" y="45931"/>
                  </a:lnTo>
                  <a:lnTo>
                    <a:pt x="54705" y="46449"/>
                  </a:lnTo>
                  <a:lnTo>
                    <a:pt x="54376" y="46967"/>
                  </a:lnTo>
                  <a:lnTo>
                    <a:pt x="54035" y="47473"/>
                  </a:lnTo>
                  <a:lnTo>
                    <a:pt x="53681" y="47979"/>
                  </a:lnTo>
                  <a:lnTo>
                    <a:pt x="53314" y="48472"/>
                  </a:lnTo>
                  <a:lnTo>
                    <a:pt x="52935" y="48952"/>
                  </a:lnTo>
                  <a:lnTo>
                    <a:pt x="52543" y="49433"/>
                  </a:lnTo>
                  <a:lnTo>
                    <a:pt x="52151" y="49900"/>
                  </a:lnTo>
                  <a:lnTo>
                    <a:pt x="51734" y="50356"/>
                  </a:lnTo>
                  <a:lnTo>
                    <a:pt x="51304" y="50798"/>
                  </a:lnTo>
                  <a:lnTo>
                    <a:pt x="50874" y="51241"/>
                  </a:lnTo>
                  <a:lnTo>
                    <a:pt x="50419" y="51670"/>
                  </a:lnTo>
                  <a:lnTo>
                    <a:pt x="49964" y="52088"/>
                  </a:lnTo>
                  <a:lnTo>
                    <a:pt x="49496" y="52492"/>
                  </a:lnTo>
                  <a:lnTo>
                    <a:pt x="49016" y="52897"/>
                  </a:lnTo>
                  <a:lnTo>
                    <a:pt x="48523" y="53276"/>
                  </a:lnTo>
                  <a:lnTo>
                    <a:pt x="48017" y="53655"/>
                  </a:lnTo>
                  <a:lnTo>
                    <a:pt x="47499" y="54022"/>
                  </a:lnTo>
                  <a:lnTo>
                    <a:pt x="46968" y="54376"/>
                  </a:lnTo>
                  <a:lnTo>
                    <a:pt x="46437" y="54705"/>
                  </a:lnTo>
                  <a:lnTo>
                    <a:pt x="45893" y="55033"/>
                  </a:lnTo>
                  <a:lnTo>
                    <a:pt x="45337" y="55349"/>
                  </a:lnTo>
                  <a:lnTo>
                    <a:pt x="44768" y="55653"/>
                  </a:lnTo>
                  <a:lnTo>
                    <a:pt x="44186" y="55944"/>
                  </a:lnTo>
                  <a:lnTo>
                    <a:pt x="43605" y="56222"/>
                  </a:lnTo>
                  <a:lnTo>
                    <a:pt x="42998" y="56487"/>
                  </a:lnTo>
                  <a:lnTo>
                    <a:pt x="42391" y="56727"/>
                  </a:lnTo>
                  <a:lnTo>
                    <a:pt x="41784" y="56968"/>
                  </a:lnTo>
                  <a:lnTo>
                    <a:pt x="41165" y="57183"/>
                  </a:lnTo>
                  <a:lnTo>
                    <a:pt x="40545" y="57385"/>
                  </a:lnTo>
                  <a:lnTo>
                    <a:pt x="39926" y="57562"/>
                  </a:lnTo>
                  <a:lnTo>
                    <a:pt x="39306" y="57726"/>
                  </a:lnTo>
                  <a:lnTo>
                    <a:pt x="38687" y="57878"/>
                  </a:lnTo>
                  <a:lnTo>
                    <a:pt x="38055" y="58017"/>
                  </a:lnTo>
                  <a:lnTo>
                    <a:pt x="37435" y="58131"/>
                  </a:lnTo>
                  <a:lnTo>
                    <a:pt x="36803" y="58232"/>
                  </a:lnTo>
                  <a:lnTo>
                    <a:pt x="36184" y="58320"/>
                  </a:lnTo>
                  <a:lnTo>
                    <a:pt x="35564" y="58384"/>
                  </a:lnTo>
                  <a:lnTo>
                    <a:pt x="34932" y="58434"/>
                  </a:lnTo>
                  <a:lnTo>
                    <a:pt x="34313" y="58472"/>
                  </a:lnTo>
                  <a:lnTo>
                    <a:pt x="33693" y="58497"/>
                  </a:lnTo>
                  <a:lnTo>
                    <a:pt x="33074" y="58510"/>
                  </a:lnTo>
                  <a:lnTo>
                    <a:pt x="32441" y="58497"/>
                  </a:lnTo>
                  <a:lnTo>
                    <a:pt x="31835" y="58472"/>
                  </a:lnTo>
                  <a:lnTo>
                    <a:pt x="31215" y="58434"/>
                  </a:lnTo>
                  <a:lnTo>
                    <a:pt x="30596" y="58384"/>
                  </a:lnTo>
                  <a:lnTo>
                    <a:pt x="29989" y="58320"/>
                  </a:lnTo>
                  <a:lnTo>
                    <a:pt x="29382" y="58232"/>
                  </a:lnTo>
                  <a:lnTo>
                    <a:pt x="28775" y="58143"/>
                  </a:lnTo>
                  <a:lnTo>
                    <a:pt x="28168" y="58030"/>
                  </a:lnTo>
                  <a:lnTo>
                    <a:pt x="27561" y="57903"/>
                  </a:lnTo>
                  <a:lnTo>
                    <a:pt x="26967" y="57764"/>
                  </a:lnTo>
                  <a:lnTo>
                    <a:pt x="26386" y="57612"/>
                  </a:lnTo>
                  <a:lnTo>
                    <a:pt x="25792" y="57435"/>
                  </a:lnTo>
                  <a:lnTo>
                    <a:pt x="25210" y="57258"/>
                  </a:lnTo>
                  <a:lnTo>
                    <a:pt x="24628" y="57056"/>
                  </a:lnTo>
                  <a:lnTo>
                    <a:pt x="24060" y="56854"/>
                  </a:lnTo>
                  <a:lnTo>
                    <a:pt x="23491" y="56626"/>
                  </a:lnTo>
                  <a:lnTo>
                    <a:pt x="22922" y="56386"/>
                  </a:lnTo>
                  <a:lnTo>
                    <a:pt x="22365" y="56146"/>
                  </a:lnTo>
                  <a:lnTo>
                    <a:pt x="21822" y="55880"/>
                  </a:lnTo>
                  <a:lnTo>
                    <a:pt x="21278" y="55602"/>
                  </a:lnTo>
                  <a:lnTo>
                    <a:pt x="20735" y="55311"/>
                  </a:lnTo>
                  <a:lnTo>
                    <a:pt x="20204" y="55008"/>
                  </a:lnTo>
                  <a:lnTo>
                    <a:pt x="19685" y="54692"/>
                  </a:lnTo>
                  <a:lnTo>
                    <a:pt x="19167" y="54363"/>
                  </a:lnTo>
                  <a:lnTo>
                    <a:pt x="18661" y="54022"/>
                  </a:lnTo>
                  <a:lnTo>
                    <a:pt x="18155" y="53681"/>
                  </a:lnTo>
                  <a:lnTo>
                    <a:pt x="17662" y="53314"/>
                  </a:lnTo>
                  <a:lnTo>
                    <a:pt x="17182" y="52935"/>
                  </a:lnTo>
                  <a:lnTo>
                    <a:pt x="16702" y="52543"/>
                  </a:lnTo>
                  <a:lnTo>
                    <a:pt x="16234" y="52138"/>
                  </a:lnTo>
                  <a:lnTo>
                    <a:pt x="15779" y="51734"/>
                  </a:lnTo>
                  <a:lnTo>
                    <a:pt x="15324" y="51304"/>
                  </a:lnTo>
                  <a:lnTo>
                    <a:pt x="14894" y="50861"/>
                  </a:lnTo>
                  <a:lnTo>
                    <a:pt x="14464" y="50419"/>
                  </a:lnTo>
                  <a:lnTo>
                    <a:pt x="14047" y="49964"/>
                  </a:lnTo>
                  <a:lnTo>
                    <a:pt x="13629" y="49483"/>
                  </a:lnTo>
                  <a:lnTo>
                    <a:pt x="13238" y="49003"/>
                  </a:lnTo>
                  <a:lnTo>
                    <a:pt x="12846" y="48510"/>
                  </a:lnTo>
                  <a:lnTo>
                    <a:pt x="12479" y="48004"/>
                  </a:lnTo>
                  <a:lnTo>
                    <a:pt x="12112" y="47498"/>
                  </a:lnTo>
                  <a:lnTo>
                    <a:pt x="11758" y="46967"/>
                  </a:lnTo>
                  <a:lnTo>
                    <a:pt x="11417" y="46436"/>
                  </a:lnTo>
                  <a:lnTo>
                    <a:pt x="11088" y="45880"/>
                  </a:lnTo>
                  <a:lnTo>
                    <a:pt x="10785" y="45324"/>
                  </a:lnTo>
                  <a:lnTo>
                    <a:pt x="10481" y="44755"/>
                  </a:lnTo>
                  <a:lnTo>
                    <a:pt x="10191" y="44186"/>
                  </a:lnTo>
                  <a:lnTo>
                    <a:pt x="9913" y="43592"/>
                  </a:lnTo>
                  <a:lnTo>
                    <a:pt x="9647" y="42998"/>
                  </a:lnTo>
                  <a:lnTo>
                    <a:pt x="9407" y="42391"/>
                  </a:lnTo>
                  <a:lnTo>
                    <a:pt x="9167" y="41771"/>
                  </a:lnTo>
                  <a:lnTo>
                    <a:pt x="8952" y="41152"/>
                  </a:lnTo>
                  <a:lnTo>
                    <a:pt x="8749" y="40532"/>
                  </a:lnTo>
                  <a:lnTo>
                    <a:pt x="8572" y="39913"/>
                  </a:lnTo>
                  <a:lnTo>
                    <a:pt x="8408" y="39293"/>
                  </a:lnTo>
                  <a:lnTo>
                    <a:pt x="8256" y="38674"/>
                  </a:lnTo>
                  <a:lnTo>
                    <a:pt x="8117" y="38054"/>
                  </a:lnTo>
                  <a:lnTo>
                    <a:pt x="8004" y="37422"/>
                  </a:lnTo>
                  <a:lnTo>
                    <a:pt x="7902" y="36803"/>
                  </a:lnTo>
                  <a:lnTo>
                    <a:pt x="7814" y="36183"/>
                  </a:lnTo>
                  <a:lnTo>
                    <a:pt x="7751" y="35551"/>
                  </a:lnTo>
                  <a:lnTo>
                    <a:pt x="7688" y="34932"/>
                  </a:lnTo>
                  <a:lnTo>
                    <a:pt x="7650" y="34300"/>
                  </a:lnTo>
                  <a:lnTo>
                    <a:pt x="7637" y="33680"/>
                  </a:lnTo>
                  <a:lnTo>
                    <a:pt x="7624" y="33061"/>
                  </a:lnTo>
                  <a:lnTo>
                    <a:pt x="7637" y="32441"/>
                  </a:lnTo>
                  <a:lnTo>
                    <a:pt x="7650" y="31822"/>
                  </a:lnTo>
                  <a:lnTo>
                    <a:pt x="7688" y="31202"/>
                  </a:lnTo>
                  <a:lnTo>
                    <a:pt x="7751" y="30595"/>
                  </a:lnTo>
                  <a:lnTo>
                    <a:pt x="7814" y="29976"/>
                  </a:lnTo>
                  <a:lnTo>
                    <a:pt x="7890" y="29369"/>
                  </a:lnTo>
                  <a:lnTo>
                    <a:pt x="7991" y="28762"/>
                  </a:lnTo>
                  <a:lnTo>
                    <a:pt x="8105" y="28155"/>
                  </a:lnTo>
                  <a:lnTo>
                    <a:pt x="8231" y="27561"/>
                  </a:lnTo>
                  <a:lnTo>
                    <a:pt x="8370" y="26967"/>
                  </a:lnTo>
                  <a:lnTo>
                    <a:pt x="8522" y="26373"/>
                  </a:lnTo>
                  <a:lnTo>
                    <a:pt x="8699" y="25791"/>
                  </a:lnTo>
                  <a:lnTo>
                    <a:pt x="8876" y="25197"/>
                  </a:lnTo>
                  <a:lnTo>
                    <a:pt x="9066" y="24628"/>
                  </a:lnTo>
                  <a:lnTo>
                    <a:pt x="9280" y="24046"/>
                  </a:lnTo>
                  <a:lnTo>
                    <a:pt x="9508" y="23478"/>
                  </a:lnTo>
                  <a:lnTo>
                    <a:pt x="9736" y="22921"/>
                  </a:lnTo>
                  <a:lnTo>
                    <a:pt x="9988" y="22365"/>
                  </a:lnTo>
                  <a:lnTo>
                    <a:pt x="10254" y="21809"/>
                  </a:lnTo>
                  <a:lnTo>
                    <a:pt x="10532" y="21265"/>
                  </a:lnTo>
                  <a:lnTo>
                    <a:pt x="10823" y="20734"/>
                  </a:lnTo>
                  <a:lnTo>
                    <a:pt x="11126" y="20203"/>
                  </a:lnTo>
                  <a:lnTo>
                    <a:pt x="11442" y="19672"/>
                  </a:lnTo>
                  <a:lnTo>
                    <a:pt x="11758" y="19154"/>
                  </a:lnTo>
                  <a:lnTo>
                    <a:pt x="12100" y="18648"/>
                  </a:lnTo>
                  <a:lnTo>
                    <a:pt x="12454" y="18142"/>
                  </a:lnTo>
                  <a:lnTo>
                    <a:pt x="12820" y="17649"/>
                  </a:lnTo>
                  <a:lnTo>
                    <a:pt x="13200" y="17169"/>
                  </a:lnTo>
                  <a:lnTo>
                    <a:pt x="13592" y="16701"/>
                  </a:lnTo>
                  <a:lnTo>
                    <a:pt x="13996" y="16233"/>
                  </a:lnTo>
                  <a:lnTo>
                    <a:pt x="14401" y="15766"/>
                  </a:lnTo>
                  <a:lnTo>
                    <a:pt x="14831" y="15323"/>
                  </a:lnTo>
                  <a:lnTo>
                    <a:pt x="15260" y="14881"/>
                  </a:lnTo>
                  <a:lnTo>
                    <a:pt x="15715" y="14451"/>
                  </a:lnTo>
                  <a:lnTo>
                    <a:pt x="16171" y="14034"/>
                  </a:lnTo>
                  <a:lnTo>
                    <a:pt x="16638" y="13629"/>
                  </a:lnTo>
                  <a:lnTo>
                    <a:pt x="17131" y="13237"/>
                  </a:lnTo>
                  <a:lnTo>
                    <a:pt x="17625" y="12845"/>
                  </a:lnTo>
                  <a:lnTo>
                    <a:pt x="18130" y="12466"/>
                  </a:lnTo>
                  <a:lnTo>
                    <a:pt x="18636" y="12112"/>
                  </a:lnTo>
                  <a:lnTo>
                    <a:pt x="19167" y="11758"/>
                  </a:lnTo>
                  <a:lnTo>
                    <a:pt x="19698" y="11417"/>
                  </a:lnTo>
                  <a:lnTo>
                    <a:pt x="20254" y="11088"/>
                  </a:lnTo>
                  <a:lnTo>
                    <a:pt x="20810" y="10772"/>
                  </a:lnTo>
                  <a:lnTo>
                    <a:pt x="21379" y="10468"/>
                  </a:lnTo>
                  <a:lnTo>
                    <a:pt x="21948" y="10178"/>
                  </a:lnTo>
                  <a:lnTo>
                    <a:pt x="22542" y="9899"/>
                  </a:lnTo>
                  <a:lnTo>
                    <a:pt x="23137" y="9647"/>
                  </a:lnTo>
                  <a:lnTo>
                    <a:pt x="23743" y="9394"/>
                  </a:lnTo>
                  <a:lnTo>
                    <a:pt x="24363" y="9166"/>
                  </a:lnTo>
                  <a:lnTo>
                    <a:pt x="24970" y="8951"/>
                  </a:lnTo>
                  <a:lnTo>
                    <a:pt x="25589" y="8749"/>
                  </a:lnTo>
                  <a:lnTo>
                    <a:pt x="26209" y="8559"/>
                  </a:lnTo>
                  <a:lnTo>
                    <a:pt x="26841" y="8395"/>
                  </a:lnTo>
                  <a:lnTo>
                    <a:pt x="27460" y="8243"/>
                  </a:lnTo>
                  <a:lnTo>
                    <a:pt x="28080" y="8117"/>
                  </a:lnTo>
                  <a:lnTo>
                    <a:pt x="28699" y="7990"/>
                  </a:lnTo>
                  <a:lnTo>
                    <a:pt x="29331" y="7889"/>
                  </a:lnTo>
                  <a:lnTo>
                    <a:pt x="29951" y="7813"/>
                  </a:lnTo>
                  <a:lnTo>
                    <a:pt x="30583" y="7738"/>
                  </a:lnTo>
                  <a:lnTo>
                    <a:pt x="31203" y="7687"/>
                  </a:lnTo>
                  <a:lnTo>
                    <a:pt x="31822" y="7649"/>
                  </a:lnTo>
                  <a:lnTo>
                    <a:pt x="32454" y="7624"/>
                  </a:lnTo>
                  <a:lnTo>
                    <a:pt x="33074" y="7611"/>
                  </a:lnTo>
                  <a:close/>
                  <a:moveTo>
                    <a:pt x="32265" y="0"/>
                  </a:moveTo>
                  <a:lnTo>
                    <a:pt x="31455" y="38"/>
                  </a:lnTo>
                  <a:lnTo>
                    <a:pt x="30646" y="89"/>
                  </a:lnTo>
                  <a:lnTo>
                    <a:pt x="29837" y="152"/>
                  </a:lnTo>
                  <a:lnTo>
                    <a:pt x="29015" y="241"/>
                  </a:lnTo>
                  <a:lnTo>
                    <a:pt x="28206" y="354"/>
                  </a:lnTo>
                  <a:lnTo>
                    <a:pt x="27397" y="493"/>
                  </a:lnTo>
                  <a:lnTo>
                    <a:pt x="26588" y="645"/>
                  </a:lnTo>
                  <a:lnTo>
                    <a:pt x="25779" y="809"/>
                  </a:lnTo>
                  <a:lnTo>
                    <a:pt x="24970" y="1012"/>
                  </a:lnTo>
                  <a:lnTo>
                    <a:pt x="24161" y="1227"/>
                  </a:lnTo>
                  <a:lnTo>
                    <a:pt x="23352" y="1467"/>
                  </a:lnTo>
                  <a:lnTo>
                    <a:pt x="22555" y="1720"/>
                  </a:lnTo>
                  <a:lnTo>
                    <a:pt x="21746" y="1998"/>
                  </a:lnTo>
                  <a:lnTo>
                    <a:pt x="20949" y="2301"/>
                  </a:lnTo>
                  <a:lnTo>
                    <a:pt x="20166" y="2630"/>
                  </a:lnTo>
                  <a:lnTo>
                    <a:pt x="19382" y="2971"/>
                  </a:lnTo>
                  <a:lnTo>
                    <a:pt x="18623" y="3325"/>
                  </a:lnTo>
                  <a:lnTo>
                    <a:pt x="17865" y="3705"/>
                  </a:lnTo>
                  <a:lnTo>
                    <a:pt x="17131" y="4097"/>
                  </a:lnTo>
                  <a:lnTo>
                    <a:pt x="16411" y="4501"/>
                  </a:lnTo>
                  <a:lnTo>
                    <a:pt x="15703" y="4931"/>
                  </a:lnTo>
                  <a:lnTo>
                    <a:pt x="14995" y="5373"/>
                  </a:lnTo>
                  <a:lnTo>
                    <a:pt x="14312" y="5829"/>
                  </a:lnTo>
                  <a:lnTo>
                    <a:pt x="13642" y="6296"/>
                  </a:lnTo>
                  <a:lnTo>
                    <a:pt x="12997" y="6789"/>
                  </a:lnTo>
                  <a:lnTo>
                    <a:pt x="12353" y="7295"/>
                  </a:lnTo>
                  <a:lnTo>
                    <a:pt x="11720" y="7801"/>
                  </a:lnTo>
                  <a:lnTo>
                    <a:pt x="11114" y="8332"/>
                  </a:lnTo>
                  <a:lnTo>
                    <a:pt x="10519" y="8875"/>
                  </a:lnTo>
                  <a:lnTo>
                    <a:pt x="9938" y="9432"/>
                  </a:lnTo>
                  <a:lnTo>
                    <a:pt x="9369" y="10013"/>
                  </a:lnTo>
                  <a:lnTo>
                    <a:pt x="8813" y="10595"/>
                  </a:lnTo>
                  <a:lnTo>
                    <a:pt x="8282" y="11189"/>
                  </a:lnTo>
                  <a:lnTo>
                    <a:pt x="7751" y="11796"/>
                  </a:lnTo>
                  <a:lnTo>
                    <a:pt x="7245" y="12415"/>
                  </a:lnTo>
                  <a:lnTo>
                    <a:pt x="6752" y="13035"/>
                  </a:lnTo>
                  <a:lnTo>
                    <a:pt x="6284" y="13680"/>
                  </a:lnTo>
                  <a:lnTo>
                    <a:pt x="5829" y="14337"/>
                  </a:lnTo>
                  <a:lnTo>
                    <a:pt x="5387" y="14994"/>
                  </a:lnTo>
                  <a:lnTo>
                    <a:pt x="4957" y="15664"/>
                  </a:lnTo>
                  <a:lnTo>
                    <a:pt x="4552" y="16347"/>
                  </a:lnTo>
                  <a:lnTo>
                    <a:pt x="4160" y="17030"/>
                  </a:lnTo>
                  <a:lnTo>
                    <a:pt x="3781" y="17738"/>
                  </a:lnTo>
                  <a:lnTo>
                    <a:pt x="3414" y="18446"/>
                  </a:lnTo>
                  <a:lnTo>
                    <a:pt x="3073" y="19154"/>
                  </a:lnTo>
                  <a:lnTo>
                    <a:pt x="2757" y="19887"/>
                  </a:lnTo>
                  <a:lnTo>
                    <a:pt x="2441" y="20608"/>
                  </a:lnTo>
                  <a:lnTo>
                    <a:pt x="2150" y="21354"/>
                  </a:lnTo>
                  <a:lnTo>
                    <a:pt x="1885" y="22100"/>
                  </a:lnTo>
                  <a:lnTo>
                    <a:pt x="1632" y="22845"/>
                  </a:lnTo>
                  <a:lnTo>
                    <a:pt x="1392" y="23604"/>
                  </a:lnTo>
                  <a:lnTo>
                    <a:pt x="1177" y="24375"/>
                  </a:lnTo>
                  <a:lnTo>
                    <a:pt x="974" y="25134"/>
                  </a:lnTo>
                  <a:lnTo>
                    <a:pt x="785" y="25918"/>
                  </a:lnTo>
                  <a:lnTo>
                    <a:pt x="620" y="26689"/>
                  </a:lnTo>
                  <a:lnTo>
                    <a:pt x="481" y="27473"/>
                  </a:lnTo>
                  <a:lnTo>
                    <a:pt x="355" y="28269"/>
                  </a:lnTo>
                  <a:lnTo>
                    <a:pt x="254" y="29053"/>
                  </a:lnTo>
                  <a:lnTo>
                    <a:pt x="165" y="29849"/>
                  </a:lnTo>
                  <a:lnTo>
                    <a:pt x="89" y="30646"/>
                  </a:lnTo>
                  <a:lnTo>
                    <a:pt x="39" y="31455"/>
                  </a:lnTo>
                  <a:lnTo>
                    <a:pt x="14" y="32251"/>
                  </a:lnTo>
                  <a:lnTo>
                    <a:pt x="1" y="33061"/>
                  </a:lnTo>
                  <a:lnTo>
                    <a:pt x="14" y="33870"/>
                  </a:lnTo>
                  <a:lnTo>
                    <a:pt x="39" y="34679"/>
                  </a:lnTo>
                  <a:lnTo>
                    <a:pt x="89" y="35488"/>
                  </a:lnTo>
                  <a:lnTo>
                    <a:pt x="165" y="36297"/>
                  </a:lnTo>
                  <a:lnTo>
                    <a:pt x="254" y="37106"/>
                  </a:lnTo>
                  <a:lnTo>
                    <a:pt x="368" y="37928"/>
                  </a:lnTo>
                  <a:lnTo>
                    <a:pt x="494" y="38737"/>
                  </a:lnTo>
                  <a:lnTo>
                    <a:pt x="646" y="39546"/>
                  </a:lnTo>
                  <a:lnTo>
                    <a:pt x="823" y="40355"/>
                  </a:lnTo>
                  <a:lnTo>
                    <a:pt x="1012" y="41164"/>
                  </a:lnTo>
                  <a:lnTo>
                    <a:pt x="1227" y="41974"/>
                  </a:lnTo>
                  <a:lnTo>
                    <a:pt x="1467" y="42783"/>
                  </a:lnTo>
                  <a:lnTo>
                    <a:pt x="1733" y="43579"/>
                  </a:lnTo>
                  <a:lnTo>
                    <a:pt x="2011" y="44376"/>
                  </a:lnTo>
                  <a:lnTo>
                    <a:pt x="2314" y="45185"/>
                  </a:lnTo>
                  <a:lnTo>
                    <a:pt x="2631" y="45969"/>
                  </a:lnTo>
                  <a:lnTo>
                    <a:pt x="2972" y="46752"/>
                  </a:lnTo>
                  <a:lnTo>
                    <a:pt x="3338" y="47511"/>
                  </a:lnTo>
                  <a:lnTo>
                    <a:pt x="3705" y="48257"/>
                  </a:lnTo>
                  <a:lnTo>
                    <a:pt x="4097" y="49003"/>
                  </a:lnTo>
                  <a:lnTo>
                    <a:pt x="4514" y="49723"/>
                  </a:lnTo>
                  <a:lnTo>
                    <a:pt x="4931" y="50431"/>
                  </a:lnTo>
                  <a:lnTo>
                    <a:pt x="5374" y="51127"/>
                  </a:lnTo>
                  <a:lnTo>
                    <a:pt x="5842" y="51809"/>
                  </a:lnTo>
                  <a:lnTo>
                    <a:pt x="6309" y="52480"/>
                  </a:lnTo>
                  <a:lnTo>
                    <a:pt x="6790" y="53137"/>
                  </a:lnTo>
                  <a:lnTo>
                    <a:pt x="7296" y="53782"/>
                  </a:lnTo>
                  <a:lnTo>
                    <a:pt x="7814" y="54414"/>
                  </a:lnTo>
                  <a:lnTo>
                    <a:pt x="8345" y="55021"/>
                  </a:lnTo>
                  <a:lnTo>
                    <a:pt x="8889" y="55615"/>
                  </a:lnTo>
                  <a:lnTo>
                    <a:pt x="9445" y="56196"/>
                  </a:lnTo>
                  <a:lnTo>
                    <a:pt x="10014" y="56765"/>
                  </a:lnTo>
                  <a:lnTo>
                    <a:pt x="10595" y="57322"/>
                  </a:lnTo>
                  <a:lnTo>
                    <a:pt x="11189" y="57853"/>
                  </a:lnTo>
                  <a:lnTo>
                    <a:pt x="11796" y="58384"/>
                  </a:lnTo>
                  <a:lnTo>
                    <a:pt x="12416" y="58889"/>
                  </a:lnTo>
                  <a:lnTo>
                    <a:pt x="13048" y="59370"/>
                  </a:lnTo>
                  <a:lnTo>
                    <a:pt x="13693" y="59850"/>
                  </a:lnTo>
                  <a:lnTo>
                    <a:pt x="14337" y="60305"/>
                  </a:lnTo>
                  <a:lnTo>
                    <a:pt x="14995" y="60748"/>
                  </a:lnTo>
                  <a:lnTo>
                    <a:pt x="15678" y="61178"/>
                  </a:lnTo>
                  <a:lnTo>
                    <a:pt x="16348" y="61582"/>
                  </a:lnTo>
                  <a:lnTo>
                    <a:pt x="17043" y="61974"/>
                  </a:lnTo>
                  <a:lnTo>
                    <a:pt x="17738" y="62353"/>
                  </a:lnTo>
                  <a:lnTo>
                    <a:pt x="18446" y="62707"/>
                  </a:lnTo>
                  <a:lnTo>
                    <a:pt x="19167" y="63049"/>
                  </a:lnTo>
                  <a:lnTo>
                    <a:pt x="19888" y="63377"/>
                  </a:lnTo>
                  <a:lnTo>
                    <a:pt x="20621" y="63681"/>
                  </a:lnTo>
                  <a:lnTo>
                    <a:pt x="21354" y="63972"/>
                  </a:lnTo>
                  <a:lnTo>
                    <a:pt x="22100" y="64250"/>
                  </a:lnTo>
                  <a:lnTo>
                    <a:pt x="22858" y="64503"/>
                  </a:lnTo>
                  <a:lnTo>
                    <a:pt x="23617" y="64743"/>
                  </a:lnTo>
                  <a:lnTo>
                    <a:pt x="24376" y="64958"/>
                  </a:lnTo>
                  <a:lnTo>
                    <a:pt x="25147" y="65160"/>
                  </a:lnTo>
                  <a:lnTo>
                    <a:pt x="25918" y="65337"/>
                  </a:lnTo>
                  <a:lnTo>
                    <a:pt x="26702" y="65501"/>
                  </a:lnTo>
                  <a:lnTo>
                    <a:pt x="27486" y="65653"/>
                  </a:lnTo>
                  <a:lnTo>
                    <a:pt x="28269" y="65779"/>
                  </a:lnTo>
                  <a:lnTo>
                    <a:pt x="29066" y="65881"/>
                  </a:lnTo>
                  <a:lnTo>
                    <a:pt x="29862" y="65969"/>
                  </a:lnTo>
                  <a:lnTo>
                    <a:pt x="30659" y="66045"/>
                  </a:lnTo>
                  <a:lnTo>
                    <a:pt x="31455" y="66096"/>
                  </a:lnTo>
                  <a:lnTo>
                    <a:pt x="32265" y="66121"/>
                  </a:lnTo>
                  <a:lnTo>
                    <a:pt x="33074" y="66133"/>
                  </a:lnTo>
                  <a:lnTo>
                    <a:pt x="33870" y="66121"/>
                  </a:lnTo>
                  <a:lnTo>
                    <a:pt x="34679" y="66096"/>
                  </a:lnTo>
                  <a:lnTo>
                    <a:pt x="35501" y="66045"/>
                  </a:lnTo>
                  <a:lnTo>
                    <a:pt x="36310" y="65969"/>
                  </a:lnTo>
                  <a:lnTo>
                    <a:pt x="37119" y="65881"/>
                  </a:lnTo>
                  <a:lnTo>
                    <a:pt x="37928" y="65767"/>
                  </a:lnTo>
                  <a:lnTo>
                    <a:pt x="38737" y="65640"/>
                  </a:lnTo>
                  <a:lnTo>
                    <a:pt x="39547" y="65489"/>
                  </a:lnTo>
                  <a:lnTo>
                    <a:pt x="40368" y="65312"/>
                  </a:lnTo>
                  <a:lnTo>
                    <a:pt x="41177" y="65122"/>
                  </a:lnTo>
                  <a:lnTo>
                    <a:pt x="41974" y="64894"/>
                  </a:lnTo>
                  <a:lnTo>
                    <a:pt x="42783" y="64667"/>
                  </a:lnTo>
                  <a:lnTo>
                    <a:pt x="43592" y="64401"/>
                  </a:lnTo>
                  <a:lnTo>
                    <a:pt x="44389" y="64123"/>
                  </a:lnTo>
                  <a:lnTo>
                    <a:pt x="45185" y="63820"/>
                  </a:lnTo>
                  <a:lnTo>
                    <a:pt x="45982" y="63504"/>
                  </a:lnTo>
                  <a:lnTo>
                    <a:pt x="46753" y="63162"/>
                  </a:lnTo>
                  <a:lnTo>
                    <a:pt x="47511" y="62796"/>
                  </a:lnTo>
                  <a:lnTo>
                    <a:pt x="48270" y="62429"/>
                  </a:lnTo>
                  <a:lnTo>
                    <a:pt x="49003" y="62025"/>
                  </a:lnTo>
                  <a:lnTo>
                    <a:pt x="49736" y="61620"/>
                  </a:lnTo>
                  <a:lnTo>
                    <a:pt x="50444" y="61190"/>
                  </a:lnTo>
                  <a:lnTo>
                    <a:pt x="51140" y="60748"/>
                  </a:lnTo>
                  <a:lnTo>
                    <a:pt x="51822" y="60293"/>
                  </a:lnTo>
                  <a:lnTo>
                    <a:pt x="52492" y="59825"/>
                  </a:lnTo>
                  <a:lnTo>
                    <a:pt x="53150" y="59332"/>
                  </a:lnTo>
                  <a:lnTo>
                    <a:pt x="53782" y="58839"/>
                  </a:lnTo>
                  <a:lnTo>
                    <a:pt x="54414" y="58320"/>
                  </a:lnTo>
                  <a:lnTo>
                    <a:pt x="55021" y="57789"/>
                  </a:lnTo>
                  <a:lnTo>
                    <a:pt x="55628" y="57246"/>
                  </a:lnTo>
                  <a:lnTo>
                    <a:pt x="56209" y="56689"/>
                  </a:lnTo>
                  <a:lnTo>
                    <a:pt x="56778" y="56121"/>
                  </a:lnTo>
                  <a:lnTo>
                    <a:pt x="57322" y="55539"/>
                  </a:lnTo>
                  <a:lnTo>
                    <a:pt x="57866" y="54945"/>
                  </a:lnTo>
                  <a:lnTo>
                    <a:pt x="58384" y="54338"/>
                  </a:lnTo>
                  <a:lnTo>
                    <a:pt x="58890" y="53718"/>
                  </a:lnTo>
                  <a:lnTo>
                    <a:pt x="59383" y="53086"/>
                  </a:lnTo>
                  <a:lnTo>
                    <a:pt x="59850" y="52442"/>
                  </a:lnTo>
                  <a:lnTo>
                    <a:pt x="60318" y="51797"/>
                  </a:lnTo>
                  <a:lnTo>
                    <a:pt x="60761" y="51127"/>
                  </a:lnTo>
                  <a:lnTo>
                    <a:pt x="61178" y="50457"/>
                  </a:lnTo>
                  <a:lnTo>
                    <a:pt x="61595" y="49774"/>
                  </a:lnTo>
                  <a:lnTo>
                    <a:pt x="61987" y="49091"/>
                  </a:lnTo>
                  <a:lnTo>
                    <a:pt x="62366" y="48396"/>
                  </a:lnTo>
                  <a:lnTo>
                    <a:pt x="62720" y="47688"/>
                  </a:lnTo>
                  <a:lnTo>
                    <a:pt x="63062" y="46967"/>
                  </a:lnTo>
                  <a:lnTo>
                    <a:pt x="63390" y="46247"/>
                  </a:lnTo>
                  <a:lnTo>
                    <a:pt x="63694" y="45513"/>
                  </a:lnTo>
                  <a:lnTo>
                    <a:pt x="63984" y="44780"/>
                  </a:lnTo>
                  <a:lnTo>
                    <a:pt x="64250" y="44034"/>
                  </a:lnTo>
                  <a:lnTo>
                    <a:pt x="64515" y="43276"/>
                  </a:lnTo>
                  <a:lnTo>
                    <a:pt x="64743" y="42517"/>
                  </a:lnTo>
                  <a:lnTo>
                    <a:pt x="64971" y="41759"/>
                  </a:lnTo>
                  <a:lnTo>
                    <a:pt x="65173" y="40987"/>
                  </a:lnTo>
                  <a:lnTo>
                    <a:pt x="65350" y="40216"/>
                  </a:lnTo>
                  <a:lnTo>
                    <a:pt x="65514" y="39432"/>
                  </a:lnTo>
                  <a:lnTo>
                    <a:pt x="65653" y="38649"/>
                  </a:lnTo>
                  <a:lnTo>
                    <a:pt x="65780" y="37865"/>
                  </a:lnTo>
                  <a:lnTo>
                    <a:pt x="65894" y="37068"/>
                  </a:lnTo>
                  <a:lnTo>
                    <a:pt x="65982" y="36272"/>
                  </a:lnTo>
                  <a:lnTo>
                    <a:pt x="66045" y="35475"/>
                  </a:lnTo>
                  <a:lnTo>
                    <a:pt x="66096" y="34679"/>
                  </a:lnTo>
                  <a:lnTo>
                    <a:pt x="66121" y="33870"/>
                  </a:lnTo>
                  <a:lnTo>
                    <a:pt x="66134" y="33061"/>
                  </a:lnTo>
                  <a:lnTo>
                    <a:pt x="66121" y="32251"/>
                  </a:lnTo>
                  <a:lnTo>
                    <a:pt x="66096" y="31442"/>
                  </a:lnTo>
                  <a:lnTo>
                    <a:pt x="66045" y="30633"/>
                  </a:lnTo>
                  <a:lnTo>
                    <a:pt x="65982" y="29824"/>
                  </a:lnTo>
                  <a:lnTo>
                    <a:pt x="65881" y="29015"/>
                  </a:lnTo>
                  <a:lnTo>
                    <a:pt x="65780" y="28206"/>
                  </a:lnTo>
                  <a:lnTo>
                    <a:pt x="65641" y="27397"/>
                  </a:lnTo>
                  <a:lnTo>
                    <a:pt x="65489" y="26575"/>
                  </a:lnTo>
                  <a:lnTo>
                    <a:pt x="65312" y="25766"/>
                  </a:lnTo>
                  <a:lnTo>
                    <a:pt x="65122" y="24957"/>
                  </a:lnTo>
                  <a:lnTo>
                    <a:pt x="64907" y="24148"/>
                  </a:lnTo>
                  <a:lnTo>
                    <a:pt x="64667" y="23351"/>
                  </a:lnTo>
                  <a:lnTo>
                    <a:pt x="64414" y="22542"/>
                  </a:lnTo>
                  <a:lnTo>
                    <a:pt x="64136" y="21746"/>
                  </a:lnTo>
                  <a:lnTo>
                    <a:pt x="63833" y="20949"/>
                  </a:lnTo>
                  <a:lnTo>
                    <a:pt x="63504" y="20153"/>
                  </a:lnTo>
                  <a:lnTo>
                    <a:pt x="63163" y="19381"/>
                  </a:lnTo>
                  <a:lnTo>
                    <a:pt x="62809" y="18610"/>
                  </a:lnTo>
                  <a:lnTo>
                    <a:pt x="62429" y="17864"/>
                  </a:lnTo>
                  <a:lnTo>
                    <a:pt x="62038" y="17131"/>
                  </a:lnTo>
                  <a:lnTo>
                    <a:pt x="61633" y="16398"/>
                  </a:lnTo>
                  <a:lnTo>
                    <a:pt x="61203" y="15690"/>
                  </a:lnTo>
                  <a:lnTo>
                    <a:pt x="60761" y="14994"/>
                  </a:lnTo>
                  <a:lnTo>
                    <a:pt x="60306" y="14312"/>
                  </a:lnTo>
                  <a:lnTo>
                    <a:pt x="59825" y="13642"/>
                  </a:lnTo>
                  <a:lnTo>
                    <a:pt x="59345" y="12984"/>
                  </a:lnTo>
                  <a:lnTo>
                    <a:pt x="58839" y="12339"/>
                  </a:lnTo>
                  <a:lnTo>
                    <a:pt x="58321" y="11720"/>
                  </a:lnTo>
                  <a:lnTo>
                    <a:pt x="57790" y="11101"/>
                  </a:lnTo>
                  <a:lnTo>
                    <a:pt x="57246" y="10506"/>
                  </a:lnTo>
                  <a:lnTo>
                    <a:pt x="56690" y="9925"/>
                  </a:lnTo>
                  <a:lnTo>
                    <a:pt x="56121" y="9356"/>
                  </a:lnTo>
                  <a:lnTo>
                    <a:pt x="55539" y="8800"/>
                  </a:lnTo>
                  <a:lnTo>
                    <a:pt x="54945" y="8269"/>
                  </a:lnTo>
                  <a:lnTo>
                    <a:pt x="54338" y="7750"/>
                  </a:lnTo>
                  <a:lnTo>
                    <a:pt x="53719" y="7245"/>
                  </a:lnTo>
                  <a:lnTo>
                    <a:pt x="53087" y="6751"/>
                  </a:lnTo>
                  <a:lnTo>
                    <a:pt x="52455" y="6271"/>
                  </a:lnTo>
                  <a:lnTo>
                    <a:pt x="51797" y="5816"/>
                  </a:lnTo>
                  <a:lnTo>
                    <a:pt x="51140" y="5373"/>
                  </a:lnTo>
                  <a:lnTo>
                    <a:pt x="50470" y="4956"/>
                  </a:lnTo>
                  <a:lnTo>
                    <a:pt x="49787" y="4539"/>
                  </a:lnTo>
                  <a:lnTo>
                    <a:pt x="49092" y="4147"/>
                  </a:lnTo>
                  <a:lnTo>
                    <a:pt x="48396" y="3768"/>
                  </a:lnTo>
                  <a:lnTo>
                    <a:pt x="47688" y="3414"/>
                  </a:lnTo>
                  <a:lnTo>
                    <a:pt x="46980" y="3073"/>
                  </a:lnTo>
                  <a:lnTo>
                    <a:pt x="46247" y="2744"/>
                  </a:lnTo>
                  <a:lnTo>
                    <a:pt x="45514" y="2440"/>
                  </a:lnTo>
                  <a:lnTo>
                    <a:pt x="44781" y="2150"/>
                  </a:lnTo>
                  <a:lnTo>
                    <a:pt x="44035" y="1871"/>
                  </a:lnTo>
                  <a:lnTo>
                    <a:pt x="43289" y="1619"/>
                  </a:lnTo>
                  <a:lnTo>
                    <a:pt x="42530" y="1378"/>
                  </a:lnTo>
                  <a:lnTo>
                    <a:pt x="41759" y="1163"/>
                  </a:lnTo>
                  <a:lnTo>
                    <a:pt x="40988" y="961"/>
                  </a:lnTo>
                  <a:lnTo>
                    <a:pt x="40217" y="784"/>
                  </a:lnTo>
                  <a:lnTo>
                    <a:pt x="39445" y="620"/>
                  </a:lnTo>
                  <a:lnTo>
                    <a:pt x="38662" y="481"/>
                  </a:lnTo>
                  <a:lnTo>
                    <a:pt x="37865" y="354"/>
                  </a:lnTo>
                  <a:lnTo>
                    <a:pt x="37081" y="241"/>
                  </a:lnTo>
                  <a:lnTo>
                    <a:pt x="36285" y="152"/>
                  </a:lnTo>
                  <a:lnTo>
                    <a:pt x="35488" y="89"/>
                  </a:lnTo>
                  <a:lnTo>
                    <a:pt x="34679" y="38"/>
                  </a:lnTo>
                  <a:lnTo>
                    <a:pt x="33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8;p20">
              <a:extLst>
                <a:ext uri="{FF2B5EF4-FFF2-40B4-BE49-F238E27FC236}">
                  <a16:creationId xmlns:a16="http://schemas.microsoft.com/office/drawing/2014/main" id="{58BE0541-A7D6-4AC8-B9D2-036AE56E3879}"/>
                </a:ext>
              </a:extLst>
            </p:cNvPr>
            <p:cNvSpPr/>
            <p:nvPr/>
          </p:nvSpPr>
          <p:spPr>
            <a:xfrm>
              <a:off x="2933484" y="2337931"/>
              <a:ext cx="282172" cy="528847"/>
            </a:xfrm>
            <a:custGeom>
              <a:avLst/>
              <a:gdLst/>
              <a:ahLst/>
              <a:cxnLst/>
              <a:rect l="l" t="t" r="r" b="b"/>
              <a:pathLst>
                <a:path w="23212" h="43504" extrusionOk="0">
                  <a:moveTo>
                    <a:pt x="11138" y="0"/>
                  </a:moveTo>
                  <a:lnTo>
                    <a:pt x="10721" y="13"/>
                  </a:lnTo>
                  <a:lnTo>
                    <a:pt x="10317" y="38"/>
                  </a:lnTo>
                  <a:lnTo>
                    <a:pt x="9937" y="89"/>
                  </a:lnTo>
                  <a:lnTo>
                    <a:pt x="9596" y="165"/>
                  </a:lnTo>
                  <a:lnTo>
                    <a:pt x="9255" y="241"/>
                  </a:lnTo>
                  <a:lnTo>
                    <a:pt x="8951" y="329"/>
                  </a:lnTo>
                  <a:lnTo>
                    <a:pt x="8660" y="430"/>
                  </a:lnTo>
                  <a:lnTo>
                    <a:pt x="8408" y="544"/>
                  </a:lnTo>
                  <a:lnTo>
                    <a:pt x="8167" y="645"/>
                  </a:lnTo>
                  <a:lnTo>
                    <a:pt x="7952" y="759"/>
                  </a:lnTo>
                  <a:lnTo>
                    <a:pt x="7763" y="860"/>
                  </a:lnTo>
                  <a:lnTo>
                    <a:pt x="7598" y="961"/>
                  </a:lnTo>
                  <a:lnTo>
                    <a:pt x="7346" y="1138"/>
                  </a:lnTo>
                  <a:lnTo>
                    <a:pt x="7181" y="1252"/>
                  </a:lnTo>
                  <a:lnTo>
                    <a:pt x="7131" y="1302"/>
                  </a:lnTo>
                  <a:lnTo>
                    <a:pt x="7055" y="1315"/>
                  </a:lnTo>
                  <a:lnTo>
                    <a:pt x="6865" y="1378"/>
                  </a:lnTo>
                  <a:lnTo>
                    <a:pt x="6713" y="1429"/>
                  </a:lnTo>
                  <a:lnTo>
                    <a:pt x="6549" y="1505"/>
                  </a:lnTo>
                  <a:lnTo>
                    <a:pt x="6359" y="1593"/>
                  </a:lnTo>
                  <a:lnTo>
                    <a:pt x="6144" y="1707"/>
                  </a:lnTo>
                  <a:lnTo>
                    <a:pt x="5904" y="1846"/>
                  </a:lnTo>
                  <a:lnTo>
                    <a:pt x="5664" y="1998"/>
                  </a:lnTo>
                  <a:lnTo>
                    <a:pt x="5399" y="2187"/>
                  </a:lnTo>
                  <a:lnTo>
                    <a:pt x="5120" y="2415"/>
                  </a:lnTo>
                  <a:lnTo>
                    <a:pt x="4830" y="2655"/>
                  </a:lnTo>
                  <a:lnTo>
                    <a:pt x="4539" y="2946"/>
                  </a:lnTo>
                  <a:lnTo>
                    <a:pt x="4248" y="3262"/>
                  </a:lnTo>
                  <a:lnTo>
                    <a:pt x="3945" y="3616"/>
                  </a:lnTo>
                  <a:lnTo>
                    <a:pt x="3641" y="4021"/>
                  </a:lnTo>
                  <a:lnTo>
                    <a:pt x="3338" y="4463"/>
                  </a:lnTo>
                  <a:lnTo>
                    <a:pt x="3034" y="4944"/>
                  </a:lnTo>
                  <a:lnTo>
                    <a:pt x="2744" y="5475"/>
                  </a:lnTo>
                  <a:lnTo>
                    <a:pt x="2605" y="5753"/>
                  </a:lnTo>
                  <a:lnTo>
                    <a:pt x="2466" y="6056"/>
                  </a:lnTo>
                  <a:lnTo>
                    <a:pt x="2326" y="6360"/>
                  </a:lnTo>
                  <a:lnTo>
                    <a:pt x="2187" y="6676"/>
                  </a:lnTo>
                  <a:lnTo>
                    <a:pt x="2048" y="7017"/>
                  </a:lnTo>
                  <a:lnTo>
                    <a:pt x="1922" y="7358"/>
                  </a:lnTo>
                  <a:lnTo>
                    <a:pt x="1795" y="7725"/>
                  </a:lnTo>
                  <a:lnTo>
                    <a:pt x="1682" y="8092"/>
                  </a:lnTo>
                  <a:lnTo>
                    <a:pt x="1555" y="8483"/>
                  </a:lnTo>
                  <a:lnTo>
                    <a:pt x="1441" y="8888"/>
                  </a:lnTo>
                  <a:lnTo>
                    <a:pt x="1340" y="9305"/>
                  </a:lnTo>
                  <a:lnTo>
                    <a:pt x="1239" y="9735"/>
                  </a:lnTo>
                  <a:lnTo>
                    <a:pt x="1138" y="10190"/>
                  </a:lnTo>
                  <a:lnTo>
                    <a:pt x="1050" y="10645"/>
                  </a:lnTo>
                  <a:lnTo>
                    <a:pt x="961" y="11126"/>
                  </a:lnTo>
                  <a:lnTo>
                    <a:pt x="885" y="11619"/>
                  </a:lnTo>
                  <a:lnTo>
                    <a:pt x="809" y="12137"/>
                  </a:lnTo>
                  <a:lnTo>
                    <a:pt x="746" y="12655"/>
                  </a:lnTo>
                  <a:lnTo>
                    <a:pt x="683" y="13199"/>
                  </a:lnTo>
                  <a:lnTo>
                    <a:pt x="632" y="13768"/>
                  </a:lnTo>
                  <a:lnTo>
                    <a:pt x="582" y="14350"/>
                  </a:lnTo>
                  <a:lnTo>
                    <a:pt x="544" y="14944"/>
                  </a:lnTo>
                  <a:lnTo>
                    <a:pt x="519" y="15551"/>
                  </a:lnTo>
                  <a:lnTo>
                    <a:pt x="506" y="16183"/>
                  </a:lnTo>
                  <a:lnTo>
                    <a:pt x="405" y="20342"/>
                  </a:lnTo>
                  <a:lnTo>
                    <a:pt x="316" y="24830"/>
                  </a:lnTo>
                  <a:lnTo>
                    <a:pt x="152" y="33731"/>
                  </a:lnTo>
                  <a:lnTo>
                    <a:pt x="0" y="43503"/>
                  </a:lnTo>
                  <a:lnTo>
                    <a:pt x="22542" y="43503"/>
                  </a:lnTo>
                  <a:lnTo>
                    <a:pt x="22656" y="42011"/>
                  </a:lnTo>
                  <a:lnTo>
                    <a:pt x="22769" y="40292"/>
                  </a:lnTo>
                  <a:lnTo>
                    <a:pt x="22896" y="38042"/>
                  </a:lnTo>
                  <a:lnTo>
                    <a:pt x="22959" y="36752"/>
                  </a:lnTo>
                  <a:lnTo>
                    <a:pt x="23022" y="35361"/>
                  </a:lnTo>
                  <a:lnTo>
                    <a:pt x="23085" y="33882"/>
                  </a:lnTo>
                  <a:lnTo>
                    <a:pt x="23136" y="32340"/>
                  </a:lnTo>
                  <a:lnTo>
                    <a:pt x="23174" y="30722"/>
                  </a:lnTo>
                  <a:lnTo>
                    <a:pt x="23199" y="29053"/>
                  </a:lnTo>
                  <a:lnTo>
                    <a:pt x="23212" y="27359"/>
                  </a:lnTo>
                  <a:lnTo>
                    <a:pt x="23212" y="25627"/>
                  </a:lnTo>
                  <a:lnTo>
                    <a:pt x="23199" y="23882"/>
                  </a:lnTo>
                  <a:lnTo>
                    <a:pt x="23149" y="22125"/>
                  </a:lnTo>
                  <a:lnTo>
                    <a:pt x="23085" y="20380"/>
                  </a:lnTo>
                  <a:lnTo>
                    <a:pt x="22997" y="18661"/>
                  </a:lnTo>
                  <a:lnTo>
                    <a:pt x="22946" y="17801"/>
                  </a:lnTo>
                  <a:lnTo>
                    <a:pt x="22883" y="16967"/>
                  </a:lnTo>
                  <a:lnTo>
                    <a:pt x="22807" y="16132"/>
                  </a:lnTo>
                  <a:lnTo>
                    <a:pt x="22731" y="15310"/>
                  </a:lnTo>
                  <a:lnTo>
                    <a:pt x="22643" y="14501"/>
                  </a:lnTo>
                  <a:lnTo>
                    <a:pt x="22554" y="13705"/>
                  </a:lnTo>
                  <a:lnTo>
                    <a:pt x="22441" y="12934"/>
                  </a:lnTo>
                  <a:lnTo>
                    <a:pt x="22340" y="12175"/>
                  </a:lnTo>
                  <a:lnTo>
                    <a:pt x="22213" y="11429"/>
                  </a:lnTo>
                  <a:lnTo>
                    <a:pt x="22087" y="10721"/>
                  </a:lnTo>
                  <a:lnTo>
                    <a:pt x="21948" y="10013"/>
                  </a:lnTo>
                  <a:lnTo>
                    <a:pt x="21796" y="9343"/>
                  </a:lnTo>
                  <a:lnTo>
                    <a:pt x="21632" y="8698"/>
                  </a:lnTo>
                  <a:lnTo>
                    <a:pt x="21467" y="8079"/>
                  </a:lnTo>
                  <a:lnTo>
                    <a:pt x="21278" y="7485"/>
                  </a:lnTo>
                  <a:lnTo>
                    <a:pt x="21088" y="6916"/>
                  </a:lnTo>
                  <a:lnTo>
                    <a:pt x="20886" y="6385"/>
                  </a:lnTo>
                  <a:lnTo>
                    <a:pt x="20671" y="5879"/>
                  </a:lnTo>
                  <a:lnTo>
                    <a:pt x="20443" y="5411"/>
                  </a:lnTo>
                  <a:lnTo>
                    <a:pt x="20203" y="4981"/>
                  </a:lnTo>
                  <a:lnTo>
                    <a:pt x="20077" y="4779"/>
                  </a:lnTo>
                  <a:lnTo>
                    <a:pt x="19950" y="4577"/>
                  </a:lnTo>
                  <a:lnTo>
                    <a:pt x="19811" y="4400"/>
                  </a:lnTo>
                  <a:lnTo>
                    <a:pt x="19685" y="4223"/>
                  </a:lnTo>
                  <a:lnTo>
                    <a:pt x="19546" y="4059"/>
                  </a:lnTo>
                  <a:lnTo>
                    <a:pt x="19406" y="3907"/>
                  </a:lnTo>
                  <a:lnTo>
                    <a:pt x="19255" y="3755"/>
                  </a:lnTo>
                  <a:lnTo>
                    <a:pt x="19116" y="3629"/>
                  </a:lnTo>
                  <a:lnTo>
                    <a:pt x="18762" y="3325"/>
                  </a:lnTo>
                  <a:lnTo>
                    <a:pt x="18420" y="3047"/>
                  </a:lnTo>
                  <a:lnTo>
                    <a:pt x="18079" y="2782"/>
                  </a:lnTo>
                  <a:lnTo>
                    <a:pt x="17750" y="2529"/>
                  </a:lnTo>
                  <a:lnTo>
                    <a:pt x="17409" y="2301"/>
                  </a:lnTo>
                  <a:lnTo>
                    <a:pt x="17093" y="2074"/>
                  </a:lnTo>
                  <a:lnTo>
                    <a:pt x="16764" y="1871"/>
                  </a:lnTo>
                  <a:lnTo>
                    <a:pt x="16448" y="1669"/>
                  </a:lnTo>
                  <a:lnTo>
                    <a:pt x="16145" y="1492"/>
                  </a:lnTo>
                  <a:lnTo>
                    <a:pt x="15829" y="1315"/>
                  </a:lnTo>
                  <a:lnTo>
                    <a:pt x="15525" y="1163"/>
                  </a:lnTo>
                  <a:lnTo>
                    <a:pt x="15234" y="1012"/>
                  </a:lnTo>
                  <a:lnTo>
                    <a:pt x="14931" y="873"/>
                  </a:lnTo>
                  <a:lnTo>
                    <a:pt x="14653" y="759"/>
                  </a:lnTo>
                  <a:lnTo>
                    <a:pt x="14362" y="645"/>
                  </a:lnTo>
                  <a:lnTo>
                    <a:pt x="14084" y="544"/>
                  </a:lnTo>
                  <a:lnTo>
                    <a:pt x="13818" y="443"/>
                  </a:lnTo>
                  <a:lnTo>
                    <a:pt x="13540" y="367"/>
                  </a:lnTo>
                  <a:lnTo>
                    <a:pt x="13275" y="291"/>
                  </a:lnTo>
                  <a:lnTo>
                    <a:pt x="13022" y="228"/>
                  </a:lnTo>
                  <a:lnTo>
                    <a:pt x="12516" y="127"/>
                  </a:lnTo>
                  <a:lnTo>
                    <a:pt x="12036" y="51"/>
                  </a:lnTo>
                  <a:lnTo>
                    <a:pt x="11581" y="13"/>
                  </a:lnTo>
                  <a:lnTo>
                    <a:pt x="111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9;p20">
              <a:extLst>
                <a:ext uri="{FF2B5EF4-FFF2-40B4-BE49-F238E27FC236}">
                  <a16:creationId xmlns:a16="http://schemas.microsoft.com/office/drawing/2014/main" id="{525FAB3F-BCAF-49E1-8B85-C5277A9EB21A}"/>
                </a:ext>
              </a:extLst>
            </p:cNvPr>
            <p:cNvSpPr/>
            <p:nvPr/>
          </p:nvSpPr>
          <p:spPr>
            <a:xfrm>
              <a:off x="2942856" y="2151964"/>
              <a:ext cx="157084" cy="221791"/>
            </a:xfrm>
            <a:custGeom>
              <a:avLst/>
              <a:gdLst/>
              <a:ahLst/>
              <a:cxnLst/>
              <a:rect l="l" t="t" r="r" b="b"/>
              <a:pathLst>
                <a:path w="12922" h="18245" extrusionOk="0">
                  <a:moveTo>
                    <a:pt x="569" y="1"/>
                  </a:moveTo>
                  <a:lnTo>
                    <a:pt x="506" y="418"/>
                  </a:lnTo>
                  <a:lnTo>
                    <a:pt x="380" y="1518"/>
                  </a:lnTo>
                  <a:lnTo>
                    <a:pt x="291" y="2264"/>
                  </a:lnTo>
                  <a:lnTo>
                    <a:pt x="215" y="3111"/>
                  </a:lnTo>
                  <a:lnTo>
                    <a:pt x="140" y="4034"/>
                  </a:lnTo>
                  <a:lnTo>
                    <a:pt x="64" y="5007"/>
                  </a:lnTo>
                  <a:lnTo>
                    <a:pt x="26" y="6006"/>
                  </a:lnTo>
                  <a:lnTo>
                    <a:pt x="0" y="7017"/>
                  </a:lnTo>
                  <a:lnTo>
                    <a:pt x="0" y="7511"/>
                  </a:lnTo>
                  <a:lnTo>
                    <a:pt x="13" y="7991"/>
                  </a:lnTo>
                  <a:lnTo>
                    <a:pt x="26" y="8459"/>
                  </a:lnTo>
                  <a:lnTo>
                    <a:pt x="51" y="8926"/>
                  </a:lnTo>
                  <a:lnTo>
                    <a:pt x="89" y="9369"/>
                  </a:lnTo>
                  <a:lnTo>
                    <a:pt x="140" y="9786"/>
                  </a:lnTo>
                  <a:lnTo>
                    <a:pt x="203" y="10178"/>
                  </a:lnTo>
                  <a:lnTo>
                    <a:pt x="279" y="10545"/>
                  </a:lnTo>
                  <a:lnTo>
                    <a:pt x="367" y="10886"/>
                  </a:lnTo>
                  <a:lnTo>
                    <a:pt x="481" y="11189"/>
                  </a:lnTo>
                  <a:lnTo>
                    <a:pt x="531" y="11341"/>
                  </a:lnTo>
                  <a:lnTo>
                    <a:pt x="595" y="11468"/>
                  </a:lnTo>
                  <a:lnTo>
                    <a:pt x="670" y="11581"/>
                  </a:lnTo>
                  <a:lnTo>
                    <a:pt x="734" y="11695"/>
                  </a:lnTo>
                  <a:lnTo>
                    <a:pt x="885" y="11897"/>
                  </a:lnTo>
                  <a:lnTo>
                    <a:pt x="1050" y="12100"/>
                  </a:lnTo>
                  <a:lnTo>
                    <a:pt x="1227" y="12277"/>
                  </a:lnTo>
                  <a:lnTo>
                    <a:pt x="1416" y="12441"/>
                  </a:lnTo>
                  <a:lnTo>
                    <a:pt x="1619" y="12605"/>
                  </a:lnTo>
                  <a:lnTo>
                    <a:pt x="1821" y="12757"/>
                  </a:lnTo>
                  <a:lnTo>
                    <a:pt x="2023" y="12896"/>
                  </a:lnTo>
                  <a:lnTo>
                    <a:pt x="2238" y="13023"/>
                  </a:lnTo>
                  <a:lnTo>
                    <a:pt x="2466" y="13136"/>
                  </a:lnTo>
                  <a:lnTo>
                    <a:pt x="2681" y="13250"/>
                  </a:lnTo>
                  <a:lnTo>
                    <a:pt x="2908" y="13351"/>
                  </a:lnTo>
                  <a:lnTo>
                    <a:pt x="3136" y="13453"/>
                  </a:lnTo>
                  <a:lnTo>
                    <a:pt x="3591" y="13617"/>
                  </a:lnTo>
                  <a:lnTo>
                    <a:pt x="4033" y="13756"/>
                  </a:lnTo>
                  <a:lnTo>
                    <a:pt x="4463" y="13857"/>
                  </a:lnTo>
                  <a:lnTo>
                    <a:pt x="4855" y="13946"/>
                  </a:lnTo>
                  <a:lnTo>
                    <a:pt x="5222" y="14009"/>
                  </a:lnTo>
                  <a:lnTo>
                    <a:pt x="5538" y="14059"/>
                  </a:lnTo>
                  <a:lnTo>
                    <a:pt x="5993" y="14110"/>
                  </a:lnTo>
                  <a:lnTo>
                    <a:pt x="6157" y="14123"/>
                  </a:lnTo>
                  <a:lnTo>
                    <a:pt x="6360" y="18244"/>
                  </a:lnTo>
                  <a:lnTo>
                    <a:pt x="11821" y="16348"/>
                  </a:lnTo>
                  <a:lnTo>
                    <a:pt x="11998" y="11683"/>
                  </a:lnTo>
                  <a:lnTo>
                    <a:pt x="12921" y="342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0;p20">
              <a:extLst>
                <a:ext uri="{FF2B5EF4-FFF2-40B4-BE49-F238E27FC236}">
                  <a16:creationId xmlns:a16="http://schemas.microsoft.com/office/drawing/2014/main" id="{47C0775F-DF97-421C-9D50-1EC6FCEE8B1A}"/>
                </a:ext>
              </a:extLst>
            </p:cNvPr>
            <p:cNvSpPr/>
            <p:nvPr/>
          </p:nvSpPr>
          <p:spPr>
            <a:xfrm>
              <a:off x="2928415" y="2103400"/>
              <a:ext cx="194415" cy="182600"/>
            </a:xfrm>
            <a:custGeom>
              <a:avLst/>
              <a:gdLst/>
              <a:ahLst/>
              <a:cxnLst/>
              <a:rect l="l" t="t" r="r" b="b"/>
              <a:pathLst>
                <a:path w="15993" h="15021" extrusionOk="0">
                  <a:moveTo>
                    <a:pt x="6637" y="1"/>
                  </a:moveTo>
                  <a:lnTo>
                    <a:pt x="5563" y="13"/>
                  </a:lnTo>
                  <a:lnTo>
                    <a:pt x="4513" y="51"/>
                  </a:lnTo>
                  <a:lnTo>
                    <a:pt x="3527" y="89"/>
                  </a:lnTo>
                  <a:lnTo>
                    <a:pt x="1808" y="165"/>
                  </a:lnTo>
                  <a:lnTo>
                    <a:pt x="632" y="241"/>
                  </a:lnTo>
                  <a:lnTo>
                    <a:pt x="190" y="266"/>
                  </a:lnTo>
                  <a:lnTo>
                    <a:pt x="152" y="355"/>
                  </a:lnTo>
                  <a:lnTo>
                    <a:pt x="114" y="443"/>
                  </a:lnTo>
                  <a:lnTo>
                    <a:pt x="76" y="582"/>
                  </a:lnTo>
                  <a:lnTo>
                    <a:pt x="38" y="747"/>
                  </a:lnTo>
                  <a:lnTo>
                    <a:pt x="0" y="936"/>
                  </a:lnTo>
                  <a:lnTo>
                    <a:pt x="0" y="1151"/>
                  </a:lnTo>
                  <a:lnTo>
                    <a:pt x="13" y="1404"/>
                  </a:lnTo>
                  <a:lnTo>
                    <a:pt x="25" y="1531"/>
                  </a:lnTo>
                  <a:lnTo>
                    <a:pt x="51" y="1670"/>
                  </a:lnTo>
                  <a:lnTo>
                    <a:pt x="89" y="1809"/>
                  </a:lnTo>
                  <a:lnTo>
                    <a:pt x="126" y="1960"/>
                  </a:lnTo>
                  <a:lnTo>
                    <a:pt x="190" y="2112"/>
                  </a:lnTo>
                  <a:lnTo>
                    <a:pt x="253" y="2264"/>
                  </a:lnTo>
                  <a:lnTo>
                    <a:pt x="329" y="2428"/>
                  </a:lnTo>
                  <a:lnTo>
                    <a:pt x="430" y="2593"/>
                  </a:lnTo>
                  <a:lnTo>
                    <a:pt x="531" y="2757"/>
                  </a:lnTo>
                  <a:lnTo>
                    <a:pt x="657" y="2934"/>
                  </a:lnTo>
                  <a:lnTo>
                    <a:pt x="797" y="3098"/>
                  </a:lnTo>
                  <a:lnTo>
                    <a:pt x="948" y="3275"/>
                  </a:lnTo>
                  <a:lnTo>
                    <a:pt x="1125" y="3452"/>
                  </a:lnTo>
                  <a:lnTo>
                    <a:pt x="1315" y="3642"/>
                  </a:lnTo>
                  <a:lnTo>
                    <a:pt x="1530" y="3819"/>
                  </a:lnTo>
                  <a:lnTo>
                    <a:pt x="1757" y="3996"/>
                  </a:lnTo>
                  <a:lnTo>
                    <a:pt x="8698" y="4185"/>
                  </a:lnTo>
                  <a:lnTo>
                    <a:pt x="8660" y="4287"/>
                  </a:lnTo>
                  <a:lnTo>
                    <a:pt x="8559" y="4552"/>
                  </a:lnTo>
                  <a:lnTo>
                    <a:pt x="8496" y="4754"/>
                  </a:lnTo>
                  <a:lnTo>
                    <a:pt x="8433" y="4995"/>
                  </a:lnTo>
                  <a:lnTo>
                    <a:pt x="8382" y="5260"/>
                  </a:lnTo>
                  <a:lnTo>
                    <a:pt x="8331" y="5576"/>
                  </a:lnTo>
                  <a:lnTo>
                    <a:pt x="8294" y="5918"/>
                  </a:lnTo>
                  <a:lnTo>
                    <a:pt x="8281" y="6284"/>
                  </a:lnTo>
                  <a:lnTo>
                    <a:pt x="8281" y="6676"/>
                  </a:lnTo>
                  <a:lnTo>
                    <a:pt x="8306" y="7093"/>
                  </a:lnTo>
                  <a:lnTo>
                    <a:pt x="8357" y="7548"/>
                  </a:lnTo>
                  <a:lnTo>
                    <a:pt x="8407" y="7776"/>
                  </a:lnTo>
                  <a:lnTo>
                    <a:pt x="8445" y="8016"/>
                  </a:lnTo>
                  <a:lnTo>
                    <a:pt x="8508" y="8256"/>
                  </a:lnTo>
                  <a:lnTo>
                    <a:pt x="8584" y="8497"/>
                  </a:lnTo>
                  <a:lnTo>
                    <a:pt x="8660" y="8749"/>
                  </a:lnTo>
                  <a:lnTo>
                    <a:pt x="8749" y="9002"/>
                  </a:lnTo>
                  <a:lnTo>
                    <a:pt x="8825" y="9179"/>
                  </a:lnTo>
                  <a:lnTo>
                    <a:pt x="8926" y="9356"/>
                  </a:lnTo>
                  <a:lnTo>
                    <a:pt x="9039" y="9533"/>
                  </a:lnTo>
                  <a:lnTo>
                    <a:pt x="9166" y="9710"/>
                  </a:lnTo>
                  <a:lnTo>
                    <a:pt x="9292" y="9875"/>
                  </a:lnTo>
                  <a:lnTo>
                    <a:pt x="9431" y="10039"/>
                  </a:lnTo>
                  <a:lnTo>
                    <a:pt x="9709" y="10342"/>
                  </a:lnTo>
                  <a:lnTo>
                    <a:pt x="9975" y="10595"/>
                  </a:lnTo>
                  <a:lnTo>
                    <a:pt x="10190" y="10798"/>
                  </a:lnTo>
                  <a:lnTo>
                    <a:pt x="10405" y="10975"/>
                  </a:lnTo>
                  <a:lnTo>
                    <a:pt x="10417" y="10873"/>
                  </a:lnTo>
                  <a:lnTo>
                    <a:pt x="10493" y="10621"/>
                  </a:lnTo>
                  <a:lnTo>
                    <a:pt x="10544" y="10444"/>
                  </a:lnTo>
                  <a:lnTo>
                    <a:pt x="10607" y="10254"/>
                  </a:lnTo>
                  <a:lnTo>
                    <a:pt x="10683" y="10052"/>
                  </a:lnTo>
                  <a:lnTo>
                    <a:pt x="10784" y="9849"/>
                  </a:lnTo>
                  <a:lnTo>
                    <a:pt x="10885" y="9647"/>
                  </a:lnTo>
                  <a:lnTo>
                    <a:pt x="11012" y="9445"/>
                  </a:lnTo>
                  <a:lnTo>
                    <a:pt x="11163" y="9255"/>
                  </a:lnTo>
                  <a:lnTo>
                    <a:pt x="11239" y="9179"/>
                  </a:lnTo>
                  <a:lnTo>
                    <a:pt x="11328" y="9091"/>
                  </a:lnTo>
                  <a:lnTo>
                    <a:pt x="11416" y="9028"/>
                  </a:lnTo>
                  <a:lnTo>
                    <a:pt x="11505" y="8964"/>
                  </a:lnTo>
                  <a:lnTo>
                    <a:pt x="11606" y="8914"/>
                  </a:lnTo>
                  <a:lnTo>
                    <a:pt x="11707" y="8863"/>
                  </a:lnTo>
                  <a:lnTo>
                    <a:pt x="11808" y="8825"/>
                  </a:lnTo>
                  <a:lnTo>
                    <a:pt x="11922" y="8800"/>
                  </a:lnTo>
                  <a:lnTo>
                    <a:pt x="12162" y="8800"/>
                  </a:lnTo>
                  <a:lnTo>
                    <a:pt x="12251" y="8813"/>
                  </a:lnTo>
                  <a:lnTo>
                    <a:pt x="12326" y="8825"/>
                  </a:lnTo>
                  <a:lnTo>
                    <a:pt x="12402" y="8851"/>
                  </a:lnTo>
                  <a:lnTo>
                    <a:pt x="12478" y="8889"/>
                  </a:lnTo>
                  <a:lnTo>
                    <a:pt x="12541" y="8939"/>
                  </a:lnTo>
                  <a:lnTo>
                    <a:pt x="12617" y="8990"/>
                  </a:lnTo>
                  <a:lnTo>
                    <a:pt x="12680" y="9053"/>
                  </a:lnTo>
                  <a:lnTo>
                    <a:pt x="12731" y="9129"/>
                  </a:lnTo>
                  <a:lnTo>
                    <a:pt x="12845" y="9280"/>
                  </a:lnTo>
                  <a:lnTo>
                    <a:pt x="12933" y="9470"/>
                  </a:lnTo>
                  <a:lnTo>
                    <a:pt x="13009" y="9672"/>
                  </a:lnTo>
                  <a:lnTo>
                    <a:pt x="13072" y="9887"/>
                  </a:lnTo>
                  <a:lnTo>
                    <a:pt x="13110" y="10127"/>
                  </a:lnTo>
                  <a:lnTo>
                    <a:pt x="13136" y="10368"/>
                  </a:lnTo>
                  <a:lnTo>
                    <a:pt x="13136" y="10633"/>
                  </a:lnTo>
                  <a:lnTo>
                    <a:pt x="13123" y="10899"/>
                  </a:lnTo>
                  <a:lnTo>
                    <a:pt x="13098" y="11164"/>
                  </a:lnTo>
                  <a:lnTo>
                    <a:pt x="13047" y="11430"/>
                  </a:lnTo>
                  <a:lnTo>
                    <a:pt x="12984" y="11695"/>
                  </a:lnTo>
                  <a:lnTo>
                    <a:pt x="12883" y="11961"/>
                  </a:lnTo>
                  <a:lnTo>
                    <a:pt x="12782" y="12201"/>
                  </a:lnTo>
                  <a:lnTo>
                    <a:pt x="12668" y="12403"/>
                  </a:lnTo>
                  <a:lnTo>
                    <a:pt x="12541" y="12567"/>
                  </a:lnTo>
                  <a:lnTo>
                    <a:pt x="12402" y="12719"/>
                  </a:lnTo>
                  <a:lnTo>
                    <a:pt x="12263" y="12833"/>
                  </a:lnTo>
                  <a:lnTo>
                    <a:pt x="12124" y="12934"/>
                  </a:lnTo>
                  <a:lnTo>
                    <a:pt x="11985" y="12997"/>
                  </a:lnTo>
                  <a:lnTo>
                    <a:pt x="11846" y="13061"/>
                  </a:lnTo>
                  <a:lnTo>
                    <a:pt x="11720" y="13098"/>
                  </a:lnTo>
                  <a:lnTo>
                    <a:pt x="11593" y="13124"/>
                  </a:lnTo>
                  <a:lnTo>
                    <a:pt x="11492" y="13136"/>
                  </a:lnTo>
                  <a:lnTo>
                    <a:pt x="11252" y="13136"/>
                  </a:lnTo>
                  <a:lnTo>
                    <a:pt x="11201" y="13124"/>
                  </a:lnTo>
                  <a:lnTo>
                    <a:pt x="11201" y="13124"/>
                  </a:lnTo>
                  <a:lnTo>
                    <a:pt x="13237" y="15020"/>
                  </a:lnTo>
                  <a:lnTo>
                    <a:pt x="13439" y="14641"/>
                  </a:lnTo>
                  <a:lnTo>
                    <a:pt x="13667" y="14186"/>
                  </a:lnTo>
                  <a:lnTo>
                    <a:pt x="13945" y="13592"/>
                  </a:lnTo>
                  <a:lnTo>
                    <a:pt x="14261" y="12896"/>
                  </a:lnTo>
                  <a:lnTo>
                    <a:pt x="14602" y="12087"/>
                  </a:lnTo>
                  <a:lnTo>
                    <a:pt x="14779" y="11657"/>
                  </a:lnTo>
                  <a:lnTo>
                    <a:pt x="14943" y="11215"/>
                  </a:lnTo>
                  <a:lnTo>
                    <a:pt x="15108" y="10760"/>
                  </a:lnTo>
                  <a:lnTo>
                    <a:pt x="15260" y="10292"/>
                  </a:lnTo>
                  <a:lnTo>
                    <a:pt x="15411" y="9824"/>
                  </a:lnTo>
                  <a:lnTo>
                    <a:pt x="15550" y="9344"/>
                  </a:lnTo>
                  <a:lnTo>
                    <a:pt x="15677" y="8876"/>
                  </a:lnTo>
                  <a:lnTo>
                    <a:pt x="15778" y="8395"/>
                  </a:lnTo>
                  <a:lnTo>
                    <a:pt x="15866" y="7928"/>
                  </a:lnTo>
                  <a:lnTo>
                    <a:pt x="15930" y="7473"/>
                  </a:lnTo>
                  <a:lnTo>
                    <a:pt x="15980" y="7017"/>
                  </a:lnTo>
                  <a:lnTo>
                    <a:pt x="15993" y="6588"/>
                  </a:lnTo>
                  <a:lnTo>
                    <a:pt x="15980" y="6158"/>
                  </a:lnTo>
                  <a:lnTo>
                    <a:pt x="15968" y="5955"/>
                  </a:lnTo>
                  <a:lnTo>
                    <a:pt x="15942" y="5766"/>
                  </a:lnTo>
                  <a:lnTo>
                    <a:pt x="15904" y="5564"/>
                  </a:lnTo>
                  <a:lnTo>
                    <a:pt x="15866" y="5387"/>
                  </a:lnTo>
                  <a:lnTo>
                    <a:pt x="15816" y="5210"/>
                  </a:lnTo>
                  <a:lnTo>
                    <a:pt x="15765" y="5033"/>
                  </a:lnTo>
                  <a:lnTo>
                    <a:pt x="15689" y="4868"/>
                  </a:lnTo>
                  <a:lnTo>
                    <a:pt x="15614" y="4704"/>
                  </a:lnTo>
                  <a:lnTo>
                    <a:pt x="15525" y="4552"/>
                  </a:lnTo>
                  <a:lnTo>
                    <a:pt x="15424" y="4413"/>
                  </a:lnTo>
                  <a:lnTo>
                    <a:pt x="15323" y="4274"/>
                  </a:lnTo>
                  <a:lnTo>
                    <a:pt x="15196" y="4148"/>
                  </a:lnTo>
                  <a:lnTo>
                    <a:pt x="15070" y="4034"/>
                  </a:lnTo>
                  <a:lnTo>
                    <a:pt x="14931" y="3920"/>
                  </a:lnTo>
                  <a:lnTo>
                    <a:pt x="14918" y="3819"/>
                  </a:lnTo>
                  <a:lnTo>
                    <a:pt x="14893" y="3528"/>
                  </a:lnTo>
                  <a:lnTo>
                    <a:pt x="14855" y="3338"/>
                  </a:lnTo>
                  <a:lnTo>
                    <a:pt x="14804" y="3111"/>
                  </a:lnTo>
                  <a:lnTo>
                    <a:pt x="14729" y="2858"/>
                  </a:lnTo>
                  <a:lnTo>
                    <a:pt x="14640" y="2593"/>
                  </a:lnTo>
                  <a:lnTo>
                    <a:pt x="14514" y="2314"/>
                  </a:lnTo>
                  <a:lnTo>
                    <a:pt x="14362" y="2036"/>
                  </a:lnTo>
                  <a:lnTo>
                    <a:pt x="14286" y="1897"/>
                  </a:lnTo>
                  <a:lnTo>
                    <a:pt x="14185" y="1745"/>
                  </a:lnTo>
                  <a:lnTo>
                    <a:pt x="14084" y="1606"/>
                  </a:lnTo>
                  <a:lnTo>
                    <a:pt x="13957" y="1467"/>
                  </a:lnTo>
                  <a:lnTo>
                    <a:pt x="13831" y="1341"/>
                  </a:lnTo>
                  <a:lnTo>
                    <a:pt x="13705" y="1202"/>
                  </a:lnTo>
                  <a:lnTo>
                    <a:pt x="13553" y="1075"/>
                  </a:lnTo>
                  <a:lnTo>
                    <a:pt x="13401" y="949"/>
                  </a:lnTo>
                  <a:lnTo>
                    <a:pt x="13224" y="835"/>
                  </a:lnTo>
                  <a:lnTo>
                    <a:pt x="13047" y="721"/>
                  </a:lnTo>
                  <a:lnTo>
                    <a:pt x="12857" y="608"/>
                  </a:lnTo>
                  <a:lnTo>
                    <a:pt x="12643" y="519"/>
                  </a:lnTo>
                  <a:lnTo>
                    <a:pt x="12402" y="431"/>
                  </a:lnTo>
                  <a:lnTo>
                    <a:pt x="12124" y="342"/>
                  </a:lnTo>
                  <a:lnTo>
                    <a:pt x="11808" y="279"/>
                  </a:lnTo>
                  <a:lnTo>
                    <a:pt x="11454" y="216"/>
                  </a:lnTo>
                  <a:lnTo>
                    <a:pt x="11062" y="165"/>
                  </a:lnTo>
                  <a:lnTo>
                    <a:pt x="10645" y="115"/>
                  </a:lnTo>
                  <a:lnTo>
                    <a:pt x="10203" y="77"/>
                  </a:lnTo>
                  <a:lnTo>
                    <a:pt x="9735" y="51"/>
                  </a:lnTo>
                  <a:lnTo>
                    <a:pt x="8749" y="13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;p20">
              <a:extLst>
                <a:ext uri="{FF2B5EF4-FFF2-40B4-BE49-F238E27FC236}">
                  <a16:creationId xmlns:a16="http://schemas.microsoft.com/office/drawing/2014/main" id="{F3C1B156-136E-43BD-8A56-0D85EFDEB3A6}"/>
                </a:ext>
              </a:extLst>
            </p:cNvPr>
            <p:cNvSpPr/>
            <p:nvPr/>
          </p:nvSpPr>
          <p:spPr>
            <a:xfrm>
              <a:off x="3017702" y="2297353"/>
              <a:ext cx="35047" cy="47045"/>
            </a:xfrm>
            <a:custGeom>
              <a:avLst/>
              <a:gdLst/>
              <a:ahLst/>
              <a:cxnLst/>
              <a:rect l="l" t="t" r="r" b="b"/>
              <a:pathLst>
                <a:path w="2883" h="3870" extrusionOk="0">
                  <a:moveTo>
                    <a:pt x="2883" y="1"/>
                  </a:moveTo>
                  <a:lnTo>
                    <a:pt x="2858" y="140"/>
                  </a:lnTo>
                  <a:lnTo>
                    <a:pt x="2820" y="266"/>
                  </a:lnTo>
                  <a:lnTo>
                    <a:pt x="2756" y="393"/>
                  </a:lnTo>
                  <a:lnTo>
                    <a:pt x="2693" y="506"/>
                  </a:lnTo>
                  <a:lnTo>
                    <a:pt x="2617" y="620"/>
                  </a:lnTo>
                  <a:lnTo>
                    <a:pt x="2529" y="734"/>
                  </a:lnTo>
                  <a:lnTo>
                    <a:pt x="2428" y="835"/>
                  </a:lnTo>
                  <a:lnTo>
                    <a:pt x="2327" y="949"/>
                  </a:lnTo>
                  <a:lnTo>
                    <a:pt x="2112" y="1139"/>
                  </a:lnTo>
                  <a:lnTo>
                    <a:pt x="1859" y="1316"/>
                  </a:lnTo>
                  <a:lnTo>
                    <a:pt x="1606" y="1480"/>
                  </a:lnTo>
                  <a:lnTo>
                    <a:pt x="1353" y="1619"/>
                  </a:lnTo>
                  <a:lnTo>
                    <a:pt x="1100" y="1745"/>
                  </a:lnTo>
                  <a:lnTo>
                    <a:pt x="847" y="1859"/>
                  </a:lnTo>
                  <a:lnTo>
                    <a:pt x="418" y="2023"/>
                  </a:lnTo>
                  <a:lnTo>
                    <a:pt x="114" y="2125"/>
                  </a:lnTo>
                  <a:lnTo>
                    <a:pt x="0" y="2163"/>
                  </a:lnTo>
                  <a:lnTo>
                    <a:pt x="89" y="3869"/>
                  </a:lnTo>
                  <a:lnTo>
                    <a:pt x="342" y="3793"/>
                  </a:lnTo>
                  <a:lnTo>
                    <a:pt x="582" y="3718"/>
                  </a:lnTo>
                  <a:lnTo>
                    <a:pt x="809" y="3616"/>
                  </a:lnTo>
                  <a:lnTo>
                    <a:pt x="1024" y="3503"/>
                  </a:lnTo>
                  <a:lnTo>
                    <a:pt x="1214" y="3389"/>
                  </a:lnTo>
                  <a:lnTo>
                    <a:pt x="1404" y="3262"/>
                  </a:lnTo>
                  <a:lnTo>
                    <a:pt x="1568" y="3123"/>
                  </a:lnTo>
                  <a:lnTo>
                    <a:pt x="1720" y="2972"/>
                  </a:lnTo>
                  <a:lnTo>
                    <a:pt x="1871" y="2833"/>
                  </a:lnTo>
                  <a:lnTo>
                    <a:pt x="1998" y="2668"/>
                  </a:lnTo>
                  <a:lnTo>
                    <a:pt x="2112" y="2504"/>
                  </a:lnTo>
                  <a:lnTo>
                    <a:pt x="2225" y="2352"/>
                  </a:lnTo>
                  <a:lnTo>
                    <a:pt x="2314" y="2175"/>
                  </a:lnTo>
                  <a:lnTo>
                    <a:pt x="2402" y="2011"/>
                  </a:lnTo>
                  <a:lnTo>
                    <a:pt x="2478" y="1846"/>
                  </a:lnTo>
                  <a:lnTo>
                    <a:pt x="2554" y="1682"/>
                  </a:lnTo>
                  <a:lnTo>
                    <a:pt x="2668" y="1353"/>
                  </a:lnTo>
                  <a:lnTo>
                    <a:pt x="2756" y="1050"/>
                  </a:lnTo>
                  <a:lnTo>
                    <a:pt x="2807" y="759"/>
                  </a:lnTo>
                  <a:lnTo>
                    <a:pt x="2845" y="519"/>
                  </a:lnTo>
                  <a:lnTo>
                    <a:pt x="2870" y="304"/>
                  </a:lnTo>
                  <a:lnTo>
                    <a:pt x="2883" y="140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F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2;p20">
              <a:extLst>
                <a:ext uri="{FF2B5EF4-FFF2-40B4-BE49-F238E27FC236}">
                  <a16:creationId xmlns:a16="http://schemas.microsoft.com/office/drawing/2014/main" id="{EEA057C1-9C52-43E1-BB48-C6E5AC394860}"/>
                </a:ext>
              </a:extLst>
            </p:cNvPr>
            <p:cNvSpPr/>
            <p:nvPr/>
          </p:nvSpPr>
          <p:spPr>
            <a:xfrm>
              <a:off x="3012475" y="2327014"/>
              <a:ext cx="91306" cy="59493"/>
            </a:xfrm>
            <a:custGeom>
              <a:avLst/>
              <a:gdLst/>
              <a:ahLst/>
              <a:cxnLst/>
              <a:rect l="l" t="t" r="r" b="b"/>
              <a:pathLst>
                <a:path w="7511" h="4894" extrusionOk="0">
                  <a:moveTo>
                    <a:pt x="6360" y="1"/>
                  </a:moveTo>
                  <a:lnTo>
                    <a:pt x="1315" y="3073"/>
                  </a:lnTo>
                  <a:lnTo>
                    <a:pt x="582" y="1910"/>
                  </a:lnTo>
                  <a:lnTo>
                    <a:pt x="0" y="2694"/>
                  </a:lnTo>
                  <a:lnTo>
                    <a:pt x="0" y="4312"/>
                  </a:lnTo>
                  <a:lnTo>
                    <a:pt x="1290" y="3680"/>
                  </a:lnTo>
                  <a:lnTo>
                    <a:pt x="3654" y="4893"/>
                  </a:lnTo>
                  <a:lnTo>
                    <a:pt x="7510" y="1404"/>
                  </a:lnTo>
                  <a:lnTo>
                    <a:pt x="6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3;p20">
              <a:extLst>
                <a:ext uri="{FF2B5EF4-FFF2-40B4-BE49-F238E27FC236}">
                  <a16:creationId xmlns:a16="http://schemas.microsoft.com/office/drawing/2014/main" id="{7143CF94-A434-430E-8DD5-60486B05732F}"/>
                </a:ext>
              </a:extLst>
            </p:cNvPr>
            <p:cNvSpPr/>
            <p:nvPr/>
          </p:nvSpPr>
          <p:spPr>
            <a:xfrm>
              <a:off x="2933484" y="2866766"/>
              <a:ext cx="364701" cy="807323"/>
            </a:xfrm>
            <a:custGeom>
              <a:avLst/>
              <a:gdLst/>
              <a:ahLst/>
              <a:cxnLst/>
              <a:rect l="l" t="t" r="r" b="b"/>
              <a:pathLst>
                <a:path w="30001" h="66412" extrusionOk="0">
                  <a:moveTo>
                    <a:pt x="0" y="0"/>
                  </a:moveTo>
                  <a:lnTo>
                    <a:pt x="5171" y="66412"/>
                  </a:lnTo>
                  <a:lnTo>
                    <a:pt x="13401" y="66412"/>
                  </a:lnTo>
                  <a:lnTo>
                    <a:pt x="13401" y="28636"/>
                  </a:lnTo>
                  <a:lnTo>
                    <a:pt x="21164" y="66412"/>
                  </a:lnTo>
                  <a:lnTo>
                    <a:pt x="30001" y="66412"/>
                  </a:lnTo>
                  <a:lnTo>
                    <a:pt x="25285" y="28484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4;p20">
              <a:extLst>
                <a:ext uri="{FF2B5EF4-FFF2-40B4-BE49-F238E27FC236}">
                  <a16:creationId xmlns:a16="http://schemas.microsoft.com/office/drawing/2014/main" id="{4118304B-2D33-4220-979F-1E1C09033AE1}"/>
                </a:ext>
              </a:extLst>
            </p:cNvPr>
            <p:cNvSpPr/>
            <p:nvPr/>
          </p:nvSpPr>
          <p:spPr>
            <a:xfrm>
              <a:off x="3211194" y="3647333"/>
              <a:ext cx="75928" cy="44431"/>
            </a:xfrm>
            <a:custGeom>
              <a:avLst/>
              <a:gdLst/>
              <a:ahLst/>
              <a:cxnLst/>
              <a:rect l="l" t="t" r="r" b="b"/>
              <a:pathLst>
                <a:path w="6246" h="3655" extrusionOk="0">
                  <a:moveTo>
                    <a:pt x="0" y="1"/>
                  </a:moveTo>
                  <a:lnTo>
                    <a:pt x="835" y="3654"/>
                  </a:lnTo>
                  <a:lnTo>
                    <a:pt x="6246" y="3654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011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5;p20">
              <a:extLst>
                <a:ext uri="{FF2B5EF4-FFF2-40B4-BE49-F238E27FC236}">
                  <a16:creationId xmlns:a16="http://schemas.microsoft.com/office/drawing/2014/main" id="{F23FCCE4-C41A-420D-ACB0-5B64755EB171}"/>
                </a:ext>
              </a:extLst>
            </p:cNvPr>
            <p:cNvSpPr/>
            <p:nvPr/>
          </p:nvSpPr>
          <p:spPr>
            <a:xfrm>
              <a:off x="3115755" y="3691752"/>
              <a:ext cx="183657" cy="98065"/>
            </a:xfrm>
            <a:custGeom>
              <a:avLst/>
              <a:gdLst/>
              <a:ahLst/>
              <a:cxnLst/>
              <a:rect l="l" t="t" r="r" b="b"/>
              <a:pathLst>
                <a:path w="15108" h="8067" extrusionOk="0">
                  <a:moveTo>
                    <a:pt x="8686" y="0"/>
                  </a:moveTo>
                  <a:lnTo>
                    <a:pt x="8306" y="456"/>
                  </a:lnTo>
                  <a:lnTo>
                    <a:pt x="8129" y="633"/>
                  </a:lnTo>
                  <a:lnTo>
                    <a:pt x="7624" y="1113"/>
                  </a:lnTo>
                  <a:lnTo>
                    <a:pt x="7270" y="1442"/>
                  </a:lnTo>
                  <a:lnTo>
                    <a:pt x="6852" y="1808"/>
                  </a:lnTo>
                  <a:lnTo>
                    <a:pt x="6385" y="2200"/>
                  </a:lnTo>
                  <a:lnTo>
                    <a:pt x="5866" y="2630"/>
                  </a:lnTo>
                  <a:lnTo>
                    <a:pt x="5310" y="3060"/>
                  </a:lnTo>
                  <a:lnTo>
                    <a:pt x="4729" y="3490"/>
                  </a:lnTo>
                  <a:lnTo>
                    <a:pt x="4122" y="3907"/>
                  </a:lnTo>
                  <a:lnTo>
                    <a:pt x="3806" y="4109"/>
                  </a:lnTo>
                  <a:lnTo>
                    <a:pt x="3490" y="4312"/>
                  </a:lnTo>
                  <a:lnTo>
                    <a:pt x="3161" y="4501"/>
                  </a:lnTo>
                  <a:lnTo>
                    <a:pt x="2845" y="4678"/>
                  </a:lnTo>
                  <a:lnTo>
                    <a:pt x="2516" y="4842"/>
                  </a:lnTo>
                  <a:lnTo>
                    <a:pt x="2200" y="5007"/>
                  </a:lnTo>
                  <a:lnTo>
                    <a:pt x="1871" y="5146"/>
                  </a:lnTo>
                  <a:lnTo>
                    <a:pt x="1555" y="5272"/>
                  </a:lnTo>
                  <a:lnTo>
                    <a:pt x="1239" y="5386"/>
                  </a:lnTo>
                  <a:lnTo>
                    <a:pt x="923" y="5475"/>
                  </a:lnTo>
                  <a:lnTo>
                    <a:pt x="0" y="8066"/>
                  </a:lnTo>
                  <a:lnTo>
                    <a:pt x="8711" y="8066"/>
                  </a:lnTo>
                  <a:lnTo>
                    <a:pt x="10974" y="7611"/>
                  </a:lnTo>
                  <a:lnTo>
                    <a:pt x="11631" y="8066"/>
                  </a:lnTo>
                  <a:lnTo>
                    <a:pt x="15007" y="8066"/>
                  </a:lnTo>
                  <a:lnTo>
                    <a:pt x="15032" y="7826"/>
                  </a:lnTo>
                  <a:lnTo>
                    <a:pt x="15070" y="7143"/>
                  </a:lnTo>
                  <a:lnTo>
                    <a:pt x="15083" y="6676"/>
                  </a:lnTo>
                  <a:lnTo>
                    <a:pt x="15095" y="6132"/>
                  </a:lnTo>
                  <a:lnTo>
                    <a:pt x="15108" y="5550"/>
                  </a:lnTo>
                  <a:lnTo>
                    <a:pt x="15095" y="4918"/>
                  </a:lnTo>
                  <a:lnTo>
                    <a:pt x="15070" y="4261"/>
                  </a:lnTo>
                  <a:lnTo>
                    <a:pt x="15020" y="3591"/>
                  </a:lnTo>
                  <a:lnTo>
                    <a:pt x="14944" y="2921"/>
                  </a:lnTo>
                  <a:lnTo>
                    <a:pt x="14906" y="2579"/>
                  </a:lnTo>
                  <a:lnTo>
                    <a:pt x="14843" y="2251"/>
                  </a:lnTo>
                  <a:lnTo>
                    <a:pt x="14792" y="1935"/>
                  </a:lnTo>
                  <a:lnTo>
                    <a:pt x="14716" y="1619"/>
                  </a:lnTo>
                  <a:lnTo>
                    <a:pt x="14640" y="1315"/>
                  </a:lnTo>
                  <a:lnTo>
                    <a:pt x="14552" y="1024"/>
                  </a:lnTo>
                  <a:lnTo>
                    <a:pt x="14451" y="746"/>
                  </a:lnTo>
                  <a:lnTo>
                    <a:pt x="14349" y="481"/>
                  </a:lnTo>
                  <a:lnTo>
                    <a:pt x="14223" y="228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6;p20">
              <a:extLst>
                <a:ext uri="{FF2B5EF4-FFF2-40B4-BE49-F238E27FC236}">
                  <a16:creationId xmlns:a16="http://schemas.microsoft.com/office/drawing/2014/main" id="{AE7B0B5A-A83F-4759-B4A5-59D238A50AE7}"/>
                </a:ext>
              </a:extLst>
            </p:cNvPr>
            <p:cNvSpPr/>
            <p:nvPr/>
          </p:nvSpPr>
          <p:spPr>
            <a:xfrm>
              <a:off x="3015855" y="3647333"/>
              <a:ext cx="65632" cy="44431"/>
            </a:xfrm>
            <a:custGeom>
              <a:avLst/>
              <a:gdLst/>
              <a:ahLst/>
              <a:cxnLst/>
              <a:rect l="l" t="t" r="r" b="b"/>
              <a:pathLst>
                <a:path w="5399" h="3655" extrusionOk="0">
                  <a:moveTo>
                    <a:pt x="1" y="1"/>
                  </a:moveTo>
                  <a:lnTo>
                    <a:pt x="1" y="3654"/>
                  </a:lnTo>
                  <a:lnTo>
                    <a:pt x="5399" y="3654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011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7;p20">
              <a:extLst>
                <a:ext uri="{FF2B5EF4-FFF2-40B4-BE49-F238E27FC236}">
                  <a16:creationId xmlns:a16="http://schemas.microsoft.com/office/drawing/2014/main" id="{5C9FE015-99AE-425C-B808-F1B72615C84D}"/>
                </a:ext>
              </a:extLst>
            </p:cNvPr>
            <p:cNvSpPr/>
            <p:nvPr/>
          </p:nvSpPr>
          <p:spPr>
            <a:xfrm>
              <a:off x="2910277" y="3691752"/>
              <a:ext cx="183511" cy="98065"/>
            </a:xfrm>
            <a:custGeom>
              <a:avLst/>
              <a:gdLst/>
              <a:ahLst/>
              <a:cxnLst/>
              <a:rect l="l" t="t" r="r" b="b"/>
              <a:pathLst>
                <a:path w="15096" h="8067" extrusionOk="0">
                  <a:moveTo>
                    <a:pt x="8686" y="0"/>
                  </a:moveTo>
                  <a:lnTo>
                    <a:pt x="8306" y="456"/>
                  </a:lnTo>
                  <a:lnTo>
                    <a:pt x="8117" y="633"/>
                  </a:lnTo>
                  <a:lnTo>
                    <a:pt x="7624" y="1113"/>
                  </a:lnTo>
                  <a:lnTo>
                    <a:pt x="7257" y="1442"/>
                  </a:lnTo>
                  <a:lnTo>
                    <a:pt x="6852" y="1808"/>
                  </a:lnTo>
                  <a:lnTo>
                    <a:pt x="6385" y="2200"/>
                  </a:lnTo>
                  <a:lnTo>
                    <a:pt x="5866" y="2630"/>
                  </a:lnTo>
                  <a:lnTo>
                    <a:pt x="5310" y="3060"/>
                  </a:lnTo>
                  <a:lnTo>
                    <a:pt x="4729" y="3490"/>
                  </a:lnTo>
                  <a:lnTo>
                    <a:pt x="4109" y="3907"/>
                  </a:lnTo>
                  <a:lnTo>
                    <a:pt x="3793" y="4109"/>
                  </a:lnTo>
                  <a:lnTo>
                    <a:pt x="3477" y="4312"/>
                  </a:lnTo>
                  <a:lnTo>
                    <a:pt x="3161" y="4501"/>
                  </a:lnTo>
                  <a:lnTo>
                    <a:pt x="2845" y="4678"/>
                  </a:lnTo>
                  <a:lnTo>
                    <a:pt x="2516" y="4842"/>
                  </a:lnTo>
                  <a:lnTo>
                    <a:pt x="2187" y="5007"/>
                  </a:lnTo>
                  <a:lnTo>
                    <a:pt x="1871" y="5146"/>
                  </a:lnTo>
                  <a:lnTo>
                    <a:pt x="1543" y="5272"/>
                  </a:lnTo>
                  <a:lnTo>
                    <a:pt x="1227" y="5386"/>
                  </a:lnTo>
                  <a:lnTo>
                    <a:pt x="910" y="5475"/>
                  </a:lnTo>
                  <a:lnTo>
                    <a:pt x="0" y="8066"/>
                  </a:lnTo>
                  <a:lnTo>
                    <a:pt x="8711" y="8066"/>
                  </a:lnTo>
                  <a:lnTo>
                    <a:pt x="10961" y="7611"/>
                  </a:lnTo>
                  <a:lnTo>
                    <a:pt x="11631" y="8066"/>
                  </a:lnTo>
                  <a:lnTo>
                    <a:pt x="15007" y="8066"/>
                  </a:lnTo>
                  <a:lnTo>
                    <a:pt x="15020" y="7826"/>
                  </a:lnTo>
                  <a:lnTo>
                    <a:pt x="15070" y="7143"/>
                  </a:lnTo>
                  <a:lnTo>
                    <a:pt x="15083" y="6676"/>
                  </a:lnTo>
                  <a:lnTo>
                    <a:pt x="15095" y="6132"/>
                  </a:lnTo>
                  <a:lnTo>
                    <a:pt x="15095" y="5550"/>
                  </a:lnTo>
                  <a:lnTo>
                    <a:pt x="15095" y="4918"/>
                  </a:lnTo>
                  <a:lnTo>
                    <a:pt x="15057" y="4261"/>
                  </a:lnTo>
                  <a:lnTo>
                    <a:pt x="15020" y="3591"/>
                  </a:lnTo>
                  <a:lnTo>
                    <a:pt x="14944" y="2921"/>
                  </a:lnTo>
                  <a:lnTo>
                    <a:pt x="14893" y="2579"/>
                  </a:lnTo>
                  <a:lnTo>
                    <a:pt x="14843" y="2251"/>
                  </a:lnTo>
                  <a:lnTo>
                    <a:pt x="14779" y="1935"/>
                  </a:lnTo>
                  <a:lnTo>
                    <a:pt x="14716" y="1619"/>
                  </a:lnTo>
                  <a:lnTo>
                    <a:pt x="14628" y="1315"/>
                  </a:lnTo>
                  <a:lnTo>
                    <a:pt x="14539" y="1024"/>
                  </a:lnTo>
                  <a:lnTo>
                    <a:pt x="14451" y="746"/>
                  </a:lnTo>
                  <a:lnTo>
                    <a:pt x="14337" y="481"/>
                  </a:lnTo>
                  <a:lnTo>
                    <a:pt x="14223" y="228"/>
                  </a:lnTo>
                  <a:lnTo>
                    <a:pt x="140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8;p20">
              <a:extLst>
                <a:ext uri="{FF2B5EF4-FFF2-40B4-BE49-F238E27FC236}">
                  <a16:creationId xmlns:a16="http://schemas.microsoft.com/office/drawing/2014/main" id="{64A7C4C7-9BF1-4D93-A0D3-C5003B910102}"/>
                </a:ext>
              </a:extLst>
            </p:cNvPr>
            <p:cNvSpPr/>
            <p:nvPr/>
          </p:nvSpPr>
          <p:spPr>
            <a:xfrm>
              <a:off x="2737537" y="2373743"/>
              <a:ext cx="457064" cy="313219"/>
            </a:xfrm>
            <a:custGeom>
              <a:avLst/>
              <a:gdLst/>
              <a:ahLst/>
              <a:cxnLst/>
              <a:rect l="l" t="t" r="r" b="b"/>
              <a:pathLst>
                <a:path w="37599" h="25766" extrusionOk="0">
                  <a:moveTo>
                    <a:pt x="32466" y="0"/>
                  </a:moveTo>
                  <a:lnTo>
                    <a:pt x="32226" y="13"/>
                  </a:lnTo>
                  <a:lnTo>
                    <a:pt x="31998" y="25"/>
                  </a:lnTo>
                  <a:lnTo>
                    <a:pt x="31758" y="63"/>
                  </a:lnTo>
                  <a:lnTo>
                    <a:pt x="31530" y="114"/>
                  </a:lnTo>
                  <a:lnTo>
                    <a:pt x="31290" y="164"/>
                  </a:lnTo>
                  <a:lnTo>
                    <a:pt x="31075" y="228"/>
                  </a:lnTo>
                  <a:lnTo>
                    <a:pt x="30848" y="303"/>
                  </a:lnTo>
                  <a:lnTo>
                    <a:pt x="30633" y="392"/>
                  </a:lnTo>
                  <a:lnTo>
                    <a:pt x="30418" y="480"/>
                  </a:lnTo>
                  <a:lnTo>
                    <a:pt x="30203" y="594"/>
                  </a:lnTo>
                  <a:lnTo>
                    <a:pt x="30001" y="708"/>
                  </a:lnTo>
                  <a:lnTo>
                    <a:pt x="29798" y="834"/>
                  </a:lnTo>
                  <a:lnTo>
                    <a:pt x="29609" y="961"/>
                  </a:lnTo>
                  <a:lnTo>
                    <a:pt x="29419" y="1113"/>
                  </a:lnTo>
                  <a:lnTo>
                    <a:pt x="29242" y="1264"/>
                  </a:lnTo>
                  <a:lnTo>
                    <a:pt x="29065" y="1429"/>
                  </a:lnTo>
                  <a:lnTo>
                    <a:pt x="28901" y="1593"/>
                  </a:lnTo>
                  <a:lnTo>
                    <a:pt x="28736" y="1770"/>
                  </a:lnTo>
                  <a:lnTo>
                    <a:pt x="28597" y="1960"/>
                  </a:lnTo>
                  <a:lnTo>
                    <a:pt x="28446" y="2149"/>
                  </a:lnTo>
                  <a:lnTo>
                    <a:pt x="28319" y="2352"/>
                  </a:lnTo>
                  <a:lnTo>
                    <a:pt x="28193" y="2554"/>
                  </a:lnTo>
                  <a:lnTo>
                    <a:pt x="28079" y="2769"/>
                  </a:lnTo>
                  <a:lnTo>
                    <a:pt x="27978" y="2996"/>
                  </a:lnTo>
                  <a:lnTo>
                    <a:pt x="27877" y="3224"/>
                  </a:lnTo>
                  <a:lnTo>
                    <a:pt x="27801" y="3464"/>
                  </a:lnTo>
                  <a:lnTo>
                    <a:pt x="23528" y="16511"/>
                  </a:lnTo>
                  <a:lnTo>
                    <a:pt x="518" y="13603"/>
                  </a:lnTo>
                  <a:lnTo>
                    <a:pt x="0" y="20569"/>
                  </a:lnTo>
                  <a:lnTo>
                    <a:pt x="898" y="20898"/>
                  </a:lnTo>
                  <a:lnTo>
                    <a:pt x="1947" y="21252"/>
                  </a:lnTo>
                  <a:lnTo>
                    <a:pt x="3338" y="21707"/>
                  </a:lnTo>
                  <a:lnTo>
                    <a:pt x="5007" y="22238"/>
                  </a:lnTo>
                  <a:lnTo>
                    <a:pt x="5929" y="22516"/>
                  </a:lnTo>
                  <a:lnTo>
                    <a:pt x="6903" y="22807"/>
                  </a:lnTo>
                  <a:lnTo>
                    <a:pt x="7927" y="23098"/>
                  </a:lnTo>
                  <a:lnTo>
                    <a:pt x="9002" y="23401"/>
                  </a:lnTo>
                  <a:lnTo>
                    <a:pt x="10089" y="23692"/>
                  </a:lnTo>
                  <a:lnTo>
                    <a:pt x="11227" y="23970"/>
                  </a:lnTo>
                  <a:lnTo>
                    <a:pt x="12377" y="24248"/>
                  </a:lnTo>
                  <a:lnTo>
                    <a:pt x="13540" y="24514"/>
                  </a:lnTo>
                  <a:lnTo>
                    <a:pt x="14716" y="24754"/>
                  </a:lnTo>
                  <a:lnTo>
                    <a:pt x="15892" y="24994"/>
                  </a:lnTo>
                  <a:lnTo>
                    <a:pt x="17067" y="25197"/>
                  </a:lnTo>
                  <a:lnTo>
                    <a:pt x="18231" y="25374"/>
                  </a:lnTo>
                  <a:lnTo>
                    <a:pt x="19381" y="25525"/>
                  </a:lnTo>
                  <a:lnTo>
                    <a:pt x="19950" y="25589"/>
                  </a:lnTo>
                  <a:lnTo>
                    <a:pt x="20506" y="25639"/>
                  </a:lnTo>
                  <a:lnTo>
                    <a:pt x="21062" y="25677"/>
                  </a:lnTo>
                  <a:lnTo>
                    <a:pt x="21619" y="25715"/>
                  </a:lnTo>
                  <a:lnTo>
                    <a:pt x="22150" y="25740"/>
                  </a:lnTo>
                  <a:lnTo>
                    <a:pt x="22681" y="25753"/>
                  </a:lnTo>
                  <a:lnTo>
                    <a:pt x="23199" y="25766"/>
                  </a:lnTo>
                  <a:lnTo>
                    <a:pt x="23717" y="25753"/>
                  </a:lnTo>
                  <a:lnTo>
                    <a:pt x="24210" y="25740"/>
                  </a:lnTo>
                  <a:lnTo>
                    <a:pt x="24691" y="25702"/>
                  </a:lnTo>
                  <a:lnTo>
                    <a:pt x="25171" y="25664"/>
                  </a:lnTo>
                  <a:lnTo>
                    <a:pt x="25626" y="25614"/>
                  </a:lnTo>
                  <a:lnTo>
                    <a:pt x="26069" y="25538"/>
                  </a:lnTo>
                  <a:lnTo>
                    <a:pt x="26499" y="25462"/>
                  </a:lnTo>
                  <a:lnTo>
                    <a:pt x="26916" y="25361"/>
                  </a:lnTo>
                  <a:lnTo>
                    <a:pt x="27308" y="25247"/>
                  </a:lnTo>
                  <a:lnTo>
                    <a:pt x="27687" y="25121"/>
                  </a:lnTo>
                  <a:lnTo>
                    <a:pt x="28054" y="24982"/>
                  </a:lnTo>
                  <a:lnTo>
                    <a:pt x="28294" y="24868"/>
                  </a:lnTo>
                  <a:lnTo>
                    <a:pt x="28534" y="24741"/>
                  </a:lnTo>
                  <a:lnTo>
                    <a:pt x="28762" y="24615"/>
                  </a:lnTo>
                  <a:lnTo>
                    <a:pt x="29002" y="24476"/>
                  </a:lnTo>
                  <a:lnTo>
                    <a:pt x="29230" y="24312"/>
                  </a:lnTo>
                  <a:lnTo>
                    <a:pt x="29457" y="24147"/>
                  </a:lnTo>
                  <a:lnTo>
                    <a:pt x="29672" y="23970"/>
                  </a:lnTo>
                  <a:lnTo>
                    <a:pt x="29887" y="23781"/>
                  </a:lnTo>
                  <a:lnTo>
                    <a:pt x="30114" y="23591"/>
                  </a:lnTo>
                  <a:lnTo>
                    <a:pt x="30317" y="23389"/>
                  </a:lnTo>
                  <a:lnTo>
                    <a:pt x="30532" y="23174"/>
                  </a:lnTo>
                  <a:lnTo>
                    <a:pt x="30734" y="22946"/>
                  </a:lnTo>
                  <a:lnTo>
                    <a:pt x="30936" y="22706"/>
                  </a:lnTo>
                  <a:lnTo>
                    <a:pt x="31139" y="22466"/>
                  </a:lnTo>
                  <a:lnTo>
                    <a:pt x="31530" y="21960"/>
                  </a:lnTo>
                  <a:lnTo>
                    <a:pt x="31910" y="21429"/>
                  </a:lnTo>
                  <a:lnTo>
                    <a:pt x="32276" y="20860"/>
                  </a:lnTo>
                  <a:lnTo>
                    <a:pt x="32630" y="20279"/>
                  </a:lnTo>
                  <a:lnTo>
                    <a:pt x="32972" y="19659"/>
                  </a:lnTo>
                  <a:lnTo>
                    <a:pt x="33300" y="19027"/>
                  </a:lnTo>
                  <a:lnTo>
                    <a:pt x="33616" y="18370"/>
                  </a:lnTo>
                  <a:lnTo>
                    <a:pt x="33933" y="17712"/>
                  </a:lnTo>
                  <a:lnTo>
                    <a:pt x="34223" y="17030"/>
                  </a:lnTo>
                  <a:lnTo>
                    <a:pt x="34514" y="16334"/>
                  </a:lnTo>
                  <a:lnTo>
                    <a:pt x="34780" y="15626"/>
                  </a:lnTo>
                  <a:lnTo>
                    <a:pt x="35045" y="14918"/>
                  </a:lnTo>
                  <a:lnTo>
                    <a:pt x="35298" y="14198"/>
                  </a:lnTo>
                  <a:lnTo>
                    <a:pt x="35538" y="13477"/>
                  </a:lnTo>
                  <a:lnTo>
                    <a:pt x="35766" y="12769"/>
                  </a:lnTo>
                  <a:lnTo>
                    <a:pt x="35981" y="12048"/>
                  </a:lnTo>
                  <a:lnTo>
                    <a:pt x="36196" y="11340"/>
                  </a:lnTo>
                  <a:lnTo>
                    <a:pt x="36385" y="10632"/>
                  </a:lnTo>
                  <a:lnTo>
                    <a:pt x="36575" y="9937"/>
                  </a:lnTo>
                  <a:lnTo>
                    <a:pt x="36929" y="8572"/>
                  </a:lnTo>
                  <a:lnTo>
                    <a:pt x="37232" y="7282"/>
                  </a:lnTo>
                  <a:lnTo>
                    <a:pt x="37498" y="6068"/>
                  </a:lnTo>
                  <a:lnTo>
                    <a:pt x="37536" y="5828"/>
                  </a:lnTo>
                  <a:lnTo>
                    <a:pt x="37574" y="5588"/>
                  </a:lnTo>
                  <a:lnTo>
                    <a:pt x="37586" y="5348"/>
                  </a:lnTo>
                  <a:lnTo>
                    <a:pt x="37599" y="5108"/>
                  </a:lnTo>
                  <a:lnTo>
                    <a:pt x="37599" y="4867"/>
                  </a:lnTo>
                  <a:lnTo>
                    <a:pt x="37586" y="4627"/>
                  </a:lnTo>
                  <a:lnTo>
                    <a:pt x="37561" y="4387"/>
                  </a:lnTo>
                  <a:lnTo>
                    <a:pt x="37523" y="4159"/>
                  </a:lnTo>
                  <a:lnTo>
                    <a:pt x="37485" y="3932"/>
                  </a:lnTo>
                  <a:lnTo>
                    <a:pt x="37422" y="3704"/>
                  </a:lnTo>
                  <a:lnTo>
                    <a:pt x="37359" y="3477"/>
                  </a:lnTo>
                  <a:lnTo>
                    <a:pt x="37283" y="3262"/>
                  </a:lnTo>
                  <a:lnTo>
                    <a:pt x="37194" y="3047"/>
                  </a:lnTo>
                  <a:lnTo>
                    <a:pt x="37093" y="2832"/>
                  </a:lnTo>
                  <a:lnTo>
                    <a:pt x="36992" y="2630"/>
                  </a:lnTo>
                  <a:lnTo>
                    <a:pt x="36878" y="2427"/>
                  </a:lnTo>
                  <a:lnTo>
                    <a:pt x="36752" y="2225"/>
                  </a:lnTo>
                  <a:lnTo>
                    <a:pt x="36613" y="2035"/>
                  </a:lnTo>
                  <a:lnTo>
                    <a:pt x="36474" y="1858"/>
                  </a:lnTo>
                  <a:lnTo>
                    <a:pt x="36322" y="1681"/>
                  </a:lnTo>
                  <a:lnTo>
                    <a:pt x="36170" y="1504"/>
                  </a:lnTo>
                  <a:lnTo>
                    <a:pt x="35993" y="1340"/>
                  </a:lnTo>
                  <a:lnTo>
                    <a:pt x="35829" y="1188"/>
                  </a:lnTo>
                  <a:lnTo>
                    <a:pt x="35639" y="1037"/>
                  </a:lnTo>
                  <a:lnTo>
                    <a:pt x="35450" y="898"/>
                  </a:lnTo>
                  <a:lnTo>
                    <a:pt x="35260" y="771"/>
                  </a:lnTo>
                  <a:lnTo>
                    <a:pt x="35045" y="645"/>
                  </a:lnTo>
                  <a:lnTo>
                    <a:pt x="34843" y="531"/>
                  </a:lnTo>
                  <a:lnTo>
                    <a:pt x="34615" y="430"/>
                  </a:lnTo>
                  <a:lnTo>
                    <a:pt x="34400" y="341"/>
                  </a:lnTo>
                  <a:lnTo>
                    <a:pt x="34160" y="253"/>
                  </a:lnTo>
                  <a:lnTo>
                    <a:pt x="33933" y="190"/>
                  </a:lnTo>
                  <a:lnTo>
                    <a:pt x="33680" y="126"/>
                  </a:lnTo>
                  <a:lnTo>
                    <a:pt x="33439" y="76"/>
                  </a:lnTo>
                  <a:lnTo>
                    <a:pt x="33199" y="38"/>
                  </a:lnTo>
                  <a:lnTo>
                    <a:pt x="32959" y="13"/>
                  </a:lnTo>
                  <a:lnTo>
                    <a:pt x="32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9;p20">
              <a:extLst>
                <a:ext uri="{FF2B5EF4-FFF2-40B4-BE49-F238E27FC236}">
                  <a16:creationId xmlns:a16="http://schemas.microsoft.com/office/drawing/2014/main" id="{F30ADC92-71A8-4300-9FB9-CEE56F3AF4FE}"/>
                </a:ext>
              </a:extLst>
            </p:cNvPr>
            <p:cNvSpPr/>
            <p:nvPr/>
          </p:nvSpPr>
          <p:spPr>
            <a:xfrm>
              <a:off x="2641320" y="2511438"/>
              <a:ext cx="104058" cy="112361"/>
            </a:xfrm>
            <a:custGeom>
              <a:avLst/>
              <a:gdLst/>
              <a:ahLst/>
              <a:cxnLst/>
              <a:rect l="l" t="t" r="r" b="b"/>
              <a:pathLst>
                <a:path w="8560" h="9243" extrusionOk="0">
                  <a:moveTo>
                    <a:pt x="3187" y="1"/>
                  </a:moveTo>
                  <a:lnTo>
                    <a:pt x="3035" y="13"/>
                  </a:lnTo>
                  <a:lnTo>
                    <a:pt x="2909" y="26"/>
                  </a:lnTo>
                  <a:lnTo>
                    <a:pt x="2808" y="64"/>
                  </a:lnTo>
                  <a:lnTo>
                    <a:pt x="2732" y="102"/>
                  </a:lnTo>
                  <a:lnTo>
                    <a:pt x="2668" y="165"/>
                  </a:lnTo>
                  <a:lnTo>
                    <a:pt x="2631" y="228"/>
                  </a:lnTo>
                  <a:lnTo>
                    <a:pt x="2605" y="304"/>
                  </a:lnTo>
                  <a:lnTo>
                    <a:pt x="2605" y="393"/>
                  </a:lnTo>
                  <a:lnTo>
                    <a:pt x="2618" y="481"/>
                  </a:lnTo>
                  <a:lnTo>
                    <a:pt x="2656" y="582"/>
                  </a:lnTo>
                  <a:lnTo>
                    <a:pt x="2694" y="683"/>
                  </a:lnTo>
                  <a:lnTo>
                    <a:pt x="2757" y="785"/>
                  </a:lnTo>
                  <a:lnTo>
                    <a:pt x="2833" y="873"/>
                  </a:lnTo>
                  <a:lnTo>
                    <a:pt x="2909" y="974"/>
                  </a:lnTo>
                  <a:lnTo>
                    <a:pt x="3010" y="1050"/>
                  </a:lnTo>
                  <a:lnTo>
                    <a:pt x="3111" y="1139"/>
                  </a:lnTo>
                  <a:lnTo>
                    <a:pt x="3225" y="1202"/>
                  </a:lnTo>
                  <a:lnTo>
                    <a:pt x="3351" y="1265"/>
                  </a:lnTo>
                  <a:lnTo>
                    <a:pt x="3478" y="1316"/>
                  </a:lnTo>
                  <a:lnTo>
                    <a:pt x="3604" y="1341"/>
                  </a:lnTo>
                  <a:lnTo>
                    <a:pt x="3869" y="1391"/>
                  </a:lnTo>
                  <a:lnTo>
                    <a:pt x="4122" y="1467"/>
                  </a:lnTo>
                  <a:lnTo>
                    <a:pt x="4363" y="1543"/>
                  </a:lnTo>
                  <a:lnTo>
                    <a:pt x="4577" y="1632"/>
                  </a:lnTo>
                  <a:lnTo>
                    <a:pt x="4881" y="1758"/>
                  </a:lnTo>
                  <a:lnTo>
                    <a:pt x="5007" y="1821"/>
                  </a:lnTo>
                  <a:lnTo>
                    <a:pt x="4350" y="1657"/>
                  </a:lnTo>
                  <a:lnTo>
                    <a:pt x="3667" y="1493"/>
                  </a:lnTo>
                  <a:lnTo>
                    <a:pt x="2871" y="1328"/>
                  </a:lnTo>
                  <a:lnTo>
                    <a:pt x="2454" y="1240"/>
                  </a:lnTo>
                  <a:lnTo>
                    <a:pt x="2049" y="1176"/>
                  </a:lnTo>
                  <a:lnTo>
                    <a:pt x="1644" y="1113"/>
                  </a:lnTo>
                  <a:lnTo>
                    <a:pt x="1278" y="1075"/>
                  </a:lnTo>
                  <a:lnTo>
                    <a:pt x="949" y="1063"/>
                  </a:lnTo>
                  <a:lnTo>
                    <a:pt x="671" y="1063"/>
                  </a:lnTo>
                  <a:lnTo>
                    <a:pt x="545" y="1075"/>
                  </a:lnTo>
                  <a:lnTo>
                    <a:pt x="443" y="1101"/>
                  </a:lnTo>
                  <a:lnTo>
                    <a:pt x="355" y="1126"/>
                  </a:lnTo>
                  <a:lnTo>
                    <a:pt x="292" y="1164"/>
                  </a:lnTo>
                  <a:lnTo>
                    <a:pt x="191" y="1265"/>
                  </a:lnTo>
                  <a:lnTo>
                    <a:pt x="115" y="1366"/>
                  </a:lnTo>
                  <a:lnTo>
                    <a:pt x="51" y="1480"/>
                  </a:lnTo>
                  <a:lnTo>
                    <a:pt x="14" y="1594"/>
                  </a:lnTo>
                  <a:lnTo>
                    <a:pt x="1" y="1720"/>
                  </a:lnTo>
                  <a:lnTo>
                    <a:pt x="1" y="1847"/>
                  </a:lnTo>
                  <a:lnTo>
                    <a:pt x="26" y="1986"/>
                  </a:lnTo>
                  <a:lnTo>
                    <a:pt x="77" y="2112"/>
                  </a:lnTo>
                  <a:lnTo>
                    <a:pt x="140" y="2238"/>
                  </a:lnTo>
                  <a:lnTo>
                    <a:pt x="216" y="2352"/>
                  </a:lnTo>
                  <a:lnTo>
                    <a:pt x="317" y="2466"/>
                  </a:lnTo>
                  <a:lnTo>
                    <a:pt x="431" y="2580"/>
                  </a:lnTo>
                  <a:lnTo>
                    <a:pt x="557" y="2668"/>
                  </a:lnTo>
                  <a:lnTo>
                    <a:pt x="709" y="2744"/>
                  </a:lnTo>
                  <a:lnTo>
                    <a:pt x="873" y="2807"/>
                  </a:lnTo>
                  <a:lnTo>
                    <a:pt x="1050" y="2858"/>
                  </a:lnTo>
                  <a:lnTo>
                    <a:pt x="1012" y="2871"/>
                  </a:lnTo>
                  <a:lnTo>
                    <a:pt x="886" y="2896"/>
                  </a:lnTo>
                  <a:lnTo>
                    <a:pt x="722" y="2946"/>
                  </a:lnTo>
                  <a:lnTo>
                    <a:pt x="633" y="2984"/>
                  </a:lnTo>
                  <a:lnTo>
                    <a:pt x="532" y="3035"/>
                  </a:lnTo>
                  <a:lnTo>
                    <a:pt x="443" y="3098"/>
                  </a:lnTo>
                  <a:lnTo>
                    <a:pt x="342" y="3161"/>
                  </a:lnTo>
                  <a:lnTo>
                    <a:pt x="254" y="3250"/>
                  </a:lnTo>
                  <a:lnTo>
                    <a:pt x="178" y="3351"/>
                  </a:lnTo>
                  <a:lnTo>
                    <a:pt x="102" y="3465"/>
                  </a:lnTo>
                  <a:lnTo>
                    <a:pt x="51" y="3591"/>
                  </a:lnTo>
                  <a:lnTo>
                    <a:pt x="14" y="3730"/>
                  </a:lnTo>
                  <a:lnTo>
                    <a:pt x="1" y="3895"/>
                  </a:lnTo>
                  <a:lnTo>
                    <a:pt x="14" y="4059"/>
                  </a:lnTo>
                  <a:lnTo>
                    <a:pt x="39" y="4211"/>
                  </a:lnTo>
                  <a:lnTo>
                    <a:pt x="89" y="4350"/>
                  </a:lnTo>
                  <a:lnTo>
                    <a:pt x="165" y="4476"/>
                  </a:lnTo>
                  <a:lnTo>
                    <a:pt x="254" y="4577"/>
                  </a:lnTo>
                  <a:lnTo>
                    <a:pt x="342" y="4678"/>
                  </a:lnTo>
                  <a:lnTo>
                    <a:pt x="443" y="4767"/>
                  </a:lnTo>
                  <a:lnTo>
                    <a:pt x="557" y="4843"/>
                  </a:lnTo>
                  <a:lnTo>
                    <a:pt x="658" y="4906"/>
                  </a:lnTo>
                  <a:lnTo>
                    <a:pt x="759" y="4957"/>
                  </a:lnTo>
                  <a:lnTo>
                    <a:pt x="949" y="5032"/>
                  </a:lnTo>
                  <a:lnTo>
                    <a:pt x="1075" y="5083"/>
                  </a:lnTo>
                  <a:lnTo>
                    <a:pt x="1126" y="5096"/>
                  </a:lnTo>
                  <a:lnTo>
                    <a:pt x="1113" y="5146"/>
                  </a:lnTo>
                  <a:lnTo>
                    <a:pt x="1075" y="5285"/>
                  </a:lnTo>
                  <a:lnTo>
                    <a:pt x="1038" y="5500"/>
                  </a:lnTo>
                  <a:lnTo>
                    <a:pt x="1025" y="5614"/>
                  </a:lnTo>
                  <a:lnTo>
                    <a:pt x="1025" y="5753"/>
                  </a:lnTo>
                  <a:lnTo>
                    <a:pt x="1038" y="5892"/>
                  </a:lnTo>
                  <a:lnTo>
                    <a:pt x="1050" y="6044"/>
                  </a:lnTo>
                  <a:lnTo>
                    <a:pt x="1088" y="6196"/>
                  </a:lnTo>
                  <a:lnTo>
                    <a:pt x="1151" y="6335"/>
                  </a:lnTo>
                  <a:lnTo>
                    <a:pt x="1227" y="6486"/>
                  </a:lnTo>
                  <a:lnTo>
                    <a:pt x="1341" y="6625"/>
                  </a:lnTo>
                  <a:lnTo>
                    <a:pt x="1467" y="6764"/>
                  </a:lnTo>
                  <a:lnTo>
                    <a:pt x="1632" y="6891"/>
                  </a:lnTo>
                  <a:lnTo>
                    <a:pt x="1644" y="6941"/>
                  </a:lnTo>
                  <a:lnTo>
                    <a:pt x="1670" y="7068"/>
                  </a:lnTo>
                  <a:lnTo>
                    <a:pt x="1720" y="7258"/>
                  </a:lnTo>
                  <a:lnTo>
                    <a:pt x="1758" y="7371"/>
                  </a:lnTo>
                  <a:lnTo>
                    <a:pt x="1821" y="7498"/>
                  </a:lnTo>
                  <a:lnTo>
                    <a:pt x="1885" y="7612"/>
                  </a:lnTo>
                  <a:lnTo>
                    <a:pt x="1960" y="7738"/>
                  </a:lnTo>
                  <a:lnTo>
                    <a:pt x="2049" y="7864"/>
                  </a:lnTo>
                  <a:lnTo>
                    <a:pt x="2150" y="7978"/>
                  </a:lnTo>
                  <a:lnTo>
                    <a:pt x="2277" y="8092"/>
                  </a:lnTo>
                  <a:lnTo>
                    <a:pt x="2416" y="8193"/>
                  </a:lnTo>
                  <a:lnTo>
                    <a:pt x="2580" y="8282"/>
                  </a:lnTo>
                  <a:lnTo>
                    <a:pt x="2757" y="8357"/>
                  </a:lnTo>
                  <a:lnTo>
                    <a:pt x="2972" y="8421"/>
                  </a:lnTo>
                  <a:lnTo>
                    <a:pt x="3263" y="8497"/>
                  </a:lnTo>
                  <a:lnTo>
                    <a:pt x="3983" y="8636"/>
                  </a:lnTo>
                  <a:lnTo>
                    <a:pt x="4830" y="8787"/>
                  </a:lnTo>
                  <a:lnTo>
                    <a:pt x="5715" y="8926"/>
                  </a:lnTo>
                  <a:lnTo>
                    <a:pt x="7258" y="9154"/>
                  </a:lnTo>
                  <a:lnTo>
                    <a:pt x="7915" y="9242"/>
                  </a:lnTo>
                  <a:lnTo>
                    <a:pt x="8560" y="2289"/>
                  </a:lnTo>
                  <a:lnTo>
                    <a:pt x="8269" y="2049"/>
                  </a:lnTo>
                  <a:lnTo>
                    <a:pt x="7940" y="1783"/>
                  </a:lnTo>
                  <a:lnTo>
                    <a:pt x="7536" y="1480"/>
                  </a:lnTo>
                  <a:lnTo>
                    <a:pt x="7081" y="1151"/>
                  </a:lnTo>
                  <a:lnTo>
                    <a:pt x="6840" y="999"/>
                  </a:lnTo>
                  <a:lnTo>
                    <a:pt x="6600" y="848"/>
                  </a:lnTo>
                  <a:lnTo>
                    <a:pt x="6360" y="709"/>
                  </a:lnTo>
                  <a:lnTo>
                    <a:pt x="6120" y="595"/>
                  </a:lnTo>
                  <a:lnTo>
                    <a:pt x="5892" y="494"/>
                  </a:lnTo>
                  <a:lnTo>
                    <a:pt x="5677" y="418"/>
                  </a:lnTo>
                  <a:lnTo>
                    <a:pt x="5248" y="304"/>
                  </a:lnTo>
                  <a:lnTo>
                    <a:pt x="4805" y="203"/>
                  </a:lnTo>
                  <a:lnTo>
                    <a:pt x="4350" y="115"/>
                  </a:lnTo>
                  <a:lnTo>
                    <a:pt x="3920" y="39"/>
                  </a:lnTo>
                  <a:lnTo>
                    <a:pt x="352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0;p20">
              <a:extLst>
                <a:ext uri="{FF2B5EF4-FFF2-40B4-BE49-F238E27FC236}">
                  <a16:creationId xmlns:a16="http://schemas.microsoft.com/office/drawing/2014/main" id="{E66237B6-886F-48E9-A412-6D412D82C221}"/>
                </a:ext>
              </a:extLst>
            </p:cNvPr>
            <p:cNvSpPr/>
            <p:nvPr/>
          </p:nvSpPr>
          <p:spPr>
            <a:xfrm>
              <a:off x="2615050" y="2422453"/>
              <a:ext cx="68707" cy="98989"/>
            </a:xfrm>
            <a:custGeom>
              <a:avLst/>
              <a:gdLst/>
              <a:ahLst/>
              <a:cxnLst/>
              <a:rect l="l" t="t" r="r" b="b"/>
              <a:pathLst>
                <a:path w="5652" h="8143" extrusionOk="0">
                  <a:moveTo>
                    <a:pt x="1075" y="1"/>
                  </a:moveTo>
                  <a:lnTo>
                    <a:pt x="973" y="13"/>
                  </a:lnTo>
                  <a:lnTo>
                    <a:pt x="860" y="26"/>
                  </a:lnTo>
                  <a:lnTo>
                    <a:pt x="759" y="51"/>
                  </a:lnTo>
                  <a:lnTo>
                    <a:pt x="657" y="102"/>
                  </a:lnTo>
                  <a:lnTo>
                    <a:pt x="544" y="152"/>
                  </a:lnTo>
                  <a:lnTo>
                    <a:pt x="455" y="228"/>
                  </a:lnTo>
                  <a:lnTo>
                    <a:pt x="367" y="329"/>
                  </a:lnTo>
                  <a:lnTo>
                    <a:pt x="278" y="443"/>
                  </a:lnTo>
                  <a:lnTo>
                    <a:pt x="215" y="582"/>
                  </a:lnTo>
                  <a:lnTo>
                    <a:pt x="152" y="734"/>
                  </a:lnTo>
                  <a:lnTo>
                    <a:pt x="126" y="886"/>
                  </a:lnTo>
                  <a:lnTo>
                    <a:pt x="101" y="1037"/>
                  </a:lnTo>
                  <a:lnTo>
                    <a:pt x="89" y="1189"/>
                  </a:lnTo>
                  <a:lnTo>
                    <a:pt x="101" y="1328"/>
                  </a:lnTo>
                  <a:lnTo>
                    <a:pt x="114" y="1467"/>
                  </a:lnTo>
                  <a:lnTo>
                    <a:pt x="126" y="1606"/>
                  </a:lnTo>
                  <a:lnTo>
                    <a:pt x="152" y="1720"/>
                  </a:lnTo>
                  <a:lnTo>
                    <a:pt x="215" y="1935"/>
                  </a:lnTo>
                  <a:lnTo>
                    <a:pt x="278" y="2112"/>
                  </a:lnTo>
                  <a:lnTo>
                    <a:pt x="354" y="2251"/>
                  </a:lnTo>
                  <a:lnTo>
                    <a:pt x="329" y="2276"/>
                  </a:lnTo>
                  <a:lnTo>
                    <a:pt x="253" y="2352"/>
                  </a:lnTo>
                  <a:lnTo>
                    <a:pt x="164" y="2479"/>
                  </a:lnTo>
                  <a:lnTo>
                    <a:pt x="114" y="2554"/>
                  </a:lnTo>
                  <a:lnTo>
                    <a:pt x="76" y="2656"/>
                  </a:lnTo>
                  <a:lnTo>
                    <a:pt x="38" y="2757"/>
                  </a:lnTo>
                  <a:lnTo>
                    <a:pt x="13" y="2883"/>
                  </a:lnTo>
                  <a:lnTo>
                    <a:pt x="0" y="3010"/>
                  </a:lnTo>
                  <a:lnTo>
                    <a:pt x="0" y="3149"/>
                  </a:lnTo>
                  <a:lnTo>
                    <a:pt x="25" y="3313"/>
                  </a:lnTo>
                  <a:lnTo>
                    <a:pt x="63" y="3477"/>
                  </a:lnTo>
                  <a:lnTo>
                    <a:pt x="126" y="3667"/>
                  </a:lnTo>
                  <a:lnTo>
                    <a:pt x="215" y="3857"/>
                  </a:lnTo>
                  <a:lnTo>
                    <a:pt x="164" y="3970"/>
                  </a:lnTo>
                  <a:lnTo>
                    <a:pt x="126" y="4097"/>
                  </a:lnTo>
                  <a:lnTo>
                    <a:pt x="101" y="4261"/>
                  </a:lnTo>
                  <a:lnTo>
                    <a:pt x="101" y="4350"/>
                  </a:lnTo>
                  <a:lnTo>
                    <a:pt x="101" y="4438"/>
                  </a:lnTo>
                  <a:lnTo>
                    <a:pt x="114" y="4527"/>
                  </a:lnTo>
                  <a:lnTo>
                    <a:pt x="126" y="4628"/>
                  </a:lnTo>
                  <a:lnTo>
                    <a:pt x="164" y="4716"/>
                  </a:lnTo>
                  <a:lnTo>
                    <a:pt x="215" y="4805"/>
                  </a:lnTo>
                  <a:lnTo>
                    <a:pt x="278" y="4893"/>
                  </a:lnTo>
                  <a:lnTo>
                    <a:pt x="354" y="4982"/>
                  </a:lnTo>
                  <a:lnTo>
                    <a:pt x="329" y="5032"/>
                  </a:lnTo>
                  <a:lnTo>
                    <a:pt x="278" y="5197"/>
                  </a:lnTo>
                  <a:lnTo>
                    <a:pt x="253" y="5298"/>
                  </a:lnTo>
                  <a:lnTo>
                    <a:pt x="240" y="5437"/>
                  </a:lnTo>
                  <a:lnTo>
                    <a:pt x="228" y="5576"/>
                  </a:lnTo>
                  <a:lnTo>
                    <a:pt x="240" y="5740"/>
                  </a:lnTo>
                  <a:lnTo>
                    <a:pt x="266" y="5917"/>
                  </a:lnTo>
                  <a:lnTo>
                    <a:pt x="303" y="6094"/>
                  </a:lnTo>
                  <a:lnTo>
                    <a:pt x="379" y="6284"/>
                  </a:lnTo>
                  <a:lnTo>
                    <a:pt x="480" y="6486"/>
                  </a:lnTo>
                  <a:lnTo>
                    <a:pt x="619" y="6676"/>
                  </a:lnTo>
                  <a:lnTo>
                    <a:pt x="695" y="6777"/>
                  </a:lnTo>
                  <a:lnTo>
                    <a:pt x="796" y="6878"/>
                  </a:lnTo>
                  <a:lnTo>
                    <a:pt x="898" y="6979"/>
                  </a:lnTo>
                  <a:lnTo>
                    <a:pt x="1011" y="7081"/>
                  </a:lnTo>
                  <a:lnTo>
                    <a:pt x="1125" y="7169"/>
                  </a:lnTo>
                  <a:lnTo>
                    <a:pt x="1264" y="7270"/>
                  </a:lnTo>
                  <a:lnTo>
                    <a:pt x="1555" y="7447"/>
                  </a:lnTo>
                  <a:lnTo>
                    <a:pt x="1846" y="7599"/>
                  </a:lnTo>
                  <a:lnTo>
                    <a:pt x="2137" y="7738"/>
                  </a:lnTo>
                  <a:lnTo>
                    <a:pt x="2427" y="7839"/>
                  </a:lnTo>
                  <a:lnTo>
                    <a:pt x="2706" y="7928"/>
                  </a:lnTo>
                  <a:lnTo>
                    <a:pt x="2971" y="7991"/>
                  </a:lnTo>
                  <a:lnTo>
                    <a:pt x="3236" y="8041"/>
                  </a:lnTo>
                  <a:lnTo>
                    <a:pt x="3477" y="8079"/>
                  </a:lnTo>
                  <a:lnTo>
                    <a:pt x="3704" y="8105"/>
                  </a:lnTo>
                  <a:lnTo>
                    <a:pt x="3907" y="8130"/>
                  </a:lnTo>
                  <a:lnTo>
                    <a:pt x="4248" y="8142"/>
                  </a:lnTo>
                  <a:lnTo>
                    <a:pt x="4475" y="8130"/>
                  </a:lnTo>
                  <a:lnTo>
                    <a:pt x="4551" y="8130"/>
                  </a:lnTo>
                  <a:lnTo>
                    <a:pt x="4008" y="6638"/>
                  </a:lnTo>
                  <a:lnTo>
                    <a:pt x="4261" y="6613"/>
                  </a:lnTo>
                  <a:lnTo>
                    <a:pt x="4501" y="6562"/>
                  </a:lnTo>
                  <a:lnTo>
                    <a:pt x="4615" y="6524"/>
                  </a:lnTo>
                  <a:lnTo>
                    <a:pt x="4716" y="6474"/>
                  </a:lnTo>
                  <a:lnTo>
                    <a:pt x="4817" y="6436"/>
                  </a:lnTo>
                  <a:lnTo>
                    <a:pt x="4905" y="6373"/>
                  </a:lnTo>
                  <a:lnTo>
                    <a:pt x="4981" y="6322"/>
                  </a:lnTo>
                  <a:lnTo>
                    <a:pt x="5044" y="6259"/>
                  </a:lnTo>
                  <a:lnTo>
                    <a:pt x="5095" y="6183"/>
                  </a:lnTo>
                  <a:lnTo>
                    <a:pt x="5133" y="6107"/>
                  </a:lnTo>
                  <a:lnTo>
                    <a:pt x="5158" y="6031"/>
                  </a:lnTo>
                  <a:lnTo>
                    <a:pt x="5171" y="5955"/>
                  </a:lnTo>
                  <a:lnTo>
                    <a:pt x="5158" y="5867"/>
                  </a:lnTo>
                  <a:lnTo>
                    <a:pt x="5120" y="5778"/>
                  </a:lnTo>
                  <a:lnTo>
                    <a:pt x="5070" y="5677"/>
                  </a:lnTo>
                  <a:lnTo>
                    <a:pt x="4994" y="5589"/>
                  </a:lnTo>
                  <a:lnTo>
                    <a:pt x="4905" y="5513"/>
                  </a:lnTo>
                  <a:lnTo>
                    <a:pt x="4804" y="5450"/>
                  </a:lnTo>
                  <a:lnTo>
                    <a:pt x="4690" y="5386"/>
                  </a:lnTo>
                  <a:lnTo>
                    <a:pt x="4577" y="5336"/>
                  </a:lnTo>
                  <a:lnTo>
                    <a:pt x="4336" y="5260"/>
                  </a:lnTo>
                  <a:lnTo>
                    <a:pt x="4109" y="5209"/>
                  </a:lnTo>
                  <a:lnTo>
                    <a:pt x="3907" y="5184"/>
                  </a:lnTo>
                  <a:lnTo>
                    <a:pt x="3730" y="5159"/>
                  </a:lnTo>
                  <a:lnTo>
                    <a:pt x="3730" y="5159"/>
                  </a:lnTo>
                  <a:lnTo>
                    <a:pt x="3957" y="5172"/>
                  </a:lnTo>
                  <a:lnTo>
                    <a:pt x="4185" y="5172"/>
                  </a:lnTo>
                  <a:lnTo>
                    <a:pt x="4463" y="5146"/>
                  </a:lnTo>
                  <a:lnTo>
                    <a:pt x="4602" y="5134"/>
                  </a:lnTo>
                  <a:lnTo>
                    <a:pt x="4741" y="5108"/>
                  </a:lnTo>
                  <a:lnTo>
                    <a:pt x="4867" y="5070"/>
                  </a:lnTo>
                  <a:lnTo>
                    <a:pt x="4994" y="5020"/>
                  </a:lnTo>
                  <a:lnTo>
                    <a:pt x="5108" y="4969"/>
                  </a:lnTo>
                  <a:lnTo>
                    <a:pt x="5196" y="4893"/>
                  </a:lnTo>
                  <a:lnTo>
                    <a:pt x="5272" y="4818"/>
                  </a:lnTo>
                  <a:lnTo>
                    <a:pt x="5297" y="4767"/>
                  </a:lnTo>
                  <a:lnTo>
                    <a:pt x="5323" y="4716"/>
                  </a:lnTo>
                  <a:lnTo>
                    <a:pt x="5348" y="4615"/>
                  </a:lnTo>
                  <a:lnTo>
                    <a:pt x="5360" y="4514"/>
                  </a:lnTo>
                  <a:lnTo>
                    <a:pt x="5360" y="4426"/>
                  </a:lnTo>
                  <a:lnTo>
                    <a:pt x="5348" y="4350"/>
                  </a:lnTo>
                  <a:lnTo>
                    <a:pt x="5335" y="4274"/>
                  </a:lnTo>
                  <a:lnTo>
                    <a:pt x="5310" y="4198"/>
                  </a:lnTo>
                  <a:lnTo>
                    <a:pt x="5234" y="4084"/>
                  </a:lnTo>
                  <a:lnTo>
                    <a:pt x="5158" y="3983"/>
                  </a:lnTo>
                  <a:lnTo>
                    <a:pt x="5095" y="3907"/>
                  </a:lnTo>
                  <a:lnTo>
                    <a:pt x="5019" y="3857"/>
                  </a:lnTo>
                  <a:lnTo>
                    <a:pt x="5133" y="3844"/>
                  </a:lnTo>
                  <a:lnTo>
                    <a:pt x="5234" y="3831"/>
                  </a:lnTo>
                  <a:lnTo>
                    <a:pt x="5335" y="3793"/>
                  </a:lnTo>
                  <a:lnTo>
                    <a:pt x="5411" y="3743"/>
                  </a:lnTo>
                  <a:lnTo>
                    <a:pt x="5487" y="3680"/>
                  </a:lnTo>
                  <a:lnTo>
                    <a:pt x="5550" y="3616"/>
                  </a:lnTo>
                  <a:lnTo>
                    <a:pt x="5601" y="3541"/>
                  </a:lnTo>
                  <a:lnTo>
                    <a:pt x="5639" y="3452"/>
                  </a:lnTo>
                  <a:lnTo>
                    <a:pt x="5651" y="3364"/>
                  </a:lnTo>
                  <a:lnTo>
                    <a:pt x="5651" y="3275"/>
                  </a:lnTo>
                  <a:lnTo>
                    <a:pt x="5639" y="3174"/>
                  </a:lnTo>
                  <a:lnTo>
                    <a:pt x="5601" y="3085"/>
                  </a:lnTo>
                  <a:lnTo>
                    <a:pt x="5537" y="2997"/>
                  </a:lnTo>
                  <a:lnTo>
                    <a:pt x="5449" y="2896"/>
                  </a:lnTo>
                  <a:lnTo>
                    <a:pt x="5348" y="2807"/>
                  </a:lnTo>
                  <a:lnTo>
                    <a:pt x="5209" y="2731"/>
                  </a:lnTo>
                  <a:lnTo>
                    <a:pt x="5044" y="2656"/>
                  </a:lnTo>
                  <a:lnTo>
                    <a:pt x="4855" y="2592"/>
                  </a:lnTo>
                  <a:lnTo>
                    <a:pt x="4652" y="2542"/>
                  </a:lnTo>
                  <a:lnTo>
                    <a:pt x="4438" y="2491"/>
                  </a:lnTo>
                  <a:lnTo>
                    <a:pt x="4210" y="2453"/>
                  </a:lnTo>
                  <a:lnTo>
                    <a:pt x="3982" y="2428"/>
                  </a:lnTo>
                  <a:lnTo>
                    <a:pt x="3527" y="2403"/>
                  </a:lnTo>
                  <a:lnTo>
                    <a:pt x="3110" y="2390"/>
                  </a:lnTo>
                  <a:lnTo>
                    <a:pt x="2453" y="2390"/>
                  </a:lnTo>
                  <a:lnTo>
                    <a:pt x="2326" y="2061"/>
                  </a:lnTo>
                  <a:lnTo>
                    <a:pt x="2883" y="2061"/>
                  </a:lnTo>
                  <a:lnTo>
                    <a:pt x="3325" y="2099"/>
                  </a:lnTo>
                  <a:lnTo>
                    <a:pt x="3578" y="2125"/>
                  </a:lnTo>
                  <a:lnTo>
                    <a:pt x="3856" y="2150"/>
                  </a:lnTo>
                  <a:lnTo>
                    <a:pt x="4020" y="2175"/>
                  </a:lnTo>
                  <a:lnTo>
                    <a:pt x="4185" y="2175"/>
                  </a:lnTo>
                  <a:lnTo>
                    <a:pt x="4349" y="2163"/>
                  </a:lnTo>
                  <a:lnTo>
                    <a:pt x="4513" y="2137"/>
                  </a:lnTo>
                  <a:lnTo>
                    <a:pt x="4665" y="2087"/>
                  </a:lnTo>
                  <a:lnTo>
                    <a:pt x="4804" y="2036"/>
                  </a:lnTo>
                  <a:lnTo>
                    <a:pt x="4931" y="1973"/>
                  </a:lnTo>
                  <a:lnTo>
                    <a:pt x="5044" y="1884"/>
                  </a:lnTo>
                  <a:lnTo>
                    <a:pt x="5120" y="1796"/>
                  </a:lnTo>
                  <a:lnTo>
                    <a:pt x="5158" y="1745"/>
                  </a:lnTo>
                  <a:lnTo>
                    <a:pt x="5183" y="1695"/>
                  </a:lnTo>
                  <a:lnTo>
                    <a:pt x="5196" y="1632"/>
                  </a:lnTo>
                  <a:lnTo>
                    <a:pt x="5209" y="1568"/>
                  </a:lnTo>
                  <a:lnTo>
                    <a:pt x="5209" y="1518"/>
                  </a:lnTo>
                  <a:lnTo>
                    <a:pt x="5196" y="1442"/>
                  </a:lnTo>
                  <a:lnTo>
                    <a:pt x="5183" y="1379"/>
                  </a:lnTo>
                  <a:lnTo>
                    <a:pt x="5158" y="1303"/>
                  </a:lnTo>
                  <a:lnTo>
                    <a:pt x="5108" y="1240"/>
                  </a:lnTo>
                  <a:lnTo>
                    <a:pt x="5070" y="1164"/>
                  </a:lnTo>
                  <a:lnTo>
                    <a:pt x="5006" y="1075"/>
                  </a:lnTo>
                  <a:lnTo>
                    <a:pt x="4931" y="999"/>
                  </a:lnTo>
                  <a:lnTo>
                    <a:pt x="4754" y="835"/>
                  </a:lnTo>
                  <a:lnTo>
                    <a:pt x="4640" y="747"/>
                  </a:lnTo>
                  <a:lnTo>
                    <a:pt x="4526" y="671"/>
                  </a:lnTo>
                  <a:lnTo>
                    <a:pt x="4286" y="532"/>
                  </a:lnTo>
                  <a:lnTo>
                    <a:pt x="4033" y="405"/>
                  </a:lnTo>
                  <a:lnTo>
                    <a:pt x="3767" y="317"/>
                  </a:lnTo>
                  <a:lnTo>
                    <a:pt x="3502" y="241"/>
                  </a:lnTo>
                  <a:lnTo>
                    <a:pt x="3224" y="178"/>
                  </a:lnTo>
                  <a:lnTo>
                    <a:pt x="2958" y="127"/>
                  </a:lnTo>
                  <a:lnTo>
                    <a:pt x="2693" y="89"/>
                  </a:lnTo>
                  <a:lnTo>
                    <a:pt x="2453" y="64"/>
                  </a:lnTo>
                  <a:lnTo>
                    <a:pt x="2225" y="51"/>
                  </a:lnTo>
                  <a:lnTo>
                    <a:pt x="1833" y="39"/>
                  </a:lnTo>
                  <a:lnTo>
                    <a:pt x="1580" y="39"/>
                  </a:lnTo>
                  <a:lnTo>
                    <a:pt x="1479" y="51"/>
                  </a:lnTo>
                  <a:lnTo>
                    <a:pt x="1441" y="39"/>
                  </a:lnTo>
                  <a:lnTo>
                    <a:pt x="1327" y="13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BF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1;p20">
              <a:extLst>
                <a:ext uri="{FF2B5EF4-FFF2-40B4-BE49-F238E27FC236}">
                  <a16:creationId xmlns:a16="http://schemas.microsoft.com/office/drawing/2014/main" id="{A1A19D88-ED93-4842-BFFF-920771921E0D}"/>
                </a:ext>
              </a:extLst>
            </p:cNvPr>
            <p:cNvSpPr/>
            <p:nvPr/>
          </p:nvSpPr>
          <p:spPr>
            <a:xfrm>
              <a:off x="2085753" y="1451470"/>
              <a:ext cx="618597" cy="618755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7642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079463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 err="1"/>
              <a:t>Висновки</a:t>
            </a:r>
            <a:endParaRPr lang="ru-RU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786813" y="1966511"/>
            <a:ext cx="4206399" cy="201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Cyrl-AZ" dirty="0">
                <a:latin typeface="Fira Sans Extra Condensed" panose="020B0503050000020004" pitchFamily="34" charset="0"/>
              </a:rPr>
              <a:t>Тематика нашої курсової є досить важливою для людей, </a:t>
            </a:r>
            <a:r>
              <a:rPr lang="ru-RU" dirty="0">
                <a:latin typeface="Fira Sans Extra Condensed" panose="020B0503050000020004" pitchFamily="34" charset="0"/>
              </a:rPr>
              <a:t>тому </a:t>
            </a:r>
            <a:r>
              <a:rPr lang="ru-RU" dirty="0" err="1">
                <a:latin typeface="Fira Sans Extra Condensed" panose="020B0503050000020004" pitchFamily="34" charset="0"/>
              </a:rPr>
              <a:t>її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варто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підіймати</a:t>
            </a:r>
            <a:r>
              <a:rPr lang="ru-RU" dirty="0">
                <a:latin typeface="Fira Sans Extra Condensed" panose="020B0503050000020004" pitchFamily="34" charset="0"/>
              </a:rPr>
              <a:t> та </a:t>
            </a:r>
            <a:r>
              <a:rPr lang="ru-RU" dirty="0" err="1">
                <a:latin typeface="Fira Sans Extra Condensed" panose="020B0503050000020004" pitchFamily="34" charset="0"/>
              </a:rPr>
              <a:t>намагатися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якомога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швидше</a:t>
            </a:r>
            <a:r>
              <a:rPr lang="ru-RU" dirty="0">
                <a:latin typeface="Fira Sans Extra Condensed" panose="020B0503050000020004" pitchFamily="34" charset="0"/>
              </a:rPr>
              <a:t> </a:t>
            </a:r>
            <a:r>
              <a:rPr lang="ru-RU" dirty="0" err="1">
                <a:latin typeface="Fira Sans Extra Condensed" panose="020B0503050000020004" pitchFamily="34" charset="0"/>
              </a:rPr>
              <a:t>вирішувати</a:t>
            </a:r>
            <a:r>
              <a:rPr lang="ru-RU" dirty="0">
                <a:latin typeface="Fira Sans Extra Condensed" panose="020B05030500000200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Fira Sans Extra Condensed" panose="020B0503050000020004" pitchFamily="34" charset="0"/>
              </a:rPr>
              <a:t>Проаналізувавши чотири методи, ми прийшли до висновків, що найкращим для прогнозування наявності цукрового діабету є метод </a:t>
            </a:r>
            <a:r>
              <a:rPr lang="en-GB" dirty="0">
                <a:latin typeface="Fira Sans Extra Condensed" panose="020B0503050000020004" pitchFamily="34" charset="0"/>
              </a:rPr>
              <a:t>Logistic Regression </a:t>
            </a:r>
            <a:r>
              <a:rPr lang="uk-UA" dirty="0">
                <a:latin typeface="Fira Sans Extra Condensed" panose="020B0503050000020004" pitchFamily="34" charset="0"/>
              </a:rPr>
              <a:t>.</a:t>
            </a:r>
            <a:endParaRPr dirty="0">
              <a:latin typeface="Fira Sans Extra Condensed" panose="020B0503050000020004" pitchFamily="34" charset="0"/>
            </a:endParaRPr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05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789499" y="2267867"/>
            <a:ext cx="5079463" cy="760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3600" dirty="0" err="1"/>
              <a:t>Дякуємо</a:t>
            </a:r>
            <a:r>
              <a:rPr lang="ru-RU" sz="3600" dirty="0"/>
              <a:t> за </a:t>
            </a:r>
            <a:r>
              <a:rPr lang="ru-RU" sz="3600" dirty="0" err="1"/>
              <a:t>увагу</a:t>
            </a:r>
            <a:r>
              <a:rPr lang="ru-RU" sz="3600" dirty="0"/>
              <a:t>!</a:t>
            </a:r>
            <a:endParaRPr lang="ru-RU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2688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План роботи</a:t>
            </a:r>
            <a:endParaRPr dirty="0"/>
          </a:p>
        </p:txBody>
      </p:sp>
      <p:sp>
        <p:nvSpPr>
          <p:cNvPr id="1199" name="Google Shape;1199;p41"/>
          <p:cNvSpPr/>
          <p:nvPr/>
        </p:nvSpPr>
        <p:spPr>
          <a:xfrm>
            <a:off x="4644475" y="1145282"/>
            <a:ext cx="1074600" cy="107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00" name="Google Shape;1200;p41"/>
          <p:cNvGrpSpPr/>
          <p:nvPr/>
        </p:nvGrpSpPr>
        <p:grpSpPr>
          <a:xfrm>
            <a:off x="5863500" y="2222293"/>
            <a:ext cx="2823400" cy="609900"/>
            <a:chOff x="5863500" y="2157193"/>
            <a:chExt cx="2823400" cy="609900"/>
          </a:xfrm>
        </p:grpSpPr>
        <p:sp>
          <p:nvSpPr>
            <p:cNvPr id="1202" name="Google Shape;1202;p41"/>
            <p:cNvSpPr txBox="1"/>
            <p:nvPr/>
          </p:nvSpPr>
          <p:spPr>
            <a:xfrm>
              <a:off x="6473500" y="2288406"/>
              <a:ext cx="22134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z-Cyrl-AZ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Обробка та аналіз даних</a:t>
              </a:r>
              <a:endPara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863500" y="2157193"/>
              <a:ext cx="609900" cy="60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05" name="Google Shape;1205;p41"/>
          <p:cNvGrpSpPr/>
          <p:nvPr/>
        </p:nvGrpSpPr>
        <p:grpSpPr>
          <a:xfrm>
            <a:off x="457146" y="3058538"/>
            <a:ext cx="2823354" cy="645290"/>
            <a:chOff x="457146" y="2993438"/>
            <a:chExt cx="2823354" cy="645290"/>
          </a:xfrm>
        </p:grpSpPr>
        <p:grpSp>
          <p:nvGrpSpPr>
            <p:cNvPr id="1206" name="Google Shape;1206;p41"/>
            <p:cNvGrpSpPr/>
            <p:nvPr/>
          </p:nvGrpSpPr>
          <p:grpSpPr>
            <a:xfrm>
              <a:off x="457146" y="3129545"/>
              <a:ext cx="2213454" cy="509183"/>
              <a:chOff x="457146" y="3129567"/>
              <a:chExt cx="2213454" cy="509183"/>
            </a:xfrm>
          </p:grpSpPr>
          <p:sp>
            <p:nvSpPr>
              <p:cNvPr id="1207" name="Google Shape;1207;p41"/>
              <p:cNvSpPr txBox="1"/>
              <p:nvPr/>
            </p:nvSpPr>
            <p:spPr>
              <a:xfrm>
                <a:off x="457146" y="3129567"/>
                <a:ext cx="22134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Вибір</a:t>
                </a:r>
                <a:r>
                  <a:rPr lang="ru-RU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, </a:t>
                </a:r>
                <a:r>
                  <a:rPr lang="ru-RU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застосування</a:t>
                </a:r>
                <a:r>
                  <a:rPr lang="ru-RU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та </a:t>
                </a:r>
                <a:r>
                  <a:rPr lang="ru-RU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порівняння</a:t>
                </a:r>
                <a:r>
                  <a:rPr lang="ru-RU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u-RU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ефективності</a:t>
                </a:r>
                <a:r>
                  <a:rPr lang="ru-RU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u-RU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методів</a:t>
                </a:r>
                <a:endParaRPr lang="en-GB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08" name="Google Shape;1208;p41"/>
              <p:cNvSpPr txBox="1"/>
              <p:nvPr/>
            </p:nvSpPr>
            <p:spPr>
              <a:xfrm>
                <a:off x="457200" y="3235250"/>
                <a:ext cx="22134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09" name="Google Shape;1209;p41"/>
            <p:cNvSpPr/>
            <p:nvPr/>
          </p:nvSpPr>
          <p:spPr>
            <a:xfrm>
              <a:off x="2670600" y="2993438"/>
              <a:ext cx="609900" cy="60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0" name="Google Shape;1210;p41"/>
          <p:cNvGrpSpPr/>
          <p:nvPr/>
        </p:nvGrpSpPr>
        <p:grpSpPr>
          <a:xfrm>
            <a:off x="5863500" y="3889986"/>
            <a:ext cx="2967800" cy="609900"/>
            <a:chOff x="5863500" y="3824886"/>
            <a:chExt cx="2967800" cy="609900"/>
          </a:xfrm>
        </p:grpSpPr>
        <p:sp>
          <p:nvSpPr>
            <p:cNvPr id="1212" name="Google Shape;1212;p41"/>
            <p:cNvSpPr txBox="1"/>
            <p:nvPr/>
          </p:nvSpPr>
          <p:spPr>
            <a:xfrm>
              <a:off x="6617900" y="4023330"/>
              <a:ext cx="2213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Вибір найкращої моделі для прогнозування захворювання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5863500" y="3824886"/>
              <a:ext cx="609900" cy="60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15" name="Google Shape;1215;p41"/>
          <p:cNvSpPr/>
          <p:nvPr/>
        </p:nvSpPr>
        <p:spPr>
          <a:xfrm>
            <a:off x="3425163" y="1982687"/>
            <a:ext cx="1074600" cy="107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6" name="Google Shape;1216;p41"/>
          <p:cNvSpPr/>
          <p:nvPr/>
        </p:nvSpPr>
        <p:spPr>
          <a:xfrm>
            <a:off x="4644400" y="2820246"/>
            <a:ext cx="1074600" cy="107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7" name="Google Shape;1217;p41"/>
          <p:cNvSpPr/>
          <p:nvPr/>
        </p:nvSpPr>
        <p:spPr>
          <a:xfrm>
            <a:off x="3425200" y="3657771"/>
            <a:ext cx="1074600" cy="107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18" name="Google Shape;1218;p41"/>
          <p:cNvGrpSpPr/>
          <p:nvPr/>
        </p:nvGrpSpPr>
        <p:grpSpPr>
          <a:xfrm>
            <a:off x="457192" y="1377416"/>
            <a:ext cx="2823308" cy="645282"/>
            <a:chOff x="457192" y="1312316"/>
            <a:chExt cx="2823308" cy="645282"/>
          </a:xfrm>
        </p:grpSpPr>
        <p:grpSp>
          <p:nvGrpSpPr>
            <p:cNvPr id="1219" name="Google Shape;1219;p41"/>
            <p:cNvGrpSpPr/>
            <p:nvPr/>
          </p:nvGrpSpPr>
          <p:grpSpPr>
            <a:xfrm>
              <a:off x="457192" y="1398139"/>
              <a:ext cx="2213308" cy="559459"/>
              <a:chOff x="457200" y="1534055"/>
              <a:chExt cx="2061000" cy="559459"/>
            </a:xfrm>
          </p:grpSpPr>
          <p:sp>
            <p:nvSpPr>
              <p:cNvPr id="1220" name="Google Shape;1220;p41"/>
              <p:cNvSpPr txBox="1"/>
              <p:nvPr/>
            </p:nvSpPr>
            <p:spPr>
              <a:xfrm>
                <a:off x="457200" y="153405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z-Cyrl-AZ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Визначення зовнішніх джерел даних</a:t>
                </a:r>
                <a:endParaRPr lang="en-GB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21" name="Google Shape;1221;p41"/>
              <p:cNvSpPr txBox="1"/>
              <p:nvPr/>
            </p:nvSpPr>
            <p:spPr>
              <a:xfrm>
                <a:off x="457200" y="16948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22" name="Google Shape;1222;p41"/>
            <p:cNvSpPr/>
            <p:nvPr/>
          </p:nvSpPr>
          <p:spPr>
            <a:xfrm>
              <a:off x="2670600" y="1312316"/>
              <a:ext cx="609900" cy="60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223" name="Google Shape;1223;p41"/>
          <p:cNvCxnSpPr>
            <a:stCxn id="1222" idx="6"/>
            <a:endCxn id="1199" idx="2"/>
          </p:cNvCxnSpPr>
          <p:nvPr/>
        </p:nvCxnSpPr>
        <p:spPr>
          <a:xfrm>
            <a:off x="3280500" y="1682366"/>
            <a:ext cx="136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41"/>
          <p:cNvCxnSpPr>
            <a:stCxn id="1215" idx="6"/>
            <a:endCxn id="1204" idx="2"/>
          </p:cNvCxnSpPr>
          <p:nvPr/>
        </p:nvCxnSpPr>
        <p:spPr>
          <a:xfrm>
            <a:off x="4499763" y="2519837"/>
            <a:ext cx="13638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41"/>
          <p:cNvCxnSpPr>
            <a:stCxn id="1209" idx="6"/>
            <a:endCxn id="1216" idx="2"/>
          </p:cNvCxnSpPr>
          <p:nvPr/>
        </p:nvCxnSpPr>
        <p:spPr>
          <a:xfrm rot="10800000" flipH="1">
            <a:off x="3280500" y="3357488"/>
            <a:ext cx="1363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41"/>
          <p:cNvCxnSpPr>
            <a:stCxn id="1217" idx="6"/>
            <a:endCxn id="1214" idx="2"/>
          </p:cNvCxnSpPr>
          <p:nvPr/>
        </p:nvCxnSpPr>
        <p:spPr>
          <a:xfrm>
            <a:off x="4499800" y="4194921"/>
            <a:ext cx="136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41"/>
          <p:cNvCxnSpPr>
            <a:stCxn id="1199" idx="6"/>
            <a:endCxn id="1204" idx="0"/>
          </p:cNvCxnSpPr>
          <p:nvPr/>
        </p:nvCxnSpPr>
        <p:spPr>
          <a:xfrm>
            <a:off x="5719075" y="1682432"/>
            <a:ext cx="449400" cy="540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41"/>
          <p:cNvCxnSpPr>
            <a:stCxn id="1215" idx="2"/>
            <a:endCxn id="1209" idx="0"/>
          </p:cNvCxnSpPr>
          <p:nvPr/>
        </p:nvCxnSpPr>
        <p:spPr>
          <a:xfrm flipH="1">
            <a:off x="2975463" y="2519837"/>
            <a:ext cx="449700" cy="538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41"/>
          <p:cNvCxnSpPr>
            <a:stCxn id="1216" idx="6"/>
            <a:endCxn id="1214" idx="0"/>
          </p:cNvCxnSpPr>
          <p:nvPr/>
        </p:nvCxnSpPr>
        <p:spPr>
          <a:xfrm>
            <a:off x="5719000" y="3357396"/>
            <a:ext cx="449400" cy="53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41"/>
          <p:cNvGrpSpPr/>
          <p:nvPr/>
        </p:nvGrpSpPr>
        <p:grpSpPr>
          <a:xfrm>
            <a:off x="5021908" y="1473797"/>
            <a:ext cx="319874" cy="420199"/>
            <a:chOff x="-4082800" y="3612425"/>
            <a:chExt cx="222150" cy="291825"/>
          </a:xfrm>
        </p:grpSpPr>
        <p:sp>
          <p:nvSpPr>
            <p:cNvPr id="1231" name="Google Shape;1231;p41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1"/>
          <p:cNvGrpSpPr/>
          <p:nvPr/>
        </p:nvGrpSpPr>
        <p:grpSpPr>
          <a:xfrm>
            <a:off x="3779669" y="2337958"/>
            <a:ext cx="365601" cy="363960"/>
            <a:chOff x="4004944" y="4038467"/>
            <a:chExt cx="365601" cy="363960"/>
          </a:xfrm>
        </p:grpSpPr>
        <p:sp>
          <p:nvSpPr>
            <p:cNvPr id="1235" name="Google Shape;1235;p41"/>
            <p:cNvSpPr/>
            <p:nvPr/>
          </p:nvSpPr>
          <p:spPr>
            <a:xfrm>
              <a:off x="4039952" y="4253404"/>
              <a:ext cx="127861" cy="149023"/>
            </a:xfrm>
            <a:custGeom>
              <a:avLst/>
              <a:gdLst/>
              <a:ahLst/>
              <a:cxnLst/>
              <a:rect l="l" t="t" r="r" b="b"/>
              <a:pathLst>
                <a:path w="3740" h="4359" extrusionOk="0">
                  <a:moveTo>
                    <a:pt x="1" y="0"/>
                  </a:moveTo>
                  <a:lnTo>
                    <a:pt x="1" y="4049"/>
                  </a:lnTo>
                  <a:cubicBezTo>
                    <a:pt x="1" y="4215"/>
                    <a:pt x="144" y="4358"/>
                    <a:pt x="334" y="4358"/>
                  </a:cubicBezTo>
                  <a:lnTo>
                    <a:pt x="2001" y="4358"/>
                  </a:lnTo>
                  <a:cubicBezTo>
                    <a:pt x="2192" y="4358"/>
                    <a:pt x="2334" y="4215"/>
                    <a:pt x="2334" y="4049"/>
                  </a:cubicBezTo>
                  <a:lnTo>
                    <a:pt x="2334" y="1858"/>
                  </a:lnTo>
                  <a:lnTo>
                    <a:pt x="2954" y="1858"/>
                  </a:lnTo>
                  <a:cubicBezTo>
                    <a:pt x="3382" y="1858"/>
                    <a:pt x="3740" y="1524"/>
                    <a:pt x="3740" y="1096"/>
                  </a:cubicBezTo>
                  <a:lnTo>
                    <a:pt x="3740" y="667"/>
                  </a:lnTo>
                  <a:lnTo>
                    <a:pt x="3073" y="429"/>
                  </a:lnTo>
                  <a:lnTo>
                    <a:pt x="3073" y="1096"/>
                  </a:lnTo>
                  <a:cubicBezTo>
                    <a:pt x="3073" y="1167"/>
                    <a:pt x="3025" y="1215"/>
                    <a:pt x="2954" y="1215"/>
                  </a:cubicBezTo>
                  <a:lnTo>
                    <a:pt x="2334" y="1215"/>
                  </a:lnTo>
                  <a:lnTo>
                    <a:pt x="2334" y="14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4257350" y="4038467"/>
              <a:ext cx="42358" cy="263825"/>
            </a:xfrm>
            <a:custGeom>
              <a:avLst/>
              <a:gdLst/>
              <a:ahLst/>
              <a:cxnLst/>
              <a:rect l="l" t="t" r="r" b="b"/>
              <a:pathLst>
                <a:path w="1239" h="7717" extrusionOk="0">
                  <a:moveTo>
                    <a:pt x="1238" y="0"/>
                  </a:moveTo>
                  <a:lnTo>
                    <a:pt x="0" y="477"/>
                  </a:lnTo>
                  <a:lnTo>
                    <a:pt x="0" y="7264"/>
                  </a:lnTo>
                  <a:lnTo>
                    <a:pt x="1238" y="771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4119745" y="4062877"/>
              <a:ext cx="114836" cy="214971"/>
            </a:xfrm>
            <a:custGeom>
              <a:avLst/>
              <a:gdLst/>
              <a:ahLst/>
              <a:cxnLst/>
              <a:rect l="l" t="t" r="r" b="b"/>
              <a:pathLst>
                <a:path w="3359" h="6288" extrusionOk="0">
                  <a:moveTo>
                    <a:pt x="3358" y="1"/>
                  </a:moveTo>
                  <a:lnTo>
                    <a:pt x="0" y="1287"/>
                  </a:lnTo>
                  <a:lnTo>
                    <a:pt x="0" y="5026"/>
                  </a:lnTo>
                  <a:lnTo>
                    <a:pt x="3358" y="6288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4004944" y="4110090"/>
              <a:ext cx="92853" cy="121366"/>
            </a:xfrm>
            <a:custGeom>
              <a:avLst/>
              <a:gdLst/>
              <a:ahLst/>
              <a:cxnLst/>
              <a:rect l="l" t="t" r="r" b="b"/>
              <a:pathLst>
                <a:path w="2716" h="3550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lnTo>
                    <a:pt x="1" y="2478"/>
                  </a:lnTo>
                  <a:cubicBezTo>
                    <a:pt x="1" y="3073"/>
                    <a:pt x="477" y="3549"/>
                    <a:pt x="1072" y="3549"/>
                  </a:cubicBezTo>
                  <a:lnTo>
                    <a:pt x="2715" y="3549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321657" y="4111731"/>
              <a:ext cx="48888" cy="117263"/>
            </a:xfrm>
            <a:custGeom>
              <a:avLst/>
              <a:gdLst/>
              <a:ahLst/>
              <a:cxnLst/>
              <a:rect l="l" t="t" r="r" b="b"/>
              <a:pathLst>
                <a:path w="1430" h="3430" extrusionOk="0">
                  <a:moveTo>
                    <a:pt x="0" y="1"/>
                  </a:moveTo>
                  <a:lnTo>
                    <a:pt x="0" y="3430"/>
                  </a:lnTo>
                  <a:cubicBezTo>
                    <a:pt x="834" y="3287"/>
                    <a:pt x="1429" y="2573"/>
                    <a:pt x="1429" y="1715"/>
                  </a:cubicBezTo>
                  <a:cubicBezTo>
                    <a:pt x="1429" y="882"/>
                    <a:pt x="834" y="16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1"/>
          <p:cNvGrpSpPr/>
          <p:nvPr/>
        </p:nvGrpSpPr>
        <p:grpSpPr>
          <a:xfrm>
            <a:off x="4970117" y="3149605"/>
            <a:ext cx="423079" cy="423043"/>
            <a:chOff x="-4478975" y="3251700"/>
            <a:chExt cx="293825" cy="293800"/>
          </a:xfrm>
        </p:grpSpPr>
        <p:sp>
          <p:nvSpPr>
            <p:cNvPr id="1241" name="Google Shape;1241;p41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1"/>
          <p:cNvGrpSpPr/>
          <p:nvPr/>
        </p:nvGrpSpPr>
        <p:grpSpPr>
          <a:xfrm>
            <a:off x="3749170" y="4019072"/>
            <a:ext cx="426462" cy="418363"/>
            <a:chOff x="-1183550" y="3586525"/>
            <a:chExt cx="296175" cy="290550"/>
          </a:xfrm>
        </p:grpSpPr>
        <p:sp>
          <p:nvSpPr>
            <p:cNvPr id="1245" name="Google Shape;1245;p41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4" name="Google Shape;754;p29"/>
          <p:cNvCxnSpPr>
            <a:cxnSpLocks/>
          </p:cNvCxnSpPr>
          <p:nvPr/>
        </p:nvCxnSpPr>
        <p:spPr>
          <a:xfrm>
            <a:off x="3827533" y="2872672"/>
            <a:ext cx="19906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33" name="Google Shape;733;p29"/>
          <p:cNvGrpSpPr/>
          <p:nvPr/>
        </p:nvGrpSpPr>
        <p:grpSpPr>
          <a:xfrm>
            <a:off x="-4057650" y="1123400"/>
            <a:ext cx="9029700" cy="3608568"/>
            <a:chOff x="-4057650" y="1123400"/>
            <a:chExt cx="9029700" cy="3608568"/>
          </a:xfrm>
        </p:grpSpPr>
        <p:sp>
          <p:nvSpPr>
            <p:cNvPr id="734" name="Google Shape;734;p29"/>
            <p:cNvSpPr/>
            <p:nvPr/>
          </p:nvSpPr>
          <p:spPr>
            <a:xfrm>
              <a:off x="-4057650" y="1123400"/>
              <a:ext cx="9029700" cy="3605400"/>
            </a:xfrm>
            <a:prstGeom prst="ellipse">
              <a:avLst/>
            </a:prstGeom>
            <a:solidFill>
              <a:srgbClr val="E8B5B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-3015574" y="2286233"/>
              <a:ext cx="7190700" cy="2442600"/>
            </a:xfrm>
            <a:prstGeom prst="ellipse">
              <a:avLst/>
            </a:prstGeom>
            <a:solidFill>
              <a:srgbClr val="C79DA9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-1810440" y="3435068"/>
              <a:ext cx="4984800" cy="1296900"/>
            </a:xfrm>
            <a:prstGeom prst="ellipse">
              <a:avLst/>
            </a:prstGeom>
            <a:solidFill>
              <a:srgbClr val="A6859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9"/>
          <p:cNvSpPr txBox="1">
            <a:spLocks noGrp="1"/>
          </p:cNvSpPr>
          <p:nvPr>
            <p:ph type="title"/>
          </p:nvPr>
        </p:nvSpPr>
        <p:spPr>
          <a:xfrm>
            <a:off x="457200" y="41147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Використана література</a:t>
            </a:r>
            <a:endParaRPr dirty="0"/>
          </a:p>
        </p:txBody>
      </p:sp>
      <p:grpSp>
        <p:nvGrpSpPr>
          <p:cNvPr id="738" name="Google Shape;738;p29"/>
          <p:cNvGrpSpPr/>
          <p:nvPr/>
        </p:nvGrpSpPr>
        <p:grpSpPr>
          <a:xfrm>
            <a:off x="457200" y="1569825"/>
            <a:ext cx="8470232" cy="618000"/>
            <a:chOff x="457200" y="1569825"/>
            <a:chExt cx="8470232" cy="618000"/>
          </a:xfrm>
        </p:grpSpPr>
        <p:sp>
          <p:nvSpPr>
            <p:cNvPr id="739" name="Google Shape;739;p29"/>
            <p:cNvSpPr txBox="1"/>
            <p:nvPr/>
          </p:nvSpPr>
          <p:spPr>
            <a:xfrm>
              <a:off x="457200" y="1569825"/>
              <a:ext cx="2229000" cy="6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5293895" y="1674663"/>
              <a:ext cx="3633537" cy="501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https://www.kaggle.com/datasets/uciml/pima-indians-diabetes-database/</a:t>
              </a:r>
              <a:endParaRPr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3359692" y="1592625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2" name="Google Shape;742;p29"/>
          <p:cNvGrpSpPr/>
          <p:nvPr/>
        </p:nvGrpSpPr>
        <p:grpSpPr>
          <a:xfrm>
            <a:off x="-200954" y="2570121"/>
            <a:ext cx="8887754" cy="618000"/>
            <a:chOff x="-200954" y="2581661"/>
            <a:chExt cx="8887754" cy="618000"/>
          </a:xfrm>
        </p:grpSpPr>
        <p:sp>
          <p:nvSpPr>
            <p:cNvPr id="743" name="Google Shape;743;p29"/>
            <p:cNvSpPr txBox="1"/>
            <p:nvPr/>
          </p:nvSpPr>
          <p:spPr>
            <a:xfrm>
              <a:off x="-200954" y="2581661"/>
              <a:ext cx="2229000" cy="6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Python</a:t>
              </a:r>
            </a:p>
          </p:txBody>
        </p:sp>
        <p:sp>
          <p:nvSpPr>
            <p:cNvPr id="744" name="Google Shape;744;p29"/>
            <p:cNvSpPr txBox="1"/>
            <p:nvPr/>
          </p:nvSpPr>
          <p:spPr>
            <a:xfrm>
              <a:off x="6303696" y="2693850"/>
              <a:ext cx="2383104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https://docs.python.org/3/</a:t>
              </a:r>
              <a:endParaRPr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359692" y="2586612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6" name="Google Shape;746;p29"/>
          <p:cNvGrpSpPr/>
          <p:nvPr/>
        </p:nvGrpSpPr>
        <p:grpSpPr>
          <a:xfrm>
            <a:off x="457200" y="3603375"/>
            <a:ext cx="8698867" cy="618000"/>
            <a:chOff x="457200" y="3603375"/>
            <a:chExt cx="8698867" cy="618000"/>
          </a:xfrm>
        </p:grpSpPr>
        <p:sp>
          <p:nvSpPr>
            <p:cNvPr id="747" name="Google Shape;747;p29"/>
            <p:cNvSpPr txBox="1"/>
            <p:nvPr/>
          </p:nvSpPr>
          <p:spPr>
            <a:xfrm>
              <a:off x="457200" y="3603375"/>
              <a:ext cx="2229000" cy="6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Sklearn</a:t>
              </a:r>
              <a:endPara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8" name="Google Shape;748;p29"/>
            <p:cNvSpPr txBox="1"/>
            <p:nvPr/>
          </p:nvSpPr>
          <p:spPr>
            <a:xfrm>
              <a:off x="6036517" y="3713025"/>
              <a:ext cx="311955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https://scikit-learn.org/stable/user_guide.html</a:t>
              </a:r>
              <a:endParaRPr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3359692" y="3603375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50" name="Google Shape;750;p29"/>
          <p:cNvCxnSpPr>
            <a:stCxn id="739" idx="3"/>
            <a:endCxn id="741" idx="2"/>
          </p:cNvCxnSpPr>
          <p:nvPr/>
        </p:nvCxnSpPr>
        <p:spPr>
          <a:xfrm>
            <a:off x="2686200" y="1878825"/>
            <a:ext cx="673492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1" name="Google Shape;751;p29"/>
          <p:cNvCxnSpPr>
            <a:cxnSpLocks/>
            <a:stCxn id="741" idx="6"/>
          </p:cNvCxnSpPr>
          <p:nvPr/>
        </p:nvCxnSpPr>
        <p:spPr>
          <a:xfrm>
            <a:off x="3954892" y="1890225"/>
            <a:ext cx="13390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2" name="Google Shape;752;p29"/>
          <p:cNvCxnSpPr>
            <a:stCxn id="743" idx="3"/>
            <a:endCxn id="745" idx="2"/>
          </p:cNvCxnSpPr>
          <p:nvPr/>
        </p:nvCxnSpPr>
        <p:spPr>
          <a:xfrm flipV="1">
            <a:off x="2028046" y="2872672"/>
            <a:ext cx="1331646" cy="6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3" name="Google Shape;753;p29"/>
          <p:cNvCxnSpPr>
            <a:stCxn id="747" idx="3"/>
            <a:endCxn id="749" idx="2"/>
          </p:cNvCxnSpPr>
          <p:nvPr/>
        </p:nvCxnSpPr>
        <p:spPr>
          <a:xfrm flipV="1">
            <a:off x="2686200" y="3900975"/>
            <a:ext cx="673492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5" name="Google Shape;755;p29"/>
          <p:cNvCxnSpPr>
            <a:cxnSpLocks/>
            <a:stCxn id="749" idx="6"/>
          </p:cNvCxnSpPr>
          <p:nvPr/>
        </p:nvCxnSpPr>
        <p:spPr>
          <a:xfrm>
            <a:off x="3954892" y="3900975"/>
            <a:ext cx="2222292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Дані для роботи</a:t>
            </a:r>
            <a:endParaRPr dirty="0"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4406177" y="3797337"/>
            <a:ext cx="4016838" cy="920700"/>
            <a:chOff x="4247576" y="3355261"/>
            <a:chExt cx="4016838" cy="920700"/>
          </a:xfrm>
        </p:grpSpPr>
        <p:sp>
          <p:nvSpPr>
            <p:cNvPr id="246" name="Google Shape;246;p19"/>
            <p:cNvSpPr txBox="1"/>
            <p:nvPr/>
          </p:nvSpPr>
          <p:spPr>
            <a:xfrm>
              <a:off x="4247576" y="3355261"/>
              <a:ext cx="648900" cy="78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endParaRPr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6746414" y="3998761"/>
              <a:ext cx="1518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Виправлені</a:t>
              </a:r>
              <a:endParaRPr sz="18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302213" y="767587"/>
            <a:ext cx="4439279" cy="1202875"/>
            <a:chOff x="457197" y="1170850"/>
            <a:chExt cx="4439279" cy="1202875"/>
          </a:xfrm>
        </p:grpSpPr>
        <p:sp>
          <p:nvSpPr>
            <p:cNvPr id="256" name="Google Shape;256;p19"/>
            <p:cNvSpPr txBox="1"/>
            <p:nvPr/>
          </p:nvSpPr>
          <p:spPr>
            <a:xfrm>
              <a:off x="4247576" y="1591625"/>
              <a:ext cx="648900" cy="78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</a:t>
              </a:r>
              <a:endParaRPr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457197" y="1170850"/>
              <a:ext cx="1518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Початкові</a:t>
              </a:r>
              <a:endParaRPr lang="uk-UA" sz="18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0" name="Google Shape;260;p19"/>
          <p:cNvCxnSpPr>
            <a:cxnSpLocks/>
            <a:endCxn id="3" idx="1"/>
          </p:cNvCxnSpPr>
          <p:nvPr/>
        </p:nvCxnSpPr>
        <p:spPr>
          <a:xfrm>
            <a:off x="1356105" y="934768"/>
            <a:ext cx="967286" cy="9002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62" name="Google Shape;262;p19"/>
          <p:cNvCxnSpPr>
            <a:cxnSpLocks/>
          </p:cNvCxnSpPr>
          <p:nvPr/>
        </p:nvCxnSpPr>
        <p:spPr>
          <a:xfrm flipH="1">
            <a:off x="5708097" y="1307800"/>
            <a:ext cx="1460700" cy="1165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63" name="Google Shape;263;p19"/>
          <p:cNvCxnSpPr>
            <a:cxnSpLocks/>
          </p:cNvCxnSpPr>
          <p:nvPr/>
        </p:nvCxnSpPr>
        <p:spPr>
          <a:xfrm rot="10800000">
            <a:off x="5951349" y="3456123"/>
            <a:ext cx="1217448" cy="112331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D829CD-98E1-4F6A-81BF-01C2644D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91" y="1158665"/>
            <a:ext cx="5340624" cy="13526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D8B5F5-3433-490B-8843-5EA8B708A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085"/>
          <a:stretch/>
        </p:blipFill>
        <p:spPr>
          <a:xfrm>
            <a:off x="457200" y="2925119"/>
            <a:ext cx="5385077" cy="1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54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Порівняння кількості здорових та хворих пацієнтів</a:t>
            </a:r>
            <a:r>
              <a:rPr lang="en-GB" dirty="0"/>
              <a:t> </a:t>
            </a:r>
            <a:r>
              <a:rPr lang="uk-UA" dirty="0"/>
              <a:t>та поділ даних на тренувальні та тестові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73593A-21D3-414E-8CAF-8130D806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48" y="1088061"/>
            <a:ext cx="5179101" cy="311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D60D56-2D07-4126-8172-F50E93868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52" y="4204073"/>
            <a:ext cx="6119495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35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Обгрунтування</a:t>
            </a:r>
            <a:r>
              <a:rPr lang="uk-UA" dirty="0"/>
              <a:t> обраних методів</a:t>
            </a:r>
            <a:endParaRPr dirty="0"/>
          </a:p>
        </p:txBody>
      </p:sp>
      <p:grpSp>
        <p:nvGrpSpPr>
          <p:cNvPr id="1469" name="Google Shape;1469;p47"/>
          <p:cNvGrpSpPr/>
          <p:nvPr/>
        </p:nvGrpSpPr>
        <p:grpSpPr>
          <a:xfrm>
            <a:off x="178579" y="1321782"/>
            <a:ext cx="8424000" cy="1324800"/>
            <a:chOff x="457200" y="1209025"/>
            <a:chExt cx="5606763" cy="939300"/>
          </a:xfrm>
        </p:grpSpPr>
        <p:sp>
          <p:nvSpPr>
            <p:cNvPr id="1470" name="Google Shape;1470;p47"/>
            <p:cNvSpPr txBox="1"/>
            <p:nvPr/>
          </p:nvSpPr>
          <p:spPr>
            <a:xfrm>
              <a:off x="3605643" y="1209025"/>
              <a:ext cx="1146900" cy="939300"/>
            </a:xfrm>
            <a:prstGeom prst="rect">
              <a:avLst/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z-Cyrl-AZ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Алгоритм лінивого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z-Cyrl-AZ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навчання</a:t>
              </a:r>
              <a:endPara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7"/>
            <p:cNvSpPr txBox="1"/>
            <p:nvPr/>
          </p:nvSpPr>
          <p:spPr>
            <a:xfrm>
              <a:off x="4917063" y="1209025"/>
              <a:ext cx="1146900" cy="939300"/>
            </a:xfrm>
            <a:prstGeom prst="rect">
              <a:avLst/>
            </a:prstGeom>
            <a:solidFill>
              <a:srgbClr val="E8B5B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Гарна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робота з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даними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нашої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розмірності</a:t>
              </a:r>
              <a:endPara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457200" y="1407298"/>
              <a:ext cx="542700" cy="5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5" name="Google Shape;1475;p47"/>
            <p:cNvSpPr txBox="1"/>
            <p:nvPr/>
          </p:nvSpPr>
          <p:spPr>
            <a:xfrm>
              <a:off x="1164425" y="1209025"/>
              <a:ext cx="2276700" cy="9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K-Nearest </a:t>
              </a:r>
              <a:r>
                <a:rPr lang="en-GB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Neighbors</a:t>
              </a:r>
              <a:endParaRPr lang="en-GB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76" name="Google Shape;1476;p47"/>
          <p:cNvCxnSpPr>
            <a:cxnSpLocks/>
            <a:stCxn id="1474" idx="6"/>
            <a:endCxn id="1475" idx="1"/>
          </p:cNvCxnSpPr>
          <p:nvPr/>
        </p:nvCxnSpPr>
        <p:spPr>
          <a:xfrm>
            <a:off x="993970" y="1984145"/>
            <a:ext cx="247194" cy="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47"/>
          <p:cNvCxnSpPr>
            <a:cxnSpLocks/>
            <a:stCxn id="1475" idx="3"/>
            <a:endCxn id="1470" idx="1"/>
          </p:cNvCxnSpPr>
          <p:nvPr/>
        </p:nvCxnSpPr>
        <p:spPr>
          <a:xfrm>
            <a:off x="4661840" y="1984182"/>
            <a:ext cx="24718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47"/>
          <p:cNvCxnSpPr>
            <a:cxnSpLocks/>
            <a:stCxn id="1470" idx="3"/>
            <a:endCxn id="1472" idx="1"/>
          </p:cNvCxnSpPr>
          <p:nvPr/>
        </p:nvCxnSpPr>
        <p:spPr>
          <a:xfrm>
            <a:off x="6632208" y="1984182"/>
            <a:ext cx="2471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7"/>
          <p:cNvGrpSpPr/>
          <p:nvPr/>
        </p:nvGrpSpPr>
        <p:grpSpPr>
          <a:xfrm>
            <a:off x="180474" y="3159318"/>
            <a:ext cx="8422105" cy="1323328"/>
            <a:chOff x="457200" y="2430525"/>
            <a:chExt cx="5606763" cy="939300"/>
          </a:xfrm>
        </p:grpSpPr>
        <p:sp>
          <p:nvSpPr>
            <p:cNvPr id="1482" name="Google Shape;1482;p47"/>
            <p:cNvSpPr txBox="1"/>
            <p:nvPr/>
          </p:nvSpPr>
          <p:spPr>
            <a:xfrm>
              <a:off x="3605643" y="2430525"/>
              <a:ext cx="1146900" cy="939300"/>
            </a:xfrm>
            <a:prstGeom prst="rect">
              <a:avLst/>
            </a:prstGeom>
            <a:solidFill>
              <a:srgbClr val="C79DA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Швидкий 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4" name="Google Shape;1484;p47"/>
            <p:cNvSpPr txBox="1"/>
            <p:nvPr/>
          </p:nvSpPr>
          <p:spPr>
            <a:xfrm>
              <a:off x="4917063" y="2430525"/>
              <a:ext cx="1146900" cy="939300"/>
            </a:xfrm>
            <a:prstGeom prst="rect">
              <a:avLst/>
            </a:prstGeom>
            <a:solidFill>
              <a:srgbClr val="C79DA9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Ефективний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457200" y="2628798"/>
              <a:ext cx="542700" cy="54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7" name="Google Shape;1487;p47"/>
            <p:cNvSpPr txBox="1"/>
            <p:nvPr/>
          </p:nvSpPr>
          <p:spPr>
            <a:xfrm>
              <a:off x="1164425" y="2430525"/>
              <a:ext cx="2276700" cy="93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 Classifier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88" name="Google Shape;1488;p47"/>
          <p:cNvCxnSpPr>
            <a:stCxn id="1486" idx="6"/>
            <a:endCxn id="1487" idx="1"/>
          </p:cNvCxnSpPr>
          <p:nvPr/>
        </p:nvCxnSpPr>
        <p:spPr>
          <a:xfrm>
            <a:off x="995682" y="3820944"/>
            <a:ext cx="247138" cy="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9" name="Google Shape;1489;p47"/>
          <p:cNvCxnSpPr>
            <a:stCxn id="1487" idx="3"/>
            <a:endCxn id="1482" idx="1"/>
          </p:cNvCxnSpPr>
          <p:nvPr/>
        </p:nvCxnSpPr>
        <p:spPr>
          <a:xfrm>
            <a:off x="4662727" y="3820982"/>
            <a:ext cx="2471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0" name="Google Shape;1490;p47"/>
          <p:cNvCxnSpPr>
            <a:stCxn id="1482" idx="3"/>
            <a:endCxn id="1484" idx="1"/>
          </p:cNvCxnSpPr>
          <p:nvPr/>
        </p:nvCxnSpPr>
        <p:spPr>
          <a:xfrm>
            <a:off x="6632652" y="3820982"/>
            <a:ext cx="2471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2912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Обгрунтування</a:t>
            </a:r>
            <a:r>
              <a:rPr lang="uk-UA" dirty="0"/>
              <a:t> обраних методів</a:t>
            </a:r>
            <a:endParaRPr dirty="0"/>
          </a:p>
        </p:txBody>
      </p:sp>
      <p:grpSp>
        <p:nvGrpSpPr>
          <p:cNvPr id="1469" name="Google Shape;1469;p47"/>
          <p:cNvGrpSpPr/>
          <p:nvPr/>
        </p:nvGrpSpPr>
        <p:grpSpPr>
          <a:xfrm>
            <a:off x="178579" y="1321782"/>
            <a:ext cx="8424000" cy="1324800"/>
            <a:chOff x="457200" y="1209025"/>
            <a:chExt cx="5606763" cy="939300"/>
          </a:xfrm>
        </p:grpSpPr>
        <p:sp>
          <p:nvSpPr>
            <p:cNvPr id="1470" name="Google Shape;1470;p47"/>
            <p:cNvSpPr txBox="1"/>
            <p:nvPr/>
          </p:nvSpPr>
          <p:spPr>
            <a:xfrm>
              <a:off x="3605643" y="1209025"/>
              <a:ext cx="1146900" cy="939300"/>
            </a:xfrm>
            <a:prstGeom prst="rect">
              <a:avLst/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Простий</a:t>
              </a:r>
              <a:endPara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7"/>
            <p:cNvSpPr txBox="1"/>
            <p:nvPr/>
          </p:nvSpPr>
          <p:spPr>
            <a:xfrm>
              <a:off x="4917063" y="1209025"/>
              <a:ext cx="1146900" cy="939300"/>
            </a:xfrm>
            <a:prstGeom prst="rect">
              <a:avLst/>
            </a:prstGeom>
            <a:solidFill>
              <a:srgbClr val="E8B5B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uk-U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Краща продуктивність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457200" y="1407298"/>
              <a:ext cx="542700" cy="5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5" name="Google Shape;1475;p47"/>
            <p:cNvSpPr txBox="1"/>
            <p:nvPr/>
          </p:nvSpPr>
          <p:spPr>
            <a:xfrm>
              <a:off x="1164425" y="1209025"/>
              <a:ext cx="2276700" cy="9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Naive Bayes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76" name="Google Shape;1476;p47"/>
          <p:cNvCxnSpPr>
            <a:cxnSpLocks/>
            <a:stCxn id="1474" idx="6"/>
            <a:endCxn id="1475" idx="1"/>
          </p:cNvCxnSpPr>
          <p:nvPr/>
        </p:nvCxnSpPr>
        <p:spPr>
          <a:xfrm>
            <a:off x="993970" y="1984145"/>
            <a:ext cx="247194" cy="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47"/>
          <p:cNvCxnSpPr>
            <a:cxnSpLocks/>
            <a:stCxn id="1475" idx="3"/>
            <a:endCxn id="1470" idx="1"/>
          </p:cNvCxnSpPr>
          <p:nvPr/>
        </p:nvCxnSpPr>
        <p:spPr>
          <a:xfrm>
            <a:off x="4661840" y="1984182"/>
            <a:ext cx="24718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47"/>
          <p:cNvCxnSpPr>
            <a:cxnSpLocks/>
            <a:stCxn id="1470" idx="3"/>
            <a:endCxn id="1472" idx="1"/>
          </p:cNvCxnSpPr>
          <p:nvPr/>
        </p:nvCxnSpPr>
        <p:spPr>
          <a:xfrm>
            <a:off x="6632208" y="1984182"/>
            <a:ext cx="2471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7"/>
          <p:cNvGrpSpPr/>
          <p:nvPr/>
        </p:nvGrpSpPr>
        <p:grpSpPr>
          <a:xfrm>
            <a:off x="180474" y="3159318"/>
            <a:ext cx="8422105" cy="1323328"/>
            <a:chOff x="457200" y="2430525"/>
            <a:chExt cx="5606763" cy="939300"/>
          </a:xfrm>
        </p:grpSpPr>
        <p:sp>
          <p:nvSpPr>
            <p:cNvPr id="1482" name="Google Shape;1482;p47"/>
            <p:cNvSpPr txBox="1"/>
            <p:nvPr/>
          </p:nvSpPr>
          <p:spPr>
            <a:xfrm>
              <a:off x="3605643" y="2430525"/>
              <a:ext cx="1146900" cy="939300"/>
            </a:xfrm>
            <a:prstGeom prst="rect">
              <a:avLst/>
            </a:prstGeom>
            <a:solidFill>
              <a:srgbClr val="C79DA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Ефективний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4" name="Google Shape;1484;p47"/>
            <p:cNvSpPr txBox="1"/>
            <p:nvPr/>
          </p:nvSpPr>
          <p:spPr>
            <a:xfrm>
              <a:off x="4917063" y="2430525"/>
              <a:ext cx="1146900" cy="939300"/>
            </a:xfrm>
            <a:prstGeom prst="rect">
              <a:avLst/>
            </a:prstGeom>
            <a:solidFill>
              <a:srgbClr val="C79DA9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Вирішує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проблеми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бінарної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класифікації</a:t>
              </a:r>
              <a:endPara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457200" y="2628798"/>
              <a:ext cx="542700" cy="54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7" name="Google Shape;1487;p47"/>
            <p:cNvSpPr txBox="1"/>
            <p:nvPr/>
          </p:nvSpPr>
          <p:spPr>
            <a:xfrm>
              <a:off x="1164425" y="2430525"/>
              <a:ext cx="2276700" cy="93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</a:t>
              </a:r>
              <a:endParaRPr lang="ru-RU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88" name="Google Shape;1488;p47"/>
          <p:cNvCxnSpPr>
            <a:stCxn id="1486" idx="6"/>
            <a:endCxn id="1487" idx="1"/>
          </p:cNvCxnSpPr>
          <p:nvPr/>
        </p:nvCxnSpPr>
        <p:spPr>
          <a:xfrm>
            <a:off x="995682" y="3820944"/>
            <a:ext cx="247138" cy="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9" name="Google Shape;1489;p47"/>
          <p:cNvCxnSpPr>
            <a:stCxn id="1487" idx="3"/>
            <a:endCxn id="1482" idx="1"/>
          </p:cNvCxnSpPr>
          <p:nvPr/>
        </p:nvCxnSpPr>
        <p:spPr>
          <a:xfrm>
            <a:off x="4662727" y="3820982"/>
            <a:ext cx="2471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0" name="Google Shape;1490;p47"/>
          <p:cNvCxnSpPr>
            <a:stCxn id="1482" idx="3"/>
            <a:endCxn id="1484" idx="1"/>
          </p:cNvCxnSpPr>
          <p:nvPr/>
        </p:nvCxnSpPr>
        <p:spPr>
          <a:xfrm>
            <a:off x="6632652" y="3820982"/>
            <a:ext cx="2471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0136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Модель 1 - </a:t>
            </a:r>
            <a:r>
              <a:rPr lang="en-GB" dirty="0"/>
              <a:t>K-Nearest </a:t>
            </a:r>
            <a:r>
              <a:rPr lang="en-GB" dirty="0" err="1"/>
              <a:t>Neighbors</a:t>
            </a:r>
            <a:endParaRPr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6591147" y="878838"/>
            <a:ext cx="4439279" cy="1202875"/>
            <a:chOff x="457197" y="1170850"/>
            <a:chExt cx="4439279" cy="1202875"/>
          </a:xfrm>
        </p:grpSpPr>
        <p:sp>
          <p:nvSpPr>
            <p:cNvPr id="256" name="Google Shape;256;p19"/>
            <p:cNvSpPr txBox="1"/>
            <p:nvPr/>
          </p:nvSpPr>
          <p:spPr>
            <a:xfrm>
              <a:off x="4247576" y="1591625"/>
              <a:ext cx="648900" cy="78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457197" y="1170850"/>
              <a:ext cx="2343626" cy="28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18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Підбір кількості сусідів</a:t>
              </a:r>
              <a:endParaRPr lang="uk-UA" sz="18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0" name="Google Shape;260;p19"/>
          <p:cNvCxnSpPr>
            <a:cxnSpLocks/>
            <a:stCxn id="258" idx="3"/>
            <a:endCxn id="14" idx="3"/>
          </p:cNvCxnSpPr>
          <p:nvPr/>
        </p:nvCxnSpPr>
        <p:spPr>
          <a:xfrm flipH="1">
            <a:off x="6909699" y="1021740"/>
            <a:ext cx="2025074" cy="829846"/>
          </a:xfrm>
          <a:prstGeom prst="curvedConnector3">
            <a:avLst>
              <a:gd name="adj1" fmla="val -1128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352559-43C9-44B2-A3AE-E1929161D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4" y="1280086"/>
            <a:ext cx="6119495" cy="1143000"/>
          </a:xfrm>
          <a:prstGeom prst="rect">
            <a:avLst/>
          </a:prstGeom>
        </p:spPr>
      </p:pic>
      <p:sp>
        <p:nvSpPr>
          <p:cNvPr id="18" name="Google Shape;258;p19">
            <a:extLst>
              <a:ext uri="{FF2B5EF4-FFF2-40B4-BE49-F238E27FC236}">
                <a16:creationId xmlns:a16="http://schemas.microsoft.com/office/drawing/2014/main" id="{A3255487-6A17-4291-959D-010701B7CD4E}"/>
              </a:ext>
            </a:extLst>
          </p:cNvPr>
          <p:cNvSpPr txBox="1"/>
          <p:nvPr/>
        </p:nvSpPr>
        <p:spPr>
          <a:xfrm>
            <a:off x="4943959" y="4773959"/>
            <a:ext cx="4716898" cy="11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Використана метрика для даного методу</a:t>
            </a:r>
            <a:endParaRPr lang="uk-UA"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204;p18">
            <a:extLst>
              <a:ext uri="{FF2B5EF4-FFF2-40B4-BE49-F238E27FC236}">
                <a16:creationId xmlns:a16="http://schemas.microsoft.com/office/drawing/2014/main" id="{3EC151E5-1F13-4E01-B65F-E54DCAF1EB08}"/>
              </a:ext>
            </a:extLst>
          </p:cNvPr>
          <p:cNvSpPr txBox="1"/>
          <p:nvPr/>
        </p:nvSpPr>
        <p:spPr>
          <a:xfrm>
            <a:off x="1050007" y="2906653"/>
            <a:ext cx="3184906" cy="54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Евклідова відст</a:t>
            </a:r>
            <a:r>
              <a:rPr lang="uk-U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ань</a:t>
            </a:r>
            <a:endParaRPr lang="uk-UA" sz="16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E714EABA-D0A3-4D1D-A19D-B8FA8009C8D3}"/>
              </a:ext>
            </a:extLst>
          </p:cNvPr>
          <p:cNvGrpSpPr/>
          <p:nvPr/>
        </p:nvGrpSpPr>
        <p:grpSpPr>
          <a:xfrm>
            <a:off x="2592093" y="3293587"/>
            <a:ext cx="4633992" cy="1079124"/>
            <a:chOff x="2972012" y="3236435"/>
            <a:chExt cx="4633992" cy="107912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64BC4E77-9E60-42F0-9D7E-8D618541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2012" y="3236435"/>
              <a:ext cx="4184130" cy="10327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C88C62-6A89-4FD4-A522-E10A7416CD6B}"/>
                </a:ext>
              </a:extLst>
            </p:cNvPr>
            <p:cNvSpPr txBox="1"/>
            <p:nvPr/>
          </p:nvSpPr>
          <p:spPr>
            <a:xfrm>
              <a:off x="2972012" y="4007782"/>
              <a:ext cx="4633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0" i="0" dirty="0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Формула для </a:t>
              </a:r>
              <a:r>
                <a:rPr lang="ru-RU" b="0" i="0" dirty="0" err="1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розрахунку</a:t>
              </a:r>
              <a:r>
                <a:rPr lang="ru-RU" b="0" i="0" dirty="0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 </a:t>
              </a:r>
              <a:r>
                <a:rPr lang="ru-RU" b="0" i="0" dirty="0" err="1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Евклідової</a:t>
              </a:r>
              <a:r>
                <a:rPr lang="ru-RU" b="0" i="0" dirty="0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 </a:t>
              </a:r>
              <a:r>
                <a:rPr lang="ru-RU" b="0" i="0" dirty="0" err="1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відстані</a:t>
              </a:r>
              <a:r>
                <a:rPr lang="ru-RU" b="0" i="0" dirty="0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 </a:t>
              </a:r>
              <a:r>
                <a:rPr lang="ru-RU" b="0" i="0" dirty="0" err="1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між</a:t>
              </a:r>
              <a:r>
                <a:rPr lang="ru-RU" b="0" i="0" dirty="0">
                  <a:solidFill>
                    <a:srgbClr val="555555"/>
                  </a:solidFill>
                  <a:effectLst/>
                  <a:latin typeface="Fira Sans Extra Condensed" panose="020B0503050000020004" pitchFamily="34" charset="0"/>
                </a:rPr>
                <a:t> 2 точками</a:t>
              </a:r>
              <a:endParaRPr lang="en-GB" dirty="0">
                <a:latin typeface="Fira Sans Extra Condensed" panose="020B0503050000020004" pitchFamily="34" charset="0"/>
              </a:endParaRPr>
            </a:p>
          </p:txBody>
        </p:sp>
      </p:grpSp>
      <p:cxnSp>
        <p:nvCxnSpPr>
          <p:cNvPr id="26" name="Google Shape;260;p19">
            <a:extLst>
              <a:ext uri="{FF2B5EF4-FFF2-40B4-BE49-F238E27FC236}">
                <a16:creationId xmlns:a16="http://schemas.microsoft.com/office/drawing/2014/main" id="{B61465AF-2EF8-4026-935B-7DAD1AE5AAC5}"/>
              </a:ext>
            </a:extLst>
          </p:cNvPr>
          <p:cNvCxnSpPr>
            <a:cxnSpLocks/>
            <a:stCxn id="18" idx="1"/>
            <a:endCxn id="20" idx="1"/>
          </p:cNvCxnSpPr>
          <p:nvPr/>
        </p:nvCxnSpPr>
        <p:spPr>
          <a:xfrm rot="10800000">
            <a:off x="1050007" y="3178143"/>
            <a:ext cx="3893952" cy="1651142"/>
          </a:xfrm>
          <a:prstGeom prst="curvedConnector3">
            <a:avLst>
              <a:gd name="adj1" fmla="val 121194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521188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Экран (16:9)</PresentationFormat>
  <Paragraphs>111</Paragraphs>
  <Slides>25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Roboto</vt:lpstr>
      <vt:lpstr>Fira Sans Extra Condensed SemiBold</vt:lpstr>
      <vt:lpstr>Arial</vt:lpstr>
      <vt:lpstr>Fira Sans Extra Condensed</vt:lpstr>
      <vt:lpstr>Strategic Analysis: Business Environment Infographics by Slidesgo</vt:lpstr>
      <vt:lpstr>Прогнозування наявності цукрового діабету у людини на основі медичних показників</vt:lpstr>
      <vt:lpstr>Мета</vt:lpstr>
      <vt:lpstr>План роботи</vt:lpstr>
      <vt:lpstr>Використана література</vt:lpstr>
      <vt:lpstr>Дані для роботи</vt:lpstr>
      <vt:lpstr>Порівняння кількості здорових та хворих пацієнтів та поділ даних на тренувальні та тестові</vt:lpstr>
      <vt:lpstr>Обгрунтування обраних методів</vt:lpstr>
      <vt:lpstr>Обгрунтування обраних методів</vt:lpstr>
      <vt:lpstr>Модель 1 - K-Nearest Neighbors</vt:lpstr>
      <vt:lpstr>Модель 1 - K-Nearest Neighbors</vt:lpstr>
      <vt:lpstr>Модель 1 - K-Nearest Neighbors</vt:lpstr>
      <vt:lpstr>Модель 2 - Decision Tree Classifier</vt:lpstr>
      <vt:lpstr>Модель 2 - Decision Tree Classifier</vt:lpstr>
      <vt:lpstr>Модель 2 - Decision Tree Classifier</vt:lpstr>
      <vt:lpstr>Порівняння K-Nearest Neighbors та Decision Tree Classifier</vt:lpstr>
      <vt:lpstr>Модель 3 – Naive Bayes</vt:lpstr>
      <vt:lpstr>Модель 3 – Naive Bayes</vt:lpstr>
      <vt:lpstr>Модель 3 – Naive Bayes</vt:lpstr>
      <vt:lpstr>Модель 4 – Logistic Regression</vt:lpstr>
      <vt:lpstr>Модель 4 – Logistic Regression</vt:lpstr>
      <vt:lpstr>Модель 4 – Logistic Regression</vt:lpstr>
      <vt:lpstr>Порівняння Logistic Regression та Naive Bayes</vt:lpstr>
      <vt:lpstr>Вибір найкращої моделі для прогнозування захворювання</vt:lpstr>
      <vt:lpstr>Висновки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Business Environment Infographics</dc:title>
  <dc:creator>Анастасия Литвин</dc:creator>
  <cp:lastModifiedBy>Анастасия Литвин</cp:lastModifiedBy>
  <cp:revision>27</cp:revision>
  <dcterms:modified xsi:type="dcterms:W3CDTF">2022-06-16T06:22:52Z</dcterms:modified>
</cp:coreProperties>
</file>