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png" ContentType="image/png"/>
  <Override PartName="/ppt/media/image25.jpeg" ContentType="image/jpeg"/>
  <Override PartName="/ppt/media/image9.jpeg" ContentType="image/jpeg"/>
  <Override PartName="/ppt/media/image5.png" ContentType="image/png"/>
  <Override PartName="/ppt/media/image16.jpeg" ContentType="image/jpeg"/>
  <Override PartName="/ppt/media/image1.jpeg" ContentType="image/jpeg"/>
  <Override PartName="/ppt/media/image11.png" ContentType="image/png"/>
  <Override PartName="/ppt/media/image18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7.jpeg" ContentType="image/jpeg"/>
  <Override PartName="/ppt/media/image15.png" ContentType="image/png"/>
  <Override PartName="/ppt/media/image17.png" ContentType="image/png"/>
  <Override PartName="/ppt/media/image19.png" ContentType="image/png"/>
  <Override PartName="/ppt/media/image4.jpeg" ContentType="image/jpeg"/>
  <Override PartName="/ppt/media/image3.png" ContentType="image/png"/>
  <Override PartName="/ppt/media/image20.jpeg" ContentType="image/jpeg"/>
  <Override PartName="/ppt/media/image6.png" ContentType="image/png"/>
  <Override PartName="/ppt/media/image14.jpeg" ContentType="image/jpeg"/>
  <Override PartName="/ppt/media/image2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6968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304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13760" y="1763640"/>
            <a:ext cx="6252120" cy="4988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13760" y="1763640"/>
            <a:ext cx="6252120" cy="4988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304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36968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36968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304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13760" y="1763640"/>
            <a:ext cx="6252120" cy="49885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13760" y="1763640"/>
            <a:ext cx="6252120" cy="4988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49885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3040" y="436968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3040" y="1764000"/>
            <a:ext cx="442728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69680"/>
            <a:ext cx="9072360" cy="23792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8000" cy="1620000"/>
          </a:xfrm>
          <a:prstGeom prst="rect">
            <a:avLst/>
          </a:prstGeom>
        </p:spPr>
        <p:txBody>
          <a:bodyPr lIns="100800" rIns="100800" tIns="100800" bIns="10080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 lIns="100800" rIns="100800" tIns="100800" bIns="100800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4120" y="6884280"/>
            <a:ext cx="3191760" cy="524520"/>
          </a:xfrm>
          <a:prstGeom prst="rect">
            <a:avLst/>
          </a:prstGeom>
        </p:spPr>
        <p:txBody>
          <a:bodyPr lIns="100800" rIns="100800" tIns="100800" bIns="100800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4480" y="6884280"/>
            <a:ext cx="2351880" cy="524520"/>
          </a:xfrm>
          <a:prstGeom prst="rect">
            <a:avLst/>
          </a:prstGeom>
        </p:spPr>
        <p:txBody>
          <a:bodyPr lIns="100800" rIns="100800" tIns="50400" bIns="50400"/>
          <a:p>
            <a:pPr algn="r">
              <a:lnSpc>
                <a:spcPct val="100000"/>
              </a:lnSpc>
            </a:pPr>
            <a:fld id="{634EAC66-65D3-45C9-9C44-DB77E362A61A}" type="slidenum"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100800" bIns="10080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rIns="100800" tIns="100800" bIns="1008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 lIns="100800" rIns="100800" tIns="100800" bIns="100800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4120" y="6884280"/>
            <a:ext cx="3191760" cy="524520"/>
          </a:xfrm>
          <a:prstGeom prst="rect">
            <a:avLst/>
          </a:prstGeom>
        </p:spPr>
        <p:txBody>
          <a:bodyPr lIns="100800" rIns="100800" tIns="100800" bIns="100800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4480" y="6884280"/>
            <a:ext cx="2351880" cy="524520"/>
          </a:xfrm>
          <a:prstGeom prst="rect">
            <a:avLst/>
          </a:prstGeom>
        </p:spPr>
        <p:txBody>
          <a:bodyPr lIns="100800" rIns="100800" tIns="50400" bIns="50400"/>
          <a:p>
            <a:pPr algn="r">
              <a:lnSpc>
                <a:spcPct val="100000"/>
              </a:lnSpc>
            </a:pPr>
            <a:fld id="{5F3113EF-7C20-4684-A4FD-DFD4870E9D75}" type="slidenum"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https://github.com/Compiladores20162/WhataFAC/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hyperlink" Target="http://jckronbauer.angelfire.com/trabalhos/intrcomp/cobol/historico.html" TargetMode="External"/><Relationship Id="rId3" Type="http://schemas.openxmlformats.org/officeDocument/2006/relationships/hyperlink" Target="http://cadcobol.net/histor_1.htm" TargetMode="External"/><Relationship Id="rId4" Type="http://schemas.openxmlformats.org/officeDocument/2006/relationships/hyperlink" Target="http://www.inf.pucrs.br/~pinho/LaproI/Historico/Historico.htm" TargetMode="External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mainframegurukul.com/tutorials/programming/cobol/cobol-sample-program.html" TargetMode="External"/><Relationship Id="rId2" Type="http://schemas.openxmlformats.org/officeDocument/2006/relationships/hyperlink" Target="http://www.tutorialspoint.com/pg/cobol/cobol_program_structure.htm" TargetMode="External"/><Relationship Id="rId3" Type="http://schemas.openxmlformats.org/officeDocument/2006/relationships/hyperlink" Target="http://www.tldp.org/HOWTO/Lex-YACC-HOWTO-6.html" TargetMode="External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875840" y="4138560"/>
            <a:ext cx="4842360" cy="1600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Fundamentos de Compiladores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Shape 80" descr=""/>
          <p:cNvPicPr/>
          <p:nvPr/>
        </p:nvPicPr>
        <p:blipFill>
          <a:blip r:embed="rId2"/>
          <a:stretch/>
        </p:blipFill>
        <p:spPr>
          <a:xfrm>
            <a:off x="6440040" y="1109520"/>
            <a:ext cx="1714320" cy="302868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1187280" y="6036120"/>
            <a:ext cx="7705800" cy="9867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WhataFAC: o Compilador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GitHub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06440" y="1276200"/>
            <a:ext cx="9267480" cy="6742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Disponível em </a:t>
            </a:r>
            <a:r>
              <a:rPr b="0" lang="pt-BR" sz="24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https://github.com/Compiladores20162/WhataFAC/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41" descr=""/>
          <p:cNvPicPr/>
          <p:nvPr/>
        </p:nvPicPr>
        <p:blipFill>
          <a:blip r:embed="rId3"/>
          <a:stretch/>
        </p:blipFill>
        <p:spPr>
          <a:xfrm>
            <a:off x="723600" y="1813680"/>
            <a:ext cx="8633160" cy="56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Estudos já realizados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30120">
              <a:lnSpc>
                <a:spcPct val="100000"/>
              </a:lnSpc>
              <a:buClr>
                <a:srgbClr val="ffffff"/>
              </a:buClr>
              <a:buSzPct val="45000"/>
              <a:buFont typeface="Noto Sans Symbols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Estudo da linguagem COBOL para aprender como funciona a estruturação.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ffffff"/>
              </a:buClr>
              <a:buSzPct val="45000"/>
              <a:buFont typeface="Noto Sans Symbols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Estudo da ferramenta Flex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ffffff"/>
              </a:buClr>
              <a:buSzPct val="45000"/>
              <a:buFont typeface="Noto Sans Symbols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Estudo da ferramenta Bison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148" descr=""/>
          <p:cNvPicPr/>
          <p:nvPr/>
        </p:nvPicPr>
        <p:blipFill>
          <a:blip r:embed="rId2"/>
          <a:stretch/>
        </p:blipFill>
        <p:spPr>
          <a:xfrm>
            <a:off x="6796800" y="3972960"/>
            <a:ext cx="2779560" cy="27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Estrutura interna do grupo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30120">
              <a:lnSpc>
                <a:spcPct val="100000"/>
              </a:lnSpc>
              <a:buClr>
                <a:srgbClr val="ffffff"/>
              </a:buClr>
              <a:buSzPct val="45000"/>
              <a:buFont typeface="Noto Sans Symbols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grupo realiza pareamento para nivelamento de aprendizado e a cada aula novas duplas são definidas.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Shape 155" descr=""/>
          <p:cNvPicPr/>
          <p:nvPr/>
        </p:nvPicPr>
        <p:blipFill>
          <a:blip r:embed="rId2"/>
          <a:stretch/>
        </p:blipFill>
        <p:spPr>
          <a:xfrm>
            <a:off x="2884680" y="3854160"/>
            <a:ext cx="4811040" cy="27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Cronograma</a:t>
            </a: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199" descr=""/>
          <p:cNvPicPr/>
          <p:nvPr/>
        </p:nvPicPr>
        <p:blipFill>
          <a:blip r:embed="rId1"/>
          <a:stretch/>
        </p:blipFill>
        <p:spPr>
          <a:xfrm>
            <a:off x="125280" y="1079640"/>
            <a:ext cx="9829440" cy="2180880"/>
          </a:xfrm>
          <a:prstGeom prst="rect">
            <a:avLst/>
          </a:prstGeom>
          <a:ln>
            <a:noFill/>
          </a:ln>
        </p:spPr>
      </p:pic>
      <p:pic>
        <p:nvPicPr>
          <p:cNvPr id="113" name="Shape 200" descr=""/>
          <p:cNvPicPr/>
          <p:nvPr/>
        </p:nvPicPr>
        <p:blipFill>
          <a:blip r:embed="rId2"/>
          <a:stretch/>
        </p:blipFill>
        <p:spPr>
          <a:xfrm>
            <a:off x="54000" y="3759840"/>
            <a:ext cx="9972360" cy="752040"/>
          </a:xfrm>
          <a:prstGeom prst="rect">
            <a:avLst/>
          </a:prstGeom>
          <a:ln>
            <a:noFill/>
          </a:ln>
        </p:spPr>
      </p:pic>
      <p:pic>
        <p:nvPicPr>
          <p:cNvPr id="114" name="Shape 201" descr=""/>
          <p:cNvPicPr/>
          <p:nvPr/>
        </p:nvPicPr>
        <p:blipFill>
          <a:blip r:embed="rId3"/>
          <a:stretch/>
        </p:blipFill>
        <p:spPr>
          <a:xfrm>
            <a:off x="135000" y="5011560"/>
            <a:ext cx="9810360" cy="12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Referências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03560"/>
            <a:ext cx="9072360" cy="5448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57200" indent="-38700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Angelo Gilvan Prediger, Julio Cezar Kronbauer e William Douglas Knak Filho, 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Linguagem de programação COBOL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, &lt;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http://jckronbauer.angelfire.com/trabalhos/intrcomp/cobol/historico.html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&gt;,  acessado em 03 de setembro de 2016.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DORNELLES, Carlos Alberto, A história do Cobol, &lt; 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http://cadcobol.net/histor_1.htm</a:t>
            </a:r>
            <a:r>
              <a:rPr b="0" lang="pt-BR" sz="2500" spc="-1" strike="noStrike" u="sng">
                <a:solidFill>
                  <a:srgbClr val="3d85c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acessado em 03 de setembro de 2016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15192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Márcio Sarroglia Pinho, Histórico da linguagem C, &lt;</a:t>
            </a:r>
            <a:r>
              <a:rPr b="0" lang="pt-BR" sz="2500" spc="-1" strike="noStrike" u="sng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tp://www.inf.pucrs.br/~pinho/LaproI/Historico/Historico.htm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&gt;, acessado em 03 de setembro de 2016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880" indent="-37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880" indent="-37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Referências</a:t>
            </a: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961200"/>
            <a:ext cx="9072360" cy="57913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marL="457200" indent="-15192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Ramesh Krishna Reddy, 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Cobol Programming tutorial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 &lt;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http://www.mainframegurukul.com/tutorials/programming/cobol/cobol-sample-program.html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&gt;, acessado em 01 de Setembro de 2016;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15192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Cobol estrutura do programa , 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http://www.tutorialspoint.com/pg/cobol/cobol_program_structure.htm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&gt;, acessado em 26 de Agosto de 2016;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151920">
              <a:lnSpc>
                <a:spcPct val="100000"/>
              </a:lnSpc>
              <a:buClr>
                <a:srgbClr val="6fa8dc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Bert Hubert, 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Lex and YACC primer/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2002, &lt;</a:t>
            </a:r>
            <a:r>
              <a:rPr b="0" lang="pt-BR" sz="25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http://www.tldp.org/HOWTO/Lex-YACC-HOWTO-6.html</a:t>
            </a:r>
            <a:r>
              <a:rPr b="0" lang="pt-BR" sz="2500" spc="-1" strike="noStrike">
                <a:solidFill>
                  <a:srgbClr val="6fa8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&gt;, acessado em 31 de Agosto de 2016.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880" indent="-15192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880" indent="-15192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92052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Membros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27558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Bernardo Henrique 14/0131973 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Daniel Moura 14/0037578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Eduardo Gomes 14/0137068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Leonardo Arthur 14/0025171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Objetivos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121480"/>
            <a:ext cx="869940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57200" indent="-406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objetivo deste trabalho é criar um compilador que seja capaz de traduzir códigos da linguagem COBOL para a linguagem C.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6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Aprender a utilizar as ferramentas Flex e Bison para criar compiladores em linguagem C.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6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Aprender uma nova linguagem(COBOL), sua sintaxe e utilização.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Linguagem COBOL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 1959, profissionais da computação realizaram a Conference on Data Systens Language (CODASYL), e, percebendo a necessidade de uma linguagem </a:t>
            </a: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voltada para transações comerciais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com portabilidade para qualquer máquina, criaram a COmmom Business Oriented Language (COBOL).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Visando se aproximar o máximo possível do inglês, esta possui uma lógica simples e suporta grandes fluxos de dados.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uma linguagem estruturada e extremamente inteligível, já que é fortemente autodocumentada.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linguagem esquecida?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COBOL é uma linguagem antiga, e não mais utilizada por desenvolvedores para a confecção de software. Isso dado principalmente pelo fato de ser uma linguagem antiga e com um único propósito: transações comerciais.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Porém, muitos grandes sistemas ainda utilizam COBOL, afinal muitas vezes não é viável substituir todo um sistema apenas para acompanhar linguagens.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Bancos, seguradoras, empresas de gestão de fundos, sistemas de pensões, folha de pagamento e cartões de crédito, todos ainda utilizam esta linguagem.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linguagem C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Criada por Dennis Ritchie em 1972, sendo resultado final do desenvolvimento de outra linguagens. Esta foi criada com o objetivo de “manter o desenvolvedor próximo ao hardware”, sendo uma linguagem de baixo nível.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Seu foco inicial foi o desenvolvimento de Sistemas Operacionais e Compiladores, sendo que hoje quase todos grandes SO’s são feitos em C/C++.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É, também, uma linguagem estruturada, com uma lógica certamente mais complexa que o COBOL, além de possuir uma velocidade de processamento superior.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Compilador COBOL-C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257076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GnuCOBOL, é um compilador já existente de COBOL para C, um software livre que foi inciado em 2002 e teve sua versão estável lançada em 2007.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objetivo do compilador foi feito para mudar uma tendência histórica de ter programas ainda em COBOL.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Softwares Utilizados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123" descr=""/>
          <p:cNvPicPr/>
          <p:nvPr/>
        </p:nvPicPr>
        <p:blipFill>
          <a:blip r:embed="rId1"/>
          <a:stretch/>
        </p:blipFill>
        <p:spPr>
          <a:xfrm>
            <a:off x="806040" y="1562760"/>
            <a:ext cx="2233440" cy="2233440"/>
          </a:xfrm>
          <a:prstGeom prst="rect">
            <a:avLst/>
          </a:prstGeom>
          <a:ln>
            <a:noFill/>
          </a:ln>
        </p:spPr>
      </p:pic>
      <p:pic>
        <p:nvPicPr>
          <p:cNvPr id="95" name="Shape 124" descr=""/>
          <p:cNvPicPr/>
          <p:nvPr/>
        </p:nvPicPr>
        <p:blipFill>
          <a:blip r:embed="rId2"/>
          <a:stretch/>
        </p:blipFill>
        <p:spPr>
          <a:xfrm>
            <a:off x="7172280" y="1441440"/>
            <a:ext cx="1933920" cy="24760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3819960" y="1480320"/>
            <a:ext cx="2686320" cy="23983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Shape 126" descr=""/>
          <p:cNvPicPr/>
          <p:nvPr/>
        </p:nvPicPr>
        <p:blipFill>
          <a:blip r:embed="rId3"/>
          <a:stretch/>
        </p:blipFill>
        <p:spPr>
          <a:xfrm>
            <a:off x="3611520" y="1441440"/>
            <a:ext cx="2857320" cy="2476080"/>
          </a:xfrm>
          <a:prstGeom prst="rect">
            <a:avLst/>
          </a:prstGeom>
          <a:ln>
            <a:noFill/>
          </a:ln>
        </p:spPr>
      </p:pic>
      <p:pic>
        <p:nvPicPr>
          <p:cNvPr id="98" name="Shape 127" descr=""/>
          <p:cNvPicPr/>
          <p:nvPr/>
        </p:nvPicPr>
        <p:blipFill>
          <a:blip r:embed="rId4"/>
          <a:stretch/>
        </p:blipFill>
        <p:spPr>
          <a:xfrm>
            <a:off x="4046040" y="4477320"/>
            <a:ext cx="2233440" cy="20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IDE utilizada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562760"/>
            <a:ext cx="9072360" cy="1420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compilar e executar programas feitos em COBOL foi utilizada a IDE OpenCobol versão 4.7.4.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134" descr=""/>
          <p:cNvPicPr/>
          <p:nvPr/>
        </p:nvPicPr>
        <p:blipFill>
          <a:blip r:embed="rId1"/>
          <a:stretch/>
        </p:blipFill>
        <p:spPr>
          <a:xfrm>
            <a:off x="3021120" y="3241080"/>
            <a:ext cx="4038120" cy="23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2016-09-05T08:42:16Z</dcterms:modified>
  <cp:revision>1</cp:revision>
  <dc:subject/>
  <dc:title/>
</cp:coreProperties>
</file>