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78" r:id="rId2"/>
    <p:sldId id="306" r:id="rId3"/>
    <p:sldId id="279" r:id="rId4"/>
    <p:sldId id="311" r:id="rId5"/>
    <p:sldId id="309" r:id="rId6"/>
    <p:sldId id="310" r:id="rId7"/>
    <p:sldId id="308" r:id="rId8"/>
    <p:sldId id="276" r:id="rId9"/>
    <p:sldId id="313" r:id="rId10"/>
    <p:sldId id="312" r:id="rId11"/>
    <p:sldId id="314" r:id="rId12"/>
    <p:sldId id="315" r:id="rId13"/>
    <p:sldId id="301" r:id="rId14"/>
    <p:sldId id="316" r:id="rId15"/>
    <p:sldId id="317" r:id="rId16"/>
    <p:sldId id="319" r:id="rId17"/>
    <p:sldId id="320" r:id="rId18"/>
    <p:sldId id="318" r:id="rId19"/>
    <p:sldId id="321" r:id="rId20"/>
    <p:sldId id="322" r:id="rId21"/>
    <p:sldId id="345"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6" r:id="rId35"/>
    <p:sldId id="263" r:id="rId36"/>
    <p:sldId id="324" r:id="rId37"/>
    <p:sldId id="323" r:id="rId38"/>
    <p:sldId id="325" r:id="rId39"/>
    <p:sldId id="326" r:id="rId40"/>
    <p:sldId id="327" r:id="rId41"/>
    <p:sldId id="304" r:id="rId42"/>
    <p:sldId id="348" r:id="rId43"/>
    <p:sldId id="349" r:id="rId44"/>
    <p:sldId id="350" r:id="rId45"/>
    <p:sldId id="351" r:id="rId46"/>
    <p:sldId id="352" r:id="rId47"/>
    <p:sldId id="353" r:id="rId48"/>
    <p:sldId id="354" r:id="rId49"/>
    <p:sldId id="355" r:id="rId50"/>
    <p:sldId id="356" r:id="rId51"/>
    <p:sldId id="305" r:id="rId52"/>
    <p:sldId id="271" r:id="rId53"/>
    <p:sldId id="265"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D7D3"/>
    <a:srgbClr val="2DC0D2"/>
    <a:srgbClr val="F3702C"/>
    <a:srgbClr val="E2C84C"/>
    <a:srgbClr val="FDFB6C"/>
    <a:srgbClr val="EAEAEA"/>
    <a:srgbClr val="F7F7F7"/>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2" autoAdjust="0"/>
    <p:restoredTop sz="94660"/>
  </p:normalViewPr>
  <p:slideViewPr>
    <p:cSldViewPr snapToGrid="0">
      <p:cViewPr varScale="1">
        <p:scale>
          <a:sx n="38" d="100"/>
          <a:sy n="38" d="100"/>
        </p:scale>
        <p:origin x="40" y="66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98710959668048"/>
          <c:y val="5.1480535235423029E-2"/>
          <c:w val="0.5013050090038742"/>
          <c:h val="0.75195742113841635"/>
        </c:manualLayout>
      </c:layout>
      <c:doughnutChart>
        <c:varyColors val="1"/>
        <c:ser>
          <c:idx val="0"/>
          <c:order val="0"/>
          <c:tx>
            <c:strRef>
              <c:f>Sheet1!$B$1</c:f>
              <c:strCache>
                <c:ptCount val="1"/>
                <c:pt idx="0">
                  <c:v>销售额</c:v>
                </c:pt>
              </c:strCache>
            </c:strRef>
          </c:tx>
          <c:spPr>
            <a:effectLst/>
          </c:spPr>
          <c:dPt>
            <c:idx val="0"/>
            <c:bubble3D val="0"/>
            <c:spPr>
              <a:solidFill>
                <a:srgbClr val="2DC0D2"/>
              </a:solidFill>
              <a:ln w="19050">
                <a:noFill/>
              </a:ln>
              <a:effectLst/>
            </c:spPr>
            <c:extLst>
              <c:ext xmlns:c16="http://schemas.microsoft.com/office/drawing/2014/chart" uri="{C3380CC4-5D6E-409C-BE32-E72D297353CC}">
                <c16:uniqueId val="{00000001-4C9F-449A-B6BC-94E2192B6766}"/>
              </c:ext>
            </c:extLst>
          </c:dPt>
          <c:dPt>
            <c:idx val="1"/>
            <c:bubble3D val="0"/>
            <c:spPr>
              <a:solidFill>
                <a:srgbClr val="E2C84C"/>
              </a:solidFill>
              <a:ln w="19050">
                <a:noFill/>
              </a:ln>
              <a:effectLst/>
            </c:spPr>
            <c:extLst>
              <c:ext xmlns:c16="http://schemas.microsoft.com/office/drawing/2014/chart" uri="{C3380CC4-5D6E-409C-BE32-E72D297353CC}">
                <c16:uniqueId val="{00000003-4C9F-449A-B6BC-94E2192B6766}"/>
              </c:ext>
            </c:extLst>
          </c:dPt>
          <c:dPt>
            <c:idx val="2"/>
            <c:bubble3D val="0"/>
            <c:spPr>
              <a:solidFill>
                <a:srgbClr val="F3702C"/>
              </a:solidFill>
              <a:ln w="19050">
                <a:noFill/>
              </a:ln>
              <a:effectLst/>
            </c:spPr>
            <c:extLst>
              <c:ext xmlns:c16="http://schemas.microsoft.com/office/drawing/2014/chart" uri="{C3380CC4-5D6E-409C-BE32-E72D297353CC}">
                <c16:uniqueId val="{00000005-4C9F-449A-B6BC-94E2192B6766}"/>
              </c:ext>
            </c:extLst>
          </c:dPt>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4C9F-449A-B6BC-94E2192B6766}"/>
            </c:ext>
          </c:extLst>
        </c:ser>
        <c:dLbls>
          <c:showLegendKey val="0"/>
          <c:showVal val="0"/>
          <c:showCatName val="0"/>
          <c:showSerName val="0"/>
          <c:showPercent val="0"/>
          <c:showBubbleSize val="0"/>
          <c:showLeaderLines val="1"/>
        </c:dLbls>
        <c:firstSliceAng val="40"/>
        <c:holeSize val="75"/>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华文细黑" pitchFamily="2" charset="-122"/>
          <a:ea typeface="华文细黑" pitchFamily="2" charset="-122"/>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70550329568821"/>
          <c:y val="5.3312959666856972E-2"/>
          <c:w val="0.51658899340862352"/>
          <c:h val="0.88271148873291472"/>
        </c:manualLayout>
      </c:layout>
      <c:doughnutChart>
        <c:varyColors val="1"/>
        <c:ser>
          <c:idx val="0"/>
          <c:order val="0"/>
          <c:tx>
            <c:strRef>
              <c:f>Sheet1!$B$1</c:f>
              <c:strCache>
                <c:ptCount val="1"/>
                <c:pt idx="0">
                  <c:v>销售额</c:v>
                </c:pt>
              </c:strCache>
            </c:strRef>
          </c:tx>
          <c:spPr>
            <a:effectLst/>
          </c:spPr>
          <c:dPt>
            <c:idx val="0"/>
            <c:bubble3D val="0"/>
            <c:spPr>
              <a:solidFill>
                <a:srgbClr val="2DC0D2"/>
              </a:solidFill>
              <a:ln w="19050">
                <a:noFill/>
              </a:ln>
              <a:effectLst/>
            </c:spPr>
            <c:extLst>
              <c:ext xmlns:c16="http://schemas.microsoft.com/office/drawing/2014/chart" uri="{C3380CC4-5D6E-409C-BE32-E72D297353CC}">
                <c16:uniqueId val="{00000001-D001-4EBC-AF54-DB6A3F56219D}"/>
              </c:ext>
            </c:extLst>
          </c:dPt>
          <c:dPt>
            <c:idx val="1"/>
            <c:bubble3D val="0"/>
            <c:spPr>
              <a:solidFill>
                <a:srgbClr val="E2C84C"/>
              </a:solidFill>
              <a:ln w="19050">
                <a:noFill/>
              </a:ln>
              <a:effectLst/>
            </c:spPr>
            <c:extLst>
              <c:ext xmlns:c16="http://schemas.microsoft.com/office/drawing/2014/chart" uri="{C3380CC4-5D6E-409C-BE32-E72D297353CC}">
                <c16:uniqueId val="{00000003-D001-4EBC-AF54-DB6A3F56219D}"/>
              </c:ext>
            </c:extLst>
          </c:dPt>
          <c:dPt>
            <c:idx val="2"/>
            <c:bubble3D val="0"/>
            <c:spPr>
              <a:solidFill>
                <a:srgbClr val="F3702C"/>
              </a:solidFill>
              <a:ln w="19050">
                <a:noFill/>
              </a:ln>
              <a:effectLst/>
            </c:spPr>
            <c:extLst>
              <c:ext xmlns:c16="http://schemas.microsoft.com/office/drawing/2014/chart" uri="{C3380CC4-5D6E-409C-BE32-E72D297353CC}">
                <c16:uniqueId val="{00000005-D001-4EBC-AF54-DB6A3F56219D}"/>
              </c:ext>
            </c:extLst>
          </c:dPt>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D001-4EBC-AF54-DB6A3F56219D}"/>
            </c:ext>
          </c:extLst>
        </c:ser>
        <c:dLbls>
          <c:showLegendKey val="0"/>
          <c:showVal val="0"/>
          <c:showCatName val="0"/>
          <c:showSerName val="0"/>
          <c:showPercent val="0"/>
          <c:showBubbleSize val="0"/>
          <c:showLeaderLines val="1"/>
        </c:dLbls>
        <c:firstSliceAng val="40"/>
        <c:holeSize val="75"/>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华文细黑" pitchFamily="2" charset="-122"/>
          <a:ea typeface="华文细黑" pitchFamily="2" charset="-122"/>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6CDEE-AF2F-4DC5-8E85-4374E5709906}"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DDFB3-E6BD-4B43-BC6D-C735721434A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并行</a:t>
            </a:r>
          </a:p>
        </p:txBody>
      </p:sp>
      <p:sp>
        <p:nvSpPr>
          <p:cNvPr id="4" name="灯片编号占位符 3"/>
          <p:cNvSpPr>
            <a:spLocks noGrp="1"/>
          </p:cNvSpPr>
          <p:nvPr>
            <p:ph type="sldNum" sz="quarter" idx="10"/>
          </p:nvPr>
        </p:nvSpPr>
        <p:spPr/>
        <p:txBody>
          <a:bodyPr/>
          <a:lstStyle/>
          <a:p>
            <a:fld id="{5CCDDFB3-E6BD-4B43-BC6D-C735721434A7}" type="slidenum">
              <a:rPr lang="zh-CN" altLang="en-US" smtClean="0"/>
              <a:t>6</a:t>
            </a:fld>
            <a:endParaRPr lang="zh-CN" altLang="en-US"/>
          </a:p>
        </p:txBody>
      </p:sp>
    </p:spTree>
    <p:extLst>
      <p:ext uri="{BB962C8B-B14F-4D97-AF65-F5344CB8AC3E}">
        <p14:creationId xmlns:p14="http://schemas.microsoft.com/office/powerpoint/2010/main" val="3491454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CCDDFB3-E6BD-4B43-BC6D-C735721434A7}" type="slidenum">
              <a:rPr lang="zh-CN" altLang="en-US" smtClean="0"/>
              <a:pPr/>
              <a:t>50</a:t>
            </a:fld>
            <a:endParaRPr lang="zh-CN" altLang="en-US"/>
          </a:p>
        </p:txBody>
      </p:sp>
    </p:spTree>
    <p:extLst>
      <p:ext uri="{BB962C8B-B14F-4D97-AF65-F5344CB8AC3E}">
        <p14:creationId xmlns:p14="http://schemas.microsoft.com/office/powerpoint/2010/main" val="400825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CDDFB3-E6BD-4B43-BC6D-C735721434A7}" type="slidenum">
              <a:rPr lang="zh-CN" altLang="en-US" smtClean="0"/>
              <a:t>7</a:t>
            </a:fld>
            <a:endParaRPr lang="zh-CN" altLang="en-US"/>
          </a:p>
        </p:txBody>
      </p:sp>
    </p:spTree>
    <p:extLst>
      <p:ext uri="{BB962C8B-B14F-4D97-AF65-F5344CB8AC3E}">
        <p14:creationId xmlns:p14="http://schemas.microsoft.com/office/powerpoint/2010/main" val="403310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save function</a:t>
            </a:r>
            <a:r>
              <a:rPr lang="zh-CN" altLang="en-US" dirty="0"/>
              <a:t>的功能</a:t>
            </a:r>
            <a:r>
              <a:rPr lang="en-US" altLang="zh-CN" dirty="0"/>
              <a:t>:</a:t>
            </a:r>
            <a:r>
              <a:rPr lang="zh-CN" altLang="en-US" dirty="0"/>
              <a:t>编译、运行、存储</a:t>
            </a:r>
          </a:p>
        </p:txBody>
      </p:sp>
      <p:sp>
        <p:nvSpPr>
          <p:cNvPr id="4" name="灯片编号占位符 3"/>
          <p:cNvSpPr>
            <a:spLocks noGrp="1"/>
          </p:cNvSpPr>
          <p:nvPr>
            <p:ph type="sldNum" sz="quarter" idx="10"/>
          </p:nvPr>
        </p:nvSpPr>
        <p:spPr/>
        <p:txBody>
          <a:bodyPr/>
          <a:lstStyle/>
          <a:p>
            <a:fld id="{5CCDDFB3-E6BD-4B43-BC6D-C735721434A7}" type="slidenum">
              <a:rPr lang="zh-CN" altLang="en-US" smtClean="0"/>
              <a:t>9</a:t>
            </a:fld>
            <a:endParaRPr lang="zh-CN" altLang="en-US"/>
          </a:p>
        </p:txBody>
      </p:sp>
    </p:spTree>
    <p:extLst>
      <p:ext uri="{BB962C8B-B14F-4D97-AF65-F5344CB8AC3E}">
        <p14:creationId xmlns:p14="http://schemas.microsoft.com/office/powerpoint/2010/main" val="601063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save function</a:t>
            </a:r>
            <a:r>
              <a:rPr lang="zh-CN" altLang="en-US" dirty="0"/>
              <a:t>的功能</a:t>
            </a:r>
            <a:r>
              <a:rPr lang="en-US" altLang="zh-CN" dirty="0"/>
              <a:t>:</a:t>
            </a:r>
            <a:r>
              <a:rPr lang="zh-CN" altLang="en-US" dirty="0"/>
              <a:t>编译、运行、存储</a:t>
            </a:r>
          </a:p>
        </p:txBody>
      </p:sp>
      <p:sp>
        <p:nvSpPr>
          <p:cNvPr id="4" name="灯片编号占位符 3"/>
          <p:cNvSpPr>
            <a:spLocks noGrp="1"/>
          </p:cNvSpPr>
          <p:nvPr>
            <p:ph type="sldNum" sz="quarter" idx="10"/>
          </p:nvPr>
        </p:nvSpPr>
        <p:spPr/>
        <p:txBody>
          <a:bodyPr/>
          <a:lstStyle/>
          <a:p>
            <a:fld id="{5CCDDFB3-E6BD-4B43-BC6D-C735721434A7}" type="slidenum">
              <a:rPr lang="zh-CN" altLang="en-US" smtClean="0"/>
              <a:t>10</a:t>
            </a:fld>
            <a:endParaRPr lang="zh-CN" altLang="en-US"/>
          </a:p>
        </p:txBody>
      </p:sp>
    </p:spTree>
    <p:extLst>
      <p:ext uri="{BB962C8B-B14F-4D97-AF65-F5344CB8AC3E}">
        <p14:creationId xmlns:p14="http://schemas.microsoft.com/office/powerpoint/2010/main" val="424715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save function</a:t>
            </a:r>
            <a:r>
              <a:rPr lang="zh-CN" altLang="en-US" dirty="0"/>
              <a:t>的功能</a:t>
            </a:r>
            <a:r>
              <a:rPr lang="en-US" altLang="zh-CN" dirty="0"/>
              <a:t>:</a:t>
            </a:r>
            <a:r>
              <a:rPr lang="zh-CN" altLang="en-US" dirty="0"/>
              <a:t>编译、运行、存储</a:t>
            </a:r>
          </a:p>
        </p:txBody>
      </p:sp>
      <p:sp>
        <p:nvSpPr>
          <p:cNvPr id="4" name="灯片编号占位符 3"/>
          <p:cNvSpPr>
            <a:spLocks noGrp="1"/>
          </p:cNvSpPr>
          <p:nvPr>
            <p:ph type="sldNum" sz="quarter" idx="10"/>
          </p:nvPr>
        </p:nvSpPr>
        <p:spPr/>
        <p:txBody>
          <a:bodyPr/>
          <a:lstStyle/>
          <a:p>
            <a:fld id="{5CCDDFB3-E6BD-4B43-BC6D-C735721434A7}" type="slidenum">
              <a:rPr lang="zh-CN" altLang="en-US" smtClean="0"/>
              <a:t>11</a:t>
            </a:fld>
            <a:endParaRPr lang="zh-CN" altLang="en-US"/>
          </a:p>
        </p:txBody>
      </p:sp>
    </p:spTree>
    <p:extLst>
      <p:ext uri="{BB962C8B-B14F-4D97-AF65-F5344CB8AC3E}">
        <p14:creationId xmlns:p14="http://schemas.microsoft.com/office/powerpoint/2010/main" val="366375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gather</a:t>
            </a:r>
          </a:p>
          <a:p>
            <a:r>
              <a:rPr lang="en-US" altLang="zh-CN" dirty="0"/>
              <a:t>warp = </a:t>
            </a:r>
            <a:r>
              <a:rPr lang="en-US" altLang="zh-CN" dirty="0" err="1"/>
              <a:t>im</a:t>
            </a:r>
            <a:r>
              <a:rPr lang="en-US" altLang="zh-CN" dirty="0"/>
              <a:t>(</a:t>
            </a:r>
            <a:r>
              <a:rPr lang="en-US" altLang="zh-CN" dirty="0" err="1"/>
              <a:t>x,y</a:t>
            </a:r>
            <a:r>
              <a:rPr lang="en-US" altLang="zh-CN" dirty="0"/>
              <a:t>) gather(I, 4, 4, </a:t>
            </a:r>
            <a:r>
              <a:rPr lang="en-US" altLang="zh-CN" dirty="0" err="1"/>
              <a:t>warpVX</a:t>
            </a:r>
            <a:r>
              <a:rPr lang="en-US" altLang="zh-CN" dirty="0"/>
              <a:t>(</a:t>
            </a:r>
            <a:r>
              <a:rPr lang="en-US" altLang="zh-CN" dirty="0" err="1"/>
              <a:t>x,y</a:t>
            </a:r>
            <a:r>
              <a:rPr lang="en-US" altLang="zh-CN" dirty="0"/>
              <a:t>), </a:t>
            </a:r>
            <a:r>
              <a:rPr lang="en-US" altLang="zh-CN" dirty="0" err="1"/>
              <a:t>warpVY</a:t>
            </a:r>
            <a:r>
              <a:rPr lang="en-US" altLang="zh-CN" dirty="0"/>
              <a:t>(</a:t>
            </a:r>
            <a:r>
              <a:rPr lang="en-US" altLang="zh-CN" dirty="0" err="1"/>
              <a:t>x,y</a:t>
            </a:r>
            <a:r>
              <a:rPr lang="en-US" altLang="zh-CN" dirty="0"/>
              <a:t>)) end</a:t>
            </a:r>
            <a:endParaRPr lang="zh-CN" altLang="en-US" dirty="0"/>
          </a:p>
        </p:txBody>
      </p:sp>
      <p:sp>
        <p:nvSpPr>
          <p:cNvPr id="4" name="灯片编号占位符 3"/>
          <p:cNvSpPr>
            <a:spLocks noGrp="1"/>
          </p:cNvSpPr>
          <p:nvPr>
            <p:ph type="sldNum" sz="quarter" idx="10"/>
          </p:nvPr>
        </p:nvSpPr>
        <p:spPr/>
        <p:txBody>
          <a:bodyPr/>
          <a:lstStyle/>
          <a:p>
            <a:fld id="{5CCDDFB3-E6BD-4B43-BC6D-C735721434A7}" type="slidenum">
              <a:rPr lang="zh-CN" altLang="en-US" smtClean="0"/>
              <a:t>12</a:t>
            </a:fld>
            <a:endParaRPr lang="zh-CN" altLang="en-US"/>
          </a:p>
        </p:txBody>
      </p:sp>
    </p:spTree>
    <p:extLst>
      <p:ext uri="{BB962C8B-B14F-4D97-AF65-F5344CB8AC3E}">
        <p14:creationId xmlns:p14="http://schemas.microsoft.com/office/powerpoint/2010/main" val="270724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FPS</a:t>
            </a:r>
            <a:r>
              <a:rPr lang="zh-CN" altLang="en-US" dirty="0"/>
              <a:t>帧每秒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CCDDFB3-E6BD-4B43-BC6D-C735721434A7}" type="slidenum">
              <a:rPr lang="zh-CN" altLang="en-US" smtClean="0"/>
              <a:t>32</a:t>
            </a:fld>
            <a:endParaRPr lang="zh-CN" altLang="en-US"/>
          </a:p>
        </p:txBody>
      </p:sp>
    </p:spTree>
    <p:extLst>
      <p:ext uri="{BB962C8B-B14F-4D97-AF65-F5344CB8AC3E}">
        <p14:creationId xmlns:p14="http://schemas.microsoft.com/office/powerpoint/2010/main" val="412887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3×3</a:t>
            </a:r>
            <a:r>
              <a:rPr lang="zh-CN" altLang="en-US"/>
              <a:t>均值滤波</a:t>
            </a:r>
          </a:p>
        </p:txBody>
      </p:sp>
      <p:sp>
        <p:nvSpPr>
          <p:cNvPr id="4" name="灯片编号占位符 3"/>
          <p:cNvSpPr>
            <a:spLocks noGrp="1"/>
          </p:cNvSpPr>
          <p:nvPr>
            <p:ph type="sldNum" sz="quarter" idx="10"/>
          </p:nvPr>
        </p:nvSpPr>
        <p:spPr/>
        <p:txBody>
          <a:bodyPr/>
          <a:lstStyle/>
          <a:p>
            <a:fld id="{5CCDDFB3-E6BD-4B43-BC6D-C735721434A7}" type="slidenum">
              <a:rPr lang="zh-CN" altLang="en-US" smtClean="0"/>
              <a:pPr/>
              <a:t>48</a:t>
            </a:fld>
            <a:endParaRPr lang="zh-CN" altLang="en-US"/>
          </a:p>
        </p:txBody>
      </p:sp>
    </p:spTree>
    <p:extLst>
      <p:ext uri="{BB962C8B-B14F-4D97-AF65-F5344CB8AC3E}">
        <p14:creationId xmlns:p14="http://schemas.microsoft.com/office/powerpoint/2010/main" val="24132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CCDDFB3-E6BD-4B43-BC6D-C735721434A7}" type="slidenum">
              <a:rPr lang="zh-CN" altLang="en-US" smtClean="0"/>
              <a:pPr/>
              <a:t>49</a:t>
            </a:fld>
            <a:endParaRPr lang="zh-CN" altLang="en-US"/>
          </a:p>
        </p:txBody>
      </p:sp>
    </p:spTree>
    <p:extLst>
      <p:ext uri="{BB962C8B-B14F-4D97-AF65-F5344CB8AC3E}">
        <p14:creationId xmlns:p14="http://schemas.microsoft.com/office/powerpoint/2010/main" val="97291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2B8389-2E07-4E84-8C3E-FF56815AA4DC}"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20AE43-C969-4C1D-A9A4-56F7FCBC156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B8389-2E07-4E84-8C3E-FF56815AA4DC}"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0AE43-C969-4C1D-A9A4-56F7FCBC156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07" y="769763"/>
            <a:ext cx="6071397" cy="6071397"/>
          </a:xfrm>
          <a:prstGeom prst="rect">
            <a:avLst/>
          </a:prstGeom>
        </p:spPr>
      </p:pic>
      <p:grpSp>
        <p:nvGrpSpPr>
          <p:cNvPr id="22" name="组合 21"/>
          <p:cNvGrpSpPr/>
          <p:nvPr/>
        </p:nvGrpSpPr>
        <p:grpSpPr>
          <a:xfrm>
            <a:off x="4947467" y="753253"/>
            <a:ext cx="6895465" cy="4057015"/>
            <a:chOff x="273179" y="944784"/>
            <a:chExt cx="6895465" cy="4057015"/>
          </a:xfrm>
        </p:grpSpPr>
        <p:sp>
          <p:nvSpPr>
            <p:cNvPr id="2" name="文本框 1"/>
            <p:cNvSpPr txBox="1"/>
            <p:nvPr/>
          </p:nvSpPr>
          <p:spPr>
            <a:xfrm>
              <a:off x="299849" y="1945544"/>
              <a:ext cx="6868795" cy="1858645"/>
            </a:xfrm>
            <a:prstGeom prst="rect">
              <a:avLst/>
            </a:prstGeom>
            <a:noFill/>
          </p:spPr>
          <p:txBody>
            <a:bodyPr wrap="square" rtlCol="0">
              <a:spAutoFit/>
            </a:bodyPr>
            <a:lstStyle/>
            <a:p>
              <a:r>
                <a:rPr lang="x-none" altLang="zh-CN" sz="11500" b="1" dirty="0">
                  <a:solidFill>
                    <a:schemeClr val="bg1"/>
                  </a:solidFill>
                  <a:latin typeface="Impact" pitchFamily="34" charset="0"/>
                  <a:ea typeface="NanLiHei_Eurostile" panose="02010600030101010101" pitchFamily="2" charset="-122"/>
                  <a:cs typeface="FreesiaUPC" panose="020B0604020202020204" pitchFamily="34" charset="-34"/>
                </a:rPr>
                <a:t>DARKROOM</a:t>
              </a:r>
            </a:p>
          </p:txBody>
        </p:sp>
        <p:sp>
          <p:nvSpPr>
            <p:cNvPr id="11" name="文本框 10"/>
            <p:cNvSpPr txBox="1"/>
            <p:nvPr/>
          </p:nvSpPr>
          <p:spPr>
            <a:xfrm>
              <a:off x="273179" y="944784"/>
              <a:ext cx="2511425"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TEAM 02</a:t>
              </a:r>
            </a:p>
          </p:txBody>
        </p:sp>
        <p:sp>
          <p:nvSpPr>
            <p:cNvPr id="12" name="文本框 11"/>
            <p:cNvSpPr txBox="1"/>
            <p:nvPr/>
          </p:nvSpPr>
          <p:spPr>
            <a:xfrm>
              <a:off x="398274" y="3930554"/>
              <a:ext cx="6643370" cy="1071245"/>
            </a:xfrm>
            <a:prstGeom prst="rect">
              <a:avLst/>
            </a:prstGeom>
            <a:noFill/>
          </p:spPr>
          <p:txBody>
            <a:bodyPr wrap="square" rtlCol="0">
              <a:spAutoFit/>
            </a:bodyPr>
            <a:lstStyle/>
            <a:p>
              <a:pPr algn="l"/>
              <a:r>
                <a:rPr lang="en-US" altLang="zh-CN" sz="3200" dirty="0">
                  <a:solidFill>
                    <a:schemeClr val="bg1"/>
                  </a:solidFill>
                </a:rPr>
                <a:t>Compiling High-Level Image Processing Code into Pipelines</a:t>
              </a:r>
            </a:p>
          </p:txBody>
        </p:sp>
      </p:grpSp>
      <p:sp>
        <p:nvSpPr>
          <p:cNvPr id="31" name="直角三角形 30"/>
          <p:cNvSpPr/>
          <p:nvPr/>
        </p:nvSpPr>
        <p:spPr>
          <a:xfrm>
            <a:off x="2686811" y="1126480"/>
            <a:ext cx="254000" cy="792427"/>
          </a:xfrm>
          <a:prstGeom prst="rtTriangle">
            <a:avLst/>
          </a:prstGeom>
          <a:solidFill>
            <a:srgbClr val="5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8261674">
            <a:off x="1609954" y="1143586"/>
            <a:ext cx="615688" cy="588656"/>
          </a:xfrm>
          <a:prstGeom prst="rtTriangle">
            <a:avLst/>
          </a:prstGeom>
          <a:solidFill>
            <a:srgbClr val="5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18261674">
            <a:off x="2168069" y="1694045"/>
            <a:ext cx="254000" cy="328229"/>
          </a:xfrm>
          <a:prstGeom prst="rtTriangle">
            <a:avLst/>
          </a:prstGeom>
          <a:solidFill>
            <a:srgbClr val="5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3175816">
            <a:off x="433529" y="2202673"/>
            <a:ext cx="66123" cy="460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463565" y="2024048"/>
            <a:ext cx="492701" cy="342900"/>
          </a:xfrm>
          <a:prstGeom prst="triangle">
            <a:avLst>
              <a:gd name="adj" fmla="val 88665"/>
            </a:avLst>
          </a:prstGeom>
          <a:solidFill>
            <a:srgbClr val="FDF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2440460" y="351425"/>
            <a:ext cx="492701" cy="594298"/>
          </a:xfrm>
          <a:prstGeom prst="triangle">
            <a:avLst>
              <a:gd name="adj" fmla="val 31957"/>
            </a:avLst>
          </a:prstGeom>
          <a:solidFill>
            <a:srgbClr val="FDF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2174949" y="1995279"/>
            <a:ext cx="699286" cy="253732"/>
          </a:xfrm>
          <a:prstGeom prst="triangle">
            <a:avLst>
              <a:gd name="adj" fmla="val 61923"/>
            </a:avLst>
          </a:prstGeom>
          <a:solidFill>
            <a:srgbClr val="FDF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21022105">
            <a:off x="2244924" y="839138"/>
            <a:ext cx="254000" cy="328229"/>
          </a:xfrm>
          <a:prstGeom prst="rtTriangle">
            <a:avLst/>
          </a:prstGeom>
          <a:solidFill>
            <a:srgbClr val="FDF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13529996">
            <a:off x="3077547" y="427157"/>
            <a:ext cx="254000" cy="32822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987294" y="2019528"/>
            <a:ext cx="492701" cy="123697"/>
          </a:xfrm>
          <a:prstGeom prst="triangle">
            <a:avLst>
              <a:gd name="adj" fmla="val 88665"/>
            </a:avLst>
          </a:prstGeom>
          <a:solidFill>
            <a:srgbClr val="5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1425097" y="2197288"/>
            <a:ext cx="492701" cy="342900"/>
          </a:xfrm>
          <a:prstGeom prst="triangle">
            <a:avLst/>
          </a:prstGeom>
          <a:solidFill>
            <a:srgbClr val="FDF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9469715">
            <a:off x="957932" y="2165474"/>
            <a:ext cx="66123" cy="460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2834207">
            <a:off x="1425713" y="1789192"/>
            <a:ext cx="92183" cy="11912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p:nvSpPr>
        <p:spPr>
          <a:xfrm rot="2834207">
            <a:off x="218158" y="2338306"/>
            <a:ext cx="92183" cy="11912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63037" y="4839478"/>
            <a:ext cx="6643370" cy="1920240"/>
          </a:xfrm>
          <a:prstGeom prst="rect">
            <a:avLst/>
          </a:prstGeom>
          <a:noFill/>
        </p:spPr>
        <p:txBody>
          <a:bodyPr wrap="square" rtlCol="0">
            <a:spAutoFit/>
          </a:bodyPr>
          <a:lstStyle/>
          <a:p>
            <a:pPr algn="l"/>
            <a:r>
              <a:rPr lang="x-none" altLang="en-US" sz="2400" dirty="0">
                <a:solidFill>
                  <a:schemeClr val="bg1"/>
                </a:solidFill>
                <a:latin typeface="Arial" charset="0"/>
              </a:rPr>
              <a:t>Member:</a:t>
            </a:r>
          </a:p>
          <a:p>
            <a:pPr lvl="3" algn="l"/>
            <a:r>
              <a:rPr lang="x-none" altLang="en-US" sz="2400" dirty="0">
                <a:solidFill>
                  <a:schemeClr val="bg1"/>
                </a:solidFill>
                <a:latin typeface="黑体" charset="0"/>
                <a:ea typeface="黑体" charset="0"/>
              </a:rPr>
              <a:t>施泽丰 	PB14210224</a:t>
            </a:r>
          </a:p>
          <a:p>
            <a:pPr lvl="3" algn="l"/>
            <a:r>
              <a:rPr lang="x-none" altLang="en-US" sz="2400" dirty="0">
                <a:solidFill>
                  <a:schemeClr val="bg1"/>
                </a:solidFill>
                <a:latin typeface="黑体" charset="0"/>
                <a:ea typeface="黑体" charset="0"/>
              </a:rPr>
              <a:t>郭振江 	PB15030776</a:t>
            </a:r>
          </a:p>
          <a:p>
            <a:pPr lvl="3" algn="l"/>
            <a:r>
              <a:rPr lang="x-none" altLang="en-US" sz="2400" dirty="0">
                <a:solidFill>
                  <a:schemeClr val="bg1"/>
                </a:solidFill>
                <a:latin typeface="黑体" charset="0"/>
                <a:ea typeface="黑体" charset="0"/>
              </a:rPr>
              <a:t>钟立 	PB15000037</a:t>
            </a:r>
          </a:p>
          <a:p>
            <a:pPr algn="l"/>
            <a:endParaRPr lang="x-none" altLang="en-US" sz="2400" dirty="0">
              <a:solidFill>
                <a:schemeClr val="bg1"/>
              </a:solidFill>
              <a:latin typeface="黑体" charset="0"/>
              <a:ea typeface="黑体"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直接连接符 4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911445" y="627356"/>
            <a:ext cx="2917786" cy="461665"/>
          </a:xfrm>
          <a:prstGeom prst="rect">
            <a:avLst/>
          </a:prstGeom>
          <a:noFill/>
        </p:spPr>
        <p:txBody>
          <a:bodyPr wrap="none" rtlCol="0">
            <a:spAutoFit/>
          </a:bodyPr>
          <a:lstStyle/>
          <a:p>
            <a:r>
              <a:rPr lang="en-US" sz="2400" dirty="0">
                <a:solidFill>
                  <a:srgbClr val="54D7D3"/>
                </a:solidFill>
                <a:latin typeface="华文细黑" pitchFamily="2" charset="-122"/>
                <a:ea typeface="华文细黑" pitchFamily="2" charset="-122"/>
              </a:rPr>
              <a:t>Pointwise Example</a:t>
            </a:r>
            <a:endParaRPr lang="x-none" sz="2400" dirty="0">
              <a:solidFill>
                <a:srgbClr val="54D7D3"/>
              </a:solidFill>
              <a:latin typeface="华文细黑" pitchFamily="2" charset="-122"/>
              <a:ea typeface="华文细黑" pitchFamily="2" charset="-122"/>
            </a:endParaRPr>
          </a:p>
        </p:txBody>
      </p:sp>
      <p:sp>
        <p:nvSpPr>
          <p:cNvPr id="50" name="文本框 49"/>
          <p:cNvSpPr txBox="1"/>
          <p:nvPr/>
        </p:nvSpPr>
        <p:spPr>
          <a:xfrm>
            <a:off x="426613" y="211728"/>
            <a:ext cx="332014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Two</a:t>
            </a:r>
            <a:endParaRPr lang="zh-CN" altLang="en-US" sz="6000" dirty="0">
              <a:solidFill>
                <a:schemeClr val="accent5"/>
              </a:solidFill>
              <a:latin typeface="华文细黑" pitchFamily="2" charset="-122"/>
              <a:ea typeface="华文细黑" pitchFamily="2" charset="-122"/>
            </a:endParaRPr>
          </a:p>
        </p:txBody>
      </p:sp>
      <p:sp>
        <p:nvSpPr>
          <p:cNvPr id="78" name="椭圆 77"/>
          <p:cNvSpPr/>
          <p:nvPr/>
        </p:nvSpPr>
        <p:spPr>
          <a:xfrm>
            <a:off x="3221352" y="4610436"/>
            <a:ext cx="1157490" cy="1157490"/>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Straight Connector 63">
            <a:extLst>
              <a:ext uri="{FF2B5EF4-FFF2-40B4-BE49-F238E27FC236}">
                <a16:creationId xmlns:a16="http://schemas.microsoft.com/office/drawing/2014/main" id="{0366006D-B2CE-42A0-A200-7CC0274DA64A}"/>
              </a:ext>
            </a:extLst>
          </p:cNvPr>
          <p:cNvCxnSpPr/>
          <p:nvPr/>
        </p:nvCxnSpPr>
        <p:spPr>
          <a:xfrm>
            <a:off x="5041155" y="2239176"/>
            <a:ext cx="0" cy="36537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B52E6676-1760-4250-B5D1-0B1A9CB36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25" y="2462747"/>
            <a:ext cx="3746752" cy="2487843"/>
          </a:xfrm>
          <a:prstGeom prst="rect">
            <a:avLst/>
          </a:prstGeom>
        </p:spPr>
      </p:pic>
      <p:sp>
        <p:nvSpPr>
          <p:cNvPr id="16" name="TextBox 7">
            <a:extLst>
              <a:ext uri="{FF2B5EF4-FFF2-40B4-BE49-F238E27FC236}">
                <a16:creationId xmlns:a16="http://schemas.microsoft.com/office/drawing/2014/main" id="{BA4C989D-D4B7-4D29-9176-37DF02F669C3}"/>
              </a:ext>
            </a:extLst>
          </p:cNvPr>
          <p:cNvSpPr txBox="1">
            <a:spLocks noChangeArrowheads="1"/>
          </p:cNvSpPr>
          <p:nvPr/>
        </p:nvSpPr>
        <p:spPr bwMode="auto">
          <a:xfrm>
            <a:off x="1521074" y="5102605"/>
            <a:ext cx="2954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zh-CN" altLang="en-US" sz="2000" b="1" dirty="0">
                <a:solidFill>
                  <a:srgbClr val="2DC0D2"/>
                </a:solidFill>
                <a:latin typeface="华文细黑" pitchFamily="2" charset="-122"/>
                <a:ea typeface="华文细黑" pitchFamily="2" charset="-122"/>
              </a:rPr>
              <a:t>输出文件：</a:t>
            </a:r>
            <a:r>
              <a:rPr lang="en-US" altLang="zh-CN" sz="2000" b="1" dirty="0">
                <a:solidFill>
                  <a:srgbClr val="2DC0D2"/>
                </a:solidFill>
                <a:latin typeface="华文细黑" pitchFamily="2" charset="-122"/>
                <a:ea typeface="华文细黑" pitchFamily="2" charset="-122"/>
              </a:rPr>
              <a:t>output.bmp</a:t>
            </a:r>
            <a:endParaRPr lang="en-GB" altLang="zh-CN" sz="2000" b="1" dirty="0">
              <a:solidFill>
                <a:srgbClr val="2DC0D2"/>
              </a:solidFill>
              <a:latin typeface="华文细黑" pitchFamily="2" charset="-122"/>
              <a:ea typeface="华文细黑" pitchFamily="2" charset="-122"/>
            </a:endParaRPr>
          </a:p>
        </p:txBody>
      </p:sp>
      <p:sp>
        <p:nvSpPr>
          <p:cNvPr id="17" name="文本框 16">
            <a:extLst>
              <a:ext uri="{FF2B5EF4-FFF2-40B4-BE49-F238E27FC236}">
                <a16:creationId xmlns:a16="http://schemas.microsoft.com/office/drawing/2014/main" id="{4B081E6F-2F45-497F-AFA5-FB1EA524E840}"/>
              </a:ext>
            </a:extLst>
          </p:cNvPr>
          <p:cNvSpPr txBox="1"/>
          <p:nvPr/>
        </p:nvSpPr>
        <p:spPr>
          <a:xfrm>
            <a:off x="5114134" y="2078922"/>
            <a:ext cx="7594623" cy="4216539"/>
          </a:xfrm>
          <a:prstGeom prst="rect">
            <a:avLst/>
          </a:prstGeom>
          <a:noFill/>
        </p:spPr>
        <p:txBody>
          <a:bodyPr wrap="square" rtlCol="0">
            <a:spAutoFit/>
          </a:bodyPr>
          <a:lstStyle/>
          <a:p>
            <a:r>
              <a:rPr lang="en-US" altLang="zh-CN" sz="2800" dirty="0">
                <a:solidFill>
                  <a:srgbClr val="54D7D3"/>
                </a:solidFill>
                <a:latin typeface="微软雅黑" panose="020B0503020204020204" pitchFamily="34" charset="-122"/>
                <a:ea typeface="微软雅黑" panose="020B0503020204020204" pitchFamily="34" charset="-122"/>
              </a:rPr>
              <a:t>Example1.t</a:t>
            </a:r>
          </a:p>
          <a:p>
            <a:r>
              <a:rPr lang="en-US" altLang="zh-CN" sz="2000" dirty="0">
                <a:latin typeface="微软雅黑" panose="020B0503020204020204" pitchFamily="34" charset="-122"/>
                <a:ea typeface="微软雅黑" panose="020B0503020204020204" pitchFamily="34" charset="-122"/>
              </a:rPr>
              <a:t>import "darkroom"</a:t>
            </a:r>
          </a:p>
          <a:p>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terralib.require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a:t>
            </a:r>
          </a:p>
          <a:p>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darkroomSimple.load</a:t>
            </a:r>
            <a:r>
              <a:rPr lang="en-US" altLang="zh-CN" sz="2000" dirty="0">
                <a:latin typeface="微软雅黑" panose="020B0503020204020204" pitchFamily="34" charset="-122"/>
                <a:ea typeface="微软雅黑" panose="020B0503020204020204" pitchFamily="34" charset="-122"/>
              </a:rPr>
              <a:t>("cat.bmp")</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im</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decreaseBrightness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[uint8[3]] (</a:t>
            </a:r>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 * 0.5)</a:t>
            </a:r>
          </a:p>
          <a:p>
            <a:r>
              <a:rPr lang="en-US" altLang="zh-CN" sz="2000" dirty="0">
                <a:latin typeface="微软雅黑" panose="020B0503020204020204" pitchFamily="34" charset="-122"/>
                <a:ea typeface="微软雅黑" panose="020B0503020204020204" pitchFamily="34" charset="-122"/>
              </a:rPr>
              <a:t>end</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decreaseBrightness:save</a:t>
            </a:r>
            <a:r>
              <a:rPr lang="en-US" altLang="zh-CN" sz="2000" dirty="0">
                <a:latin typeface="微软雅黑" panose="020B0503020204020204" pitchFamily="34" charset="-122"/>
                <a:ea typeface="微软雅黑" panose="020B0503020204020204" pitchFamily="34" charset="-122"/>
              </a:rPr>
              <a:t>("output.bmp")</a:t>
            </a:r>
          </a:p>
          <a:p>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54D7D3"/>
                </a:solidFill>
                <a:latin typeface="微软雅黑" panose="020B0503020204020204" pitchFamily="34" charset="-122"/>
                <a:ea typeface="微软雅黑" panose="020B0503020204020204" pitchFamily="34" charset="-122"/>
              </a:rPr>
              <a:t>Command Line</a:t>
            </a:r>
          </a:p>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terra</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Example1.t</a:t>
            </a:r>
            <a:endParaRPr lang="zh-CN" altLang="en-US" sz="20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913D903-944C-4FE0-9149-085BFB612260}"/>
              </a:ext>
            </a:extLst>
          </p:cNvPr>
          <p:cNvSpPr txBox="1"/>
          <p:nvPr/>
        </p:nvSpPr>
        <p:spPr>
          <a:xfrm>
            <a:off x="4378842" y="824282"/>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sp>
        <p:nvSpPr>
          <p:cNvPr id="19" name="文本框 18">
            <a:extLst>
              <a:ext uri="{FF2B5EF4-FFF2-40B4-BE49-F238E27FC236}">
                <a16:creationId xmlns:a16="http://schemas.microsoft.com/office/drawing/2014/main" id="{6B8F065C-FD52-4D3D-9B23-D65947B816ED}"/>
              </a:ext>
            </a:extLst>
          </p:cNvPr>
          <p:cNvSpPr txBox="1"/>
          <p:nvPr/>
        </p:nvSpPr>
        <p:spPr>
          <a:xfrm>
            <a:off x="10629683" y="4772667"/>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grpSp>
        <p:nvGrpSpPr>
          <p:cNvPr id="12" name="组合 11">
            <a:extLst>
              <a:ext uri="{FF2B5EF4-FFF2-40B4-BE49-F238E27FC236}">
                <a16:creationId xmlns:a16="http://schemas.microsoft.com/office/drawing/2014/main" id="{3B43E411-F5BE-40D0-8161-F023BD27FEEA}"/>
              </a:ext>
            </a:extLst>
          </p:cNvPr>
          <p:cNvGrpSpPr/>
          <p:nvPr/>
        </p:nvGrpSpPr>
        <p:grpSpPr>
          <a:xfrm>
            <a:off x="11459959" y="6257620"/>
            <a:ext cx="491320" cy="491320"/>
            <a:chOff x="11459959" y="6319279"/>
            <a:chExt cx="491320" cy="491320"/>
          </a:xfrm>
        </p:grpSpPr>
        <p:sp>
          <p:nvSpPr>
            <p:cNvPr id="13" name="椭圆 12">
              <a:extLst>
                <a:ext uri="{FF2B5EF4-FFF2-40B4-BE49-F238E27FC236}">
                  <a16:creationId xmlns:a16="http://schemas.microsoft.com/office/drawing/2014/main" id="{AE35B273-BBC7-4AD1-91DC-1A54A72E64BC}"/>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75FE09BF-D6F1-4A9A-8795-7446C6D8F5D6}"/>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53A43213-DCC4-42E9-8519-552DEB5AAF6C}"/>
              </a:ext>
            </a:extLst>
          </p:cNvPr>
          <p:cNvGrpSpPr/>
          <p:nvPr/>
        </p:nvGrpSpPr>
        <p:grpSpPr>
          <a:xfrm>
            <a:off x="10651021" y="6257620"/>
            <a:ext cx="491320" cy="491320"/>
            <a:chOff x="10651021" y="6332442"/>
            <a:chExt cx="491320" cy="491320"/>
          </a:xfrm>
        </p:grpSpPr>
        <p:sp>
          <p:nvSpPr>
            <p:cNvPr id="20" name="椭圆 19">
              <a:extLst>
                <a:ext uri="{FF2B5EF4-FFF2-40B4-BE49-F238E27FC236}">
                  <a16:creationId xmlns:a16="http://schemas.microsoft.com/office/drawing/2014/main" id="{D2CAE037-68A2-4CA1-A7B6-8288B53A9A6D}"/>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6FC66CD2-8997-4281-A8A1-1F1A8A413402}"/>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7496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直接连接符 4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911445" y="627356"/>
            <a:ext cx="2510624" cy="461665"/>
          </a:xfrm>
          <a:prstGeom prst="rect">
            <a:avLst/>
          </a:prstGeom>
          <a:noFill/>
        </p:spPr>
        <p:txBody>
          <a:bodyPr wrap="none" rtlCol="0">
            <a:spAutoFit/>
          </a:bodyPr>
          <a:lstStyle/>
          <a:p>
            <a:r>
              <a:rPr lang="en-US" sz="2400" dirty="0">
                <a:solidFill>
                  <a:srgbClr val="54D7D3"/>
                </a:solidFill>
                <a:latin typeface="华文细黑" pitchFamily="2" charset="-122"/>
                <a:ea typeface="华文细黑" pitchFamily="2" charset="-122"/>
              </a:rPr>
              <a:t>Stencil Example</a:t>
            </a:r>
            <a:endParaRPr lang="x-none" sz="2400" dirty="0">
              <a:solidFill>
                <a:srgbClr val="54D7D3"/>
              </a:solidFill>
              <a:latin typeface="华文细黑" pitchFamily="2" charset="-122"/>
              <a:ea typeface="华文细黑" pitchFamily="2" charset="-122"/>
            </a:endParaRPr>
          </a:p>
        </p:txBody>
      </p:sp>
      <p:sp>
        <p:nvSpPr>
          <p:cNvPr id="50" name="文本框 49"/>
          <p:cNvSpPr txBox="1"/>
          <p:nvPr/>
        </p:nvSpPr>
        <p:spPr>
          <a:xfrm>
            <a:off x="426613" y="211728"/>
            <a:ext cx="332014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Two</a:t>
            </a:r>
            <a:endParaRPr lang="zh-CN" altLang="en-US" sz="6000" dirty="0">
              <a:solidFill>
                <a:schemeClr val="accent5"/>
              </a:solidFill>
              <a:latin typeface="华文细黑" pitchFamily="2" charset="-122"/>
              <a:ea typeface="华文细黑" pitchFamily="2" charset="-122"/>
            </a:endParaRPr>
          </a:p>
        </p:txBody>
      </p:sp>
      <p:sp>
        <p:nvSpPr>
          <p:cNvPr id="78" name="椭圆 77"/>
          <p:cNvSpPr/>
          <p:nvPr/>
        </p:nvSpPr>
        <p:spPr>
          <a:xfrm>
            <a:off x="3221352" y="4610436"/>
            <a:ext cx="1157490" cy="1157490"/>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Straight Connector 63">
            <a:extLst>
              <a:ext uri="{FF2B5EF4-FFF2-40B4-BE49-F238E27FC236}">
                <a16:creationId xmlns:a16="http://schemas.microsoft.com/office/drawing/2014/main" id="{0366006D-B2CE-42A0-A200-7CC0274DA64A}"/>
              </a:ext>
            </a:extLst>
          </p:cNvPr>
          <p:cNvCxnSpPr/>
          <p:nvPr/>
        </p:nvCxnSpPr>
        <p:spPr>
          <a:xfrm>
            <a:off x="5041155" y="2239176"/>
            <a:ext cx="0" cy="36537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7">
            <a:extLst>
              <a:ext uri="{FF2B5EF4-FFF2-40B4-BE49-F238E27FC236}">
                <a16:creationId xmlns:a16="http://schemas.microsoft.com/office/drawing/2014/main" id="{BA4C989D-D4B7-4D29-9176-37DF02F669C3}"/>
              </a:ext>
            </a:extLst>
          </p:cNvPr>
          <p:cNvSpPr txBox="1">
            <a:spLocks noChangeArrowheads="1"/>
          </p:cNvSpPr>
          <p:nvPr/>
        </p:nvSpPr>
        <p:spPr bwMode="auto">
          <a:xfrm>
            <a:off x="1350056" y="5084697"/>
            <a:ext cx="2954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zh-CN" altLang="en-US" sz="2000" b="1" dirty="0">
                <a:solidFill>
                  <a:srgbClr val="2DC0D2"/>
                </a:solidFill>
                <a:latin typeface="华文细黑" pitchFamily="2" charset="-122"/>
                <a:ea typeface="华文细黑" pitchFamily="2" charset="-122"/>
              </a:rPr>
              <a:t>输出文件：</a:t>
            </a:r>
            <a:r>
              <a:rPr lang="en-US" altLang="zh-CN" sz="2000" b="1" dirty="0">
                <a:solidFill>
                  <a:srgbClr val="2DC0D2"/>
                </a:solidFill>
                <a:latin typeface="华文细黑" pitchFamily="2" charset="-122"/>
                <a:ea typeface="华文细黑" pitchFamily="2" charset="-122"/>
              </a:rPr>
              <a:t>output.bmp</a:t>
            </a:r>
            <a:endParaRPr lang="en-GB" altLang="zh-CN" sz="2000" b="1" dirty="0">
              <a:solidFill>
                <a:srgbClr val="2DC0D2"/>
              </a:solidFill>
              <a:latin typeface="华文细黑" pitchFamily="2" charset="-122"/>
              <a:ea typeface="华文细黑" pitchFamily="2" charset="-122"/>
            </a:endParaRPr>
          </a:p>
        </p:txBody>
      </p:sp>
      <p:sp>
        <p:nvSpPr>
          <p:cNvPr id="17" name="文本框 16">
            <a:extLst>
              <a:ext uri="{FF2B5EF4-FFF2-40B4-BE49-F238E27FC236}">
                <a16:creationId xmlns:a16="http://schemas.microsoft.com/office/drawing/2014/main" id="{4B081E6F-2F45-497F-AFA5-FB1EA524E840}"/>
              </a:ext>
            </a:extLst>
          </p:cNvPr>
          <p:cNvSpPr txBox="1"/>
          <p:nvPr/>
        </p:nvSpPr>
        <p:spPr>
          <a:xfrm>
            <a:off x="5114134" y="1777264"/>
            <a:ext cx="7594623" cy="4832092"/>
          </a:xfrm>
          <a:prstGeom prst="rect">
            <a:avLst/>
          </a:prstGeom>
          <a:noFill/>
        </p:spPr>
        <p:txBody>
          <a:bodyPr wrap="square" rtlCol="0">
            <a:spAutoFit/>
          </a:bodyPr>
          <a:lstStyle/>
          <a:p>
            <a:r>
              <a:rPr lang="en-US" altLang="zh-CN" sz="2800" dirty="0">
                <a:solidFill>
                  <a:srgbClr val="54D7D3"/>
                </a:solidFill>
                <a:latin typeface="微软雅黑" panose="020B0503020204020204" pitchFamily="34" charset="-122"/>
                <a:ea typeface="微软雅黑" panose="020B0503020204020204" pitchFamily="34" charset="-122"/>
              </a:rPr>
              <a:t>Example2.t</a:t>
            </a:r>
          </a:p>
          <a:p>
            <a:r>
              <a:rPr lang="en-US" altLang="zh-CN" sz="2000" dirty="0">
                <a:latin typeface="微软雅黑" panose="020B0503020204020204" pitchFamily="34" charset="-122"/>
                <a:ea typeface="微软雅黑" panose="020B0503020204020204" pitchFamily="34" charset="-122"/>
              </a:rPr>
              <a:t>import "darkroom"</a:t>
            </a:r>
          </a:p>
          <a:p>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 = require("</a:t>
            </a:r>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a:t>
            </a:r>
          </a:p>
          <a:p>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darkroomSimple.load</a:t>
            </a:r>
            <a:r>
              <a:rPr lang="en-US" altLang="zh-CN" sz="2000" dirty="0">
                <a:latin typeface="微软雅黑" panose="020B0503020204020204" pitchFamily="34" charset="-122"/>
                <a:ea typeface="微软雅黑" panose="020B0503020204020204" pitchFamily="34" charset="-122"/>
              </a:rPr>
              <a:t>("cat.bmp")</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im</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areaFilterX</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[uint8[3]](</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(x-1,y)/3</a:t>
            </a:r>
          </a:p>
          <a:p>
            <a:r>
              <a:rPr lang="en-US" altLang="zh-CN" sz="2000" dirty="0">
                <a:latin typeface="微软雅黑" panose="020B0503020204020204" pitchFamily="34" charset="-122"/>
                <a:ea typeface="微软雅黑" panose="020B0503020204020204" pitchFamily="34" charset="-122"/>
              </a:rPr>
              <a:t>	+inputImage(</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)/3</a:t>
            </a:r>
          </a:p>
          <a:p>
            <a:r>
              <a:rPr lang="en-US" altLang="zh-CN" sz="2000" dirty="0">
                <a:latin typeface="微软雅黑" panose="020B0503020204020204" pitchFamily="34" charset="-122"/>
                <a:ea typeface="微软雅黑" panose="020B0503020204020204" pitchFamily="34" charset="-122"/>
              </a:rPr>
              <a:t>	+inputImage(x+1,y)/3)</a:t>
            </a:r>
          </a:p>
          <a:p>
            <a:r>
              <a:rPr lang="en-US" altLang="zh-CN" sz="2000" dirty="0">
                <a:latin typeface="微软雅黑" panose="020B0503020204020204" pitchFamily="34" charset="-122"/>
                <a:ea typeface="微软雅黑" panose="020B0503020204020204" pitchFamily="34" charset="-122"/>
              </a:rPr>
              <a:t>end</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areaFilterX:save</a:t>
            </a:r>
            <a:r>
              <a:rPr lang="en-US" altLang="zh-CN" sz="2000" dirty="0">
                <a:latin typeface="微软雅黑" panose="020B0503020204020204" pitchFamily="34" charset="-122"/>
                <a:ea typeface="微软雅黑" panose="020B0503020204020204" pitchFamily="34" charset="-122"/>
              </a:rPr>
              <a:t>("output.bmp")</a:t>
            </a:r>
          </a:p>
          <a:p>
            <a:r>
              <a:rPr lang="en-US" altLang="zh-CN" sz="2000" dirty="0">
                <a:solidFill>
                  <a:srgbClr val="54D7D3"/>
                </a:solidFill>
                <a:latin typeface="微软雅黑" panose="020B0503020204020204" pitchFamily="34" charset="-122"/>
                <a:ea typeface="微软雅黑" panose="020B0503020204020204" pitchFamily="34" charset="-122"/>
              </a:rPr>
              <a:t>Command Line</a:t>
            </a:r>
          </a:p>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terra</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Example2.t</a:t>
            </a:r>
            <a:endParaRPr lang="zh-CN" altLang="en-US"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AF2DA25-DDB7-45D6-A25B-A9CB82ED7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70" y="2139472"/>
            <a:ext cx="3919455" cy="2659503"/>
          </a:xfrm>
          <a:prstGeom prst="rect">
            <a:avLst/>
          </a:prstGeom>
        </p:spPr>
      </p:pic>
      <p:sp>
        <p:nvSpPr>
          <p:cNvPr id="13" name="文本框 12">
            <a:extLst>
              <a:ext uri="{FF2B5EF4-FFF2-40B4-BE49-F238E27FC236}">
                <a16:creationId xmlns:a16="http://schemas.microsoft.com/office/drawing/2014/main" id="{77A983BF-D1BF-4A35-888E-D981B6B9BED4}"/>
              </a:ext>
            </a:extLst>
          </p:cNvPr>
          <p:cNvSpPr txBox="1"/>
          <p:nvPr/>
        </p:nvSpPr>
        <p:spPr>
          <a:xfrm>
            <a:off x="4378842" y="824282"/>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sp>
        <p:nvSpPr>
          <p:cNvPr id="14" name="文本框 13">
            <a:extLst>
              <a:ext uri="{FF2B5EF4-FFF2-40B4-BE49-F238E27FC236}">
                <a16:creationId xmlns:a16="http://schemas.microsoft.com/office/drawing/2014/main" id="{D8B73A2A-5CE1-44C5-9B12-0206773C50ED}"/>
              </a:ext>
            </a:extLst>
          </p:cNvPr>
          <p:cNvSpPr txBox="1"/>
          <p:nvPr/>
        </p:nvSpPr>
        <p:spPr>
          <a:xfrm>
            <a:off x="10457185" y="4798975"/>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grpSp>
        <p:nvGrpSpPr>
          <p:cNvPr id="12" name="组合 11">
            <a:extLst>
              <a:ext uri="{FF2B5EF4-FFF2-40B4-BE49-F238E27FC236}">
                <a16:creationId xmlns:a16="http://schemas.microsoft.com/office/drawing/2014/main" id="{868E0612-23B4-44A0-9D3B-1267E244B150}"/>
              </a:ext>
            </a:extLst>
          </p:cNvPr>
          <p:cNvGrpSpPr/>
          <p:nvPr/>
        </p:nvGrpSpPr>
        <p:grpSpPr>
          <a:xfrm>
            <a:off x="11459959" y="6257620"/>
            <a:ext cx="491320" cy="491320"/>
            <a:chOff x="11459959" y="6319279"/>
            <a:chExt cx="491320" cy="491320"/>
          </a:xfrm>
        </p:grpSpPr>
        <p:sp>
          <p:nvSpPr>
            <p:cNvPr id="15" name="椭圆 14">
              <a:extLst>
                <a:ext uri="{FF2B5EF4-FFF2-40B4-BE49-F238E27FC236}">
                  <a16:creationId xmlns:a16="http://schemas.microsoft.com/office/drawing/2014/main" id="{08956FC4-97FD-474E-881E-1E3F7AF5AF09}"/>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E62B4C17-0ED5-4FC8-8F67-BE97CCA4CCD3}"/>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43317C85-C896-4B23-90F4-1C8493A89185}"/>
              </a:ext>
            </a:extLst>
          </p:cNvPr>
          <p:cNvGrpSpPr/>
          <p:nvPr/>
        </p:nvGrpSpPr>
        <p:grpSpPr>
          <a:xfrm>
            <a:off x="10651021" y="6257620"/>
            <a:ext cx="491320" cy="491320"/>
            <a:chOff x="10651021" y="6332442"/>
            <a:chExt cx="491320" cy="491320"/>
          </a:xfrm>
        </p:grpSpPr>
        <p:sp>
          <p:nvSpPr>
            <p:cNvPr id="20" name="椭圆 19">
              <a:extLst>
                <a:ext uri="{FF2B5EF4-FFF2-40B4-BE49-F238E27FC236}">
                  <a16:creationId xmlns:a16="http://schemas.microsoft.com/office/drawing/2014/main" id="{E45B49B1-2208-46CF-812E-DDF1E151227E}"/>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2A0AA8F-DAAC-4B35-BB3B-18E8019E804F}"/>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4015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474468" y="467427"/>
            <a:ext cx="3244799"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Programming model</a:t>
            </a:r>
            <a:endParaRPr lang="zh-CN" altLang="en-US" sz="2400" dirty="0">
              <a:solidFill>
                <a:srgbClr val="54D7D3"/>
              </a:solidFill>
              <a:latin typeface="华文细黑" pitchFamily="2" charset="-122"/>
              <a:ea typeface="华文细黑" pitchFamily="2" charset="-122"/>
            </a:endParaRPr>
          </a:p>
        </p:txBody>
      </p:sp>
      <p:sp>
        <p:nvSpPr>
          <p:cNvPr id="10" name="文本框 9"/>
          <p:cNvSpPr txBox="1"/>
          <p:nvPr/>
        </p:nvSpPr>
        <p:spPr>
          <a:xfrm>
            <a:off x="426613" y="211728"/>
            <a:ext cx="332014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Two</a:t>
            </a:r>
            <a:endParaRPr lang="zh-CN" altLang="en-US" sz="6000" dirty="0">
              <a:solidFill>
                <a:schemeClr val="accent5"/>
              </a:solidFill>
              <a:latin typeface="华文细黑" pitchFamily="2" charset="-122"/>
              <a:ea typeface="华文细黑" pitchFamily="2" charset="-122"/>
            </a:endParaRPr>
          </a:p>
        </p:txBody>
      </p:sp>
      <p:sp>
        <p:nvSpPr>
          <p:cNvPr id="12" name="圆角矩形 11"/>
          <p:cNvSpPr/>
          <p:nvPr/>
        </p:nvSpPr>
        <p:spPr>
          <a:xfrm>
            <a:off x="958114" y="2036602"/>
            <a:ext cx="5663821" cy="818866"/>
          </a:xfrm>
          <a:prstGeom prst="roundRect">
            <a:avLst>
              <a:gd name="adj" fmla="val 50000"/>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619164" y="1158134"/>
            <a:ext cx="2390398" cy="5386090"/>
          </a:xfrm>
          <a:prstGeom prst="rect">
            <a:avLst/>
          </a:prstGeom>
          <a:noFill/>
        </p:spPr>
        <p:txBody>
          <a:bodyPr wrap="none" rtlCol="0">
            <a:spAutoFit/>
          </a:bodyPr>
          <a:lstStyle/>
          <a:p>
            <a:r>
              <a:rPr lang="en-US" altLang="zh-CN" sz="34400" dirty="0">
                <a:solidFill>
                  <a:srgbClr val="2DC0D2"/>
                </a:solidFill>
                <a:latin typeface="+mj-ea"/>
                <a:ea typeface="+mj-ea"/>
              </a:rPr>
              <a:t>}</a:t>
            </a:r>
            <a:endParaRPr lang="zh-CN" altLang="en-US" sz="34400" dirty="0">
              <a:solidFill>
                <a:srgbClr val="2DC0D2"/>
              </a:solidFill>
              <a:latin typeface="+mj-ea"/>
              <a:ea typeface="+mj-ea"/>
            </a:endParaRPr>
          </a:p>
        </p:txBody>
      </p:sp>
      <p:sp>
        <p:nvSpPr>
          <p:cNvPr id="17" name="椭圆 16"/>
          <p:cNvSpPr/>
          <p:nvPr/>
        </p:nvSpPr>
        <p:spPr>
          <a:xfrm>
            <a:off x="1041772" y="2110849"/>
            <a:ext cx="691494" cy="691494"/>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958113" y="4629778"/>
            <a:ext cx="5663821" cy="818866"/>
          </a:xfrm>
          <a:prstGeom prst="roundRect">
            <a:avLst>
              <a:gd name="adj" fmla="val 50000"/>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41772" y="4667194"/>
            <a:ext cx="691494" cy="691494"/>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66946" y="2155660"/>
            <a:ext cx="441146" cy="646331"/>
          </a:xfrm>
          <a:prstGeom prst="rect">
            <a:avLst/>
          </a:prstGeom>
          <a:noFill/>
        </p:spPr>
        <p:txBody>
          <a:bodyPr wrap="none" rtlCol="0">
            <a:spAutoFit/>
          </a:bodyPr>
          <a:lstStyle/>
          <a:p>
            <a:r>
              <a:rPr lang="en-US" altLang="zh-CN" sz="3600" dirty="0">
                <a:solidFill>
                  <a:schemeClr val="bg1"/>
                </a:solidFill>
                <a:latin typeface="华文细黑" pitchFamily="2" charset="-122"/>
                <a:ea typeface="华文细黑" pitchFamily="2" charset="-122"/>
              </a:rPr>
              <a:t>1</a:t>
            </a:r>
            <a:endParaRPr lang="zh-CN" altLang="en-US" sz="3600" dirty="0">
              <a:solidFill>
                <a:schemeClr val="bg1"/>
              </a:solidFill>
              <a:latin typeface="华文细黑" pitchFamily="2" charset="-122"/>
              <a:ea typeface="华文细黑" pitchFamily="2" charset="-122"/>
            </a:endParaRPr>
          </a:p>
        </p:txBody>
      </p:sp>
      <p:sp>
        <p:nvSpPr>
          <p:cNvPr id="26" name="文本框 25"/>
          <p:cNvSpPr txBox="1"/>
          <p:nvPr/>
        </p:nvSpPr>
        <p:spPr>
          <a:xfrm>
            <a:off x="1166946" y="4688240"/>
            <a:ext cx="441146" cy="646331"/>
          </a:xfrm>
          <a:prstGeom prst="rect">
            <a:avLst/>
          </a:prstGeom>
          <a:noFill/>
        </p:spPr>
        <p:txBody>
          <a:bodyPr wrap="none" rtlCol="0">
            <a:spAutoFit/>
          </a:bodyPr>
          <a:lstStyle/>
          <a:p>
            <a:r>
              <a:rPr lang="en-US" altLang="zh-CN" sz="3600" dirty="0">
                <a:solidFill>
                  <a:schemeClr val="bg1"/>
                </a:solidFill>
                <a:latin typeface="华文细黑" pitchFamily="2" charset="-122"/>
                <a:ea typeface="华文细黑" pitchFamily="2" charset="-122"/>
              </a:rPr>
              <a:t>2</a:t>
            </a:r>
            <a:endParaRPr lang="zh-CN" altLang="en-US" sz="3600" dirty="0">
              <a:solidFill>
                <a:schemeClr val="bg1"/>
              </a:solidFill>
              <a:latin typeface="华文细黑" pitchFamily="2" charset="-122"/>
              <a:ea typeface="华文细黑" pitchFamily="2" charset="-122"/>
            </a:endParaRPr>
          </a:p>
        </p:txBody>
      </p:sp>
      <p:sp>
        <p:nvSpPr>
          <p:cNvPr id="28" name="矩形 27"/>
          <p:cNvSpPr/>
          <p:nvPr/>
        </p:nvSpPr>
        <p:spPr>
          <a:xfrm>
            <a:off x="8439985" y="2791141"/>
            <a:ext cx="2998498" cy="3046988"/>
          </a:xfrm>
          <a:prstGeom prst="rect">
            <a:avLst/>
          </a:prstGeom>
        </p:spPr>
        <p:txBody>
          <a:bodyPr wrap="square" numCol="1" spcCol="144000">
            <a:spAutoFit/>
          </a:bodyPr>
          <a:lstStyle/>
          <a:p>
            <a:pPr fontAlgn="base"/>
            <a:r>
              <a:rPr lang="zh-CN" altLang="en-US" dirty="0">
                <a:solidFill>
                  <a:schemeClr val="accent6">
                    <a:lumMod val="75000"/>
                  </a:schemeClr>
                </a:solidFill>
                <a:latin typeface="微软雅黑" panose="020B0503020204020204" pitchFamily="34" charset="-122"/>
                <a:ea typeface="微软雅黑" panose="020B0503020204020204" pitchFamily="34" charset="-122"/>
              </a:rPr>
              <a:t>在</a:t>
            </a:r>
            <a:r>
              <a:rPr lang="en-US" altLang="zh-CN" dirty="0">
                <a:solidFill>
                  <a:schemeClr val="accent6">
                    <a:lumMod val="75000"/>
                  </a:schemeClr>
                </a:solidFill>
                <a:latin typeface="微软雅黑" panose="020B0503020204020204" pitchFamily="34" charset="-122"/>
                <a:ea typeface="微软雅黑" panose="020B0503020204020204" pitchFamily="34" charset="-122"/>
              </a:rPr>
              <a:t>darkroom</a:t>
            </a:r>
            <a:r>
              <a:rPr lang="zh-CN" altLang="en-US" dirty="0">
                <a:solidFill>
                  <a:schemeClr val="accent6">
                    <a:lumMod val="75000"/>
                  </a:schemeClr>
                </a:solidFill>
                <a:latin typeface="微软雅黑" panose="020B0503020204020204" pitchFamily="34" charset="-122"/>
                <a:ea typeface="微软雅黑" panose="020B0503020204020204" pitchFamily="34" charset="-122"/>
              </a:rPr>
              <a:t>中，图像函数可以用类</a:t>
            </a:r>
            <a:r>
              <a:rPr lang="en-US" altLang="zh-CN" dirty="0">
                <a:solidFill>
                  <a:schemeClr val="accent6">
                    <a:lumMod val="75000"/>
                  </a:schemeClr>
                </a:solidFill>
                <a:latin typeface="微软雅黑" panose="020B0503020204020204" pitchFamily="34" charset="-122"/>
                <a:ea typeface="微软雅黑" panose="020B0503020204020204" pitchFamily="34" charset="-122"/>
              </a:rPr>
              <a:t>lambda</a:t>
            </a:r>
            <a:r>
              <a:rPr lang="zh-CN" altLang="en-US" dirty="0">
                <a:solidFill>
                  <a:schemeClr val="accent6">
                    <a:lumMod val="75000"/>
                  </a:schemeClr>
                </a:solidFill>
                <a:latin typeface="微软雅黑" panose="020B0503020204020204" pitchFamily="34" charset="-122"/>
                <a:ea typeface="微软雅黑" panose="020B0503020204020204" pitchFamily="34" charset="-122"/>
              </a:rPr>
              <a:t>表达式的语法，</a:t>
            </a:r>
            <a:r>
              <a:rPr lang="en-US" altLang="zh-CN" dirty="0" err="1">
                <a:solidFill>
                  <a:schemeClr val="accent6">
                    <a:lumMod val="75000"/>
                  </a:schemeClr>
                </a:solidFill>
                <a:latin typeface="微软雅黑" panose="020B0503020204020204" pitchFamily="34" charset="-122"/>
                <a:ea typeface="微软雅黑" panose="020B0503020204020204" pitchFamily="34" charset="-122"/>
              </a:rPr>
              <a:t>im</a:t>
            </a:r>
            <a:r>
              <a:rPr lang="en-US" altLang="zh-CN" dirty="0">
                <a:solidFill>
                  <a:schemeClr val="accent6">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6">
                    <a:lumMod val="75000"/>
                  </a:schemeClr>
                </a:solidFill>
                <a:latin typeface="微软雅黑" panose="020B0503020204020204" pitchFamily="34" charset="-122"/>
                <a:ea typeface="微软雅黑" panose="020B0503020204020204" pitchFamily="34" charset="-122"/>
              </a:rPr>
              <a:t>x,y</a:t>
            </a:r>
            <a:r>
              <a:rPr lang="en-US" altLang="zh-CN" dirty="0">
                <a:solidFill>
                  <a:schemeClr val="accent6">
                    <a:lumMod val="75000"/>
                  </a:schemeClr>
                </a:solidFill>
                <a:latin typeface="微软雅黑" panose="020B0503020204020204" pitchFamily="34" charset="-122"/>
                <a:ea typeface="微软雅黑" panose="020B0503020204020204" pitchFamily="34" charset="-122"/>
              </a:rPr>
              <a:t>)</a:t>
            </a:r>
            <a:r>
              <a:rPr lang="zh-CN" altLang="en-US" dirty="0">
                <a:solidFill>
                  <a:schemeClr val="accent6">
                    <a:lumMod val="75000"/>
                  </a:schemeClr>
                </a:solidFill>
                <a:latin typeface="微软雅黑" panose="020B0503020204020204" pitchFamily="34" charset="-122"/>
                <a:ea typeface="微软雅黑" panose="020B0503020204020204" pitchFamily="34" charset="-122"/>
              </a:rPr>
              <a:t>。比如，一个简单的亮度调节操作可以写成以下形式：</a:t>
            </a:r>
            <a:endParaRPr lang="en-US" altLang="zh-CN" dirty="0">
              <a:solidFill>
                <a:schemeClr val="accent6">
                  <a:lumMod val="75000"/>
                </a:schemeClr>
              </a:solidFill>
              <a:latin typeface="微软雅黑" panose="020B0503020204020204" pitchFamily="34" charset="-122"/>
              <a:ea typeface="微软雅黑" panose="020B0503020204020204" pitchFamily="34" charset="-122"/>
            </a:endParaRPr>
          </a:p>
          <a:p>
            <a:pPr fontAlgn="base"/>
            <a:r>
              <a:rPr lang="en-US" altLang="zh-CN" dirty="0">
                <a:solidFill>
                  <a:schemeClr val="accent6">
                    <a:lumMod val="75000"/>
                  </a:schemeClr>
                </a:solidFill>
                <a:latin typeface="微软雅黑" panose="020B0503020204020204" pitchFamily="34" charset="-122"/>
                <a:ea typeface="微软雅黑" panose="020B0503020204020204" pitchFamily="34" charset="-122"/>
              </a:rPr>
              <a:t>brighter = </a:t>
            </a:r>
            <a:r>
              <a:rPr lang="en-US" altLang="zh-CN" dirty="0" err="1">
                <a:solidFill>
                  <a:schemeClr val="accent6">
                    <a:lumMod val="75000"/>
                  </a:schemeClr>
                </a:solidFill>
                <a:latin typeface="微软雅黑" panose="020B0503020204020204" pitchFamily="34" charset="-122"/>
                <a:ea typeface="微软雅黑" panose="020B0503020204020204" pitchFamily="34" charset="-122"/>
              </a:rPr>
              <a:t>im</a:t>
            </a:r>
            <a:r>
              <a:rPr lang="en-US" altLang="zh-CN" dirty="0">
                <a:solidFill>
                  <a:schemeClr val="accent6">
                    <a:lumMod val="75000"/>
                  </a:schemeClr>
                </a:solidFill>
                <a:latin typeface="微软雅黑" panose="020B0503020204020204" pitchFamily="34" charset="-122"/>
                <a:ea typeface="微软雅黑" panose="020B0503020204020204" pitchFamily="34" charset="-122"/>
              </a:rPr>
              <a:t>(</a:t>
            </a:r>
            <a:r>
              <a:rPr lang="en-US" altLang="zh-CN" dirty="0" err="1">
                <a:solidFill>
                  <a:schemeClr val="accent6">
                    <a:lumMod val="75000"/>
                  </a:schemeClr>
                </a:solidFill>
                <a:latin typeface="微软雅黑" panose="020B0503020204020204" pitchFamily="34" charset="-122"/>
                <a:ea typeface="微软雅黑" panose="020B0503020204020204" pitchFamily="34" charset="-122"/>
              </a:rPr>
              <a:t>x,y</a:t>
            </a:r>
            <a:r>
              <a:rPr lang="en-US" altLang="zh-CN" dirty="0">
                <a:solidFill>
                  <a:schemeClr val="accent6">
                    <a:lumMod val="75000"/>
                  </a:schemeClr>
                </a:solidFill>
                <a:latin typeface="微软雅黑" panose="020B0503020204020204" pitchFamily="34" charset="-122"/>
                <a:ea typeface="微软雅黑" panose="020B0503020204020204" pitchFamily="34" charset="-122"/>
              </a:rPr>
              <a:t>) I(</a:t>
            </a:r>
            <a:r>
              <a:rPr lang="en-US" altLang="zh-CN" dirty="0" err="1">
                <a:solidFill>
                  <a:schemeClr val="accent6">
                    <a:lumMod val="75000"/>
                  </a:schemeClr>
                </a:solidFill>
                <a:latin typeface="微软雅黑" panose="020B0503020204020204" pitchFamily="34" charset="-122"/>
                <a:ea typeface="微软雅黑" panose="020B0503020204020204" pitchFamily="34" charset="-122"/>
              </a:rPr>
              <a:t>x,y</a:t>
            </a:r>
            <a:r>
              <a:rPr lang="en-US" altLang="zh-CN" dirty="0">
                <a:solidFill>
                  <a:schemeClr val="accent6">
                    <a:lumMod val="75000"/>
                  </a:schemeClr>
                </a:solidFill>
                <a:latin typeface="微软雅黑" panose="020B0503020204020204" pitchFamily="34" charset="-122"/>
                <a:ea typeface="微软雅黑" panose="020B0503020204020204" pitchFamily="34" charset="-122"/>
              </a:rPr>
              <a:t>) * 1.1 end</a:t>
            </a:r>
          </a:p>
          <a:p>
            <a:pPr fontAlgn="base"/>
            <a:endParaRPr lang="en-US" altLang="zh-CN" dirty="0">
              <a:solidFill>
                <a:schemeClr val="accent6">
                  <a:lumMod val="75000"/>
                </a:schemeClr>
              </a:solidFill>
              <a:latin typeface="微软雅黑" panose="020B0503020204020204" pitchFamily="34" charset="-122"/>
              <a:ea typeface="微软雅黑" panose="020B0503020204020204" pitchFamily="34" charset="-122"/>
            </a:endParaRPr>
          </a:p>
          <a:p>
            <a:pPr fontAlgn="base"/>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为了实现模板（</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stencil</a:t>
            </a: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），比如卷积，</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darkroom</a:t>
            </a: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允许图像函数访问邻近的像素。</a:t>
            </a:r>
          </a:p>
        </p:txBody>
      </p:sp>
      <p:sp>
        <p:nvSpPr>
          <p:cNvPr id="29" name="文本框 28"/>
          <p:cNvSpPr txBox="1"/>
          <p:nvPr/>
        </p:nvSpPr>
        <p:spPr>
          <a:xfrm>
            <a:off x="1580647" y="2854300"/>
            <a:ext cx="5100978" cy="1815882"/>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允许以下坐标表示：</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位置</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x+A,y+B</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是常数</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(2)gather</a:t>
            </a:r>
            <a:r>
              <a:rPr lang="zh-CN" altLang="en-US" sz="1600" dirty="0">
                <a:latin typeface="微软雅黑" panose="020B0503020204020204" pitchFamily="34" charset="-122"/>
                <a:ea typeface="微软雅黑" panose="020B0503020204020204" pitchFamily="34" charset="-122"/>
              </a:rPr>
              <a:t>操作，显式表示访问的范围。</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仿射变换的坐标，像</a:t>
            </a:r>
            <a:r>
              <a:rPr lang="en-US" altLang="zh-CN" sz="1600" dirty="0">
                <a:latin typeface="微软雅黑" panose="020B0503020204020204" pitchFamily="34" charset="-122"/>
                <a:ea typeface="微软雅黑" panose="020B0503020204020204" pitchFamily="34" charset="-122"/>
              </a:rPr>
              <a:t>I(x*</a:t>
            </a:r>
            <a:r>
              <a:rPr lang="en-US" altLang="zh-CN" sz="1600" i="1" dirty="0">
                <a:latin typeface="微软雅黑" panose="020B0503020204020204" pitchFamily="34" charset="-122"/>
                <a:ea typeface="微软雅黑" panose="020B0503020204020204" pitchFamily="34" charset="-122"/>
              </a:rPr>
              <a:t>2,y*2</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是不被允许的。这个约束意味着每一步处理消费（像素输入）和生产（像素运算并输出）的速率是一样的，这是行缓冲流水线所要求的。 </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486038" y="2219453"/>
            <a:ext cx="2887329"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Darkroom</a:t>
            </a:r>
            <a:r>
              <a:rPr lang="zh-CN" altLang="en-US" sz="2400" dirty="0">
                <a:solidFill>
                  <a:srgbClr val="2DC0D2"/>
                </a:solidFill>
                <a:latin typeface="华文细黑" pitchFamily="2" charset="-122"/>
                <a:ea typeface="华文细黑" pitchFamily="2" charset="-122"/>
              </a:rPr>
              <a:t>语法规定</a:t>
            </a:r>
          </a:p>
        </p:txBody>
      </p:sp>
      <p:sp>
        <p:nvSpPr>
          <p:cNvPr id="35" name="文本框 34">
            <a:extLst>
              <a:ext uri="{FF2B5EF4-FFF2-40B4-BE49-F238E27FC236}">
                <a16:creationId xmlns:a16="http://schemas.microsoft.com/office/drawing/2014/main" id="{2FAA397B-F4B9-40D7-B2B2-EADF2F429A81}"/>
              </a:ext>
            </a:extLst>
          </p:cNvPr>
          <p:cNvSpPr txBox="1"/>
          <p:nvPr/>
        </p:nvSpPr>
        <p:spPr>
          <a:xfrm>
            <a:off x="1819695" y="2186437"/>
            <a:ext cx="4659512" cy="523220"/>
          </a:xfrm>
          <a:prstGeom prst="rect">
            <a:avLst/>
          </a:prstGeom>
          <a:noFill/>
        </p:spPr>
        <p:txBody>
          <a:bodyPr wrap="square" rtlCol="0">
            <a:spAutoFit/>
          </a:bodyPr>
          <a:lstStyle/>
          <a:p>
            <a:r>
              <a:rPr lang="zh-CN" altLang="en-US" sz="2800" dirty="0">
                <a:solidFill>
                  <a:schemeClr val="bg1"/>
                </a:solidFill>
                <a:latin typeface="华文细黑" pitchFamily="2" charset="-122"/>
                <a:ea typeface="华文细黑" pitchFamily="2" charset="-122"/>
              </a:rPr>
              <a:t>坐标规定</a:t>
            </a:r>
            <a:endParaRPr lang="en-US" altLang="zh-CN" sz="2800" dirty="0">
              <a:solidFill>
                <a:schemeClr val="bg1"/>
              </a:solidFill>
              <a:latin typeface="华文细黑" pitchFamily="2" charset="-122"/>
              <a:ea typeface="华文细黑" pitchFamily="2" charset="-122"/>
            </a:endParaRPr>
          </a:p>
        </p:txBody>
      </p:sp>
      <p:sp>
        <p:nvSpPr>
          <p:cNvPr id="36" name="文本框 35">
            <a:extLst>
              <a:ext uri="{FF2B5EF4-FFF2-40B4-BE49-F238E27FC236}">
                <a16:creationId xmlns:a16="http://schemas.microsoft.com/office/drawing/2014/main" id="{D6F7B2AD-FDB4-47DD-B172-31FD33239FDC}"/>
              </a:ext>
            </a:extLst>
          </p:cNvPr>
          <p:cNvSpPr txBox="1"/>
          <p:nvPr/>
        </p:nvSpPr>
        <p:spPr>
          <a:xfrm>
            <a:off x="1802726" y="4736374"/>
            <a:ext cx="4659512" cy="523220"/>
          </a:xfrm>
          <a:prstGeom prst="rect">
            <a:avLst/>
          </a:prstGeom>
          <a:noFill/>
        </p:spPr>
        <p:txBody>
          <a:bodyPr wrap="square" rtlCol="0">
            <a:spAutoFit/>
          </a:bodyPr>
          <a:lstStyle/>
          <a:p>
            <a:r>
              <a:rPr lang="zh-CN" altLang="en-US" sz="2800" dirty="0">
                <a:solidFill>
                  <a:schemeClr val="bg1"/>
                </a:solidFill>
                <a:latin typeface="华文细黑" pitchFamily="2" charset="-122"/>
                <a:ea typeface="华文细黑" pitchFamily="2" charset="-122"/>
              </a:rPr>
              <a:t>不支持递归</a:t>
            </a:r>
            <a:endParaRPr lang="en-US" altLang="zh-CN" sz="2800" dirty="0">
              <a:solidFill>
                <a:schemeClr val="bg1"/>
              </a:solidFill>
              <a:latin typeface="华文细黑" pitchFamily="2" charset="-122"/>
              <a:ea typeface="华文细黑" pitchFamily="2" charset="-122"/>
            </a:endParaRPr>
          </a:p>
        </p:txBody>
      </p:sp>
      <p:sp>
        <p:nvSpPr>
          <p:cNvPr id="37" name="文本框 36">
            <a:extLst>
              <a:ext uri="{FF2B5EF4-FFF2-40B4-BE49-F238E27FC236}">
                <a16:creationId xmlns:a16="http://schemas.microsoft.com/office/drawing/2014/main" id="{430F2D2B-2632-4FE9-A590-E65FF6A50E0C}"/>
              </a:ext>
            </a:extLst>
          </p:cNvPr>
          <p:cNvSpPr txBox="1"/>
          <p:nvPr/>
        </p:nvSpPr>
        <p:spPr>
          <a:xfrm>
            <a:off x="1549417" y="5451645"/>
            <a:ext cx="5100978"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图像函数不能是递归的。因为这样就必须在流水线内部对图像串行处理。</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887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10990124" cy="4021753"/>
            <a:chOff x="273179" y="944784"/>
            <a:chExt cx="10990124" cy="4021753"/>
          </a:xfrm>
        </p:grpSpPr>
        <p:sp>
          <p:nvSpPr>
            <p:cNvPr id="3" name="文本框 2"/>
            <p:cNvSpPr txBox="1"/>
            <p:nvPr/>
          </p:nvSpPr>
          <p:spPr>
            <a:xfrm>
              <a:off x="273179" y="1298727"/>
              <a:ext cx="10990124"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T</a:t>
              </a:r>
              <a:r>
                <a:rPr lang="x-none" altLang="en-US" sz="19900" b="1" dirty="0">
                  <a:solidFill>
                    <a:schemeClr val="bg1"/>
                  </a:solidFill>
                  <a:latin typeface="Impact" pitchFamily="34" charset="0"/>
                  <a:ea typeface="NanLiHei_Eurostile" panose="02010600030101010101" pitchFamily="2" charset="-122"/>
                  <a:cs typeface="FreesiaUPC" panose="020B0604020202020204" pitchFamily="34" charset="-34"/>
                </a:rPr>
                <a:t>hree</a:t>
              </a: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4559935" cy="1036320"/>
            </a:xfrm>
            <a:prstGeom prst="rect">
              <a:avLst/>
            </a:prstGeom>
            <a:noFill/>
          </p:spPr>
          <p:txBody>
            <a:bodyPr wrap="none" rtlCol="0">
              <a:spAutoFit/>
            </a:bodyPr>
            <a:lstStyle/>
            <a:p>
              <a:r>
                <a:rPr lang="x-none" sz="6200" dirty="0">
                  <a:solidFill>
                    <a:schemeClr val="bg1"/>
                  </a:solidFill>
                  <a:latin typeface="Arial" charset="0"/>
                </a:rPr>
                <a:t>Optimization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981024" y="1981444"/>
            <a:ext cx="4618498" cy="523220"/>
          </a:xfrm>
          <a:prstGeom prst="rect">
            <a:avLst/>
          </a:prstGeom>
        </p:spPr>
        <p:txBody>
          <a:bodyPr wrap="square" numCol="1" spcCol="144000">
            <a:spAutoFit/>
          </a:bodyPr>
          <a:lstStyle/>
          <a:p>
            <a:pPr fontAlgn="base"/>
            <a:r>
              <a:rPr lang="en-US" altLang="zh-CN" sz="2800" dirty="0">
                <a:solidFill>
                  <a:schemeClr val="bg1">
                    <a:lumMod val="65000"/>
                  </a:schemeClr>
                </a:solidFill>
                <a:latin typeface="华文细黑" pitchFamily="2" charset="-122"/>
                <a:ea typeface="华文细黑" pitchFamily="2" charset="-122"/>
              </a:rPr>
              <a:t>Darkroom</a:t>
            </a:r>
            <a:r>
              <a:rPr lang="zh-CN" altLang="en-US" sz="2800" dirty="0">
                <a:solidFill>
                  <a:schemeClr val="bg1">
                    <a:lumMod val="65000"/>
                  </a:schemeClr>
                </a:solidFill>
                <a:latin typeface="华文细黑" pitchFamily="2" charset="-122"/>
                <a:ea typeface="华文细黑" pitchFamily="2" charset="-122"/>
              </a:rPr>
              <a:t>代码</a:t>
            </a:r>
            <a:endParaRPr lang="en-US" altLang="zh-CN" sz="2800" dirty="0">
              <a:solidFill>
                <a:schemeClr val="bg1">
                  <a:lumMod val="65000"/>
                </a:schemeClr>
              </a:solidFill>
              <a:latin typeface="华文细黑" pitchFamily="2" charset="-122"/>
              <a:ea typeface="华文细黑" pitchFamily="2" charset="-122"/>
            </a:endParaRPr>
          </a:p>
        </p:txBody>
      </p:sp>
      <p:pic>
        <p:nvPicPr>
          <p:cNvPr id="9" name="图片 8">
            <a:extLst>
              <a:ext uri="{FF2B5EF4-FFF2-40B4-BE49-F238E27FC236}">
                <a16:creationId xmlns:a16="http://schemas.microsoft.com/office/drawing/2014/main" id="{575EDB3F-E52D-4805-B65F-8039EFB3CF36}"/>
              </a:ext>
            </a:extLst>
          </p:cNvPr>
          <p:cNvPicPr>
            <a:picLocks noChangeAspect="1"/>
          </p:cNvPicPr>
          <p:nvPr/>
        </p:nvPicPr>
        <p:blipFill>
          <a:blip r:embed="rId2"/>
          <a:stretch>
            <a:fillRect/>
          </a:stretch>
        </p:blipFill>
        <p:spPr>
          <a:xfrm>
            <a:off x="2266950" y="3152775"/>
            <a:ext cx="7658100" cy="552450"/>
          </a:xfrm>
          <a:prstGeom prst="rect">
            <a:avLst/>
          </a:prstGeom>
        </p:spPr>
      </p:pic>
      <p:sp>
        <p:nvSpPr>
          <p:cNvPr id="61" name="文本框 60">
            <a:extLst>
              <a:ext uri="{FF2B5EF4-FFF2-40B4-BE49-F238E27FC236}">
                <a16:creationId xmlns:a16="http://schemas.microsoft.com/office/drawing/2014/main" id="{8BC03BAA-89C7-4165-897B-3FAE58B4FBCE}"/>
              </a:ext>
            </a:extLst>
          </p:cNvPr>
          <p:cNvSpPr txBox="1"/>
          <p:nvPr/>
        </p:nvSpPr>
        <p:spPr>
          <a:xfrm>
            <a:off x="9904822" y="571122"/>
            <a:ext cx="1702710"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Line Buffer</a:t>
            </a:r>
            <a:endParaRPr lang="zh-CN" altLang="en-US" sz="2400" dirty="0">
              <a:solidFill>
                <a:srgbClr val="54D7D3"/>
              </a:solidFill>
              <a:latin typeface="华文细黑" pitchFamily="2" charset="-122"/>
              <a:ea typeface="华文细黑" pitchFamily="2" charset="-122"/>
            </a:endParaRPr>
          </a:p>
        </p:txBody>
      </p:sp>
      <p:sp>
        <p:nvSpPr>
          <p:cNvPr id="64" name="矩形 63">
            <a:extLst>
              <a:ext uri="{FF2B5EF4-FFF2-40B4-BE49-F238E27FC236}">
                <a16:creationId xmlns:a16="http://schemas.microsoft.com/office/drawing/2014/main" id="{2545D6CD-4E59-4439-81F9-A5F9B6F95900}"/>
              </a:ext>
            </a:extLst>
          </p:cNvPr>
          <p:cNvSpPr/>
          <p:nvPr/>
        </p:nvSpPr>
        <p:spPr>
          <a:xfrm>
            <a:off x="981024" y="3919176"/>
            <a:ext cx="9256486" cy="830997"/>
          </a:xfrm>
          <a:prstGeom prst="rect">
            <a:avLst/>
          </a:prstGeom>
        </p:spPr>
        <p:txBody>
          <a:bodyPr wrap="square" numCol="1" spcCol="144000">
            <a:spAutoFit/>
          </a:bodyPr>
          <a:lstStyle/>
          <a:p>
            <a:pPr fontAlgn="base"/>
            <a:r>
              <a:rPr lang="zh-CN" altLang="en-US" sz="2400" dirty="0">
                <a:latin typeface="微软雅黑" panose="020B0503020204020204" pitchFamily="34" charset="-122"/>
                <a:ea typeface="微软雅黑" panose="020B0503020204020204" pitchFamily="34" charset="-122"/>
              </a:rPr>
              <a:t>原始</a:t>
            </a:r>
            <a:r>
              <a:rPr lang="en-US" altLang="zh-CN" sz="24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代码，对输入</a:t>
            </a:r>
            <a:r>
              <a:rPr lang="en-US" altLang="zh-CN" sz="2400" dirty="0">
                <a:latin typeface="微软雅黑" panose="020B0503020204020204" pitchFamily="34" charset="-122"/>
                <a:ea typeface="微软雅黑" panose="020B0503020204020204" pitchFamily="34" charset="-122"/>
              </a:rPr>
              <a:t>In</a:t>
            </a:r>
            <a:r>
              <a:rPr lang="zh-CN" altLang="en-US" sz="2400" dirty="0">
                <a:latin typeface="微软雅黑" panose="020B0503020204020204" pitchFamily="34" charset="-122"/>
                <a:ea typeface="微软雅黑" panose="020B0503020204020204" pitchFamily="34" charset="-122"/>
              </a:rPr>
              <a:t>进行了一维</a:t>
            </a:r>
            <a:r>
              <a:rPr lang="en-US" altLang="zh-CN" sz="2400" dirty="0">
                <a:latin typeface="微软雅黑" panose="020B0503020204020204" pitchFamily="34" charset="-122"/>
                <a:ea typeface="微软雅黑" panose="020B0503020204020204" pitchFamily="34" charset="-122"/>
              </a:rPr>
              <a:t>Richardson-Lucy</a:t>
            </a:r>
            <a:r>
              <a:rPr lang="zh-CN" altLang="en-US" sz="2400" dirty="0">
                <a:latin typeface="微软雅黑" panose="020B0503020204020204" pitchFamily="34" charset="-122"/>
                <a:ea typeface="微软雅黑" panose="020B0503020204020204" pitchFamily="34" charset="-122"/>
              </a:rPr>
              <a:t>卷积操作。</a:t>
            </a:r>
            <a:endParaRPr lang="en-US" altLang="zh-CN" sz="2400"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8C648E30-2676-4121-82ED-6A270C136CA5}"/>
              </a:ext>
            </a:extLst>
          </p:cNvPr>
          <p:cNvGrpSpPr/>
          <p:nvPr/>
        </p:nvGrpSpPr>
        <p:grpSpPr>
          <a:xfrm>
            <a:off x="11459959" y="6257620"/>
            <a:ext cx="491320" cy="491320"/>
            <a:chOff x="11459959" y="6319279"/>
            <a:chExt cx="491320" cy="491320"/>
          </a:xfrm>
        </p:grpSpPr>
        <p:sp>
          <p:nvSpPr>
            <p:cNvPr id="12" name="椭圆 11">
              <a:extLst>
                <a:ext uri="{FF2B5EF4-FFF2-40B4-BE49-F238E27FC236}">
                  <a16:creationId xmlns:a16="http://schemas.microsoft.com/office/drawing/2014/main" id="{88F184A0-1AB9-440A-A171-98D31B3283E1}"/>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E7DCBEA7-CB49-4089-99A2-1E04DBCF090A}"/>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A39E826A-60C1-4E91-B57E-A1CC2C075EFE}"/>
              </a:ext>
            </a:extLst>
          </p:cNvPr>
          <p:cNvGrpSpPr/>
          <p:nvPr/>
        </p:nvGrpSpPr>
        <p:grpSpPr>
          <a:xfrm>
            <a:off x="10651021" y="6257620"/>
            <a:ext cx="491320" cy="491320"/>
            <a:chOff x="10651021" y="6332442"/>
            <a:chExt cx="491320" cy="491320"/>
          </a:xfrm>
        </p:grpSpPr>
        <p:sp>
          <p:nvSpPr>
            <p:cNvPr id="15" name="椭圆 14">
              <a:extLst>
                <a:ext uri="{FF2B5EF4-FFF2-40B4-BE49-F238E27FC236}">
                  <a16:creationId xmlns:a16="http://schemas.microsoft.com/office/drawing/2014/main" id="{57B8435C-87ED-49F8-B27A-D2067D336CCD}"/>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C52AA95E-0D59-4D2B-B1CF-5617457832A2}"/>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835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3786751" y="5261277"/>
            <a:ext cx="4618498" cy="523220"/>
          </a:xfrm>
          <a:prstGeom prst="rect">
            <a:avLst/>
          </a:prstGeom>
        </p:spPr>
        <p:txBody>
          <a:bodyPr wrap="square" numCol="1" spcCol="144000">
            <a:spAutoFit/>
          </a:bodyPr>
          <a:lstStyle/>
          <a:p>
            <a:pPr algn="ctr" fontAlgn="base"/>
            <a:r>
              <a:rPr lang="zh-CN" altLang="en-US" sz="2800" dirty="0">
                <a:latin typeface="微软雅黑" panose="020B0503020204020204" pitchFamily="34" charset="-122"/>
                <a:ea typeface="微软雅黑" panose="020B0503020204020204" pitchFamily="34" charset="-122"/>
              </a:rPr>
              <a:t>卷积的计算过程</a:t>
            </a:r>
            <a:endParaRPr lang="zh-CN" altLang="en-US" sz="16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917E88C-C0FC-40E7-A38F-34562533C900}"/>
              </a:ext>
            </a:extLst>
          </p:cNvPr>
          <p:cNvPicPr>
            <a:picLocks noChangeAspect="1"/>
          </p:cNvPicPr>
          <p:nvPr/>
        </p:nvPicPr>
        <p:blipFill>
          <a:blip r:embed="rId2"/>
          <a:stretch>
            <a:fillRect/>
          </a:stretch>
        </p:blipFill>
        <p:spPr>
          <a:xfrm>
            <a:off x="3180027" y="2908630"/>
            <a:ext cx="5201484" cy="2179428"/>
          </a:xfrm>
          <a:prstGeom prst="rect">
            <a:avLst/>
          </a:prstGeom>
        </p:spPr>
      </p:pic>
      <p:pic>
        <p:nvPicPr>
          <p:cNvPr id="7" name="图片 6">
            <a:extLst>
              <a:ext uri="{FF2B5EF4-FFF2-40B4-BE49-F238E27FC236}">
                <a16:creationId xmlns:a16="http://schemas.microsoft.com/office/drawing/2014/main" id="{F9EEDE15-A537-4351-8312-9D78DD3784D2}"/>
              </a:ext>
            </a:extLst>
          </p:cNvPr>
          <p:cNvPicPr>
            <a:picLocks noChangeAspect="1"/>
          </p:cNvPicPr>
          <p:nvPr/>
        </p:nvPicPr>
        <p:blipFill>
          <a:blip r:embed="rId3"/>
          <a:stretch>
            <a:fillRect/>
          </a:stretch>
        </p:blipFill>
        <p:spPr>
          <a:xfrm>
            <a:off x="1819699" y="1954527"/>
            <a:ext cx="7658100" cy="552450"/>
          </a:xfrm>
          <a:prstGeom prst="rect">
            <a:avLst/>
          </a:prstGeom>
        </p:spPr>
      </p:pic>
      <p:sp>
        <p:nvSpPr>
          <p:cNvPr id="9" name="文本框 8">
            <a:extLst>
              <a:ext uri="{FF2B5EF4-FFF2-40B4-BE49-F238E27FC236}">
                <a16:creationId xmlns:a16="http://schemas.microsoft.com/office/drawing/2014/main" id="{C8668F92-62AA-47F3-8278-B61CCE3A8DF4}"/>
              </a:ext>
            </a:extLst>
          </p:cNvPr>
          <p:cNvSpPr txBox="1"/>
          <p:nvPr/>
        </p:nvSpPr>
        <p:spPr>
          <a:xfrm>
            <a:off x="9904822" y="571122"/>
            <a:ext cx="1702710"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Line Buffer</a:t>
            </a:r>
            <a:endParaRPr lang="zh-CN" altLang="en-US" sz="2400" dirty="0">
              <a:solidFill>
                <a:srgbClr val="54D7D3"/>
              </a:solidFill>
              <a:latin typeface="华文细黑" pitchFamily="2" charset="-122"/>
              <a:ea typeface="华文细黑" pitchFamily="2" charset="-122"/>
            </a:endParaRPr>
          </a:p>
        </p:txBody>
      </p:sp>
      <p:grpSp>
        <p:nvGrpSpPr>
          <p:cNvPr id="11" name="组合 10">
            <a:extLst>
              <a:ext uri="{FF2B5EF4-FFF2-40B4-BE49-F238E27FC236}">
                <a16:creationId xmlns:a16="http://schemas.microsoft.com/office/drawing/2014/main" id="{E705ED1E-B5D7-48DF-9450-9DB479093306}"/>
              </a:ext>
            </a:extLst>
          </p:cNvPr>
          <p:cNvGrpSpPr/>
          <p:nvPr/>
        </p:nvGrpSpPr>
        <p:grpSpPr>
          <a:xfrm>
            <a:off x="11459959" y="6257620"/>
            <a:ext cx="491320" cy="491320"/>
            <a:chOff x="11459959" y="6319279"/>
            <a:chExt cx="491320" cy="491320"/>
          </a:xfrm>
        </p:grpSpPr>
        <p:sp>
          <p:nvSpPr>
            <p:cNvPr id="12" name="椭圆 11">
              <a:extLst>
                <a:ext uri="{FF2B5EF4-FFF2-40B4-BE49-F238E27FC236}">
                  <a16:creationId xmlns:a16="http://schemas.microsoft.com/office/drawing/2014/main" id="{8AFF9546-C051-43EA-8F35-2E5AC7DB5BA2}"/>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93005001-BE0D-4372-80BB-3597C1DC5BBF}"/>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DE4CB283-DDEB-43EF-9453-55FBBF1AD8A6}"/>
              </a:ext>
            </a:extLst>
          </p:cNvPr>
          <p:cNvGrpSpPr/>
          <p:nvPr/>
        </p:nvGrpSpPr>
        <p:grpSpPr>
          <a:xfrm>
            <a:off x="10651021" y="6257620"/>
            <a:ext cx="491320" cy="491320"/>
            <a:chOff x="10651021" y="6332442"/>
            <a:chExt cx="491320" cy="491320"/>
          </a:xfrm>
        </p:grpSpPr>
        <p:sp>
          <p:nvSpPr>
            <p:cNvPr id="15" name="椭圆 14">
              <a:extLst>
                <a:ext uri="{FF2B5EF4-FFF2-40B4-BE49-F238E27FC236}">
                  <a16:creationId xmlns:a16="http://schemas.microsoft.com/office/drawing/2014/main" id="{10975853-83E5-4191-8D79-13B91169070E}"/>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785E36A6-A05F-4016-9076-00333106A16D}"/>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9222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486382" y="5129302"/>
            <a:ext cx="4618498" cy="861774"/>
          </a:xfrm>
          <a:prstGeom prst="rect">
            <a:avLst/>
          </a:prstGeom>
        </p:spPr>
        <p:txBody>
          <a:bodyPr wrap="square" numCol="1" spcCol="144000">
            <a:spAutoFit/>
          </a:bodyPr>
          <a:lstStyle/>
          <a:p>
            <a:pPr algn="ctr" fontAlgn="base"/>
            <a:r>
              <a:rPr lang="zh-CN" altLang="en-US" sz="3200" dirty="0">
                <a:latin typeface="微软雅黑" panose="020B0503020204020204" pitchFamily="34" charset="-122"/>
                <a:ea typeface="微软雅黑" panose="020B0503020204020204" pitchFamily="34" charset="-122"/>
              </a:rPr>
              <a:t>卷积的计算过程</a:t>
            </a:r>
            <a:endParaRPr lang="en-US" altLang="zh-CN" sz="3200" dirty="0">
              <a:latin typeface="微软雅黑" panose="020B0503020204020204" pitchFamily="34" charset="-122"/>
              <a:ea typeface="微软雅黑" panose="020B0503020204020204" pitchFamily="34" charset="-122"/>
            </a:endParaRPr>
          </a:p>
          <a:p>
            <a:pPr algn="ctr" fontAlgn="base"/>
            <a:r>
              <a:rPr lang="zh-CN" altLang="en-US" dirty="0">
                <a:latin typeface="微软雅黑" panose="020B0503020204020204" pitchFamily="34" charset="-122"/>
                <a:ea typeface="微软雅黑" panose="020B0503020204020204" pitchFamily="34" charset="-122"/>
              </a:rPr>
              <a:t>出现了</a:t>
            </a:r>
            <a:r>
              <a:rPr lang="en-US" altLang="zh-CN" dirty="0">
                <a:latin typeface="微软雅黑" panose="020B0503020204020204" pitchFamily="34" charset="-122"/>
                <a:ea typeface="微软雅黑" panose="020B0503020204020204" pitchFamily="34" charset="-122"/>
              </a:rPr>
              <a:t>non-casual</a:t>
            </a:r>
            <a:r>
              <a:rPr lang="zh-CN" altLang="en-US" dirty="0">
                <a:latin typeface="微软雅黑" panose="020B0503020204020204" pitchFamily="34" charset="-122"/>
                <a:ea typeface="微软雅黑" panose="020B0503020204020204" pitchFamily="34" charset="-122"/>
              </a:rPr>
              <a:t>流水线</a:t>
            </a:r>
          </a:p>
        </p:txBody>
      </p:sp>
      <p:pic>
        <p:nvPicPr>
          <p:cNvPr id="2" name="图片 1">
            <a:extLst>
              <a:ext uri="{FF2B5EF4-FFF2-40B4-BE49-F238E27FC236}">
                <a16:creationId xmlns:a16="http://schemas.microsoft.com/office/drawing/2014/main" id="{E917E88C-C0FC-40E7-A38F-34562533C900}"/>
              </a:ext>
            </a:extLst>
          </p:cNvPr>
          <p:cNvPicPr>
            <a:picLocks noChangeAspect="1"/>
          </p:cNvPicPr>
          <p:nvPr/>
        </p:nvPicPr>
        <p:blipFill>
          <a:blip r:embed="rId2"/>
          <a:stretch>
            <a:fillRect/>
          </a:stretch>
        </p:blipFill>
        <p:spPr>
          <a:xfrm>
            <a:off x="555149" y="2873123"/>
            <a:ext cx="5201484" cy="2179428"/>
          </a:xfrm>
          <a:prstGeom prst="rect">
            <a:avLst/>
          </a:prstGeom>
        </p:spPr>
      </p:pic>
      <p:pic>
        <p:nvPicPr>
          <p:cNvPr id="7" name="图片 6">
            <a:extLst>
              <a:ext uri="{FF2B5EF4-FFF2-40B4-BE49-F238E27FC236}">
                <a16:creationId xmlns:a16="http://schemas.microsoft.com/office/drawing/2014/main" id="{F9EEDE15-A537-4351-8312-9D78DD3784D2}"/>
              </a:ext>
            </a:extLst>
          </p:cNvPr>
          <p:cNvPicPr>
            <a:picLocks noChangeAspect="1"/>
          </p:cNvPicPr>
          <p:nvPr/>
        </p:nvPicPr>
        <p:blipFill>
          <a:blip r:embed="rId3"/>
          <a:stretch>
            <a:fillRect/>
          </a:stretch>
        </p:blipFill>
        <p:spPr>
          <a:xfrm>
            <a:off x="1819699" y="1954527"/>
            <a:ext cx="7658100" cy="552450"/>
          </a:xfrm>
          <a:prstGeom prst="rect">
            <a:avLst/>
          </a:prstGeom>
        </p:spPr>
      </p:pic>
      <p:pic>
        <p:nvPicPr>
          <p:cNvPr id="3" name="图片 2">
            <a:extLst>
              <a:ext uri="{FF2B5EF4-FFF2-40B4-BE49-F238E27FC236}">
                <a16:creationId xmlns:a16="http://schemas.microsoft.com/office/drawing/2014/main" id="{547D3B44-4F1E-4719-8E56-A33BAC18FCCE}"/>
              </a:ext>
            </a:extLst>
          </p:cNvPr>
          <p:cNvPicPr>
            <a:picLocks noChangeAspect="1"/>
          </p:cNvPicPr>
          <p:nvPr/>
        </p:nvPicPr>
        <p:blipFill>
          <a:blip r:embed="rId4"/>
          <a:stretch>
            <a:fillRect/>
          </a:stretch>
        </p:blipFill>
        <p:spPr>
          <a:xfrm>
            <a:off x="6249970" y="2855107"/>
            <a:ext cx="5370381" cy="2169164"/>
          </a:xfrm>
          <a:prstGeom prst="rect">
            <a:avLst/>
          </a:prstGeom>
        </p:spPr>
      </p:pic>
      <p:sp>
        <p:nvSpPr>
          <p:cNvPr id="9" name="矩形 8">
            <a:extLst>
              <a:ext uri="{FF2B5EF4-FFF2-40B4-BE49-F238E27FC236}">
                <a16:creationId xmlns:a16="http://schemas.microsoft.com/office/drawing/2014/main" id="{5B0FCB82-4D03-4CCC-8393-A4B4DEF63756}"/>
              </a:ext>
            </a:extLst>
          </p:cNvPr>
          <p:cNvSpPr/>
          <p:nvPr/>
        </p:nvSpPr>
        <p:spPr>
          <a:xfrm>
            <a:off x="6625911" y="5129302"/>
            <a:ext cx="4618498" cy="584775"/>
          </a:xfrm>
          <a:prstGeom prst="rect">
            <a:avLst/>
          </a:prstGeom>
        </p:spPr>
        <p:txBody>
          <a:bodyPr wrap="square" numCol="1" spcCol="144000">
            <a:spAutoFit/>
          </a:bodyPr>
          <a:lstStyle/>
          <a:p>
            <a:pPr algn="ctr" fontAlgn="base"/>
            <a:r>
              <a:rPr lang="zh-CN" altLang="en-US" sz="3200" dirty="0">
                <a:latin typeface="微软雅黑" panose="020B0503020204020204" pitchFamily="34" charset="-122"/>
                <a:ea typeface="微软雅黑" panose="020B0503020204020204" pitchFamily="34" charset="-122"/>
              </a:rPr>
              <a:t>推迟</a:t>
            </a:r>
            <a:r>
              <a:rPr lang="en-US" altLang="zh-CN" sz="3200" dirty="0" err="1">
                <a:latin typeface="微软雅黑" panose="020B0503020204020204" pitchFamily="34" charset="-122"/>
                <a:ea typeface="微软雅黑" panose="020B0503020204020204" pitchFamily="34" charset="-122"/>
              </a:rPr>
              <a:t>Rel</a:t>
            </a:r>
            <a:r>
              <a:rPr lang="zh-CN" altLang="en-US" sz="3200" dirty="0">
                <a:latin typeface="微软雅黑" panose="020B0503020204020204" pitchFamily="34" charset="-122"/>
                <a:ea typeface="微软雅黑" panose="020B0503020204020204" pitchFamily="34" charset="-122"/>
              </a:rPr>
              <a:t>的计算</a:t>
            </a:r>
          </a:p>
        </p:txBody>
      </p:sp>
      <p:sp>
        <p:nvSpPr>
          <p:cNvPr id="11" name="文本框 10">
            <a:extLst>
              <a:ext uri="{FF2B5EF4-FFF2-40B4-BE49-F238E27FC236}">
                <a16:creationId xmlns:a16="http://schemas.microsoft.com/office/drawing/2014/main" id="{CB99EDAD-430E-4F3B-8821-CC7AC8E63304}"/>
              </a:ext>
            </a:extLst>
          </p:cNvPr>
          <p:cNvSpPr txBox="1"/>
          <p:nvPr/>
        </p:nvSpPr>
        <p:spPr>
          <a:xfrm>
            <a:off x="9904822" y="571122"/>
            <a:ext cx="1702710"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Line Buffer</a:t>
            </a:r>
            <a:endParaRPr lang="zh-CN" altLang="en-US" sz="2400" dirty="0">
              <a:solidFill>
                <a:srgbClr val="54D7D3"/>
              </a:solidFill>
              <a:latin typeface="华文细黑" pitchFamily="2" charset="-122"/>
              <a:ea typeface="华文细黑" pitchFamily="2" charset="-122"/>
            </a:endParaRPr>
          </a:p>
        </p:txBody>
      </p:sp>
      <p:grpSp>
        <p:nvGrpSpPr>
          <p:cNvPr id="12" name="组合 11">
            <a:extLst>
              <a:ext uri="{FF2B5EF4-FFF2-40B4-BE49-F238E27FC236}">
                <a16:creationId xmlns:a16="http://schemas.microsoft.com/office/drawing/2014/main" id="{F8826108-1512-460B-B433-D77BC1C1CCAC}"/>
              </a:ext>
            </a:extLst>
          </p:cNvPr>
          <p:cNvGrpSpPr/>
          <p:nvPr/>
        </p:nvGrpSpPr>
        <p:grpSpPr>
          <a:xfrm>
            <a:off x="11459959" y="6257620"/>
            <a:ext cx="491320" cy="491320"/>
            <a:chOff x="11459959" y="6319279"/>
            <a:chExt cx="491320" cy="491320"/>
          </a:xfrm>
        </p:grpSpPr>
        <p:sp>
          <p:nvSpPr>
            <p:cNvPr id="13" name="椭圆 12">
              <a:extLst>
                <a:ext uri="{FF2B5EF4-FFF2-40B4-BE49-F238E27FC236}">
                  <a16:creationId xmlns:a16="http://schemas.microsoft.com/office/drawing/2014/main" id="{107E37D6-6BE1-4259-B31A-D77AD6ED0B6D}"/>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13EE8845-144D-43CC-9AD7-53F5CE84BF17}"/>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CF6714F8-4EB4-46FC-B1DD-E3CE86DA9573}"/>
              </a:ext>
            </a:extLst>
          </p:cNvPr>
          <p:cNvGrpSpPr/>
          <p:nvPr/>
        </p:nvGrpSpPr>
        <p:grpSpPr>
          <a:xfrm>
            <a:off x="10651021" y="6257620"/>
            <a:ext cx="491320" cy="491320"/>
            <a:chOff x="10651021" y="6332442"/>
            <a:chExt cx="491320" cy="491320"/>
          </a:xfrm>
        </p:grpSpPr>
        <p:sp>
          <p:nvSpPr>
            <p:cNvPr id="16" name="椭圆 15">
              <a:extLst>
                <a:ext uri="{FF2B5EF4-FFF2-40B4-BE49-F238E27FC236}">
                  <a16:creationId xmlns:a16="http://schemas.microsoft.com/office/drawing/2014/main" id="{C58C0366-69D4-41B9-8764-1242966885F1}"/>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4947DDED-9E20-48ED-9230-374AC656487A}"/>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7173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486382" y="5129302"/>
            <a:ext cx="4618498" cy="523220"/>
          </a:xfrm>
          <a:prstGeom prst="rect">
            <a:avLst/>
          </a:prstGeom>
        </p:spPr>
        <p:txBody>
          <a:bodyPr wrap="square" numCol="1" spcCol="144000">
            <a:spAutoFit/>
          </a:bodyPr>
          <a:lstStyle/>
          <a:p>
            <a:pPr algn="ctr" fontAlgn="base"/>
            <a:r>
              <a:rPr lang="zh-CN" altLang="en-US" sz="2800" dirty="0">
                <a:latin typeface="微软雅黑" panose="020B0503020204020204" pitchFamily="34" charset="-122"/>
                <a:ea typeface="微软雅黑" panose="020B0503020204020204" pitchFamily="34" charset="-122"/>
              </a:rPr>
              <a:t>推迟</a:t>
            </a:r>
            <a:r>
              <a:rPr lang="en-US" altLang="zh-CN" sz="2800" dirty="0" err="1">
                <a:latin typeface="微软雅黑" panose="020B0503020204020204" pitchFamily="34" charset="-122"/>
                <a:ea typeface="微软雅黑" panose="020B0503020204020204" pitchFamily="34" charset="-122"/>
              </a:rPr>
              <a:t>Rel</a:t>
            </a:r>
            <a:r>
              <a:rPr lang="zh-CN" altLang="en-US" sz="2800" dirty="0">
                <a:latin typeface="微软雅黑" panose="020B0503020204020204" pitchFamily="34" charset="-122"/>
                <a:ea typeface="微软雅黑" panose="020B0503020204020204" pitchFamily="34" charset="-122"/>
              </a:rPr>
              <a:t>的计算</a:t>
            </a:r>
            <a:endParaRPr lang="zh-CN" altLang="en-US" sz="16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9EEDE15-A537-4351-8312-9D78DD3784D2}"/>
              </a:ext>
            </a:extLst>
          </p:cNvPr>
          <p:cNvPicPr>
            <a:picLocks noChangeAspect="1"/>
          </p:cNvPicPr>
          <p:nvPr/>
        </p:nvPicPr>
        <p:blipFill>
          <a:blip r:embed="rId2"/>
          <a:stretch>
            <a:fillRect/>
          </a:stretch>
        </p:blipFill>
        <p:spPr>
          <a:xfrm>
            <a:off x="1819699" y="1954527"/>
            <a:ext cx="7658100" cy="552450"/>
          </a:xfrm>
          <a:prstGeom prst="rect">
            <a:avLst/>
          </a:prstGeom>
        </p:spPr>
      </p:pic>
      <p:pic>
        <p:nvPicPr>
          <p:cNvPr id="3" name="图片 2">
            <a:extLst>
              <a:ext uri="{FF2B5EF4-FFF2-40B4-BE49-F238E27FC236}">
                <a16:creationId xmlns:a16="http://schemas.microsoft.com/office/drawing/2014/main" id="{547D3B44-4F1E-4719-8E56-A33BAC18FCCE}"/>
              </a:ext>
            </a:extLst>
          </p:cNvPr>
          <p:cNvPicPr>
            <a:picLocks noChangeAspect="1"/>
          </p:cNvPicPr>
          <p:nvPr/>
        </p:nvPicPr>
        <p:blipFill>
          <a:blip r:embed="rId3"/>
          <a:stretch>
            <a:fillRect/>
          </a:stretch>
        </p:blipFill>
        <p:spPr>
          <a:xfrm>
            <a:off x="593887" y="2733557"/>
            <a:ext cx="5370381" cy="2169164"/>
          </a:xfrm>
          <a:prstGeom prst="rect">
            <a:avLst/>
          </a:prstGeom>
        </p:spPr>
      </p:pic>
      <p:sp>
        <p:nvSpPr>
          <p:cNvPr id="9" name="矩形 8">
            <a:extLst>
              <a:ext uri="{FF2B5EF4-FFF2-40B4-BE49-F238E27FC236}">
                <a16:creationId xmlns:a16="http://schemas.microsoft.com/office/drawing/2014/main" id="{5B0FCB82-4D03-4CCC-8393-A4B4DEF63756}"/>
              </a:ext>
            </a:extLst>
          </p:cNvPr>
          <p:cNvSpPr/>
          <p:nvPr/>
        </p:nvSpPr>
        <p:spPr>
          <a:xfrm>
            <a:off x="6625911" y="5129302"/>
            <a:ext cx="4618498" cy="523220"/>
          </a:xfrm>
          <a:prstGeom prst="rect">
            <a:avLst/>
          </a:prstGeom>
        </p:spPr>
        <p:txBody>
          <a:bodyPr wrap="square" numCol="1" spcCol="144000">
            <a:spAutoFit/>
          </a:bodyPr>
          <a:lstStyle/>
          <a:p>
            <a:pPr algn="ctr" fontAlgn="base"/>
            <a:r>
              <a:rPr lang="zh-CN" altLang="en-US" sz="2800" dirty="0">
                <a:latin typeface="微软雅黑" panose="020B0503020204020204" pitchFamily="34" charset="-122"/>
                <a:ea typeface="微软雅黑" panose="020B0503020204020204" pitchFamily="34" charset="-122"/>
              </a:rPr>
              <a:t>消除所有</a:t>
            </a:r>
            <a:r>
              <a:rPr lang="en-US" altLang="zh-CN" sz="2800" dirty="0">
                <a:latin typeface="微软雅黑" panose="020B0503020204020204" pitchFamily="34" charset="-122"/>
                <a:ea typeface="微软雅黑" panose="020B0503020204020204" pitchFamily="34" charset="-122"/>
              </a:rPr>
              <a:t>non-casual</a:t>
            </a:r>
            <a:r>
              <a:rPr lang="zh-CN" altLang="en-US" sz="2800" dirty="0">
                <a:latin typeface="微软雅黑" panose="020B0503020204020204" pitchFamily="34" charset="-122"/>
                <a:ea typeface="微软雅黑" panose="020B0503020204020204" pitchFamily="34" charset="-122"/>
              </a:rPr>
              <a:t>的情形</a:t>
            </a:r>
          </a:p>
        </p:txBody>
      </p:sp>
      <p:pic>
        <p:nvPicPr>
          <p:cNvPr id="4" name="图片 3">
            <a:extLst>
              <a:ext uri="{FF2B5EF4-FFF2-40B4-BE49-F238E27FC236}">
                <a16:creationId xmlns:a16="http://schemas.microsoft.com/office/drawing/2014/main" id="{2222DE44-1672-442F-8811-B4952725AEB3}"/>
              </a:ext>
            </a:extLst>
          </p:cNvPr>
          <p:cNvPicPr>
            <a:picLocks noChangeAspect="1"/>
          </p:cNvPicPr>
          <p:nvPr/>
        </p:nvPicPr>
        <p:blipFill>
          <a:blip r:embed="rId4"/>
          <a:stretch>
            <a:fillRect/>
          </a:stretch>
        </p:blipFill>
        <p:spPr>
          <a:xfrm>
            <a:off x="6326415" y="2733557"/>
            <a:ext cx="5532281" cy="2102394"/>
          </a:xfrm>
          <a:prstGeom prst="rect">
            <a:avLst/>
          </a:prstGeom>
        </p:spPr>
      </p:pic>
      <p:sp>
        <p:nvSpPr>
          <p:cNvPr id="11" name="文本框 10">
            <a:extLst>
              <a:ext uri="{FF2B5EF4-FFF2-40B4-BE49-F238E27FC236}">
                <a16:creationId xmlns:a16="http://schemas.microsoft.com/office/drawing/2014/main" id="{3F72489A-A40A-4BDF-B248-70E5B4D88144}"/>
              </a:ext>
            </a:extLst>
          </p:cNvPr>
          <p:cNvSpPr txBox="1"/>
          <p:nvPr/>
        </p:nvSpPr>
        <p:spPr>
          <a:xfrm>
            <a:off x="9904822" y="571122"/>
            <a:ext cx="1702710"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Line Buffer</a:t>
            </a:r>
            <a:endParaRPr lang="zh-CN" altLang="en-US" sz="2400" dirty="0">
              <a:solidFill>
                <a:srgbClr val="54D7D3"/>
              </a:solidFill>
              <a:latin typeface="华文细黑" pitchFamily="2" charset="-122"/>
              <a:ea typeface="华文细黑" pitchFamily="2" charset="-122"/>
            </a:endParaRPr>
          </a:p>
        </p:txBody>
      </p:sp>
      <p:grpSp>
        <p:nvGrpSpPr>
          <p:cNvPr id="12" name="组合 11">
            <a:extLst>
              <a:ext uri="{FF2B5EF4-FFF2-40B4-BE49-F238E27FC236}">
                <a16:creationId xmlns:a16="http://schemas.microsoft.com/office/drawing/2014/main" id="{A6EEA0F5-2BEB-41A8-9293-256E40D5EDF6}"/>
              </a:ext>
            </a:extLst>
          </p:cNvPr>
          <p:cNvGrpSpPr/>
          <p:nvPr/>
        </p:nvGrpSpPr>
        <p:grpSpPr>
          <a:xfrm>
            <a:off x="11459959" y="6257620"/>
            <a:ext cx="491320" cy="491320"/>
            <a:chOff x="11459959" y="6319279"/>
            <a:chExt cx="491320" cy="491320"/>
          </a:xfrm>
        </p:grpSpPr>
        <p:sp>
          <p:nvSpPr>
            <p:cNvPr id="13" name="椭圆 12">
              <a:extLst>
                <a:ext uri="{FF2B5EF4-FFF2-40B4-BE49-F238E27FC236}">
                  <a16:creationId xmlns:a16="http://schemas.microsoft.com/office/drawing/2014/main" id="{B5327968-400C-49A8-B425-AFFD12D134BF}"/>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A177319E-B356-436E-9B31-4F5B50DC2D00}"/>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4B7C0D7A-B3F9-405F-85E0-97ED4F17E927}"/>
              </a:ext>
            </a:extLst>
          </p:cNvPr>
          <p:cNvGrpSpPr/>
          <p:nvPr/>
        </p:nvGrpSpPr>
        <p:grpSpPr>
          <a:xfrm>
            <a:off x="10651021" y="6257620"/>
            <a:ext cx="491320" cy="491320"/>
            <a:chOff x="10651021" y="6332442"/>
            <a:chExt cx="491320" cy="491320"/>
          </a:xfrm>
        </p:grpSpPr>
        <p:sp>
          <p:nvSpPr>
            <p:cNvPr id="16" name="椭圆 15">
              <a:extLst>
                <a:ext uri="{FF2B5EF4-FFF2-40B4-BE49-F238E27FC236}">
                  <a16:creationId xmlns:a16="http://schemas.microsoft.com/office/drawing/2014/main" id="{A15226ED-D36A-4A30-892D-3C6ADC266AD8}"/>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130D03DA-2EDE-4467-878C-5F4BC650505A}"/>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8876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7087121" y="2243055"/>
            <a:ext cx="4618498" cy="1938992"/>
          </a:xfrm>
          <a:prstGeom prst="rect">
            <a:avLst/>
          </a:prstGeom>
        </p:spPr>
        <p:txBody>
          <a:bodyPr wrap="square" numCol="1" spcCol="144000">
            <a:spAutoFit/>
          </a:bodyPr>
          <a:lstStyle/>
          <a:p>
            <a:pPr fontAlgn="base"/>
            <a:r>
              <a:rPr lang="zh-CN" altLang="en-US" sz="2400" dirty="0">
                <a:latin typeface="微软雅黑" panose="020B0503020204020204" pitchFamily="34" charset="-122"/>
                <a:ea typeface="微软雅黑" panose="020B0503020204020204" pitchFamily="34" charset="-122"/>
              </a:rPr>
              <a:t>对应的流水线，当前时刻的输入像素由左边的节点接收，同时行缓冲部分存储了前面计算输出的值，然后由这些值的组合运算得到当前时刻的输出。</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12C8A05-DF7A-45A6-B562-BDF6B7162BBC}"/>
              </a:ext>
            </a:extLst>
          </p:cNvPr>
          <p:cNvPicPr>
            <a:picLocks noChangeAspect="1"/>
          </p:cNvPicPr>
          <p:nvPr/>
        </p:nvPicPr>
        <p:blipFill>
          <a:blip r:embed="rId2"/>
          <a:stretch>
            <a:fillRect/>
          </a:stretch>
        </p:blipFill>
        <p:spPr>
          <a:xfrm>
            <a:off x="1073847" y="2501471"/>
            <a:ext cx="5362575" cy="2028825"/>
          </a:xfrm>
          <a:prstGeom prst="rect">
            <a:avLst/>
          </a:prstGeom>
        </p:spPr>
      </p:pic>
      <p:sp>
        <p:nvSpPr>
          <p:cNvPr id="6" name="文本框 5">
            <a:extLst>
              <a:ext uri="{FF2B5EF4-FFF2-40B4-BE49-F238E27FC236}">
                <a16:creationId xmlns:a16="http://schemas.microsoft.com/office/drawing/2014/main" id="{DEDB8C50-2D18-4956-A60E-972C4ABE1B30}"/>
              </a:ext>
            </a:extLst>
          </p:cNvPr>
          <p:cNvSpPr txBox="1"/>
          <p:nvPr/>
        </p:nvSpPr>
        <p:spPr>
          <a:xfrm>
            <a:off x="9904822" y="571122"/>
            <a:ext cx="1702710"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Line Buffer</a:t>
            </a:r>
            <a:endParaRPr lang="zh-CN" altLang="en-US" sz="2400" dirty="0">
              <a:solidFill>
                <a:srgbClr val="54D7D3"/>
              </a:solidFill>
              <a:latin typeface="华文细黑" pitchFamily="2" charset="-122"/>
              <a:ea typeface="华文细黑" pitchFamily="2" charset="-122"/>
            </a:endParaRPr>
          </a:p>
        </p:txBody>
      </p:sp>
      <p:grpSp>
        <p:nvGrpSpPr>
          <p:cNvPr id="9" name="组合 8">
            <a:extLst>
              <a:ext uri="{FF2B5EF4-FFF2-40B4-BE49-F238E27FC236}">
                <a16:creationId xmlns:a16="http://schemas.microsoft.com/office/drawing/2014/main" id="{59C7639C-B409-43AA-93DB-80BBA4F5C6E5}"/>
              </a:ext>
            </a:extLst>
          </p:cNvPr>
          <p:cNvGrpSpPr/>
          <p:nvPr/>
        </p:nvGrpSpPr>
        <p:grpSpPr>
          <a:xfrm>
            <a:off x="11459959" y="6257620"/>
            <a:ext cx="491320" cy="491320"/>
            <a:chOff x="11459959" y="6319279"/>
            <a:chExt cx="491320" cy="491320"/>
          </a:xfrm>
        </p:grpSpPr>
        <p:sp>
          <p:nvSpPr>
            <p:cNvPr id="11" name="椭圆 10">
              <a:extLst>
                <a:ext uri="{FF2B5EF4-FFF2-40B4-BE49-F238E27FC236}">
                  <a16:creationId xmlns:a16="http://schemas.microsoft.com/office/drawing/2014/main" id="{7184C1A9-2CB4-4FBF-B35C-5AACDB02ACE8}"/>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2E616725-E434-4E42-A99F-7136132B4877}"/>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3980AC72-EC58-4713-A068-E573CC6F70F7}"/>
              </a:ext>
            </a:extLst>
          </p:cNvPr>
          <p:cNvGrpSpPr/>
          <p:nvPr/>
        </p:nvGrpSpPr>
        <p:grpSpPr>
          <a:xfrm>
            <a:off x="10651021" y="6257620"/>
            <a:ext cx="491320" cy="491320"/>
            <a:chOff x="10651021" y="6332442"/>
            <a:chExt cx="491320" cy="491320"/>
          </a:xfrm>
        </p:grpSpPr>
        <p:sp>
          <p:nvSpPr>
            <p:cNvPr id="14" name="椭圆 13">
              <a:extLst>
                <a:ext uri="{FF2B5EF4-FFF2-40B4-BE49-F238E27FC236}">
                  <a16:creationId xmlns:a16="http://schemas.microsoft.com/office/drawing/2014/main" id="{43703120-B448-4A70-8A96-C568C48E0C7A}"/>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58757153-A4F2-4A38-9D3F-7697417E450F}"/>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402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7087121" y="2243055"/>
            <a:ext cx="4618498" cy="3416320"/>
          </a:xfrm>
          <a:prstGeom prst="rect">
            <a:avLst/>
          </a:prstGeom>
        </p:spPr>
        <p:txBody>
          <a:bodyPr wrap="square" numCol="1" spcCol="144000">
            <a:spAutoFit/>
          </a:bodyPr>
          <a:lstStyle/>
          <a:p>
            <a:pPr fontAlgn="base"/>
            <a:r>
              <a:rPr lang="zh-CN" altLang="en-US" sz="2400" dirty="0">
                <a:latin typeface="微软雅黑" panose="020B0503020204020204" pitchFamily="34" charset="-122"/>
                <a:ea typeface="微软雅黑" panose="020B0503020204020204" pitchFamily="34" charset="-122"/>
              </a:rPr>
              <a:t>在最后的流水线里可以看到有一个缓冲节点用于存储前一时刻的</a:t>
            </a:r>
            <a:r>
              <a:rPr lang="en-US" altLang="zh-CN" sz="2400" dirty="0" err="1">
                <a:latin typeface="微软雅黑" panose="020B0503020204020204" pitchFamily="34" charset="-122"/>
                <a:ea typeface="微软雅黑" panose="020B0503020204020204" pitchFamily="34" charset="-122"/>
              </a:rPr>
              <a:t>Obs</a:t>
            </a:r>
            <a:r>
              <a:rPr lang="zh-CN" altLang="en-US" sz="2400" dirty="0">
                <a:latin typeface="微软雅黑" panose="020B0503020204020204" pitchFamily="34" charset="-122"/>
                <a:ea typeface="微软雅黑" panose="020B0503020204020204" pitchFamily="34" charset="-122"/>
              </a:rPr>
              <a:t>值，但如果我们将</a:t>
            </a:r>
            <a:r>
              <a:rPr lang="en-US" altLang="zh-CN" sz="2400" dirty="0" err="1">
                <a:latin typeface="微软雅黑" panose="020B0503020204020204" pitchFamily="34" charset="-122"/>
                <a:ea typeface="微软雅黑" panose="020B0503020204020204" pitchFamily="34" charset="-122"/>
              </a:rPr>
              <a:t>Obs</a:t>
            </a:r>
            <a:r>
              <a:rPr lang="zh-CN" altLang="en-US" sz="2400" dirty="0">
                <a:latin typeface="微软雅黑" panose="020B0503020204020204" pitchFamily="34" charset="-122"/>
                <a:ea typeface="微软雅黑" panose="020B0503020204020204" pitchFamily="34" charset="-122"/>
              </a:rPr>
              <a:t>后移一个时刻，则这个缓冲节点就不需要了。</a:t>
            </a:r>
            <a:endParaRPr lang="en-US" altLang="zh-CN" sz="2400" dirty="0">
              <a:latin typeface="微软雅黑" panose="020B0503020204020204" pitchFamily="34" charset="-122"/>
              <a:ea typeface="微软雅黑" panose="020B0503020204020204" pitchFamily="34" charset="-122"/>
            </a:endParaRPr>
          </a:p>
          <a:p>
            <a:pPr fontAlgn="base"/>
            <a:endParaRPr lang="en-US" altLang="zh-CN" sz="2400" dirty="0">
              <a:latin typeface="微软雅黑" panose="020B0503020204020204" pitchFamily="34" charset="-122"/>
              <a:ea typeface="微软雅黑" panose="020B0503020204020204" pitchFamily="34" charset="-122"/>
            </a:endParaRPr>
          </a:p>
          <a:p>
            <a:pPr fontAlgn="base"/>
            <a:r>
              <a:rPr lang="zh-CN" altLang="en-US" sz="2400" dirty="0">
                <a:latin typeface="微软雅黑" panose="020B0503020204020204" pitchFamily="34" charset="-122"/>
                <a:ea typeface="微软雅黑" panose="020B0503020204020204" pitchFamily="34" charset="-122"/>
              </a:rPr>
              <a:t>可以通过选择合适的移位操作来保证流水线的因果性以及最小化缓冲长度。</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12C8A05-DF7A-45A6-B562-BDF6B7162BBC}"/>
              </a:ext>
            </a:extLst>
          </p:cNvPr>
          <p:cNvPicPr>
            <a:picLocks noChangeAspect="1"/>
          </p:cNvPicPr>
          <p:nvPr/>
        </p:nvPicPr>
        <p:blipFill>
          <a:blip r:embed="rId2"/>
          <a:stretch>
            <a:fillRect/>
          </a:stretch>
        </p:blipFill>
        <p:spPr>
          <a:xfrm>
            <a:off x="1073847" y="2501471"/>
            <a:ext cx="5362575" cy="2028825"/>
          </a:xfrm>
          <a:prstGeom prst="rect">
            <a:avLst/>
          </a:prstGeom>
        </p:spPr>
      </p:pic>
      <p:sp>
        <p:nvSpPr>
          <p:cNvPr id="6" name="文本框 5">
            <a:extLst>
              <a:ext uri="{FF2B5EF4-FFF2-40B4-BE49-F238E27FC236}">
                <a16:creationId xmlns:a16="http://schemas.microsoft.com/office/drawing/2014/main" id="{A6428E33-73FA-4CC6-824F-F514CA9D7B09}"/>
              </a:ext>
            </a:extLst>
          </p:cNvPr>
          <p:cNvSpPr txBox="1"/>
          <p:nvPr/>
        </p:nvSpPr>
        <p:spPr>
          <a:xfrm>
            <a:off x="8952942" y="488726"/>
            <a:ext cx="2752677"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Shift Optimization</a:t>
            </a:r>
            <a:endParaRPr lang="zh-CN" altLang="en-US" sz="2400" dirty="0">
              <a:solidFill>
                <a:srgbClr val="54D7D3"/>
              </a:solidFill>
              <a:latin typeface="华文细黑" pitchFamily="2" charset="-122"/>
              <a:ea typeface="华文细黑" pitchFamily="2" charset="-122"/>
            </a:endParaRPr>
          </a:p>
        </p:txBody>
      </p:sp>
      <p:grpSp>
        <p:nvGrpSpPr>
          <p:cNvPr id="9" name="组合 8">
            <a:extLst>
              <a:ext uri="{FF2B5EF4-FFF2-40B4-BE49-F238E27FC236}">
                <a16:creationId xmlns:a16="http://schemas.microsoft.com/office/drawing/2014/main" id="{93DC9839-8078-4AC0-9EC6-EFD183316CF5}"/>
              </a:ext>
            </a:extLst>
          </p:cNvPr>
          <p:cNvGrpSpPr/>
          <p:nvPr/>
        </p:nvGrpSpPr>
        <p:grpSpPr>
          <a:xfrm>
            <a:off x="11459959" y="6257620"/>
            <a:ext cx="491320" cy="491320"/>
            <a:chOff x="11459959" y="6319279"/>
            <a:chExt cx="491320" cy="491320"/>
          </a:xfrm>
        </p:grpSpPr>
        <p:sp>
          <p:nvSpPr>
            <p:cNvPr id="11" name="椭圆 10">
              <a:extLst>
                <a:ext uri="{FF2B5EF4-FFF2-40B4-BE49-F238E27FC236}">
                  <a16:creationId xmlns:a16="http://schemas.microsoft.com/office/drawing/2014/main" id="{131E8D88-5E8D-4509-840A-ED26FEF9EE79}"/>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5717690C-1582-4F77-99AB-FFA810BC07E4}"/>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56EDE43C-CAB7-4C46-A170-87F3C07C56F8}"/>
              </a:ext>
            </a:extLst>
          </p:cNvPr>
          <p:cNvGrpSpPr/>
          <p:nvPr/>
        </p:nvGrpSpPr>
        <p:grpSpPr>
          <a:xfrm>
            <a:off x="10651021" y="6257620"/>
            <a:ext cx="491320" cy="491320"/>
            <a:chOff x="10651021" y="6332442"/>
            <a:chExt cx="491320" cy="491320"/>
          </a:xfrm>
        </p:grpSpPr>
        <p:sp>
          <p:nvSpPr>
            <p:cNvPr id="14" name="椭圆 13">
              <a:extLst>
                <a:ext uri="{FF2B5EF4-FFF2-40B4-BE49-F238E27FC236}">
                  <a16:creationId xmlns:a16="http://schemas.microsoft.com/office/drawing/2014/main" id="{BEE42F4F-3718-4055-A21B-1E5FF7AD4189}"/>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37611D22-F357-44C8-99D8-69B1AD19625D}"/>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5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1723549" cy="1015663"/>
          </a:xfrm>
          <a:prstGeom prst="rect">
            <a:avLst/>
          </a:prstGeom>
          <a:noFill/>
        </p:spPr>
        <p:txBody>
          <a:bodyPr wrap="none" rtlCol="0">
            <a:spAutoFit/>
          </a:bodyPr>
          <a:lstStyle/>
          <a:p>
            <a:r>
              <a:rPr lang="zh-CN" altLang="en-US" sz="6000" dirty="0">
                <a:solidFill>
                  <a:schemeClr val="accent5"/>
                </a:solidFill>
                <a:latin typeface="华文细黑" pitchFamily="2" charset="-122"/>
                <a:ea typeface="华文细黑" pitchFamily="2" charset="-122"/>
              </a:rPr>
              <a:t>目录</a:t>
            </a:r>
          </a:p>
        </p:txBody>
      </p:sp>
      <p:sp>
        <p:nvSpPr>
          <p:cNvPr id="13" name="椭圆 12"/>
          <p:cNvSpPr/>
          <p:nvPr/>
        </p:nvSpPr>
        <p:spPr>
          <a:xfrm rot="21007764">
            <a:off x="4732040" y="4783221"/>
            <a:ext cx="47297" cy="47297"/>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13"/>
          <p:cNvSpPr/>
          <p:nvPr/>
        </p:nvSpPr>
        <p:spPr>
          <a:xfrm rot="21007764">
            <a:off x="5635956" y="3481997"/>
            <a:ext cx="487396" cy="48739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14"/>
          <p:cNvSpPr/>
          <p:nvPr/>
        </p:nvSpPr>
        <p:spPr>
          <a:xfrm rot="21007764">
            <a:off x="6316309" y="2797360"/>
            <a:ext cx="681901" cy="681901"/>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椭圆 15"/>
          <p:cNvSpPr/>
          <p:nvPr/>
        </p:nvSpPr>
        <p:spPr>
          <a:xfrm rot="21007764">
            <a:off x="4568692" y="3534708"/>
            <a:ext cx="681901" cy="6819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16"/>
          <p:cNvSpPr/>
          <p:nvPr/>
        </p:nvSpPr>
        <p:spPr>
          <a:xfrm rot="21007764">
            <a:off x="5874277" y="4677849"/>
            <a:ext cx="681901" cy="681901"/>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17"/>
          <p:cNvSpPr/>
          <p:nvPr/>
        </p:nvSpPr>
        <p:spPr>
          <a:xfrm rot="21007764">
            <a:off x="6691393" y="3923824"/>
            <a:ext cx="340951" cy="340951"/>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8"/>
          <p:cNvSpPr/>
          <p:nvPr/>
        </p:nvSpPr>
        <p:spPr>
          <a:xfrm rot="21007764">
            <a:off x="5298138" y="4245625"/>
            <a:ext cx="340951" cy="340951"/>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p:cNvSpPr/>
          <p:nvPr/>
        </p:nvSpPr>
        <p:spPr>
          <a:xfrm rot="21007764">
            <a:off x="5526431" y="3147501"/>
            <a:ext cx="340951" cy="34095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20"/>
          <p:cNvSpPr/>
          <p:nvPr/>
        </p:nvSpPr>
        <p:spPr>
          <a:xfrm rot="21007764">
            <a:off x="7212534" y="3501761"/>
            <a:ext cx="340951" cy="340951"/>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rot="21007764">
            <a:off x="6841627" y="4446111"/>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22"/>
          <p:cNvSpPr/>
          <p:nvPr/>
        </p:nvSpPr>
        <p:spPr>
          <a:xfrm rot="21007764">
            <a:off x="7136423" y="4185495"/>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23"/>
          <p:cNvSpPr/>
          <p:nvPr/>
        </p:nvSpPr>
        <p:spPr>
          <a:xfrm rot="21007764">
            <a:off x="6553301" y="3571327"/>
            <a:ext cx="138745" cy="13874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椭圆 24"/>
          <p:cNvSpPr/>
          <p:nvPr/>
        </p:nvSpPr>
        <p:spPr>
          <a:xfrm rot="21007764">
            <a:off x="6179212" y="4240179"/>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25"/>
          <p:cNvSpPr/>
          <p:nvPr/>
        </p:nvSpPr>
        <p:spPr>
          <a:xfrm rot="21007764">
            <a:off x="5766203" y="4246347"/>
            <a:ext cx="268989" cy="26898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椭圆 26"/>
          <p:cNvSpPr/>
          <p:nvPr/>
        </p:nvSpPr>
        <p:spPr>
          <a:xfrm rot="21007764">
            <a:off x="5453198" y="3849196"/>
            <a:ext cx="170475" cy="1704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椭圆 27"/>
          <p:cNvSpPr/>
          <p:nvPr/>
        </p:nvSpPr>
        <p:spPr>
          <a:xfrm rot="21007764">
            <a:off x="6127574" y="3018483"/>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椭圆 28"/>
          <p:cNvSpPr/>
          <p:nvPr/>
        </p:nvSpPr>
        <p:spPr>
          <a:xfrm rot="21007764">
            <a:off x="7076593" y="3259196"/>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29"/>
          <p:cNvSpPr/>
          <p:nvPr/>
        </p:nvSpPr>
        <p:spPr>
          <a:xfrm rot="21007764">
            <a:off x="5481279" y="4647225"/>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30"/>
          <p:cNvSpPr/>
          <p:nvPr/>
        </p:nvSpPr>
        <p:spPr>
          <a:xfrm rot="21007764">
            <a:off x="5009540" y="4599470"/>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rot="21007764">
            <a:off x="6995840" y="4828960"/>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p:cNvSpPr/>
          <p:nvPr/>
        </p:nvSpPr>
        <p:spPr>
          <a:xfrm rot="21007764">
            <a:off x="7031136" y="4565420"/>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椭圆 33"/>
          <p:cNvSpPr/>
          <p:nvPr/>
        </p:nvSpPr>
        <p:spPr>
          <a:xfrm rot="21007764">
            <a:off x="7133102" y="4637161"/>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p:nvSpPr>
        <p:spPr>
          <a:xfrm rot="21007764">
            <a:off x="7297600" y="4579969"/>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rot="21007764">
            <a:off x="7261933" y="4417181"/>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椭圆 36"/>
          <p:cNvSpPr/>
          <p:nvPr/>
        </p:nvSpPr>
        <p:spPr>
          <a:xfrm rot="21007764">
            <a:off x="6893549" y="3774694"/>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7"/>
          <p:cNvSpPr/>
          <p:nvPr/>
        </p:nvSpPr>
        <p:spPr>
          <a:xfrm rot="21007764">
            <a:off x="6897078" y="3616830"/>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8"/>
          <p:cNvSpPr/>
          <p:nvPr/>
        </p:nvSpPr>
        <p:spPr>
          <a:xfrm rot="21007764">
            <a:off x="7054207" y="3725606"/>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rot="21007764">
            <a:off x="7021996" y="3558707"/>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40"/>
          <p:cNvSpPr/>
          <p:nvPr/>
        </p:nvSpPr>
        <p:spPr>
          <a:xfrm rot="21007764">
            <a:off x="5565217" y="5261166"/>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41"/>
          <p:cNvSpPr/>
          <p:nvPr/>
        </p:nvSpPr>
        <p:spPr>
          <a:xfrm rot="21007764">
            <a:off x="6105498" y="5374477"/>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42"/>
          <p:cNvSpPr/>
          <p:nvPr/>
        </p:nvSpPr>
        <p:spPr>
          <a:xfrm rot="21007764">
            <a:off x="5695989" y="5135993"/>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3"/>
          <p:cNvSpPr/>
          <p:nvPr/>
        </p:nvSpPr>
        <p:spPr>
          <a:xfrm rot="21007764">
            <a:off x="5796014" y="5112927"/>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椭圆 44"/>
          <p:cNvSpPr/>
          <p:nvPr/>
        </p:nvSpPr>
        <p:spPr>
          <a:xfrm rot="21007764">
            <a:off x="5784724" y="2814744"/>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45"/>
          <p:cNvSpPr/>
          <p:nvPr/>
        </p:nvSpPr>
        <p:spPr>
          <a:xfrm rot="21007764">
            <a:off x="5879643" y="2997409"/>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椭圆 46"/>
          <p:cNvSpPr/>
          <p:nvPr/>
        </p:nvSpPr>
        <p:spPr>
          <a:xfrm rot="21007764">
            <a:off x="6209271" y="2842486"/>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7"/>
          <p:cNvSpPr/>
          <p:nvPr/>
        </p:nvSpPr>
        <p:spPr>
          <a:xfrm rot="21007764">
            <a:off x="5964556" y="2674705"/>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48"/>
          <p:cNvSpPr/>
          <p:nvPr/>
        </p:nvSpPr>
        <p:spPr>
          <a:xfrm rot="21007764">
            <a:off x="4858408" y="4282725"/>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9"/>
          <p:cNvSpPr/>
          <p:nvPr/>
        </p:nvSpPr>
        <p:spPr>
          <a:xfrm rot="21007764">
            <a:off x="5080652" y="4442023"/>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50"/>
          <p:cNvSpPr/>
          <p:nvPr/>
        </p:nvSpPr>
        <p:spPr>
          <a:xfrm rot="21007764">
            <a:off x="5245493" y="4129596"/>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51"/>
          <p:cNvSpPr/>
          <p:nvPr/>
        </p:nvSpPr>
        <p:spPr>
          <a:xfrm rot="21007764">
            <a:off x="5336178" y="3940983"/>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52"/>
          <p:cNvSpPr/>
          <p:nvPr/>
        </p:nvSpPr>
        <p:spPr>
          <a:xfrm rot="21007764">
            <a:off x="4864735" y="3021105"/>
            <a:ext cx="340951" cy="34095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椭圆 53"/>
          <p:cNvSpPr/>
          <p:nvPr/>
        </p:nvSpPr>
        <p:spPr>
          <a:xfrm rot="21007764">
            <a:off x="6552994" y="5049194"/>
            <a:ext cx="340951" cy="340951"/>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椭圆 54"/>
          <p:cNvSpPr/>
          <p:nvPr/>
        </p:nvSpPr>
        <p:spPr>
          <a:xfrm rot="21007764">
            <a:off x="5092960" y="4901238"/>
            <a:ext cx="340951" cy="340951"/>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椭圆 55"/>
          <p:cNvSpPr/>
          <p:nvPr/>
        </p:nvSpPr>
        <p:spPr>
          <a:xfrm rot="21007764">
            <a:off x="4587366" y="4229488"/>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椭圆 56"/>
          <p:cNvSpPr/>
          <p:nvPr/>
        </p:nvSpPr>
        <p:spPr>
          <a:xfrm rot="21007764">
            <a:off x="4687645" y="4297343"/>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57"/>
          <p:cNvSpPr/>
          <p:nvPr/>
        </p:nvSpPr>
        <p:spPr>
          <a:xfrm rot="21007764">
            <a:off x="5011317" y="4844362"/>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p:nvPr/>
        </p:nvSpPr>
        <p:spPr>
          <a:xfrm rot="21007764">
            <a:off x="4818631" y="4810038"/>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椭圆 59"/>
          <p:cNvSpPr/>
          <p:nvPr/>
        </p:nvSpPr>
        <p:spPr>
          <a:xfrm rot="21007764">
            <a:off x="6074629" y="5521652"/>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椭圆 60"/>
          <p:cNvSpPr/>
          <p:nvPr/>
        </p:nvSpPr>
        <p:spPr>
          <a:xfrm rot="21007764">
            <a:off x="6250404" y="5411941"/>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椭圆 61"/>
          <p:cNvSpPr/>
          <p:nvPr/>
        </p:nvSpPr>
        <p:spPr>
          <a:xfrm rot="21007764">
            <a:off x="5324984" y="5270892"/>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椭圆 62"/>
          <p:cNvSpPr/>
          <p:nvPr/>
        </p:nvSpPr>
        <p:spPr>
          <a:xfrm rot="21007764">
            <a:off x="6487792" y="4231067"/>
            <a:ext cx="340951" cy="340951"/>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63"/>
          <p:cNvSpPr/>
          <p:nvPr/>
        </p:nvSpPr>
        <p:spPr>
          <a:xfrm rot="21007764">
            <a:off x="5371476" y="3487965"/>
            <a:ext cx="170475" cy="1704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椭圆 64"/>
          <p:cNvSpPr/>
          <p:nvPr/>
        </p:nvSpPr>
        <p:spPr>
          <a:xfrm rot="21007764">
            <a:off x="6735826" y="4675162"/>
            <a:ext cx="128670" cy="128670"/>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椭圆 65"/>
          <p:cNvSpPr/>
          <p:nvPr/>
        </p:nvSpPr>
        <p:spPr>
          <a:xfrm rot="21007764">
            <a:off x="6875099" y="4784742"/>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66"/>
          <p:cNvSpPr/>
          <p:nvPr/>
        </p:nvSpPr>
        <p:spPr>
          <a:xfrm rot="21007764">
            <a:off x="6906325" y="5242122"/>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椭圆 67"/>
          <p:cNvSpPr/>
          <p:nvPr/>
        </p:nvSpPr>
        <p:spPr>
          <a:xfrm rot="21007764">
            <a:off x="6203177" y="3765070"/>
            <a:ext cx="487396" cy="48739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椭圆 68"/>
          <p:cNvSpPr/>
          <p:nvPr/>
        </p:nvSpPr>
        <p:spPr>
          <a:xfrm rot="21007764">
            <a:off x="5286638" y="2655745"/>
            <a:ext cx="487396" cy="48739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椭圆 69"/>
          <p:cNvSpPr/>
          <p:nvPr/>
        </p:nvSpPr>
        <p:spPr>
          <a:xfrm rot="21007764">
            <a:off x="5228690" y="3092615"/>
            <a:ext cx="170475" cy="1704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椭圆 70"/>
          <p:cNvSpPr/>
          <p:nvPr/>
        </p:nvSpPr>
        <p:spPr>
          <a:xfrm rot="21007764">
            <a:off x="4709370" y="3318280"/>
            <a:ext cx="170475" cy="1704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椭圆 71"/>
          <p:cNvSpPr/>
          <p:nvPr/>
        </p:nvSpPr>
        <p:spPr>
          <a:xfrm rot="21007764">
            <a:off x="6323215" y="2570784"/>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椭圆 72"/>
          <p:cNvSpPr/>
          <p:nvPr/>
        </p:nvSpPr>
        <p:spPr>
          <a:xfrm rot="21007764">
            <a:off x="6595102" y="2647327"/>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椭圆 73"/>
          <p:cNvSpPr/>
          <p:nvPr/>
        </p:nvSpPr>
        <p:spPr>
          <a:xfrm rot="21007764">
            <a:off x="6890239" y="2801485"/>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椭圆 74"/>
          <p:cNvSpPr/>
          <p:nvPr/>
        </p:nvSpPr>
        <p:spPr>
          <a:xfrm rot="21007764">
            <a:off x="6703219" y="2678912"/>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椭圆 75"/>
          <p:cNvSpPr/>
          <p:nvPr/>
        </p:nvSpPr>
        <p:spPr>
          <a:xfrm rot="21007764">
            <a:off x="7064590" y="3002807"/>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p:nvPr/>
        </p:nvSpPr>
        <p:spPr>
          <a:xfrm rot="21007764">
            <a:off x="7287246" y="3305827"/>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p:nvPr/>
        </p:nvSpPr>
        <p:spPr>
          <a:xfrm rot="21007764">
            <a:off x="7392334" y="4378318"/>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椭圆 78"/>
          <p:cNvSpPr/>
          <p:nvPr/>
        </p:nvSpPr>
        <p:spPr>
          <a:xfrm rot="21007764">
            <a:off x="7359572" y="4745995"/>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椭圆 79"/>
          <p:cNvSpPr/>
          <p:nvPr/>
        </p:nvSpPr>
        <p:spPr>
          <a:xfrm rot="21007764">
            <a:off x="7193256" y="4982874"/>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椭圆 80"/>
          <p:cNvSpPr/>
          <p:nvPr/>
        </p:nvSpPr>
        <p:spPr>
          <a:xfrm rot="21007764">
            <a:off x="6530960" y="4744493"/>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椭圆 81"/>
          <p:cNvSpPr/>
          <p:nvPr/>
        </p:nvSpPr>
        <p:spPr>
          <a:xfrm rot="21007764">
            <a:off x="5559337" y="5378928"/>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椭圆 82"/>
          <p:cNvSpPr/>
          <p:nvPr/>
        </p:nvSpPr>
        <p:spPr>
          <a:xfrm rot="21007764">
            <a:off x="5663694" y="4521374"/>
            <a:ext cx="268989" cy="26898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椭圆 83"/>
          <p:cNvSpPr/>
          <p:nvPr/>
        </p:nvSpPr>
        <p:spPr>
          <a:xfrm rot="21007764">
            <a:off x="5631417" y="3966413"/>
            <a:ext cx="268989" cy="26898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椭圆 84"/>
          <p:cNvSpPr/>
          <p:nvPr/>
        </p:nvSpPr>
        <p:spPr>
          <a:xfrm rot="21007764">
            <a:off x="6011959" y="4464337"/>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 name="椭圆 85"/>
          <p:cNvSpPr/>
          <p:nvPr/>
        </p:nvSpPr>
        <p:spPr>
          <a:xfrm rot="21007764">
            <a:off x="5294855" y="4646013"/>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7" name="椭圆 86"/>
          <p:cNvSpPr/>
          <p:nvPr/>
        </p:nvSpPr>
        <p:spPr>
          <a:xfrm rot="21007764">
            <a:off x="6115599" y="3393355"/>
            <a:ext cx="377363" cy="377363"/>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椭圆 87"/>
          <p:cNvSpPr/>
          <p:nvPr/>
        </p:nvSpPr>
        <p:spPr>
          <a:xfrm rot="21007764">
            <a:off x="5006920" y="4223058"/>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椭圆 88"/>
          <p:cNvSpPr/>
          <p:nvPr/>
        </p:nvSpPr>
        <p:spPr>
          <a:xfrm rot="21007764">
            <a:off x="5091749" y="3413732"/>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0" name="椭圆 89"/>
          <p:cNvSpPr/>
          <p:nvPr/>
        </p:nvSpPr>
        <p:spPr>
          <a:xfrm rot="21007764">
            <a:off x="5241740" y="3529106"/>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1" name="椭圆 90"/>
          <p:cNvSpPr/>
          <p:nvPr/>
        </p:nvSpPr>
        <p:spPr>
          <a:xfrm rot="21007764">
            <a:off x="6205266" y="3264620"/>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 name="椭圆 91"/>
          <p:cNvSpPr/>
          <p:nvPr/>
        </p:nvSpPr>
        <p:spPr>
          <a:xfrm rot="21007764">
            <a:off x="6227824" y="2709012"/>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3" name="椭圆 92"/>
          <p:cNvSpPr/>
          <p:nvPr/>
        </p:nvSpPr>
        <p:spPr>
          <a:xfrm rot="21007764">
            <a:off x="5744243" y="2551248"/>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4" name="椭圆 93"/>
          <p:cNvSpPr/>
          <p:nvPr/>
        </p:nvSpPr>
        <p:spPr>
          <a:xfrm rot="21007764">
            <a:off x="4867287" y="4907426"/>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5" name="椭圆 94"/>
          <p:cNvSpPr/>
          <p:nvPr/>
        </p:nvSpPr>
        <p:spPr>
          <a:xfrm rot="21007764">
            <a:off x="4634690" y="4419686"/>
            <a:ext cx="340951" cy="340951"/>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6" name="椭圆 95"/>
          <p:cNvSpPr/>
          <p:nvPr/>
        </p:nvSpPr>
        <p:spPr>
          <a:xfrm rot="21007764">
            <a:off x="7048795" y="3822420"/>
            <a:ext cx="340951" cy="340951"/>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椭圆 96"/>
          <p:cNvSpPr/>
          <p:nvPr/>
        </p:nvSpPr>
        <p:spPr>
          <a:xfrm rot="21007764">
            <a:off x="6077792" y="2536202"/>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8" name="椭圆 97"/>
          <p:cNvSpPr/>
          <p:nvPr/>
        </p:nvSpPr>
        <p:spPr>
          <a:xfrm rot="21007764">
            <a:off x="5115414" y="2853440"/>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 name="椭圆 98"/>
          <p:cNvSpPr/>
          <p:nvPr/>
        </p:nvSpPr>
        <p:spPr>
          <a:xfrm rot="21007764">
            <a:off x="6590000" y="5419495"/>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0" name="椭圆 99"/>
          <p:cNvSpPr/>
          <p:nvPr/>
        </p:nvSpPr>
        <p:spPr>
          <a:xfrm rot="21007764">
            <a:off x="5757636" y="5325428"/>
            <a:ext cx="268989" cy="26898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1" name="椭圆 100"/>
          <p:cNvSpPr/>
          <p:nvPr/>
        </p:nvSpPr>
        <p:spPr>
          <a:xfrm rot="21007764">
            <a:off x="6987423" y="5043924"/>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2" name="椭圆 101"/>
          <p:cNvSpPr/>
          <p:nvPr/>
        </p:nvSpPr>
        <p:spPr>
          <a:xfrm rot="21007764">
            <a:off x="4633633" y="3499002"/>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3" name="椭圆 102"/>
          <p:cNvSpPr/>
          <p:nvPr/>
        </p:nvSpPr>
        <p:spPr>
          <a:xfrm rot="21007764">
            <a:off x="7262804" y="3167501"/>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4" name="椭圆 103"/>
          <p:cNvSpPr/>
          <p:nvPr/>
        </p:nvSpPr>
        <p:spPr>
          <a:xfrm rot="21007764">
            <a:off x="7472814" y="3837754"/>
            <a:ext cx="138745" cy="13874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椭圆 104"/>
          <p:cNvSpPr/>
          <p:nvPr/>
        </p:nvSpPr>
        <p:spPr>
          <a:xfrm rot="21007764">
            <a:off x="7452832" y="4092470"/>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6" name="椭圆 105"/>
          <p:cNvSpPr/>
          <p:nvPr/>
        </p:nvSpPr>
        <p:spPr>
          <a:xfrm rot="21007764">
            <a:off x="6997265" y="4308051"/>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7" name="椭圆 106"/>
          <p:cNvSpPr/>
          <p:nvPr/>
        </p:nvSpPr>
        <p:spPr>
          <a:xfrm rot="21007764">
            <a:off x="5952539" y="4086242"/>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8" name="椭圆 107"/>
          <p:cNvSpPr/>
          <p:nvPr/>
        </p:nvSpPr>
        <p:spPr>
          <a:xfrm rot="21007764">
            <a:off x="5965238" y="3300289"/>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9" name="椭圆 108"/>
          <p:cNvSpPr/>
          <p:nvPr/>
        </p:nvSpPr>
        <p:spPr>
          <a:xfrm rot="21007764">
            <a:off x="5293495" y="3683424"/>
            <a:ext cx="170475" cy="17047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0" name="椭圆 109"/>
          <p:cNvSpPr/>
          <p:nvPr/>
        </p:nvSpPr>
        <p:spPr>
          <a:xfrm rot="21007764">
            <a:off x="5399101" y="4051828"/>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1" name="椭圆 110"/>
          <p:cNvSpPr/>
          <p:nvPr/>
        </p:nvSpPr>
        <p:spPr>
          <a:xfrm rot="21007764">
            <a:off x="6851988" y="3428622"/>
            <a:ext cx="138745" cy="13874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2" name="椭圆 111"/>
          <p:cNvSpPr/>
          <p:nvPr/>
        </p:nvSpPr>
        <p:spPr>
          <a:xfrm rot="21007764">
            <a:off x="6702347" y="3726685"/>
            <a:ext cx="138745" cy="13874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3" name="椭圆 112"/>
          <p:cNvSpPr/>
          <p:nvPr/>
        </p:nvSpPr>
        <p:spPr>
          <a:xfrm rot="21007764">
            <a:off x="5199739" y="2994958"/>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4" name="椭圆 113"/>
          <p:cNvSpPr/>
          <p:nvPr/>
        </p:nvSpPr>
        <p:spPr>
          <a:xfrm rot="21007764">
            <a:off x="6235273" y="4417070"/>
            <a:ext cx="268989" cy="268989"/>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5" name="椭圆 114"/>
          <p:cNvSpPr/>
          <p:nvPr/>
        </p:nvSpPr>
        <p:spPr>
          <a:xfrm rot="21007764">
            <a:off x="5487346" y="4975849"/>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6" name="椭圆 115"/>
          <p:cNvSpPr/>
          <p:nvPr/>
        </p:nvSpPr>
        <p:spPr>
          <a:xfrm rot="21007764">
            <a:off x="5340773" y="3356490"/>
            <a:ext cx="82316" cy="823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 name="椭圆 116"/>
          <p:cNvSpPr/>
          <p:nvPr/>
        </p:nvSpPr>
        <p:spPr>
          <a:xfrm rot="21007764">
            <a:off x="5162219" y="4486385"/>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8" name="椭圆 117"/>
          <p:cNvSpPr/>
          <p:nvPr/>
        </p:nvSpPr>
        <p:spPr>
          <a:xfrm rot="21007764">
            <a:off x="6034779" y="3938215"/>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 name="椭圆 118"/>
          <p:cNvSpPr/>
          <p:nvPr/>
        </p:nvSpPr>
        <p:spPr>
          <a:xfrm rot="21007764">
            <a:off x="6138129" y="3787567"/>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0" name="椭圆 119"/>
          <p:cNvSpPr/>
          <p:nvPr/>
        </p:nvSpPr>
        <p:spPr>
          <a:xfrm rot="21007764">
            <a:off x="5650399" y="4264166"/>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1" name="椭圆 120"/>
          <p:cNvSpPr/>
          <p:nvPr/>
        </p:nvSpPr>
        <p:spPr>
          <a:xfrm rot="21007764">
            <a:off x="6560945" y="4589059"/>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2" name="椭圆 121"/>
          <p:cNvSpPr/>
          <p:nvPr/>
        </p:nvSpPr>
        <p:spPr>
          <a:xfrm rot="21007764">
            <a:off x="6778552" y="4902112"/>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3" name="椭圆 122"/>
          <p:cNvSpPr/>
          <p:nvPr/>
        </p:nvSpPr>
        <p:spPr>
          <a:xfrm rot="21007764">
            <a:off x="5642773" y="4832444"/>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4" name="椭圆 123"/>
          <p:cNvSpPr/>
          <p:nvPr/>
        </p:nvSpPr>
        <p:spPr>
          <a:xfrm rot="21007764">
            <a:off x="5427855" y="4865187"/>
            <a:ext cx="82316" cy="8231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5" name="椭圆 124"/>
          <p:cNvSpPr/>
          <p:nvPr/>
        </p:nvSpPr>
        <p:spPr>
          <a:xfrm rot="21007764">
            <a:off x="5957305" y="2788763"/>
            <a:ext cx="170475" cy="17047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6" name="椭圆 125"/>
          <p:cNvSpPr/>
          <p:nvPr/>
        </p:nvSpPr>
        <p:spPr>
          <a:xfrm rot="21007764">
            <a:off x="5915619" y="3089262"/>
            <a:ext cx="170475" cy="17047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椭圆 126"/>
          <p:cNvSpPr/>
          <p:nvPr/>
        </p:nvSpPr>
        <p:spPr>
          <a:xfrm rot="21007764">
            <a:off x="7108034" y="3448741"/>
            <a:ext cx="138745" cy="138745"/>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8" name="椭圆 127"/>
          <p:cNvSpPr/>
          <p:nvPr/>
        </p:nvSpPr>
        <p:spPr>
          <a:xfrm rot="21007764">
            <a:off x="7059227" y="4373092"/>
            <a:ext cx="170475" cy="17047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9" name="椭圆 128"/>
          <p:cNvSpPr/>
          <p:nvPr/>
        </p:nvSpPr>
        <p:spPr>
          <a:xfrm rot="21007764">
            <a:off x="7368382" y="4229666"/>
            <a:ext cx="82316" cy="8231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0" name="椭圆 129"/>
          <p:cNvSpPr/>
          <p:nvPr/>
        </p:nvSpPr>
        <p:spPr>
          <a:xfrm rot="21007764">
            <a:off x="7195160" y="4794410"/>
            <a:ext cx="128670" cy="128670"/>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1" name="椭圆 130"/>
          <p:cNvSpPr/>
          <p:nvPr/>
        </p:nvSpPr>
        <p:spPr>
          <a:xfrm rot="21007764">
            <a:off x="6844440" y="4277878"/>
            <a:ext cx="128670" cy="128670"/>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2" name="椭圆 131"/>
          <p:cNvSpPr/>
          <p:nvPr/>
        </p:nvSpPr>
        <p:spPr>
          <a:xfrm rot="21007764">
            <a:off x="6699014" y="3533603"/>
            <a:ext cx="115857" cy="115857"/>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3" name="椭圆 132"/>
          <p:cNvSpPr/>
          <p:nvPr/>
        </p:nvSpPr>
        <p:spPr>
          <a:xfrm rot="21007764">
            <a:off x="6934602" y="3322685"/>
            <a:ext cx="115857" cy="115857"/>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4" name="椭圆 133"/>
          <p:cNvSpPr/>
          <p:nvPr/>
        </p:nvSpPr>
        <p:spPr>
          <a:xfrm rot="21007764">
            <a:off x="6367004" y="4295375"/>
            <a:ext cx="82316" cy="8231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椭圆 134"/>
          <p:cNvSpPr/>
          <p:nvPr/>
        </p:nvSpPr>
        <p:spPr>
          <a:xfrm rot="21007764">
            <a:off x="7060939" y="3795567"/>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椭圆 135"/>
          <p:cNvSpPr/>
          <p:nvPr/>
        </p:nvSpPr>
        <p:spPr>
          <a:xfrm rot="21007764">
            <a:off x="7532072" y="3764285"/>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7" name="椭圆 136"/>
          <p:cNvSpPr/>
          <p:nvPr/>
        </p:nvSpPr>
        <p:spPr>
          <a:xfrm rot="21007764">
            <a:off x="7413746" y="3945513"/>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8" name="椭圆 137"/>
          <p:cNvSpPr/>
          <p:nvPr/>
        </p:nvSpPr>
        <p:spPr>
          <a:xfrm rot="21007764">
            <a:off x="7515712" y="4017254"/>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9" name="椭圆 138"/>
          <p:cNvSpPr/>
          <p:nvPr/>
        </p:nvSpPr>
        <p:spPr>
          <a:xfrm rot="21007764">
            <a:off x="7347701" y="4135970"/>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0" name="椭圆 139"/>
          <p:cNvSpPr/>
          <p:nvPr/>
        </p:nvSpPr>
        <p:spPr>
          <a:xfrm rot="21007764">
            <a:off x="7034729" y="4202286"/>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1" name="椭圆 140"/>
          <p:cNvSpPr/>
          <p:nvPr/>
        </p:nvSpPr>
        <p:spPr>
          <a:xfrm rot="21007764">
            <a:off x="6162674" y="4178291"/>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2" name="椭圆 141"/>
          <p:cNvSpPr/>
          <p:nvPr/>
        </p:nvSpPr>
        <p:spPr>
          <a:xfrm rot="21007764">
            <a:off x="6112596" y="4379987"/>
            <a:ext cx="38166" cy="3816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3" name="椭圆 142"/>
          <p:cNvSpPr/>
          <p:nvPr/>
        </p:nvSpPr>
        <p:spPr>
          <a:xfrm rot="21007764">
            <a:off x="5566977" y="3704077"/>
            <a:ext cx="38166" cy="381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4" name="椭圆 143"/>
          <p:cNvSpPr/>
          <p:nvPr/>
        </p:nvSpPr>
        <p:spPr>
          <a:xfrm rot="21007764">
            <a:off x="5617873" y="3519488"/>
            <a:ext cx="38166" cy="381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5" name="椭圆 144"/>
          <p:cNvSpPr/>
          <p:nvPr/>
        </p:nvSpPr>
        <p:spPr>
          <a:xfrm rot="21007764">
            <a:off x="5772480" y="3038703"/>
            <a:ext cx="38166" cy="381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6" name="椭圆 145"/>
          <p:cNvSpPr/>
          <p:nvPr/>
        </p:nvSpPr>
        <p:spPr>
          <a:xfrm rot="21007764">
            <a:off x="6033046" y="3018161"/>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7" name="椭圆 146"/>
          <p:cNvSpPr/>
          <p:nvPr/>
        </p:nvSpPr>
        <p:spPr>
          <a:xfrm rot="21007764">
            <a:off x="6405239" y="2784134"/>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8" name="椭圆 147"/>
          <p:cNvSpPr/>
          <p:nvPr/>
        </p:nvSpPr>
        <p:spPr>
          <a:xfrm rot="21007764">
            <a:off x="7022061" y="2915071"/>
            <a:ext cx="38166" cy="38166"/>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9" name="椭圆 148"/>
          <p:cNvSpPr/>
          <p:nvPr/>
        </p:nvSpPr>
        <p:spPr>
          <a:xfrm rot="21007764">
            <a:off x="5628308" y="2606669"/>
            <a:ext cx="38166" cy="381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0" name="椭圆 149"/>
          <p:cNvSpPr/>
          <p:nvPr/>
        </p:nvSpPr>
        <p:spPr>
          <a:xfrm rot="21007764">
            <a:off x="4571162" y="4127471"/>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1" name="椭圆 150"/>
          <p:cNvSpPr/>
          <p:nvPr/>
        </p:nvSpPr>
        <p:spPr>
          <a:xfrm rot="21007764">
            <a:off x="5013893" y="5116686"/>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2" name="椭圆 151"/>
          <p:cNvSpPr/>
          <p:nvPr/>
        </p:nvSpPr>
        <p:spPr>
          <a:xfrm rot="21007764">
            <a:off x="6485981" y="5292868"/>
            <a:ext cx="38166" cy="3816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3" name="椭圆 152"/>
          <p:cNvSpPr/>
          <p:nvPr/>
        </p:nvSpPr>
        <p:spPr>
          <a:xfrm rot="21007764">
            <a:off x="6426888" y="5405571"/>
            <a:ext cx="38166" cy="3816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4" name="椭圆 153"/>
          <p:cNvSpPr/>
          <p:nvPr/>
        </p:nvSpPr>
        <p:spPr>
          <a:xfrm rot="21007764">
            <a:off x="6511111" y="5486868"/>
            <a:ext cx="38166" cy="38166"/>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椭圆 154"/>
          <p:cNvSpPr/>
          <p:nvPr/>
        </p:nvSpPr>
        <p:spPr>
          <a:xfrm rot="21007764">
            <a:off x="5217552" y="5271000"/>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椭圆 155"/>
          <p:cNvSpPr/>
          <p:nvPr/>
        </p:nvSpPr>
        <p:spPr>
          <a:xfrm rot="21007764">
            <a:off x="5472378" y="5180300"/>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椭圆 156"/>
          <p:cNvSpPr/>
          <p:nvPr/>
        </p:nvSpPr>
        <p:spPr>
          <a:xfrm rot="21007764">
            <a:off x="5754791" y="5285331"/>
            <a:ext cx="38166" cy="38166"/>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文本框 178"/>
          <p:cNvSpPr txBox="1"/>
          <p:nvPr/>
        </p:nvSpPr>
        <p:spPr>
          <a:xfrm>
            <a:off x="7159371" y="1346081"/>
            <a:ext cx="2365135"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4.Performance</a:t>
            </a:r>
            <a:endParaRPr lang="zh-CN" altLang="en-US" sz="2800" dirty="0">
              <a:solidFill>
                <a:schemeClr val="bg1">
                  <a:lumMod val="65000"/>
                </a:schemeClr>
              </a:solidFill>
              <a:latin typeface="Myriad Pro Light" panose="020B0403030403020204" pitchFamily="34" charset="0"/>
            </a:endParaRPr>
          </a:p>
        </p:txBody>
      </p:sp>
      <p:sp>
        <p:nvSpPr>
          <p:cNvPr id="184" name="文本框 183"/>
          <p:cNvSpPr txBox="1"/>
          <p:nvPr/>
        </p:nvSpPr>
        <p:spPr>
          <a:xfrm>
            <a:off x="2438257" y="5517967"/>
            <a:ext cx="2393604"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3.Optimization</a:t>
            </a:r>
            <a:endParaRPr lang="zh-CN" altLang="en-US" sz="2800" dirty="0">
              <a:solidFill>
                <a:schemeClr val="bg1">
                  <a:lumMod val="65000"/>
                </a:schemeClr>
              </a:solidFill>
              <a:latin typeface="Myriad Pro Light" panose="020B0403030403020204" pitchFamily="34" charset="0"/>
            </a:endParaRPr>
          </a:p>
        </p:txBody>
      </p:sp>
      <p:sp>
        <p:nvSpPr>
          <p:cNvPr id="189" name="文本框 188"/>
          <p:cNvSpPr txBox="1"/>
          <p:nvPr/>
        </p:nvSpPr>
        <p:spPr>
          <a:xfrm>
            <a:off x="7366812" y="5469040"/>
            <a:ext cx="1891352"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6.Summary</a:t>
            </a:r>
            <a:endParaRPr lang="zh-CN" altLang="en-US" sz="2800" dirty="0">
              <a:solidFill>
                <a:schemeClr val="bg1">
                  <a:lumMod val="65000"/>
                </a:schemeClr>
              </a:solidFill>
              <a:latin typeface="Myriad Pro Light" panose="020B0403030403020204" pitchFamily="34" charset="0"/>
            </a:endParaRPr>
          </a:p>
        </p:txBody>
      </p:sp>
      <p:sp>
        <p:nvSpPr>
          <p:cNvPr id="194" name="文本框 193"/>
          <p:cNvSpPr txBox="1"/>
          <p:nvPr/>
        </p:nvSpPr>
        <p:spPr>
          <a:xfrm>
            <a:off x="2754689" y="1448635"/>
            <a:ext cx="2214902"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1.Introduction</a:t>
            </a:r>
            <a:endParaRPr lang="zh-CN" altLang="en-US" sz="2800" dirty="0">
              <a:solidFill>
                <a:schemeClr val="bg1">
                  <a:lumMod val="65000"/>
                </a:schemeClr>
              </a:solidFill>
              <a:latin typeface="Myriad Pro Light" panose="020B0403030403020204" pitchFamily="34" charset="0"/>
            </a:endParaRPr>
          </a:p>
        </p:txBody>
      </p:sp>
      <p:grpSp>
        <p:nvGrpSpPr>
          <p:cNvPr id="205" name="组合 204"/>
          <p:cNvGrpSpPr/>
          <p:nvPr/>
        </p:nvGrpSpPr>
        <p:grpSpPr>
          <a:xfrm>
            <a:off x="3263102" y="1970744"/>
            <a:ext cx="1725444" cy="1112977"/>
            <a:chOff x="2560104" y="2332276"/>
            <a:chExt cx="1725444" cy="1112977"/>
          </a:xfrm>
        </p:grpSpPr>
        <p:cxnSp>
          <p:nvCxnSpPr>
            <p:cNvPr id="202" name="直接连接符 201"/>
            <p:cNvCxnSpPr/>
            <p:nvPr/>
          </p:nvCxnSpPr>
          <p:spPr>
            <a:xfrm>
              <a:off x="2560104" y="2343882"/>
              <a:ext cx="17202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4285548" y="2332276"/>
              <a:ext cx="0" cy="11129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合 205"/>
          <p:cNvGrpSpPr/>
          <p:nvPr/>
        </p:nvGrpSpPr>
        <p:grpSpPr>
          <a:xfrm flipH="1">
            <a:off x="7161830" y="1873895"/>
            <a:ext cx="1945082" cy="1112977"/>
            <a:chOff x="2560104" y="2332276"/>
            <a:chExt cx="1725444" cy="1112977"/>
          </a:xfrm>
        </p:grpSpPr>
        <p:cxnSp>
          <p:nvCxnSpPr>
            <p:cNvPr id="207" name="直接连接符 206"/>
            <p:cNvCxnSpPr/>
            <p:nvPr/>
          </p:nvCxnSpPr>
          <p:spPr>
            <a:xfrm>
              <a:off x="2560104" y="2343882"/>
              <a:ext cx="17202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4285548" y="2332276"/>
              <a:ext cx="0" cy="111297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合 208"/>
          <p:cNvGrpSpPr/>
          <p:nvPr/>
        </p:nvGrpSpPr>
        <p:grpSpPr>
          <a:xfrm flipH="1" flipV="1">
            <a:off x="7370069" y="4953949"/>
            <a:ext cx="1945082" cy="1057635"/>
            <a:chOff x="2560104" y="2332276"/>
            <a:chExt cx="1725444" cy="765086"/>
          </a:xfrm>
        </p:grpSpPr>
        <p:cxnSp>
          <p:nvCxnSpPr>
            <p:cNvPr id="210" name="直接连接符 209"/>
            <p:cNvCxnSpPr/>
            <p:nvPr/>
          </p:nvCxnSpPr>
          <p:spPr>
            <a:xfrm>
              <a:off x="2560104" y="2343882"/>
              <a:ext cx="17202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H="1">
              <a:off x="4285548" y="2332276"/>
              <a:ext cx="0" cy="7650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13" name="组合 212"/>
          <p:cNvGrpSpPr/>
          <p:nvPr/>
        </p:nvGrpSpPr>
        <p:grpSpPr>
          <a:xfrm flipV="1">
            <a:off x="2932273" y="5047837"/>
            <a:ext cx="1885446" cy="1057635"/>
            <a:chOff x="2560104" y="2332276"/>
            <a:chExt cx="1725444" cy="765086"/>
          </a:xfrm>
        </p:grpSpPr>
        <p:cxnSp>
          <p:nvCxnSpPr>
            <p:cNvPr id="214" name="直接连接符 213"/>
            <p:cNvCxnSpPr/>
            <p:nvPr/>
          </p:nvCxnSpPr>
          <p:spPr>
            <a:xfrm>
              <a:off x="2560104" y="2343882"/>
              <a:ext cx="17202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flipH="1">
              <a:off x="4285548" y="2332276"/>
              <a:ext cx="0" cy="7650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17" name="直接连接符 216"/>
          <p:cNvCxnSpPr/>
          <p:nvPr/>
        </p:nvCxnSpPr>
        <p:spPr>
          <a:xfrm flipH="1">
            <a:off x="1419531" y="3991522"/>
            <a:ext cx="314864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7713819" y="3989445"/>
            <a:ext cx="314864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9" name="文本框 218"/>
          <p:cNvSpPr txBox="1"/>
          <p:nvPr/>
        </p:nvSpPr>
        <p:spPr>
          <a:xfrm>
            <a:off x="968005" y="3472080"/>
            <a:ext cx="3561424"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2.Programming model</a:t>
            </a:r>
            <a:endParaRPr lang="zh-CN" altLang="en-US" sz="2800" dirty="0">
              <a:solidFill>
                <a:schemeClr val="bg1">
                  <a:lumMod val="65000"/>
                </a:schemeClr>
              </a:solidFill>
              <a:latin typeface="Myriad Pro Light" panose="020B0403030403020204" pitchFamily="34" charset="0"/>
            </a:endParaRPr>
          </a:p>
        </p:txBody>
      </p:sp>
      <p:sp>
        <p:nvSpPr>
          <p:cNvPr id="221" name="文本框 220"/>
          <p:cNvSpPr txBox="1"/>
          <p:nvPr/>
        </p:nvSpPr>
        <p:spPr>
          <a:xfrm>
            <a:off x="7760597" y="3461970"/>
            <a:ext cx="3680879" cy="523220"/>
          </a:xfrm>
          <a:prstGeom prst="rect">
            <a:avLst/>
          </a:prstGeom>
          <a:noFill/>
        </p:spPr>
        <p:txBody>
          <a:bodyPr wrap="none" rtlCol="0">
            <a:spAutoFit/>
          </a:bodyPr>
          <a:lstStyle/>
          <a:p>
            <a:r>
              <a:rPr lang="en-US" altLang="zh-CN" sz="2800" dirty="0">
                <a:solidFill>
                  <a:schemeClr val="bg1">
                    <a:lumMod val="65000"/>
                  </a:schemeClr>
                </a:solidFill>
                <a:latin typeface="Myriad Pro Light" panose="020B0403030403020204" pitchFamily="34" charset="0"/>
              </a:rPr>
              <a:t>5.Intergroup Discussion</a:t>
            </a:r>
            <a:endParaRPr lang="zh-CN" altLang="en-US" sz="2800" dirty="0">
              <a:solidFill>
                <a:schemeClr val="bg1">
                  <a:lumMod val="65000"/>
                </a:schemeClr>
              </a:solidFill>
              <a:latin typeface="Myriad Pro Light" panose="020B0403030403020204" pitchFamily="34" charset="0"/>
            </a:endParaRPr>
          </a:p>
        </p:txBody>
      </p:sp>
      <p:grpSp>
        <p:nvGrpSpPr>
          <p:cNvPr id="169" name="组合 168">
            <a:extLst>
              <a:ext uri="{FF2B5EF4-FFF2-40B4-BE49-F238E27FC236}">
                <a16:creationId xmlns:a16="http://schemas.microsoft.com/office/drawing/2014/main" id="{62988204-2667-4418-9F62-8BCB96FA87BA}"/>
              </a:ext>
            </a:extLst>
          </p:cNvPr>
          <p:cNvGrpSpPr/>
          <p:nvPr/>
        </p:nvGrpSpPr>
        <p:grpSpPr>
          <a:xfrm>
            <a:off x="11459959" y="6257620"/>
            <a:ext cx="491320" cy="491320"/>
            <a:chOff x="11459959" y="6319279"/>
            <a:chExt cx="491320" cy="491320"/>
          </a:xfrm>
        </p:grpSpPr>
        <p:sp>
          <p:nvSpPr>
            <p:cNvPr id="170" name="椭圆 169">
              <a:extLst>
                <a:ext uri="{FF2B5EF4-FFF2-40B4-BE49-F238E27FC236}">
                  <a16:creationId xmlns:a16="http://schemas.microsoft.com/office/drawing/2014/main" id="{669B7467-F7C1-414E-9A7C-4FD46B5BC83B}"/>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等腰三角形 170">
              <a:extLst>
                <a:ext uri="{FF2B5EF4-FFF2-40B4-BE49-F238E27FC236}">
                  <a16:creationId xmlns:a16="http://schemas.microsoft.com/office/drawing/2014/main" id="{AEA289D6-6F88-4BF2-A2CA-C2A271F6CE73}"/>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a:extLst>
              <a:ext uri="{FF2B5EF4-FFF2-40B4-BE49-F238E27FC236}">
                <a16:creationId xmlns:a16="http://schemas.microsoft.com/office/drawing/2014/main" id="{A775166A-5DFB-44D8-8AA9-215CA9573D63}"/>
              </a:ext>
            </a:extLst>
          </p:cNvPr>
          <p:cNvGrpSpPr/>
          <p:nvPr/>
        </p:nvGrpSpPr>
        <p:grpSpPr>
          <a:xfrm>
            <a:off x="10651021" y="6257620"/>
            <a:ext cx="491320" cy="491320"/>
            <a:chOff x="10651021" y="6332442"/>
            <a:chExt cx="491320" cy="491320"/>
          </a:xfrm>
        </p:grpSpPr>
        <p:sp>
          <p:nvSpPr>
            <p:cNvPr id="173" name="椭圆 172">
              <a:extLst>
                <a:ext uri="{FF2B5EF4-FFF2-40B4-BE49-F238E27FC236}">
                  <a16:creationId xmlns:a16="http://schemas.microsoft.com/office/drawing/2014/main" id="{005E1744-DE14-45C5-BEC1-BB24C1B11BCB}"/>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等腰三角形 173">
              <a:extLst>
                <a:ext uri="{FF2B5EF4-FFF2-40B4-BE49-F238E27FC236}">
                  <a16:creationId xmlns:a16="http://schemas.microsoft.com/office/drawing/2014/main" id="{AD6394A7-E6CF-4D6B-BE04-3F494FB079BB}"/>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1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87798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Three</a:t>
            </a:r>
            <a:endParaRPr lang="zh-CN" altLang="en-US" sz="6000" dirty="0">
              <a:solidFill>
                <a:schemeClr val="accent5"/>
              </a:solidFill>
              <a:latin typeface="华文细黑" pitchFamily="2" charset="-122"/>
              <a:ea typeface="华文细黑" pitchFamily="2" charset="-122"/>
            </a:endParaRPr>
          </a:p>
        </p:txBody>
      </p:sp>
      <p:sp>
        <p:nvSpPr>
          <p:cNvPr id="65" name="矩形 64"/>
          <p:cNvSpPr/>
          <p:nvPr/>
        </p:nvSpPr>
        <p:spPr>
          <a:xfrm>
            <a:off x="486382" y="1586342"/>
            <a:ext cx="10727958" cy="2677656"/>
          </a:xfrm>
          <a:prstGeom prst="rect">
            <a:avLst/>
          </a:prstGeom>
        </p:spPr>
        <p:txBody>
          <a:bodyPr wrap="square" numCol="1" spcCol="144000">
            <a:spAutoFit/>
          </a:bodyPr>
          <a:lstStyle/>
          <a:p>
            <a:pPr fontAlgn="base"/>
            <a:r>
              <a:rPr lang="zh-CN" altLang="en-US" sz="2400" dirty="0">
                <a:latin typeface="微软雅黑" panose="020B0503020204020204" pitchFamily="34" charset="-122"/>
                <a:ea typeface="微软雅黑" panose="020B0503020204020204" pitchFamily="34" charset="-122"/>
              </a:rPr>
              <a:t>我们的目标是使用最少的</a:t>
            </a:r>
            <a:r>
              <a:rPr lang="en-US" altLang="zh-CN" sz="2400" dirty="0">
                <a:latin typeface="微软雅黑" panose="020B0503020204020204" pitchFamily="34" charset="-122"/>
                <a:ea typeface="微软雅黑" panose="020B0503020204020204" pitchFamily="34" charset="-122"/>
              </a:rPr>
              <a:t>buffer</a:t>
            </a:r>
            <a:r>
              <a:rPr lang="zh-CN" altLang="en-US" sz="2400" dirty="0">
                <a:latin typeface="微软雅黑" panose="020B0503020204020204" pitchFamily="34" charset="-122"/>
                <a:ea typeface="微软雅黑" panose="020B0503020204020204" pitchFamily="34" charset="-122"/>
              </a:rPr>
              <a:t>达到消除非</a:t>
            </a:r>
            <a:r>
              <a:rPr lang="en-US" altLang="zh-CN" sz="2400" dirty="0">
                <a:latin typeface="微软雅黑" panose="020B0503020204020204" pitchFamily="34" charset="-122"/>
                <a:ea typeface="微软雅黑" panose="020B0503020204020204" pitchFamily="34" charset="-122"/>
              </a:rPr>
              <a:t>casual</a:t>
            </a:r>
            <a:r>
              <a:rPr lang="zh-CN" altLang="en-US" sz="2400" dirty="0">
                <a:latin typeface="微软雅黑" panose="020B0503020204020204" pitchFamily="34" charset="-122"/>
                <a:ea typeface="微软雅黑" panose="020B0503020204020204" pitchFamily="34" charset="-122"/>
              </a:rPr>
              <a:t>计算的目的，这事实上是一个线性规划问题。</a:t>
            </a:r>
            <a:endParaRPr lang="en-US" altLang="zh-CN" sz="2400" dirty="0">
              <a:latin typeface="微软雅黑" panose="020B0503020204020204" pitchFamily="34" charset="-122"/>
              <a:ea typeface="微软雅黑" panose="020B0503020204020204" pitchFamily="34" charset="-122"/>
            </a:endParaRPr>
          </a:p>
          <a:p>
            <a:pPr fontAlgn="base"/>
            <a:endParaRPr lang="en-US" altLang="zh-CN" sz="2400" dirty="0">
              <a:latin typeface="微软雅黑" panose="020B0503020204020204" pitchFamily="34" charset="-122"/>
              <a:ea typeface="微软雅黑" panose="020B0503020204020204" pitchFamily="34" charset="-122"/>
            </a:endParaRPr>
          </a:p>
          <a:p>
            <a:pPr fontAlgn="base"/>
            <a:endParaRPr lang="en-US" altLang="zh-CN" sz="2400" dirty="0">
              <a:latin typeface="微软雅黑" panose="020B0503020204020204" pitchFamily="34" charset="-122"/>
              <a:ea typeface="微软雅黑" panose="020B0503020204020204" pitchFamily="34" charset="-122"/>
            </a:endParaRPr>
          </a:p>
          <a:p>
            <a:pPr fontAlgn="base"/>
            <a:endParaRPr lang="en-US" altLang="zh-CN" sz="2400" dirty="0">
              <a:latin typeface="微软雅黑" panose="020B0503020204020204" pitchFamily="34" charset="-122"/>
              <a:ea typeface="微软雅黑" panose="020B0503020204020204" pitchFamily="34" charset="-122"/>
            </a:endParaRPr>
          </a:p>
          <a:p>
            <a:pPr fontAlgn="base"/>
            <a:endParaRPr lang="en-US" altLang="zh-CN" sz="2400" dirty="0">
              <a:latin typeface="微软雅黑" panose="020B0503020204020204" pitchFamily="34" charset="-122"/>
              <a:ea typeface="微软雅黑" panose="020B0503020204020204" pitchFamily="34" charset="-122"/>
            </a:endParaRPr>
          </a:p>
          <a:p>
            <a:pPr fontAlgn="base"/>
            <a:r>
              <a:rPr lang="zh-CN" altLang="en-US" sz="2400" dirty="0">
                <a:latin typeface="微软雅黑" panose="020B0503020204020204" pitchFamily="34" charset="-122"/>
                <a:ea typeface="微软雅黑" panose="020B0503020204020204" pitchFamily="34" charset="-122"/>
              </a:rPr>
              <a:t>通过线性规划求解器</a:t>
            </a:r>
            <a:r>
              <a:rPr lang="en-US" altLang="zh-CN" sz="2400" dirty="0">
                <a:latin typeface="微软雅黑" panose="020B0503020204020204" pitchFamily="34" charset="-122"/>
                <a:ea typeface="微软雅黑" panose="020B0503020204020204" pitchFamily="34" charset="-122"/>
              </a:rPr>
              <a:t>(ILP Solver)</a:t>
            </a:r>
            <a:r>
              <a:rPr lang="zh-CN" altLang="en-US" sz="2400" dirty="0">
                <a:latin typeface="微软雅黑" panose="020B0503020204020204" pitchFamily="34" charset="-122"/>
                <a:ea typeface="微软雅黑" panose="020B0503020204020204" pitchFamily="34" charset="-122"/>
              </a:rPr>
              <a:t>，可以求得进一步优化的</a:t>
            </a:r>
            <a:r>
              <a:rPr lang="en-US" altLang="zh-CN" sz="2400" dirty="0">
                <a:latin typeface="微软雅黑" panose="020B0503020204020204" pitchFamily="34" charset="-122"/>
                <a:ea typeface="微软雅黑" panose="020B0503020204020204" pitchFamily="34" charset="-122"/>
              </a:rPr>
              <a:t>buffer</a:t>
            </a:r>
            <a:r>
              <a:rPr lang="zh-CN" altLang="en-US" sz="2400" dirty="0">
                <a:latin typeface="微软雅黑" panose="020B0503020204020204" pitchFamily="34" charset="-122"/>
                <a:ea typeface="微软雅黑" panose="020B0503020204020204" pitchFamily="34" charset="-122"/>
              </a:rPr>
              <a:t>数量。</a:t>
            </a:r>
            <a:endParaRPr lang="en-US" altLang="zh-CN"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6428E33-73FA-4CC6-824F-F514CA9D7B09}"/>
              </a:ext>
            </a:extLst>
          </p:cNvPr>
          <p:cNvSpPr txBox="1"/>
          <p:nvPr/>
        </p:nvSpPr>
        <p:spPr>
          <a:xfrm>
            <a:off x="8952942" y="488726"/>
            <a:ext cx="2752677"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Shift Optimization</a:t>
            </a:r>
            <a:endParaRPr lang="zh-CN" altLang="en-US" sz="2400" dirty="0">
              <a:solidFill>
                <a:srgbClr val="54D7D3"/>
              </a:solidFill>
              <a:latin typeface="华文细黑" pitchFamily="2" charset="-122"/>
              <a:ea typeface="华文细黑" pitchFamily="2" charset="-122"/>
            </a:endParaRPr>
          </a:p>
        </p:txBody>
      </p:sp>
      <p:pic>
        <p:nvPicPr>
          <p:cNvPr id="1028" name="Picture 4" descr="https://upload-images.jianshu.io/upload_images/5508288-dc866c9e5b334ead.png?imageMogr2/auto-orient/strip%7CimageView2/2/w/380">
            <a:extLst>
              <a:ext uri="{FF2B5EF4-FFF2-40B4-BE49-F238E27FC236}">
                <a16:creationId xmlns:a16="http://schemas.microsoft.com/office/drawing/2014/main" id="{5A4C872B-1688-4310-9078-2CA66F61A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32" y="2676525"/>
            <a:ext cx="3619500" cy="75247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5DCAD83E-A967-4FFD-9C00-F222F1B445C5}"/>
              </a:ext>
            </a:extLst>
          </p:cNvPr>
          <p:cNvGrpSpPr/>
          <p:nvPr/>
        </p:nvGrpSpPr>
        <p:grpSpPr>
          <a:xfrm>
            <a:off x="11459959" y="6257620"/>
            <a:ext cx="491320" cy="491320"/>
            <a:chOff x="11459959" y="6319279"/>
            <a:chExt cx="491320" cy="491320"/>
          </a:xfrm>
        </p:grpSpPr>
        <p:sp>
          <p:nvSpPr>
            <p:cNvPr id="12" name="椭圆 11">
              <a:extLst>
                <a:ext uri="{FF2B5EF4-FFF2-40B4-BE49-F238E27FC236}">
                  <a16:creationId xmlns:a16="http://schemas.microsoft.com/office/drawing/2014/main" id="{99BB3E82-F78E-4474-86F4-BE25E80B6960}"/>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499332C0-89F7-4BDD-B861-DCFAF7072324}"/>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6F285FE4-01C3-46F4-93D3-CF1D809D5463}"/>
              </a:ext>
            </a:extLst>
          </p:cNvPr>
          <p:cNvGrpSpPr/>
          <p:nvPr/>
        </p:nvGrpSpPr>
        <p:grpSpPr>
          <a:xfrm>
            <a:off x="10651021" y="6257620"/>
            <a:ext cx="491320" cy="491320"/>
            <a:chOff x="10651021" y="6332442"/>
            <a:chExt cx="491320" cy="491320"/>
          </a:xfrm>
        </p:grpSpPr>
        <p:sp>
          <p:nvSpPr>
            <p:cNvPr id="15" name="椭圆 14">
              <a:extLst>
                <a:ext uri="{FF2B5EF4-FFF2-40B4-BE49-F238E27FC236}">
                  <a16:creationId xmlns:a16="http://schemas.microsoft.com/office/drawing/2014/main" id="{DBAFC1E9-B5C4-43F4-AA86-E0542FB4441F}"/>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F97530BA-EB25-426C-9E69-3A51F834786B}"/>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4359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11139620" cy="4031873"/>
            <a:chOff x="273179" y="944784"/>
            <a:chExt cx="11139620" cy="4031873"/>
          </a:xfrm>
        </p:grpSpPr>
        <p:sp>
          <p:nvSpPr>
            <p:cNvPr id="3" name="文本框 2"/>
            <p:cNvSpPr txBox="1"/>
            <p:nvPr/>
          </p:nvSpPr>
          <p:spPr>
            <a:xfrm>
              <a:off x="273179" y="1298727"/>
              <a:ext cx="9518568"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a:t>
              </a:r>
              <a:r>
                <a:rPr lang="en-US" altLang="en-US" sz="19900" b="1" dirty="0">
                  <a:solidFill>
                    <a:schemeClr val="bg1"/>
                  </a:solidFill>
                  <a:latin typeface="Impact" pitchFamily="34" charset="0"/>
                  <a:ea typeface="NanLiHei_Eurostile" panose="02010600030101010101" pitchFamily="2" charset="-122"/>
                  <a:cs typeface="FreesiaUPC" panose="020B0604020202020204" pitchFamily="34" charset="-34"/>
                </a:rPr>
                <a:t>Four</a:t>
              </a:r>
              <a:endParaRPr lang="x-none"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11014554" cy="1046440"/>
            </a:xfrm>
            <a:prstGeom prst="rect">
              <a:avLst/>
            </a:prstGeom>
            <a:noFill/>
          </p:spPr>
          <p:txBody>
            <a:bodyPr wrap="none" rtlCol="0">
              <a:spAutoFit/>
            </a:bodyPr>
            <a:lstStyle/>
            <a:p>
              <a:r>
                <a:rPr lang="en-US" sz="6200" dirty="0">
                  <a:solidFill>
                    <a:schemeClr val="bg1"/>
                  </a:solidFill>
                  <a:latin typeface="Arial" charset="0"/>
                </a:rPr>
                <a:t>Implementation &amp; Optimization</a:t>
              </a:r>
              <a:endParaRPr lang="x-none" sz="6200" dirty="0">
                <a:solidFill>
                  <a:schemeClr val="bg1"/>
                </a:solidFill>
                <a:latin typeface="Arial" charset="0"/>
              </a:endParaRPr>
            </a:p>
          </p:txBody>
        </p:sp>
      </p:grpSp>
    </p:spTree>
    <p:extLst>
      <p:ext uri="{BB962C8B-B14F-4D97-AF65-F5344CB8AC3E}">
        <p14:creationId xmlns:p14="http://schemas.microsoft.com/office/powerpoint/2010/main" val="36174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1" name="内容占位符 2"/>
          <p:cNvSpPr>
            <a:spLocks noGrp="1"/>
          </p:cNvSpPr>
          <p:nvPr>
            <p:ph idx="1"/>
          </p:nvPr>
        </p:nvSpPr>
        <p:spPr>
          <a:xfrm>
            <a:off x="838200" y="1825625"/>
            <a:ext cx="7058025"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编译器首先生成一份中间表示</a:t>
            </a:r>
            <a:r>
              <a:rPr lang="en-US" altLang="zh-CN" sz="2400" dirty="0">
                <a:latin typeface="微软雅黑" panose="020B0503020204020204" pitchFamily="34" charset="-122"/>
                <a:ea typeface="微软雅黑" panose="020B0503020204020204" pitchFamily="34" charset="-122"/>
              </a:rPr>
              <a:t>(IR)</a:t>
            </a:r>
            <a:r>
              <a:rPr lang="zh-CN" altLang="en-US" sz="2400" dirty="0">
                <a:latin typeface="微软雅黑" panose="020B0503020204020204" pitchFamily="34" charset="-122"/>
                <a:ea typeface="微软雅黑" panose="020B0503020204020204" pitchFamily="34" charset="-122"/>
              </a:rPr>
              <a:t>，用有向无环图</a:t>
            </a:r>
            <a:r>
              <a:rPr lang="en-US" altLang="zh-CN" sz="2400" dirty="0">
                <a:latin typeface="微软雅黑" panose="020B0503020204020204" pitchFamily="34" charset="-122"/>
                <a:ea typeface="微软雅黑" panose="020B0503020204020204" pitchFamily="34" charset="-122"/>
              </a:rPr>
              <a:t>(DAG)</a:t>
            </a:r>
            <a:r>
              <a:rPr lang="zh-CN" altLang="en-US" sz="2400" dirty="0">
                <a:latin typeface="微软雅黑" panose="020B0503020204020204" pitchFamily="34" charset="-122"/>
                <a:ea typeface="微软雅黑" panose="020B0503020204020204" pitchFamily="34" charset="-122"/>
              </a:rPr>
              <a:t>的形式表示高层次的</a:t>
            </a:r>
            <a:r>
              <a:rPr lang="en-US" altLang="zh-CN" sz="2400" dirty="0">
                <a:latin typeface="微软雅黑" panose="020B0503020204020204" pitchFamily="34" charset="-122"/>
                <a:ea typeface="微软雅黑" panose="020B0503020204020204" pitchFamily="34" charset="-122"/>
              </a:rPr>
              <a:t>stencil</a:t>
            </a:r>
            <a:r>
              <a:rPr lang="zh-CN" altLang="en-US" sz="2400" dirty="0">
                <a:latin typeface="微软雅黑" panose="020B0503020204020204" pitchFamily="34" charset="-122"/>
                <a:ea typeface="微软雅黑" panose="020B0503020204020204" pitchFamily="34" charset="-122"/>
              </a:rPr>
              <a:t>操作。</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之后对其进行一般编译器的优化例如公共子表达式外提、常量传播等。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然后进行程序分析，生成和行缓冲优化等价的整数线性规划方程</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。我们的使用已有的</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求解器</a:t>
            </a:r>
            <a:r>
              <a:rPr lang="en-US" altLang="zh-CN" sz="2400" dirty="0" err="1">
                <a:latin typeface="微软雅黑" panose="020B0503020204020204" pitchFamily="34" charset="-122"/>
                <a:ea typeface="微软雅黑" panose="020B0503020204020204" pitchFamily="34" charset="-122"/>
              </a:rPr>
              <a:t>lpsolve</a:t>
            </a:r>
            <a:r>
              <a:rPr lang="zh-CN" altLang="en-US" sz="2400" dirty="0">
                <a:latin typeface="微软雅黑" panose="020B0503020204020204" pitchFamily="34" charset="-122"/>
                <a:ea typeface="微软雅黑" panose="020B0503020204020204" pitchFamily="34" charset="-122"/>
              </a:rPr>
              <a:t>来求解这一问题，以此生成优化后的流水线。</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最后将流水线交给硬件代码生成器，生成</a:t>
            </a:r>
            <a:r>
              <a:rPr lang="en-US" altLang="zh-CN" sz="2400" dirty="0">
                <a:latin typeface="微软雅黑" panose="020B0503020204020204" pitchFamily="34" charset="-122"/>
                <a:ea typeface="微软雅黑" panose="020B0503020204020204" pitchFamily="34" charset="-122"/>
              </a:rPr>
              <a:t>ASIC</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FPGA</a:t>
            </a:r>
            <a:r>
              <a:rPr lang="zh-CN" altLang="en-US" sz="2400" dirty="0">
                <a:latin typeface="微软雅黑" panose="020B0503020204020204" pitchFamily="34" charset="-122"/>
                <a:ea typeface="微软雅黑" panose="020B0503020204020204" pitchFamily="34" charset="-122"/>
              </a:rPr>
              <a:t>代码，或是</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代码。</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569" y="2063750"/>
            <a:ext cx="4295775" cy="4248150"/>
          </a:xfrm>
          <a:prstGeom prst="rect">
            <a:avLst/>
          </a:prstGeom>
        </p:spPr>
      </p:pic>
      <p:sp>
        <p:nvSpPr>
          <p:cNvPr id="13" name="文本框 12">
            <a:extLst>
              <a:ext uri="{FF2B5EF4-FFF2-40B4-BE49-F238E27FC236}">
                <a16:creationId xmlns:a16="http://schemas.microsoft.com/office/drawing/2014/main" id="{8BC03BAA-89C7-4165-897B-3FAE58B4FBCE}"/>
              </a:ext>
            </a:extLst>
          </p:cNvPr>
          <p:cNvSpPr txBox="1"/>
          <p:nvPr/>
        </p:nvSpPr>
        <p:spPr>
          <a:xfrm>
            <a:off x="9146905" y="578380"/>
            <a:ext cx="2558714"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Implementation</a:t>
            </a:r>
            <a:endParaRPr lang="zh-CN" altLang="en-US" sz="2400" dirty="0">
              <a:solidFill>
                <a:srgbClr val="2DC0D2"/>
              </a:solidFill>
              <a:latin typeface="华文细黑" pitchFamily="2" charset="-122"/>
              <a:ea typeface="华文细黑" pitchFamily="2" charset="-122"/>
            </a:endParaRPr>
          </a:p>
        </p:txBody>
      </p:sp>
    </p:spTree>
    <p:extLst>
      <p:ext uri="{BB962C8B-B14F-4D97-AF65-F5344CB8AC3E}">
        <p14:creationId xmlns:p14="http://schemas.microsoft.com/office/powerpoint/2010/main" val="424313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9326442" y="608312"/>
            <a:ext cx="2379177" cy="461665"/>
          </a:xfrm>
          <a:prstGeom prst="rect">
            <a:avLst/>
          </a:prstGeom>
          <a:noFill/>
        </p:spPr>
        <p:txBody>
          <a:bodyPr wrap="none" rtlCol="0">
            <a:spAutoFit/>
          </a:bodyPr>
          <a:lstStyle/>
          <a:p>
            <a:r>
              <a:rPr lang="en-US" altLang="zh-CN" sz="2400" dirty="0">
                <a:solidFill>
                  <a:srgbClr val="2DC0D2"/>
                </a:solidFill>
              </a:rPr>
              <a:t>ASIC &amp; FPGA</a:t>
            </a:r>
            <a:r>
              <a:rPr lang="zh-CN" altLang="en-US" sz="2400" dirty="0">
                <a:solidFill>
                  <a:srgbClr val="2DC0D2"/>
                </a:solidFill>
              </a:rPr>
              <a:t>综合</a:t>
            </a:r>
            <a:endParaRPr lang="zh-CN" altLang="en-US" sz="2400" dirty="0">
              <a:solidFill>
                <a:srgbClr val="2DC0D2"/>
              </a:solidFill>
              <a:latin typeface="华文细黑" pitchFamily="2" charset="-122"/>
              <a:ea typeface="华文细黑" pitchFamily="2" charset="-122"/>
            </a:endParaRPr>
          </a:p>
        </p:txBody>
      </p:sp>
      <p:sp>
        <p:nvSpPr>
          <p:cNvPr id="9" name="内容占位符 2"/>
          <p:cNvSpPr txBox="1">
            <a:spLocks/>
          </p:cNvSpPr>
          <p:nvPr/>
        </p:nvSpPr>
        <p:spPr>
          <a:xfrm>
            <a:off x="838200" y="1615638"/>
            <a:ext cx="9929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将每个行缓冲实现为一个循环</a:t>
            </a:r>
            <a:r>
              <a:rPr lang="en-US" altLang="zh-CN" sz="2400" dirty="0">
                <a:latin typeface="微软雅黑" panose="020B0503020204020204" pitchFamily="34" charset="-122"/>
                <a:ea typeface="微软雅黑" panose="020B0503020204020204" pitchFamily="34" charset="-122"/>
              </a:rPr>
              <a:t>SRAM</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BRAM</a:t>
            </a:r>
            <a:r>
              <a:rPr lang="zh-CN" altLang="en-US" sz="2400" dirty="0">
                <a:latin typeface="微软雅黑" panose="020B0503020204020204" pitchFamily="34" charset="-122"/>
                <a:ea typeface="微软雅黑" panose="020B0503020204020204" pitchFamily="34" charset="-122"/>
              </a:rPr>
              <a:t>。每个</a:t>
            </a:r>
            <a:r>
              <a:rPr lang="en-US" altLang="zh-CN" sz="2400" dirty="0">
                <a:latin typeface="微软雅黑" panose="020B0503020204020204" pitchFamily="34" charset="-122"/>
                <a:ea typeface="微软雅黑" panose="020B0503020204020204" pitchFamily="34" charset="-122"/>
              </a:rPr>
              <a:t>clock</a:t>
            </a:r>
            <a:r>
              <a:rPr lang="zh-CN" altLang="en-US" sz="2400" dirty="0">
                <a:latin typeface="微软雅黑" panose="020B0503020204020204" pitchFamily="34" charset="-122"/>
                <a:ea typeface="微软雅黑" panose="020B0503020204020204" pitchFamily="34" charset="-122"/>
              </a:rPr>
              <a:t>一列像素数据从行缓冲进入到一个二维寄存器阵列。用户的图像函数实现为组合逻辑，把结果写到输出寄存器，</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210" y="3004261"/>
            <a:ext cx="7625493" cy="3307639"/>
          </a:xfrm>
          <a:prstGeom prst="rect">
            <a:avLst/>
          </a:prstGeom>
        </p:spPr>
      </p:pic>
    </p:spTree>
    <p:extLst>
      <p:ext uri="{BB962C8B-B14F-4D97-AF65-F5344CB8AC3E}">
        <p14:creationId xmlns:p14="http://schemas.microsoft.com/office/powerpoint/2010/main" val="427276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9" name="内容占位符 2"/>
          <p:cNvSpPr>
            <a:spLocks noGrp="1"/>
          </p:cNvSpPr>
          <p:nvPr>
            <p:ph idx="1"/>
          </p:nvPr>
        </p:nvSpPr>
        <p:spPr>
          <a:xfrm>
            <a:off x="626166" y="1830310"/>
            <a:ext cx="4663166"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实际的图像函数往往是多输入多输出的，我们采用结点合并的方法将其转化为单输入单输出的。</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959" y="1375990"/>
            <a:ext cx="5770506" cy="5259978"/>
          </a:xfrm>
          <a:prstGeom prst="rect">
            <a:avLst/>
          </a:prstGeom>
        </p:spPr>
      </p:pic>
      <p:sp>
        <p:nvSpPr>
          <p:cNvPr id="15" name="文本框 14">
            <a:extLst>
              <a:ext uri="{FF2B5EF4-FFF2-40B4-BE49-F238E27FC236}">
                <a16:creationId xmlns:a16="http://schemas.microsoft.com/office/drawing/2014/main" id="{8BC03BAA-89C7-4165-897B-3FAE58B4FBCE}"/>
              </a:ext>
            </a:extLst>
          </p:cNvPr>
          <p:cNvSpPr txBox="1"/>
          <p:nvPr/>
        </p:nvSpPr>
        <p:spPr>
          <a:xfrm>
            <a:off x="9326442" y="608312"/>
            <a:ext cx="2379177" cy="461665"/>
          </a:xfrm>
          <a:prstGeom prst="rect">
            <a:avLst/>
          </a:prstGeom>
          <a:noFill/>
        </p:spPr>
        <p:txBody>
          <a:bodyPr wrap="none" rtlCol="0">
            <a:spAutoFit/>
          </a:bodyPr>
          <a:lstStyle/>
          <a:p>
            <a:r>
              <a:rPr lang="en-US" altLang="zh-CN" sz="2400" dirty="0">
                <a:solidFill>
                  <a:srgbClr val="2DC0D2"/>
                </a:solidFill>
              </a:rPr>
              <a:t>ASIC &amp; FPGA</a:t>
            </a:r>
            <a:r>
              <a:rPr lang="zh-CN" altLang="en-US" sz="2400" dirty="0">
                <a:solidFill>
                  <a:srgbClr val="2DC0D2"/>
                </a:solidFill>
              </a:rPr>
              <a:t>综合</a:t>
            </a:r>
            <a:endParaRPr lang="zh-CN" altLang="en-US" sz="2400" dirty="0">
              <a:solidFill>
                <a:srgbClr val="2DC0D2"/>
              </a:solidFill>
              <a:latin typeface="华文细黑" pitchFamily="2" charset="-122"/>
              <a:ea typeface="华文细黑" pitchFamily="2" charset="-122"/>
            </a:endParaRPr>
          </a:p>
        </p:txBody>
      </p:sp>
    </p:spTree>
    <p:extLst>
      <p:ext uri="{BB962C8B-B14F-4D97-AF65-F5344CB8AC3E}">
        <p14:creationId xmlns:p14="http://schemas.microsoft.com/office/powerpoint/2010/main" val="1272373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5" name="文本框 4">
            <a:extLst>
              <a:ext uri="{FF2B5EF4-FFF2-40B4-BE49-F238E27FC236}">
                <a16:creationId xmlns:a16="http://schemas.microsoft.com/office/drawing/2014/main" id="{8BC03BAA-89C7-4165-897B-3FAE58B4FBCE}"/>
              </a:ext>
            </a:extLst>
          </p:cNvPr>
          <p:cNvSpPr txBox="1"/>
          <p:nvPr/>
        </p:nvSpPr>
        <p:spPr>
          <a:xfrm>
            <a:off x="10317097" y="561901"/>
            <a:ext cx="1388522" cy="461665"/>
          </a:xfrm>
          <a:prstGeom prst="rect">
            <a:avLst/>
          </a:prstGeom>
          <a:noFill/>
        </p:spPr>
        <p:txBody>
          <a:bodyPr wrap="none" rtlCol="0">
            <a:spAutoFit/>
          </a:bodyPr>
          <a:lstStyle/>
          <a:p>
            <a:r>
              <a:rPr lang="en-US" altLang="zh-CN" sz="2400" dirty="0">
                <a:solidFill>
                  <a:srgbClr val="2DC0D2"/>
                </a:solidFill>
              </a:rPr>
              <a:t>CPU </a:t>
            </a:r>
            <a:r>
              <a:rPr lang="zh-CN" altLang="en-US" sz="2400" dirty="0">
                <a:solidFill>
                  <a:srgbClr val="2DC0D2"/>
                </a:solidFill>
              </a:rPr>
              <a:t>编译</a:t>
            </a:r>
            <a:endParaRPr lang="zh-CN" altLang="en-US" sz="2400" dirty="0">
              <a:solidFill>
                <a:srgbClr val="2DC0D2"/>
              </a:solidFill>
              <a:latin typeface="华文细黑" pitchFamily="2" charset="-122"/>
              <a:ea typeface="华文细黑" pitchFamily="2" charset="-122"/>
            </a:endParaRPr>
          </a:p>
        </p:txBody>
      </p:sp>
      <p:sp>
        <p:nvSpPr>
          <p:cNvPr id="6" name="内容占位符 2"/>
          <p:cNvSpPr>
            <a:spLocks noGrp="1"/>
          </p:cNvSpPr>
          <p:nvPr>
            <p:ph idx="1"/>
          </p:nvPr>
        </p:nvSpPr>
        <p:spPr>
          <a:xfrm>
            <a:off x="838200" y="1809859"/>
            <a:ext cx="9456683" cy="4351338"/>
          </a:xfrm>
        </p:spPr>
        <p:txBody>
          <a:bodyPr>
            <a:normAutofit/>
          </a:bodyPr>
          <a:lstStyle/>
          <a:p>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编译器将行缓冲流水线实现为多线程函数。我们将输入图像分成许多</a:t>
            </a:r>
            <a:r>
              <a:rPr lang="en-US" altLang="zh-CN" sz="2400" dirty="0">
                <a:latin typeface="微软雅黑" panose="020B0503020204020204" pitchFamily="34" charset="-122"/>
                <a:ea typeface="微软雅黑" panose="020B0503020204020204" pitchFamily="34" charset="-122"/>
              </a:rPr>
              <a:t>strip</a:t>
            </a:r>
            <a:r>
              <a:rPr lang="zh-CN" altLang="en-US" sz="2400" dirty="0">
                <a:latin typeface="微软雅黑" panose="020B0503020204020204" pitchFamily="34" charset="-122"/>
                <a:ea typeface="微软雅黑" panose="020B0503020204020204" pitchFamily="34" charset="-122"/>
              </a:rPr>
              <a:t>然后分别计算。每个线程里，</a:t>
            </a:r>
            <a:r>
              <a:rPr lang="en-US" altLang="zh-CN" sz="2400" dirty="0">
                <a:latin typeface="微软雅黑" panose="020B0503020204020204" pitchFamily="34" charset="-122"/>
                <a:ea typeface="微软雅黑" panose="020B0503020204020204" pitchFamily="34" charset="-122"/>
              </a:rPr>
              <a:t>core</a:t>
            </a:r>
            <a:r>
              <a:rPr lang="zh-CN" altLang="en-US" sz="2400" dirty="0">
                <a:latin typeface="微软雅黑" panose="020B0503020204020204" pitchFamily="34" charset="-122"/>
                <a:ea typeface="微软雅黑" panose="020B0503020204020204" pitchFamily="34" charset="-122"/>
              </a:rPr>
              <a:t>遵循行缓冲流水线模型，一种简单的方法是每个</a:t>
            </a:r>
            <a:r>
              <a:rPr lang="en-US" altLang="zh-CN" sz="2400" dirty="0">
                <a:latin typeface="微软雅黑" panose="020B0503020204020204" pitchFamily="34" charset="-122"/>
                <a:ea typeface="微软雅黑" panose="020B0503020204020204" pitchFamily="34" charset="-122"/>
              </a:rPr>
              <a:t>clock</a:t>
            </a:r>
            <a:r>
              <a:rPr lang="zh-CN" altLang="en-US" sz="2400" dirty="0">
                <a:latin typeface="微软雅黑" panose="020B0503020204020204" pitchFamily="34" charset="-122"/>
                <a:ea typeface="微软雅黑" panose="020B0503020204020204" pitchFamily="34" charset="-122"/>
              </a:rPr>
              <a:t>计算一次主循环。</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90236"/>
            <a:ext cx="6915313" cy="215675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378" y="3389796"/>
            <a:ext cx="5896422" cy="2557636"/>
          </a:xfrm>
          <a:prstGeom prst="rect">
            <a:avLst/>
          </a:prstGeom>
        </p:spPr>
      </p:pic>
    </p:spTree>
    <p:extLst>
      <p:ext uri="{BB962C8B-B14F-4D97-AF65-F5344CB8AC3E}">
        <p14:creationId xmlns:p14="http://schemas.microsoft.com/office/powerpoint/2010/main" val="299309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9904822" y="571122"/>
            <a:ext cx="1435008"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CPU</a:t>
            </a:r>
            <a:r>
              <a:rPr lang="zh-CN" altLang="en-US" sz="2400" dirty="0">
                <a:solidFill>
                  <a:srgbClr val="2DC0D2"/>
                </a:solidFill>
                <a:latin typeface="华文细黑" pitchFamily="2" charset="-122"/>
                <a:ea typeface="华文细黑" pitchFamily="2" charset="-122"/>
              </a:rPr>
              <a:t>编译</a:t>
            </a:r>
          </a:p>
        </p:txBody>
      </p:sp>
      <p:sp>
        <p:nvSpPr>
          <p:cNvPr id="5" name="内容占位符 2"/>
          <p:cNvSpPr>
            <a:spLocks noGrp="1"/>
          </p:cNvSpPr>
          <p:nvPr>
            <p:ph idx="1"/>
          </p:nvPr>
        </p:nvSpPr>
        <p:spPr>
          <a:xfrm>
            <a:off x="838200" y="1557611"/>
            <a:ext cx="10515600"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整个行缓冲经常超过最高一级</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的大小。我们发现可以通过把计算阻塞在</a:t>
            </a:r>
            <a:r>
              <a:rPr lang="en-US" altLang="zh-CN" sz="2400" dirty="0">
                <a:latin typeface="微软雅黑" panose="020B0503020204020204" pitchFamily="34" charset="-122"/>
                <a:ea typeface="微软雅黑" panose="020B0503020204020204" pitchFamily="34" charset="-122"/>
              </a:rPr>
              <a:t>line</a:t>
            </a:r>
            <a:r>
              <a:rPr lang="zh-CN" altLang="en-US" sz="2400" dirty="0">
                <a:latin typeface="微软雅黑" panose="020B0503020204020204" pitchFamily="34" charset="-122"/>
                <a:ea typeface="微软雅黑" panose="020B0503020204020204" pitchFamily="34" charset="-122"/>
              </a:rPr>
              <a:t>这个粒度层面上可以提供</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的局部性。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我们在外层循环里对行缓冲做模运算，这样内层循环就可以包含尽可能少的指令。</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如果发现硬件支持向量指令，也会在每个阶段每一行里实现向量计算。</a:t>
            </a:r>
          </a:p>
          <a:p>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804" y="3733280"/>
            <a:ext cx="7724111" cy="2409005"/>
          </a:xfrm>
          <a:prstGeom prst="rect">
            <a:avLst/>
          </a:prstGeom>
        </p:spPr>
      </p:pic>
    </p:spTree>
    <p:extLst>
      <p:ext uri="{BB962C8B-B14F-4D97-AF65-F5344CB8AC3E}">
        <p14:creationId xmlns:p14="http://schemas.microsoft.com/office/powerpoint/2010/main" val="206290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10661743" y="550326"/>
            <a:ext cx="1043876"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Result</a:t>
            </a:r>
            <a:endParaRPr lang="zh-CN" altLang="en-US" sz="2400" dirty="0">
              <a:solidFill>
                <a:srgbClr val="2DC0D2"/>
              </a:solidFill>
              <a:latin typeface="华文细黑" pitchFamily="2" charset="-122"/>
              <a:ea typeface="华文细黑" pitchFamily="2" charset="-122"/>
            </a:endParaRPr>
          </a:p>
        </p:txBody>
      </p:sp>
      <p:sp>
        <p:nvSpPr>
          <p:cNvPr id="9" name="内容占位符 2"/>
          <p:cNvSpPr>
            <a:spLocks noGrp="1"/>
          </p:cNvSpPr>
          <p:nvPr>
            <p:ph idx="1"/>
          </p:nvPr>
        </p:nvSpPr>
        <p:spPr>
          <a:xfrm>
            <a:off x="838200" y="1825625"/>
            <a:ext cx="10515600" cy="4351338"/>
          </a:xfrm>
        </p:spPr>
        <p:txBody>
          <a:bodyPr/>
          <a:lstStyle/>
          <a:p>
            <a:r>
              <a:rPr lang="en-US" altLang="zh-CN" dirty="0"/>
              <a:t>ISP</a:t>
            </a:r>
          </a:p>
          <a:p>
            <a:r>
              <a:rPr lang="en-US" altLang="zh-CN" dirty="0"/>
              <a:t>CORNER DETECTION</a:t>
            </a:r>
          </a:p>
          <a:p>
            <a:r>
              <a:rPr lang="en-US" altLang="zh-CN" dirty="0"/>
              <a:t>EDGE DETECTION</a:t>
            </a:r>
          </a:p>
          <a:p>
            <a:r>
              <a:rPr lang="en-US" altLang="zh-CN" dirty="0"/>
              <a:t>DEBLUR</a:t>
            </a:r>
            <a:endParaRPr lang="zh-CN" altLang="en-US" dirty="0"/>
          </a:p>
        </p:txBody>
      </p:sp>
    </p:spTree>
    <p:extLst>
      <p:ext uri="{BB962C8B-B14F-4D97-AF65-F5344CB8AC3E}">
        <p14:creationId xmlns:p14="http://schemas.microsoft.com/office/powerpoint/2010/main" val="4294473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10661743" y="550326"/>
            <a:ext cx="590226"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ISP</a:t>
            </a:r>
            <a:endParaRPr lang="zh-CN" altLang="en-US" sz="2400" dirty="0">
              <a:solidFill>
                <a:srgbClr val="2DC0D2"/>
              </a:solidFill>
              <a:latin typeface="华文细黑" pitchFamily="2" charset="-122"/>
              <a:ea typeface="华文细黑" pitchFamily="2" charset="-122"/>
            </a:endParaRPr>
          </a:p>
        </p:txBody>
      </p:sp>
      <p:sp>
        <p:nvSpPr>
          <p:cNvPr id="7" name="内容占位符 2"/>
          <p:cNvSpPr>
            <a:spLocks noGrp="1"/>
          </p:cNvSpPr>
          <p:nvPr>
            <p:ph idx="1"/>
          </p:nvPr>
        </p:nvSpPr>
        <p:spPr>
          <a:xfrm>
            <a:off x="838200" y="1548798"/>
            <a:ext cx="10515600" cy="4351338"/>
          </a:xfrm>
        </p:spPr>
        <p:txBody>
          <a:bodyPr/>
          <a:lstStyle/>
          <a:p>
            <a:r>
              <a:rPr lang="en-US" altLang="zh-CN" dirty="0">
                <a:latin typeface="微软雅黑" panose="020B0503020204020204" pitchFamily="34" charset="-122"/>
                <a:ea typeface="微软雅黑" panose="020B0503020204020204" pitchFamily="34" charset="-122"/>
              </a:rPr>
              <a:t>ISP </a:t>
            </a:r>
            <a:r>
              <a:rPr lang="zh-CN" altLang="en-US" dirty="0">
                <a:latin typeface="微软雅黑" panose="020B0503020204020204" pitchFamily="34" charset="-122"/>
                <a:ea typeface="微软雅黑" panose="020B0503020204020204" pitchFamily="34" charset="-122"/>
              </a:rPr>
              <a:t>包含基本的转换，比如去马赛克、白平衡、色矫正，以及一些增强和错误矫正操作，比如死像素点抑制。把</a:t>
            </a:r>
            <a:r>
              <a:rPr lang="en-US" altLang="zh-CN" dirty="0">
                <a:latin typeface="微软雅黑" panose="020B0503020204020204" pitchFamily="34" charset="-122"/>
                <a:ea typeface="微软雅黑" panose="020B0503020204020204" pitchFamily="34" charset="-122"/>
              </a:rPr>
              <a:t>ISP</a:t>
            </a:r>
            <a:r>
              <a:rPr lang="zh-CN" altLang="en-US" dirty="0">
                <a:latin typeface="微软雅黑" panose="020B0503020204020204" pitchFamily="34" charset="-122"/>
                <a:ea typeface="微软雅黑" panose="020B0503020204020204" pitchFamily="34" charset="-122"/>
              </a:rPr>
              <a:t>转换到</a:t>
            </a:r>
            <a:r>
              <a:rPr lang="en-US" altLang="zh-CN" dirty="0">
                <a:latin typeface="微软雅黑" panose="020B0503020204020204" pitchFamily="34" charset="-122"/>
                <a:ea typeface="微软雅黑" panose="020B0503020204020204" pitchFamily="34" charset="-122"/>
              </a:rPr>
              <a:t>Darkroom</a:t>
            </a:r>
            <a:r>
              <a:rPr lang="zh-CN" altLang="en-US" dirty="0">
                <a:latin typeface="微软雅黑" panose="020B0503020204020204" pitchFamily="34" charset="-122"/>
                <a:ea typeface="微软雅黑" panose="020B0503020204020204" pitchFamily="34" charset="-122"/>
              </a:rPr>
              <a:t>是简单而直接的：每个流水线对应一个转换成图像函数的</a:t>
            </a:r>
            <a:r>
              <a:rPr lang="en-US" altLang="zh-CN" dirty="0">
                <a:latin typeface="微软雅黑" panose="020B0503020204020204" pitchFamily="34" charset="-122"/>
                <a:ea typeface="微软雅黑" panose="020B0503020204020204" pitchFamily="34" charset="-122"/>
              </a:rPr>
              <a:t>stencil</a:t>
            </a:r>
            <a:r>
              <a:rPr lang="zh-CN" altLang="en-US" dirty="0">
                <a:latin typeface="微软雅黑" panose="020B0503020204020204" pitchFamily="34" charset="-122"/>
                <a:ea typeface="微软雅黑" panose="020B0503020204020204" pitchFamily="34" charset="-122"/>
              </a:rPr>
              <a:t>操作。</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48" y="3162612"/>
            <a:ext cx="9803104" cy="3483660"/>
          </a:xfrm>
          <a:prstGeom prst="rect">
            <a:avLst/>
          </a:prstGeom>
        </p:spPr>
      </p:pic>
    </p:spTree>
    <p:extLst>
      <p:ext uri="{BB962C8B-B14F-4D97-AF65-F5344CB8AC3E}">
        <p14:creationId xmlns:p14="http://schemas.microsoft.com/office/powerpoint/2010/main" val="52303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8930500" y="488727"/>
            <a:ext cx="2775119"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Corner Detection</a:t>
            </a:r>
            <a:endParaRPr lang="zh-CN" altLang="en-US" sz="2400" dirty="0">
              <a:solidFill>
                <a:srgbClr val="2DC0D2"/>
              </a:solidFill>
              <a:latin typeface="华文细黑" pitchFamily="2" charset="-122"/>
              <a:ea typeface="华文细黑"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经典的角点检测算法，该算法经常用于计算机视觉算法的前期处理，实现为一系列局部</a:t>
            </a:r>
            <a:r>
              <a:rPr lang="en-US" altLang="zh-CN" sz="2400" dirty="0">
                <a:latin typeface="微软雅黑" panose="020B0503020204020204" pitchFamily="34" charset="-122"/>
                <a:ea typeface="微软雅黑" panose="020B0503020204020204" pitchFamily="34" charset="-122"/>
              </a:rPr>
              <a:t>stencil</a:t>
            </a:r>
            <a:r>
              <a:rPr lang="zh-CN" altLang="en-US" sz="2400" dirty="0">
                <a:latin typeface="微软雅黑" panose="020B0503020204020204" pitchFamily="34" charset="-122"/>
                <a:ea typeface="微软雅黑" panose="020B0503020204020204" pitchFamily="34" charset="-122"/>
              </a:rPr>
              <a:t>操作。 </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将与邻点亮度对比足够大的点定义为角点。</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22" y="3261585"/>
            <a:ext cx="8978955" cy="3252530"/>
          </a:xfrm>
          <a:prstGeom prst="rect">
            <a:avLst/>
          </a:prstGeom>
        </p:spPr>
      </p:pic>
    </p:spTree>
    <p:extLst>
      <p:ext uri="{BB962C8B-B14F-4D97-AF65-F5344CB8AC3E}">
        <p14:creationId xmlns:p14="http://schemas.microsoft.com/office/powerpoint/2010/main" val="217220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27430" y="753253"/>
            <a:ext cx="9028914" cy="4191933"/>
            <a:chOff x="227430" y="944784"/>
            <a:chExt cx="9028914" cy="4191933"/>
          </a:xfrm>
        </p:grpSpPr>
        <p:sp>
          <p:nvSpPr>
            <p:cNvPr id="3" name="文本框 2"/>
            <p:cNvSpPr txBox="1"/>
            <p:nvPr/>
          </p:nvSpPr>
          <p:spPr>
            <a:xfrm>
              <a:off x="273179" y="1298727"/>
              <a:ext cx="8983165"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One</a:t>
              </a:r>
              <a:endParaRPr lang="zh-CN"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227430" y="4100397"/>
              <a:ext cx="4299585" cy="1036320"/>
            </a:xfrm>
            <a:prstGeom prst="rect">
              <a:avLst/>
            </a:prstGeom>
            <a:noFill/>
          </p:spPr>
          <p:txBody>
            <a:bodyPr wrap="none" rtlCol="0">
              <a:spAutoFit/>
            </a:bodyPr>
            <a:lstStyle/>
            <a:p>
              <a:r>
                <a:rPr lang="x-none" altLang="zh-CN" sz="6200" dirty="0">
                  <a:solidFill>
                    <a:schemeClr val="bg1"/>
                  </a:solidFill>
                  <a:latin typeface="Arial" charset="0"/>
                </a:rPr>
                <a:t>Introduction</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9172553" y="506958"/>
            <a:ext cx="2533066"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Edge Detection</a:t>
            </a:r>
            <a:endParaRPr lang="zh-CN" altLang="en-US" sz="2400" dirty="0">
              <a:solidFill>
                <a:srgbClr val="2DC0D2"/>
              </a:solidFill>
              <a:latin typeface="华文细黑" pitchFamily="2" charset="-122"/>
              <a:ea typeface="华文细黑"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经典的边缘检测算法。</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首先计算图像在</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方向的梯度，然后对其分类，最终跟踪其中的序列化像素。</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边缘检测需要长序列迭代，这和</a:t>
            </a:r>
            <a:r>
              <a:rPr lang="en-US" altLang="zh-CN" sz="24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的模型不完全符合。实现该算法的目的是为了证明</a:t>
            </a:r>
            <a:r>
              <a:rPr lang="en-US" altLang="zh-CN" sz="24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在其不擅长的领域也能有比较好的表现。</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902" y="3925991"/>
            <a:ext cx="8175448" cy="2932009"/>
          </a:xfrm>
          <a:prstGeom prst="rect">
            <a:avLst/>
          </a:prstGeom>
        </p:spPr>
      </p:pic>
    </p:spTree>
    <p:extLst>
      <p:ext uri="{BB962C8B-B14F-4D97-AF65-F5344CB8AC3E}">
        <p14:creationId xmlns:p14="http://schemas.microsoft.com/office/powerpoint/2010/main" val="253834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10661743" y="550326"/>
            <a:ext cx="1165704" cy="461665"/>
          </a:xfrm>
          <a:prstGeom prst="rect">
            <a:avLst/>
          </a:prstGeom>
          <a:noFill/>
        </p:spPr>
        <p:txBody>
          <a:bodyPr wrap="none" rtlCol="0">
            <a:spAutoFit/>
          </a:bodyPr>
          <a:lstStyle/>
          <a:p>
            <a:r>
              <a:rPr lang="en-US" altLang="zh-CN" sz="2400" dirty="0" err="1">
                <a:solidFill>
                  <a:srgbClr val="2DC0D2"/>
                </a:solidFill>
                <a:latin typeface="华文细黑" pitchFamily="2" charset="-122"/>
                <a:ea typeface="华文细黑" pitchFamily="2" charset="-122"/>
              </a:rPr>
              <a:t>Deblur</a:t>
            </a:r>
            <a:endParaRPr lang="zh-CN" altLang="en-US" sz="2400" dirty="0">
              <a:solidFill>
                <a:srgbClr val="2DC0D2"/>
              </a:solidFill>
              <a:latin typeface="华文细黑" pitchFamily="2" charset="-122"/>
              <a:ea typeface="华文细黑" pitchFamily="2" charset="-122"/>
            </a:endParaRPr>
          </a:p>
        </p:txBody>
      </p:sp>
      <p:sp>
        <p:nvSpPr>
          <p:cNvPr id="5" name="内容占位符 2"/>
          <p:cNvSpPr>
            <a:spLocks noGrp="1"/>
          </p:cNvSpPr>
          <p:nvPr>
            <p:ph idx="1"/>
          </p:nvPr>
        </p:nvSpPr>
        <p:spPr>
          <a:xfrm>
            <a:off x="838200" y="1547329"/>
            <a:ext cx="10515600" cy="4351338"/>
          </a:xfrm>
        </p:spPr>
        <p:txBody>
          <a:bodyPr>
            <a:normAutofit/>
          </a:bodyPr>
          <a:lstStyle/>
          <a:p>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Richardson-Lucy non-blind </a:t>
            </a:r>
            <a:r>
              <a:rPr lang="en-US" altLang="zh-CN" sz="2400" dirty="0" err="1">
                <a:latin typeface="微软雅黑" panose="020B0503020204020204" pitchFamily="34" charset="-122"/>
                <a:ea typeface="微软雅黑" panose="020B0503020204020204" pitchFamily="34" charset="-122"/>
              </a:rPr>
              <a:t>deconvolution</a:t>
            </a:r>
            <a:r>
              <a:rPr lang="en-US" altLang="zh-CN" sz="2400" dirty="0">
                <a:latin typeface="微软雅黑" panose="020B0503020204020204" pitchFamily="34" charset="-122"/>
                <a:ea typeface="微软雅黑" panose="020B0503020204020204" pitchFamily="34" charset="-122"/>
              </a:rPr>
              <a:t> algorithm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去模糊对迭代计算力的要求非常高，我们实现该算法的目的是对系统进行压力测试。</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实现了</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次迭代，这是由硬件所限制的。</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49" y="3227111"/>
            <a:ext cx="9150501" cy="3265869"/>
          </a:xfrm>
          <a:prstGeom prst="rect">
            <a:avLst/>
          </a:prstGeom>
        </p:spPr>
      </p:pic>
    </p:spTree>
    <p:extLst>
      <p:ext uri="{BB962C8B-B14F-4D97-AF65-F5344CB8AC3E}">
        <p14:creationId xmlns:p14="http://schemas.microsoft.com/office/powerpoint/2010/main" val="839468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10661743" y="550326"/>
            <a:ext cx="1107996" cy="461665"/>
          </a:xfrm>
          <a:prstGeom prst="rect">
            <a:avLst/>
          </a:prstGeom>
          <a:noFill/>
        </p:spPr>
        <p:txBody>
          <a:bodyPr wrap="none" rtlCol="0">
            <a:spAutoFit/>
          </a:bodyPr>
          <a:lstStyle/>
          <a:p>
            <a:r>
              <a:rPr lang="zh-CN" altLang="en-US" sz="2400" dirty="0">
                <a:solidFill>
                  <a:srgbClr val="2DC0D2"/>
                </a:solidFill>
                <a:latin typeface="微软雅黑" panose="020B0503020204020204" pitchFamily="34" charset="-122"/>
                <a:ea typeface="微软雅黑" panose="020B0503020204020204" pitchFamily="34" charset="-122"/>
              </a:rPr>
              <a:t>吞吐量</a:t>
            </a:r>
          </a:p>
        </p:txBody>
      </p:sp>
      <p:sp>
        <p:nvSpPr>
          <p:cNvPr id="5" name="内容占位符 2"/>
          <p:cNvSpPr>
            <a:spLocks noGrp="1"/>
          </p:cNvSpPr>
          <p:nvPr>
            <p:ph idx="1"/>
          </p:nvPr>
        </p:nvSpPr>
        <p:spPr>
          <a:xfrm>
            <a:off x="838200" y="1825625"/>
            <a:ext cx="10515600" cy="4351338"/>
          </a:xfrm>
        </p:spPr>
        <p:txBody>
          <a:bodyPr/>
          <a:lstStyle/>
          <a:p>
            <a:r>
              <a:rPr lang="en-US" altLang="zh-CN" dirty="0">
                <a:latin typeface="微软雅黑" panose="020B0503020204020204" pitchFamily="34" charset="-122"/>
                <a:ea typeface="微软雅黑" panose="020B0503020204020204" pitchFamily="34" charset="-122"/>
              </a:rPr>
              <a:t>ASIC</a:t>
            </a:r>
            <a:r>
              <a:rPr lang="zh-CN" altLang="en-US" dirty="0">
                <a:latin typeface="微软雅黑" panose="020B0503020204020204" pitchFamily="34" charset="-122"/>
                <a:ea typeface="微软雅黑" panose="020B0503020204020204" pitchFamily="34" charset="-122"/>
              </a:rPr>
              <a:t>单流水线速度可以处理</a:t>
            </a:r>
            <a:r>
              <a:rPr lang="en-US" altLang="zh-CN" dirty="0">
                <a:latin typeface="微软雅黑" panose="020B0503020204020204" pitchFamily="34" charset="-122"/>
                <a:ea typeface="微软雅黑" panose="020B0503020204020204" pitchFamily="34" charset="-122"/>
              </a:rPr>
              <a:t>1600</a:t>
            </a:r>
            <a:r>
              <a:rPr lang="zh-CN" altLang="en-US" dirty="0">
                <a:latin typeface="微软雅黑" panose="020B0503020204020204" pitchFamily="34" charset="-122"/>
                <a:ea typeface="微软雅黑" panose="020B0503020204020204" pitchFamily="34" charset="-122"/>
              </a:rPr>
              <a:t>万像素的图像</a:t>
            </a:r>
            <a:r>
              <a:rPr lang="en-US" altLang="zh-CN" dirty="0">
                <a:latin typeface="微软雅黑" panose="020B0503020204020204" pitchFamily="34" charset="-122"/>
                <a:ea typeface="微软雅黑" panose="020B0503020204020204" pitchFamily="34" charset="-122"/>
              </a:rPr>
              <a:t>60 FPS.</a:t>
            </a: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FPGA</a:t>
            </a:r>
            <a:r>
              <a:rPr lang="zh-CN" altLang="en-US" dirty="0">
                <a:latin typeface="微软雅黑" panose="020B0503020204020204" pitchFamily="34" charset="-122"/>
                <a:ea typeface="微软雅黑" panose="020B0503020204020204" pitchFamily="34" charset="-122"/>
              </a:rPr>
              <a:t>上这个数字是</a:t>
            </a:r>
            <a:r>
              <a:rPr lang="en-US" altLang="zh-CN" dirty="0">
                <a:latin typeface="微软雅黑" panose="020B0503020204020204" pitchFamily="34" charset="-122"/>
                <a:ea typeface="微软雅黑" panose="020B0503020204020204" pitchFamily="34" charset="-122"/>
              </a:rPr>
              <a:t>1080p/60.</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094" y="2857500"/>
            <a:ext cx="6494872" cy="3603496"/>
          </a:xfrm>
          <a:prstGeom prst="rect">
            <a:avLst/>
          </a:prstGeom>
        </p:spPr>
      </p:pic>
    </p:spTree>
    <p:extLst>
      <p:ext uri="{BB962C8B-B14F-4D97-AF65-F5344CB8AC3E}">
        <p14:creationId xmlns:p14="http://schemas.microsoft.com/office/powerpoint/2010/main" val="846839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25938"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Four</a:t>
            </a:r>
            <a:endParaRPr lang="zh-CN" altLang="en-US" sz="6000" dirty="0">
              <a:solidFill>
                <a:schemeClr val="accent5"/>
              </a:solidFill>
              <a:latin typeface="华文细黑" pitchFamily="2" charset="-122"/>
              <a:ea typeface="华文细黑" pitchFamily="2" charset="-122"/>
            </a:endParaRPr>
          </a:p>
        </p:txBody>
      </p:sp>
      <p:sp>
        <p:nvSpPr>
          <p:cNvPr id="13" name="文本框 12">
            <a:extLst>
              <a:ext uri="{FF2B5EF4-FFF2-40B4-BE49-F238E27FC236}">
                <a16:creationId xmlns:a16="http://schemas.microsoft.com/office/drawing/2014/main" id="{8BC03BAA-89C7-4165-897B-3FAE58B4FBCE}"/>
              </a:ext>
            </a:extLst>
          </p:cNvPr>
          <p:cNvSpPr txBox="1"/>
          <p:nvPr/>
        </p:nvSpPr>
        <p:spPr>
          <a:xfrm>
            <a:off x="10661743" y="550326"/>
            <a:ext cx="800219" cy="461665"/>
          </a:xfrm>
          <a:prstGeom prst="rect">
            <a:avLst/>
          </a:prstGeom>
          <a:noFill/>
        </p:spPr>
        <p:txBody>
          <a:bodyPr wrap="none" rtlCol="0">
            <a:spAutoFit/>
          </a:bodyPr>
          <a:lstStyle/>
          <a:p>
            <a:r>
              <a:rPr lang="zh-CN" altLang="en-US" sz="2400" dirty="0">
                <a:solidFill>
                  <a:srgbClr val="2DC0D2"/>
                </a:solidFill>
                <a:latin typeface="华文细黑" pitchFamily="2" charset="-122"/>
                <a:ea typeface="华文细黑" pitchFamily="2" charset="-122"/>
              </a:rPr>
              <a:t>比较</a:t>
            </a:r>
          </a:p>
        </p:txBody>
      </p:sp>
      <p:sp>
        <p:nvSpPr>
          <p:cNvPr id="5" name="内容占位符 2"/>
          <p:cNvSpPr>
            <a:spLocks noGrp="1"/>
          </p:cNvSpPr>
          <p:nvPr>
            <p:ph idx="1"/>
          </p:nvPr>
        </p:nvSpPr>
        <p:spPr>
          <a:xfrm>
            <a:off x="838200" y="1825625"/>
            <a:ext cx="10515600" cy="4351338"/>
          </a:xfrm>
        </p:spPr>
        <p:txBody>
          <a:bodyPr/>
          <a:lstStyle/>
          <a:p>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ISP</a:t>
            </a:r>
            <a:r>
              <a:rPr lang="zh-CN" altLang="en-US" dirty="0">
                <a:latin typeface="微软雅黑" panose="020B0503020204020204" pitchFamily="34" charset="-122"/>
                <a:ea typeface="微软雅黑" panose="020B0503020204020204" pitchFamily="34" charset="-122"/>
              </a:rPr>
              <a:t>，非多线程、非向量化的代码比开启了这些优化的代码，后者有七倍的加速效果。在这些加速效果中，</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倍来自多线程，</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倍来自向量化。</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Darkroom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Halide</a:t>
            </a:r>
            <a:r>
              <a:rPr lang="zh-CN" altLang="en-US" dirty="0">
                <a:latin typeface="微软雅黑" panose="020B0503020204020204" pitchFamily="34" charset="-122"/>
                <a:ea typeface="微软雅黑" panose="020B0503020204020204" pitchFamily="34" charset="-122"/>
              </a:rPr>
              <a:t>（一种现存的高性能的图像处理语言和编译器）相比，在去模糊这项应用上，二者的运行时时间是相似的。但是编译时间，</a:t>
            </a:r>
            <a:r>
              <a:rPr lang="en-US" altLang="zh-CN" dirty="0">
                <a:latin typeface="微软雅黑" panose="020B0503020204020204" pitchFamily="34" charset="-122"/>
                <a:ea typeface="微软雅黑" panose="020B0503020204020204" pitchFamily="34" charset="-122"/>
              </a:rPr>
              <a:t>Darkroom</a:t>
            </a:r>
            <a:r>
              <a:rPr lang="zh-CN" altLang="en-US" dirty="0">
                <a:latin typeface="微软雅黑" panose="020B0503020204020204" pitchFamily="34" charset="-122"/>
                <a:ea typeface="微软雅黑" panose="020B0503020204020204" pitchFamily="34" charset="-122"/>
              </a:rPr>
              <a:t>全部优化只用了不到一秒，总的编译时间不超过两分钟，但是</a:t>
            </a:r>
            <a:r>
              <a:rPr lang="en-US" altLang="zh-CN" dirty="0">
                <a:latin typeface="微软雅黑" panose="020B0503020204020204" pitchFamily="34" charset="-122"/>
                <a:ea typeface="微软雅黑" panose="020B0503020204020204" pitchFamily="34" charset="-122"/>
              </a:rPr>
              <a:t>Halide</a:t>
            </a:r>
            <a:r>
              <a:rPr lang="zh-CN" altLang="en-US" dirty="0">
                <a:latin typeface="微软雅黑" panose="020B0503020204020204" pitchFamily="34" charset="-122"/>
                <a:ea typeface="微软雅黑" panose="020B0503020204020204" pitchFamily="34" charset="-122"/>
              </a:rPr>
              <a:t>用了 八小时。</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546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9085757" cy="4031873"/>
            <a:chOff x="273179" y="944784"/>
            <a:chExt cx="9085757" cy="4031873"/>
          </a:xfrm>
        </p:grpSpPr>
        <p:sp>
          <p:nvSpPr>
            <p:cNvPr id="3" name="文本框 2"/>
            <p:cNvSpPr txBox="1"/>
            <p:nvPr/>
          </p:nvSpPr>
          <p:spPr>
            <a:xfrm>
              <a:off x="273179" y="1298727"/>
              <a:ext cx="9085757"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Five</a:t>
              </a:r>
              <a:endParaRPr lang="x-none"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7965066" cy="1046440"/>
            </a:xfrm>
            <a:prstGeom prst="rect">
              <a:avLst/>
            </a:prstGeom>
            <a:noFill/>
          </p:spPr>
          <p:txBody>
            <a:bodyPr wrap="none" rtlCol="0">
              <a:spAutoFit/>
            </a:bodyPr>
            <a:lstStyle/>
            <a:p>
              <a:r>
                <a:rPr lang="en-US" altLang="zh-CN" sz="6200" dirty="0">
                  <a:solidFill>
                    <a:schemeClr val="bg1"/>
                  </a:solidFill>
                  <a:latin typeface="Arial" charset="0"/>
                </a:rPr>
                <a:t>Source Code Analysis</a:t>
              </a:r>
              <a:endParaRPr lang="x-none" sz="6200" dirty="0">
                <a:solidFill>
                  <a:schemeClr val="bg1"/>
                </a:solidFill>
                <a:latin typeface="Arial" charset="0"/>
              </a:endParaRPr>
            </a:p>
          </p:txBody>
        </p:sp>
      </p:grpSp>
    </p:spTree>
    <p:extLst>
      <p:ext uri="{BB962C8B-B14F-4D97-AF65-F5344CB8AC3E}">
        <p14:creationId xmlns:p14="http://schemas.microsoft.com/office/powerpoint/2010/main" val="3985547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p:nvPr/>
        </p:nvSpPr>
        <p:spPr>
          <a:xfrm>
            <a:off x="4803828" y="3163304"/>
            <a:ext cx="2239107" cy="1875693"/>
          </a:xfrm>
          <a:custGeom>
            <a:avLst/>
            <a:gdLst>
              <a:gd name="connsiteX0" fmla="*/ 1113692 w 2239107"/>
              <a:gd name="connsiteY0" fmla="*/ 0 h 1875693"/>
              <a:gd name="connsiteX1" fmla="*/ 152400 w 2239107"/>
              <a:gd name="connsiteY1" fmla="*/ 504093 h 1875693"/>
              <a:gd name="connsiteX2" fmla="*/ 0 w 2239107"/>
              <a:gd name="connsiteY2" fmla="*/ 949570 h 1875693"/>
              <a:gd name="connsiteX3" fmla="*/ 234461 w 2239107"/>
              <a:gd name="connsiteY3" fmla="*/ 1875693 h 1875693"/>
              <a:gd name="connsiteX4" fmla="*/ 1899138 w 2239107"/>
              <a:gd name="connsiteY4" fmla="*/ 1723293 h 1875693"/>
              <a:gd name="connsiteX5" fmla="*/ 2239107 w 2239107"/>
              <a:gd name="connsiteY5" fmla="*/ 1160585 h 1875693"/>
              <a:gd name="connsiteX6" fmla="*/ 1969476 w 2239107"/>
              <a:gd name="connsiteY6" fmla="*/ 949570 h 1875693"/>
              <a:gd name="connsiteX7" fmla="*/ 2157046 w 2239107"/>
              <a:gd name="connsiteY7" fmla="*/ 410308 h 1875693"/>
              <a:gd name="connsiteX8" fmla="*/ 1113692 w 2239107"/>
              <a:gd name="connsiteY8" fmla="*/ 0 h 187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107" h="1875693">
                <a:moveTo>
                  <a:pt x="1113692" y="0"/>
                </a:moveTo>
                <a:lnTo>
                  <a:pt x="152400" y="504093"/>
                </a:lnTo>
                <a:lnTo>
                  <a:pt x="0" y="949570"/>
                </a:lnTo>
                <a:lnTo>
                  <a:pt x="234461" y="1875693"/>
                </a:lnTo>
                <a:lnTo>
                  <a:pt x="1899138" y="1723293"/>
                </a:lnTo>
                <a:lnTo>
                  <a:pt x="2239107" y="1160585"/>
                </a:lnTo>
                <a:lnTo>
                  <a:pt x="1969476" y="949570"/>
                </a:lnTo>
                <a:lnTo>
                  <a:pt x="2157046" y="410308"/>
                </a:lnTo>
                <a:lnTo>
                  <a:pt x="1113692" y="0"/>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77" name="椭圆 76"/>
          <p:cNvSpPr/>
          <p:nvPr/>
        </p:nvSpPr>
        <p:spPr>
          <a:xfrm>
            <a:off x="5895487" y="2785653"/>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p:cNvCxnSpPr/>
          <p:nvPr/>
        </p:nvCxnSpPr>
        <p:spPr>
          <a:xfrm flipH="1" flipV="1">
            <a:off x="5998726" y="1905994"/>
            <a:ext cx="1" cy="857208"/>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83" name="圆角矩形 82"/>
          <p:cNvSpPr/>
          <p:nvPr/>
        </p:nvSpPr>
        <p:spPr>
          <a:xfrm>
            <a:off x="5595582" y="1351129"/>
            <a:ext cx="3616657" cy="614150"/>
          </a:xfrm>
          <a:custGeom>
            <a:avLst/>
            <a:gdLst>
              <a:gd name="connsiteX0" fmla="*/ 0 w 3210100"/>
              <a:gd name="connsiteY0" fmla="*/ 0 h 423080"/>
              <a:gd name="connsiteX1" fmla="*/ 0 w 3210100"/>
              <a:gd name="connsiteY1" fmla="*/ 0 h 423080"/>
              <a:gd name="connsiteX2" fmla="*/ 3210100 w 3210100"/>
              <a:gd name="connsiteY2" fmla="*/ 0 h 423080"/>
              <a:gd name="connsiteX3" fmla="*/ 3210100 w 3210100"/>
              <a:gd name="connsiteY3" fmla="*/ 0 h 423080"/>
              <a:gd name="connsiteX4" fmla="*/ 3210100 w 3210100"/>
              <a:gd name="connsiteY4" fmla="*/ 423080 h 423080"/>
              <a:gd name="connsiteX5" fmla="*/ 3210100 w 3210100"/>
              <a:gd name="connsiteY5" fmla="*/ 423080 h 423080"/>
              <a:gd name="connsiteX6" fmla="*/ 0 w 3210100"/>
              <a:gd name="connsiteY6" fmla="*/ 423080 h 423080"/>
              <a:gd name="connsiteX7" fmla="*/ 0 w 3210100"/>
              <a:gd name="connsiteY7" fmla="*/ 423080 h 423080"/>
              <a:gd name="connsiteX8" fmla="*/ 0 w 3210100"/>
              <a:gd name="connsiteY8" fmla="*/ 0 h 423080"/>
              <a:gd name="connsiteX0-1" fmla="*/ 0 w 3210100"/>
              <a:gd name="connsiteY0-2" fmla="*/ 0 h 423080"/>
              <a:gd name="connsiteX1-3" fmla="*/ 0 w 3210100"/>
              <a:gd name="connsiteY1-4" fmla="*/ 0 h 423080"/>
              <a:gd name="connsiteX2-5" fmla="*/ 3210100 w 3210100"/>
              <a:gd name="connsiteY2-6" fmla="*/ 0 h 423080"/>
              <a:gd name="connsiteX3-7" fmla="*/ 3210100 w 3210100"/>
              <a:gd name="connsiteY3-8" fmla="*/ 0 h 423080"/>
              <a:gd name="connsiteX4-9" fmla="*/ 3210100 w 3210100"/>
              <a:gd name="connsiteY4-10" fmla="*/ 423080 h 423080"/>
              <a:gd name="connsiteX5-11" fmla="*/ 3210100 w 3210100"/>
              <a:gd name="connsiteY5-12" fmla="*/ 423080 h 423080"/>
              <a:gd name="connsiteX6-13" fmla="*/ 0 w 3210100"/>
              <a:gd name="connsiteY6-14" fmla="*/ 423080 h 423080"/>
              <a:gd name="connsiteX7-15" fmla="*/ 0 w 3210100"/>
              <a:gd name="connsiteY7-16" fmla="*/ 423080 h 423080"/>
              <a:gd name="connsiteX8-17" fmla="*/ 5223 w 3210100"/>
              <a:gd name="connsiteY8-18" fmla="*/ 236704 h 423080"/>
              <a:gd name="connsiteX9" fmla="*/ 0 w 3210100"/>
              <a:gd name="connsiteY9" fmla="*/ 0 h 423080"/>
              <a:gd name="connsiteX0-19" fmla="*/ 172198 w 3382298"/>
              <a:gd name="connsiteY0-20" fmla="*/ 0 h 423080"/>
              <a:gd name="connsiteX1-21" fmla="*/ 172198 w 3382298"/>
              <a:gd name="connsiteY1-22" fmla="*/ 0 h 423080"/>
              <a:gd name="connsiteX2-23" fmla="*/ 3382298 w 3382298"/>
              <a:gd name="connsiteY2-24" fmla="*/ 0 h 423080"/>
              <a:gd name="connsiteX3-25" fmla="*/ 3382298 w 3382298"/>
              <a:gd name="connsiteY3-26" fmla="*/ 0 h 423080"/>
              <a:gd name="connsiteX4-27" fmla="*/ 3382298 w 3382298"/>
              <a:gd name="connsiteY4-28" fmla="*/ 423080 h 423080"/>
              <a:gd name="connsiteX5-29" fmla="*/ 3382298 w 3382298"/>
              <a:gd name="connsiteY5-30" fmla="*/ 423080 h 423080"/>
              <a:gd name="connsiteX6-31" fmla="*/ 172198 w 3382298"/>
              <a:gd name="connsiteY6-32" fmla="*/ 423080 h 423080"/>
              <a:gd name="connsiteX7-33" fmla="*/ 172198 w 3382298"/>
              <a:gd name="connsiteY7-34" fmla="*/ 423080 h 423080"/>
              <a:gd name="connsiteX8-35" fmla="*/ 0 w 3382298"/>
              <a:gd name="connsiteY8-36" fmla="*/ 195761 h 423080"/>
              <a:gd name="connsiteX9-37" fmla="*/ 172198 w 3382298"/>
              <a:gd name="connsiteY9-38" fmla="*/ 0 h 423080"/>
              <a:gd name="connsiteX0-39" fmla="*/ 172198 w 3382298"/>
              <a:gd name="connsiteY0-40" fmla="*/ 0 h 423080"/>
              <a:gd name="connsiteX1-41" fmla="*/ 172198 w 3382298"/>
              <a:gd name="connsiteY1-42" fmla="*/ 0 h 423080"/>
              <a:gd name="connsiteX2-43" fmla="*/ 3382298 w 3382298"/>
              <a:gd name="connsiteY2-44" fmla="*/ 0 h 423080"/>
              <a:gd name="connsiteX3-45" fmla="*/ 3382298 w 3382298"/>
              <a:gd name="connsiteY3-46" fmla="*/ 0 h 423080"/>
              <a:gd name="connsiteX4-47" fmla="*/ 3370997 w 3382298"/>
              <a:gd name="connsiteY4-48" fmla="*/ 168465 h 423080"/>
              <a:gd name="connsiteX5-49" fmla="*/ 3382298 w 3382298"/>
              <a:gd name="connsiteY5-50" fmla="*/ 423080 h 423080"/>
              <a:gd name="connsiteX6-51" fmla="*/ 3382298 w 3382298"/>
              <a:gd name="connsiteY6-52" fmla="*/ 423080 h 423080"/>
              <a:gd name="connsiteX7-53" fmla="*/ 172198 w 3382298"/>
              <a:gd name="connsiteY7-54" fmla="*/ 423080 h 423080"/>
              <a:gd name="connsiteX8-55" fmla="*/ 172198 w 3382298"/>
              <a:gd name="connsiteY8-56" fmla="*/ 423080 h 423080"/>
              <a:gd name="connsiteX9-57" fmla="*/ 0 w 3382298"/>
              <a:gd name="connsiteY9-58" fmla="*/ 195761 h 423080"/>
              <a:gd name="connsiteX10" fmla="*/ 172198 w 3382298"/>
              <a:gd name="connsiteY10" fmla="*/ 0 h 423080"/>
              <a:gd name="connsiteX0-59" fmla="*/ 172198 w 3616657"/>
              <a:gd name="connsiteY0-60" fmla="*/ 0 h 423080"/>
              <a:gd name="connsiteX1-61" fmla="*/ 172198 w 3616657"/>
              <a:gd name="connsiteY1-62" fmla="*/ 0 h 423080"/>
              <a:gd name="connsiteX2-63" fmla="*/ 3382298 w 3616657"/>
              <a:gd name="connsiteY2-64" fmla="*/ 0 h 423080"/>
              <a:gd name="connsiteX3-65" fmla="*/ 3382298 w 3616657"/>
              <a:gd name="connsiteY3-66" fmla="*/ 0 h 423080"/>
              <a:gd name="connsiteX4-67" fmla="*/ 3616657 w 3616657"/>
              <a:gd name="connsiteY4-68" fmla="*/ 318591 h 423080"/>
              <a:gd name="connsiteX5-69" fmla="*/ 3382298 w 3616657"/>
              <a:gd name="connsiteY5-70" fmla="*/ 423080 h 423080"/>
              <a:gd name="connsiteX6-71" fmla="*/ 3382298 w 3616657"/>
              <a:gd name="connsiteY6-72" fmla="*/ 423080 h 423080"/>
              <a:gd name="connsiteX7-73" fmla="*/ 172198 w 3616657"/>
              <a:gd name="connsiteY7-74" fmla="*/ 423080 h 423080"/>
              <a:gd name="connsiteX8-75" fmla="*/ 172198 w 3616657"/>
              <a:gd name="connsiteY8-76" fmla="*/ 423080 h 423080"/>
              <a:gd name="connsiteX9-77" fmla="*/ 0 w 3616657"/>
              <a:gd name="connsiteY9-78" fmla="*/ 195761 h 423080"/>
              <a:gd name="connsiteX10-79" fmla="*/ 172198 w 3616657"/>
              <a:gd name="connsiteY10-80" fmla="*/ 0 h 423080"/>
              <a:gd name="connsiteX0-81" fmla="*/ 172198 w 3616657"/>
              <a:gd name="connsiteY0-82" fmla="*/ 8956 h 432036"/>
              <a:gd name="connsiteX1-83" fmla="*/ 172198 w 3616657"/>
              <a:gd name="connsiteY1-84" fmla="*/ 8956 h 432036"/>
              <a:gd name="connsiteX2-85" fmla="*/ 791570 w 3616657"/>
              <a:gd name="connsiteY2-86" fmla="*/ 0 h 432036"/>
              <a:gd name="connsiteX3-87" fmla="*/ 3382298 w 3616657"/>
              <a:gd name="connsiteY3-88" fmla="*/ 8956 h 432036"/>
              <a:gd name="connsiteX4-89" fmla="*/ 3382298 w 3616657"/>
              <a:gd name="connsiteY4-90" fmla="*/ 8956 h 432036"/>
              <a:gd name="connsiteX5-91" fmla="*/ 3616657 w 3616657"/>
              <a:gd name="connsiteY5-92" fmla="*/ 327547 h 432036"/>
              <a:gd name="connsiteX6-93" fmla="*/ 3382298 w 3616657"/>
              <a:gd name="connsiteY6-94" fmla="*/ 432036 h 432036"/>
              <a:gd name="connsiteX7-95" fmla="*/ 3382298 w 3616657"/>
              <a:gd name="connsiteY7-96" fmla="*/ 432036 h 432036"/>
              <a:gd name="connsiteX8-97" fmla="*/ 172198 w 3616657"/>
              <a:gd name="connsiteY8-98" fmla="*/ 432036 h 432036"/>
              <a:gd name="connsiteX9-99" fmla="*/ 172198 w 3616657"/>
              <a:gd name="connsiteY9-100" fmla="*/ 432036 h 432036"/>
              <a:gd name="connsiteX10-101" fmla="*/ 0 w 3616657"/>
              <a:gd name="connsiteY10-102" fmla="*/ 204717 h 432036"/>
              <a:gd name="connsiteX11" fmla="*/ 172198 w 3616657"/>
              <a:gd name="connsiteY11" fmla="*/ 8956 h 432036"/>
              <a:gd name="connsiteX0-103" fmla="*/ 172198 w 3616657"/>
              <a:gd name="connsiteY0-104" fmla="*/ 131785 h 554865"/>
              <a:gd name="connsiteX1-105" fmla="*/ 172198 w 3616657"/>
              <a:gd name="connsiteY1-106" fmla="*/ 131785 h 554865"/>
              <a:gd name="connsiteX2-107" fmla="*/ 764274 w 3616657"/>
              <a:gd name="connsiteY2-108" fmla="*/ 0 h 554865"/>
              <a:gd name="connsiteX3-109" fmla="*/ 3382298 w 3616657"/>
              <a:gd name="connsiteY3-110" fmla="*/ 131785 h 554865"/>
              <a:gd name="connsiteX4-111" fmla="*/ 3382298 w 3616657"/>
              <a:gd name="connsiteY4-112" fmla="*/ 131785 h 554865"/>
              <a:gd name="connsiteX5-113" fmla="*/ 3616657 w 3616657"/>
              <a:gd name="connsiteY5-114" fmla="*/ 450376 h 554865"/>
              <a:gd name="connsiteX6-115" fmla="*/ 3382298 w 3616657"/>
              <a:gd name="connsiteY6-116" fmla="*/ 554865 h 554865"/>
              <a:gd name="connsiteX7-117" fmla="*/ 3382298 w 3616657"/>
              <a:gd name="connsiteY7-118" fmla="*/ 554865 h 554865"/>
              <a:gd name="connsiteX8-119" fmla="*/ 172198 w 3616657"/>
              <a:gd name="connsiteY8-120" fmla="*/ 554865 h 554865"/>
              <a:gd name="connsiteX9-121" fmla="*/ 172198 w 3616657"/>
              <a:gd name="connsiteY9-122" fmla="*/ 554865 h 554865"/>
              <a:gd name="connsiteX10-123" fmla="*/ 0 w 3616657"/>
              <a:gd name="connsiteY10-124" fmla="*/ 327546 h 554865"/>
              <a:gd name="connsiteX11-125" fmla="*/ 172198 w 3616657"/>
              <a:gd name="connsiteY11-126" fmla="*/ 131785 h 554865"/>
              <a:gd name="connsiteX0-127" fmla="*/ 172198 w 3616657"/>
              <a:gd name="connsiteY0-128" fmla="*/ 131785 h 554865"/>
              <a:gd name="connsiteX1-129" fmla="*/ 172198 w 3616657"/>
              <a:gd name="connsiteY1-130" fmla="*/ 131785 h 554865"/>
              <a:gd name="connsiteX2-131" fmla="*/ 764274 w 3616657"/>
              <a:gd name="connsiteY2-132" fmla="*/ 0 h 554865"/>
              <a:gd name="connsiteX3-133" fmla="*/ 3382298 w 3616657"/>
              <a:gd name="connsiteY3-134" fmla="*/ 131785 h 554865"/>
              <a:gd name="connsiteX4-135" fmla="*/ 3382298 w 3616657"/>
              <a:gd name="connsiteY4-136" fmla="*/ 131785 h 554865"/>
              <a:gd name="connsiteX5-137" fmla="*/ 3616657 w 3616657"/>
              <a:gd name="connsiteY5-138" fmla="*/ 450376 h 554865"/>
              <a:gd name="connsiteX6-139" fmla="*/ 3382298 w 3616657"/>
              <a:gd name="connsiteY6-140" fmla="*/ 554865 h 554865"/>
              <a:gd name="connsiteX7-141" fmla="*/ 3382298 w 3616657"/>
              <a:gd name="connsiteY7-142" fmla="*/ 554865 h 554865"/>
              <a:gd name="connsiteX8-143" fmla="*/ 2674961 w 3616657"/>
              <a:gd name="connsiteY8-144" fmla="*/ 545911 h 554865"/>
              <a:gd name="connsiteX9-145" fmla="*/ 172198 w 3616657"/>
              <a:gd name="connsiteY9-146" fmla="*/ 554865 h 554865"/>
              <a:gd name="connsiteX10-147" fmla="*/ 172198 w 3616657"/>
              <a:gd name="connsiteY10-148" fmla="*/ 554865 h 554865"/>
              <a:gd name="connsiteX11-149" fmla="*/ 0 w 3616657"/>
              <a:gd name="connsiteY11-150" fmla="*/ 327546 h 554865"/>
              <a:gd name="connsiteX12" fmla="*/ 172198 w 3616657"/>
              <a:gd name="connsiteY12" fmla="*/ 131785 h 554865"/>
              <a:gd name="connsiteX0-151" fmla="*/ 172198 w 3616657"/>
              <a:gd name="connsiteY0-152" fmla="*/ 131785 h 614150"/>
              <a:gd name="connsiteX1-153" fmla="*/ 172198 w 3616657"/>
              <a:gd name="connsiteY1-154" fmla="*/ 131785 h 614150"/>
              <a:gd name="connsiteX2-155" fmla="*/ 764274 w 3616657"/>
              <a:gd name="connsiteY2-156" fmla="*/ 0 h 614150"/>
              <a:gd name="connsiteX3-157" fmla="*/ 3382298 w 3616657"/>
              <a:gd name="connsiteY3-158" fmla="*/ 131785 h 614150"/>
              <a:gd name="connsiteX4-159" fmla="*/ 3382298 w 3616657"/>
              <a:gd name="connsiteY4-160" fmla="*/ 131785 h 614150"/>
              <a:gd name="connsiteX5-161" fmla="*/ 3616657 w 3616657"/>
              <a:gd name="connsiteY5-162" fmla="*/ 450376 h 614150"/>
              <a:gd name="connsiteX6-163" fmla="*/ 3382298 w 3616657"/>
              <a:gd name="connsiteY6-164" fmla="*/ 554865 h 614150"/>
              <a:gd name="connsiteX7-165" fmla="*/ 3382298 w 3616657"/>
              <a:gd name="connsiteY7-166" fmla="*/ 554865 h 614150"/>
              <a:gd name="connsiteX8-167" fmla="*/ 2688609 w 3616657"/>
              <a:gd name="connsiteY8-168" fmla="*/ 614150 h 614150"/>
              <a:gd name="connsiteX9-169" fmla="*/ 172198 w 3616657"/>
              <a:gd name="connsiteY9-170" fmla="*/ 554865 h 614150"/>
              <a:gd name="connsiteX10-171" fmla="*/ 172198 w 3616657"/>
              <a:gd name="connsiteY10-172" fmla="*/ 554865 h 614150"/>
              <a:gd name="connsiteX11-173" fmla="*/ 0 w 3616657"/>
              <a:gd name="connsiteY11-174" fmla="*/ 327546 h 614150"/>
              <a:gd name="connsiteX12-175" fmla="*/ 172198 w 3616657"/>
              <a:gd name="connsiteY12-176" fmla="*/ 131785 h 614150"/>
            </a:gdLst>
            <a:ahLst/>
            <a:cxnLst>
              <a:cxn ang="0">
                <a:pos x="connsiteX0-151" y="connsiteY0-152"/>
              </a:cxn>
              <a:cxn ang="0">
                <a:pos x="connsiteX1-153" y="connsiteY1-154"/>
              </a:cxn>
              <a:cxn ang="0">
                <a:pos x="connsiteX2-155" y="connsiteY2-156"/>
              </a:cxn>
              <a:cxn ang="0">
                <a:pos x="connsiteX3-157" y="connsiteY3-158"/>
              </a:cxn>
              <a:cxn ang="0">
                <a:pos x="connsiteX4-159" y="connsiteY4-160"/>
              </a:cxn>
              <a:cxn ang="0">
                <a:pos x="connsiteX5-161" y="connsiteY5-162"/>
              </a:cxn>
              <a:cxn ang="0">
                <a:pos x="connsiteX6-163" y="connsiteY6-164"/>
              </a:cxn>
              <a:cxn ang="0">
                <a:pos x="connsiteX7-165" y="connsiteY7-166"/>
              </a:cxn>
              <a:cxn ang="0">
                <a:pos x="connsiteX8-167" y="connsiteY8-168"/>
              </a:cxn>
              <a:cxn ang="0">
                <a:pos x="connsiteX9-169" y="connsiteY9-170"/>
              </a:cxn>
              <a:cxn ang="0">
                <a:pos x="connsiteX10-171" y="connsiteY10-172"/>
              </a:cxn>
              <a:cxn ang="0">
                <a:pos x="connsiteX11-173" y="connsiteY11-174"/>
              </a:cxn>
              <a:cxn ang="0">
                <a:pos x="connsiteX12-175" y="connsiteY12-176"/>
              </a:cxn>
            </a:cxnLst>
            <a:rect l="l" t="t" r="r" b="b"/>
            <a:pathLst>
              <a:path w="3616657" h="614150">
                <a:moveTo>
                  <a:pt x="172198" y="131785"/>
                </a:moveTo>
                <a:lnTo>
                  <a:pt x="172198" y="131785"/>
                </a:lnTo>
                <a:lnTo>
                  <a:pt x="764274" y="0"/>
                </a:lnTo>
                <a:lnTo>
                  <a:pt x="3382298" y="131785"/>
                </a:lnTo>
                <a:lnTo>
                  <a:pt x="3382298" y="131785"/>
                </a:lnTo>
                <a:lnTo>
                  <a:pt x="3616657" y="450376"/>
                </a:lnTo>
                <a:lnTo>
                  <a:pt x="3382298" y="554865"/>
                </a:lnTo>
                <a:lnTo>
                  <a:pt x="3382298" y="554865"/>
                </a:lnTo>
                <a:lnTo>
                  <a:pt x="2688609" y="614150"/>
                </a:lnTo>
                <a:lnTo>
                  <a:pt x="172198" y="554865"/>
                </a:lnTo>
                <a:lnTo>
                  <a:pt x="172198" y="554865"/>
                </a:lnTo>
                <a:lnTo>
                  <a:pt x="0" y="327546"/>
                </a:lnTo>
                <a:lnTo>
                  <a:pt x="172198" y="131785"/>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016113" y="3943502"/>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7785100" y="3752492"/>
            <a:ext cx="3210100" cy="641445"/>
          </a:xfrm>
          <a:custGeom>
            <a:avLst/>
            <a:gdLst>
              <a:gd name="connsiteX0" fmla="*/ 0 w 3210100"/>
              <a:gd name="connsiteY0" fmla="*/ 0 h 423080"/>
              <a:gd name="connsiteX1" fmla="*/ 0 w 3210100"/>
              <a:gd name="connsiteY1" fmla="*/ 0 h 423080"/>
              <a:gd name="connsiteX2" fmla="*/ 3210100 w 3210100"/>
              <a:gd name="connsiteY2" fmla="*/ 0 h 423080"/>
              <a:gd name="connsiteX3" fmla="*/ 3210100 w 3210100"/>
              <a:gd name="connsiteY3" fmla="*/ 0 h 423080"/>
              <a:gd name="connsiteX4" fmla="*/ 3210100 w 3210100"/>
              <a:gd name="connsiteY4" fmla="*/ 423080 h 423080"/>
              <a:gd name="connsiteX5" fmla="*/ 3210100 w 3210100"/>
              <a:gd name="connsiteY5" fmla="*/ 423080 h 423080"/>
              <a:gd name="connsiteX6" fmla="*/ 0 w 3210100"/>
              <a:gd name="connsiteY6" fmla="*/ 423080 h 423080"/>
              <a:gd name="connsiteX7" fmla="*/ 0 w 3210100"/>
              <a:gd name="connsiteY7" fmla="*/ 423080 h 423080"/>
              <a:gd name="connsiteX8" fmla="*/ 0 w 3210100"/>
              <a:gd name="connsiteY8" fmla="*/ 0 h 423080"/>
              <a:gd name="connsiteX0-1" fmla="*/ 0 w 3210100"/>
              <a:gd name="connsiteY0-2" fmla="*/ 9149 h 432229"/>
              <a:gd name="connsiteX1-3" fmla="*/ 0 w 3210100"/>
              <a:gd name="connsiteY1-4" fmla="*/ 9149 h 432229"/>
              <a:gd name="connsiteX2-5" fmla="*/ 2600846 w 3210100"/>
              <a:gd name="connsiteY2-6" fmla="*/ 0 h 432229"/>
              <a:gd name="connsiteX3-7" fmla="*/ 3210100 w 3210100"/>
              <a:gd name="connsiteY3-8" fmla="*/ 9149 h 432229"/>
              <a:gd name="connsiteX4-9" fmla="*/ 3210100 w 3210100"/>
              <a:gd name="connsiteY4-10" fmla="*/ 9149 h 432229"/>
              <a:gd name="connsiteX5-11" fmla="*/ 3210100 w 3210100"/>
              <a:gd name="connsiteY5-12" fmla="*/ 432229 h 432229"/>
              <a:gd name="connsiteX6-13" fmla="*/ 3210100 w 3210100"/>
              <a:gd name="connsiteY6-14" fmla="*/ 432229 h 432229"/>
              <a:gd name="connsiteX7-15" fmla="*/ 0 w 3210100"/>
              <a:gd name="connsiteY7-16" fmla="*/ 432229 h 432229"/>
              <a:gd name="connsiteX8-17" fmla="*/ 0 w 3210100"/>
              <a:gd name="connsiteY8-18" fmla="*/ 432229 h 432229"/>
              <a:gd name="connsiteX9" fmla="*/ 0 w 3210100"/>
              <a:gd name="connsiteY9" fmla="*/ 9149 h 432229"/>
              <a:gd name="connsiteX0-19" fmla="*/ 0 w 3210100"/>
              <a:gd name="connsiteY0-20" fmla="*/ 0 h 423080"/>
              <a:gd name="connsiteX1-21" fmla="*/ 0 w 3210100"/>
              <a:gd name="connsiteY1-22" fmla="*/ 0 h 423080"/>
              <a:gd name="connsiteX2-23" fmla="*/ 2628141 w 3210100"/>
              <a:gd name="connsiteY2-24" fmla="*/ 72738 h 423080"/>
              <a:gd name="connsiteX3-25" fmla="*/ 3210100 w 3210100"/>
              <a:gd name="connsiteY3-26" fmla="*/ 0 h 423080"/>
              <a:gd name="connsiteX4-27" fmla="*/ 3210100 w 3210100"/>
              <a:gd name="connsiteY4-28" fmla="*/ 0 h 423080"/>
              <a:gd name="connsiteX5-29" fmla="*/ 3210100 w 3210100"/>
              <a:gd name="connsiteY5-30" fmla="*/ 423080 h 423080"/>
              <a:gd name="connsiteX6-31" fmla="*/ 3210100 w 3210100"/>
              <a:gd name="connsiteY6-32" fmla="*/ 423080 h 423080"/>
              <a:gd name="connsiteX7-33" fmla="*/ 0 w 3210100"/>
              <a:gd name="connsiteY7-34" fmla="*/ 423080 h 423080"/>
              <a:gd name="connsiteX8-35" fmla="*/ 0 w 3210100"/>
              <a:gd name="connsiteY8-36" fmla="*/ 423080 h 423080"/>
              <a:gd name="connsiteX9-37" fmla="*/ 0 w 3210100"/>
              <a:gd name="connsiteY9-38" fmla="*/ 0 h 423080"/>
              <a:gd name="connsiteX0-39" fmla="*/ 0 w 3210100"/>
              <a:gd name="connsiteY0-40" fmla="*/ 0 h 427579"/>
              <a:gd name="connsiteX1-41" fmla="*/ 0 w 3210100"/>
              <a:gd name="connsiteY1-42" fmla="*/ 0 h 427579"/>
              <a:gd name="connsiteX2-43" fmla="*/ 2628141 w 3210100"/>
              <a:gd name="connsiteY2-44" fmla="*/ 72738 h 427579"/>
              <a:gd name="connsiteX3-45" fmla="*/ 3210100 w 3210100"/>
              <a:gd name="connsiteY3-46" fmla="*/ 0 h 427579"/>
              <a:gd name="connsiteX4-47" fmla="*/ 3210100 w 3210100"/>
              <a:gd name="connsiteY4-48" fmla="*/ 0 h 427579"/>
              <a:gd name="connsiteX5-49" fmla="*/ 3210100 w 3210100"/>
              <a:gd name="connsiteY5-50" fmla="*/ 423080 h 427579"/>
              <a:gd name="connsiteX6-51" fmla="*/ 3210100 w 3210100"/>
              <a:gd name="connsiteY6-52" fmla="*/ 423080 h 427579"/>
              <a:gd name="connsiteX7-53" fmla="*/ 1249718 w 3210100"/>
              <a:gd name="connsiteY7-54" fmla="*/ 427579 h 427579"/>
              <a:gd name="connsiteX8-55" fmla="*/ 0 w 3210100"/>
              <a:gd name="connsiteY8-56" fmla="*/ 423080 h 427579"/>
              <a:gd name="connsiteX9-57" fmla="*/ 0 w 3210100"/>
              <a:gd name="connsiteY9-58" fmla="*/ 423080 h 427579"/>
              <a:gd name="connsiteX10" fmla="*/ 0 w 3210100"/>
              <a:gd name="connsiteY10" fmla="*/ 0 h 427579"/>
              <a:gd name="connsiteX0-59" fmla="*/ 0 w 3210100"/>
              <a:gd name="connsiteY0-60" fmla="*/ 0 h 577704"/>
              <a:gd name="connsiteX1-61" fmla="*/ 0 w 3210100"/>
              <a:gd name="connsiteY1-62" fmla="*/ 0 h 577704"/>
              <a:gd name="connsiteX2-63" fmla="*/ 2628141 w 3210100"/>
              <a:gd name="connsiteY2-64" fmla="*/ 72738 h 577704"/>
              <a:gd name="connsiteX3-65" fmla="*/ 3210100 w 3210100"/>
              <a:gd name="connsiteY3-66" fmla="*/ 0 h 577704"/>
              <a:gd name="connsiteX4-67" fmla="*/ 3210100 w 3210100"/>
              <a:gd name="connsiteY4-68" fmla="*/ 0 h 577704"/>
              <a:gd name="connsiteX5-69" fmla="*/ 3210100 w 3210100"/>
              <a:gd name="connsiteY5-70" fmla="*/ 423080 h 577704"/>
              <a:gd name="connsiteX6-71" fmla="*/ 3210100 w 3210100"/>
              <a:gd name="connsiteY6-72" fmla="*/ 423080 h 577704"/>
              <a:gd name="connsiteX7-73" fmla="*/ 731103 w 3210100"/>
              <a:gd name="connsiteY7-74" fmla="*/ 577704 h 577704"/>
              <a:gd name="connsiteX8-75" fmla="*/ 0 w 3210100"/>
              <a:gd name="connsiteY8-76" fmla="*/ 423080 h 577704"/>
              <a:gd name="connsiteX9-77" fmla="*/ 0 w 3210100"/>
              <a:gd name="connsiteY9-78" fmla="*/ 423080 h 577704"/>
              <a:gd name="connsiteX10-79" fmla="*/ 0 w 3210100"/>
              <a:gd name="connsiteY10-80" fmla="*/ 0 h 577704"/>
              <a:gd name="connsiteX0-81" fmla="*/ 0 w 3210100"/>
              <a:gd name="connsiteY0-82" fmla="*/ 0 h 577704"/>
              <a:gd name="connsiteX1-83" fmla="*/ 0 w 3210100"/>
              <a:gd name="connsiteY1-84" fmla="*/ 0 h 577704"/>
              <a:gd name="connsiteX2-85" fmla="*/ 2628141 w 3210100"/>
              <a:gd name="connsiteY2-86" fmla="*/ 72738 h 577704"/>
              <a:gd name="connsiteX3-87" fmla="*/ 3210100 w 3210100"/>
              <a:gd name="connsiteY3-88" fmla="*/ 0 h 577704"/>
              <a:gd name="connsiteX4-89" fmla="*/ 3210100 w 3210100"/>
              <a:gd name="connsiteY4-90" fmla="*/ 0 h 577704"/>
              <a:gd name="connsiteX5-91" fmla="*/ 3210100 w 3210100"/>
              <a:gd name="connsiteY5-92" fmla="*/ 423080 h 577704"/>
              <a:gd name="connsiteX6-93" fmla="*/ 3210100 w 3210100"/>
              <a:gd name="connsiteY6-94" fmla="*/ 423080 h 577704"/>
              <a:gd name="connsiteX7-95" fmla="*/ 2478016 w 3210100"/>
              <a:gd name="connsiteY7-96" fmla="*/ 468522 h 577704"/>
              <a:gd name="connsiteX8-97" fmla="*/ 731103 w 3210100"/>
              <a:gd name="connsiteY8-98" fmla="*/ 577704 h 577704"/>
              <a:gd name="connsiteX9-99" fmla="*/ 0 w 3210100"/>
              <a:gd name="connsiteY9-100" fmla="*/ 423080 h 577704"/>
              <a:gd name="connsiteX10-101" fmla="*/ 0 w 3210100"/>
              <a:gd name="connsiteY10-102" fmla="*/ 423080 h 577704"/>
              <a:gd name="connsiteX11" fmla="*/ 0 w 3210100"/>
              <a:gd name="connsiteY11" fmla="*/ 0 h 577704"/>
              <a:gd name="connsiteX0-103" fmla="*/ 0 w 3210100"/>
              <a:gd name="connsiteY0-104" fmla="*/ 0 h 577704"/>
              <a:gd name="connsiteX1-105" fmla="*/ 0 w 3210100"/>
              <a:gd name="connsiteY1-106" fmla="*/ 0 h 577704"/>
              <a:gd name="connsiteX2-107" fmla="*/ 2628141 w 3210100"/>
              <a:gd name="connsiteY2-108" fmla="*/ 72738 h 577704"/>
              <a:gd name="connsiteX3-109" fmla="*/ 3210100 w 3210100"/>
              <a:gd name="connsiteY3-110" fmla="*/ 0 h 577704"/>
              <a:gd name="connsiteX4-111" fmla="*/ 3210100 w 3210100"/>
              <a:gd name="connsiteY4-112" fmla="*/ 0 h 577704"/>
              <a:gd name="connsiteX5-113" fmla="*/ 3210100 w 3210100"/>
              <a:gd name="connsiteY5-114" fmla="*/ 423080 h 577704"/>
              <a:gd name="connsiteX6-115" fmla="*/ 3210100 w 3210100"/>
              <a:gd name="connsiteY6-116" fmla="*/ 423080 h 577704"/>
              <a:gd name="connsiteX7-117" fmla="*/ 2655437 w 3210100"/>
              <a:gd name="connsiteY7-118" fmla="*/ 550408 h 577704"/>
              <a:gd name="connsiteX8-119" fmla="*/ 731103 w 3210100"/>
              <a:gd name="connsiteY8-120" fmla="*/ 577704 h 577704"/>
              <a:gd name="connsiteX9-121" fmla="*/ 0 w 3210100"/>
              <a:gd name="connsiteY9-122" fmla="*/ 423080 h 577704"/>
              <a:gd name="connsiteX10-123" fmla="*/ 0 w 3210100"/>
              <a:gd name="connsiteY10-124" fmla="*/ 423080 h 577704"/>
              <a:gd name="connsiteX11-125" fmla="*/ 0 w 3210100"/>
              <a:gd name="connsiteY11-126" fmla="*/ 0 h 577704"/>
              <a:gd name="connsiteX0-127" fmla="*/ 0 w 3210100"/>
              <a:gd name="connsiteY0-128" fmla="*/ 0 h 577704"/>
              <a:gd name="connsiteX1-129" fmla="*/ 0 w 3210100"/>
              <a:gd name="connsiteY1-130" fmla="*/ 0 h 577704"/>
              <a:gd name="connsiteX2-131" fmla="*/ 1263366 w 3210100"/>
              <a:gd name="connsiteY2-132" fmla="*/ 45441 h 577704"/>
              <a:gd name="connsiteX3-133" fmla="*/ 2628141 w 3210100"/>
              <a:gd name="connsiteY3-134" fmla="*/ 72738 h 577704"/>
              <a:gd name="connsiteX4-135" fmla="*/ 3210100 w 3210100"/>
              <a:gd name="connsiteY4-136" fmla="*/ 0 h 577704"/>
              <a:gd name="connsiteX5-137" fmla="*/ 3210100 w 3210100"/>
              <a:gd name="connsiteY5-138" fmla="*/ 0 h 577704"/>
              <a:gd name="connsiteX6-139" fmla="*/ 3210100 w 3210100"/>
              <a:gd name="connsiteY6-140" fmla="*/ 423080 h 577704"/>
              <a:gd name="connsiteX7-141" fmla="*/ 3210100 w 3210100"/>
              <a:gd name="connsiteY7-142" fmla="*/ 423080 h 577704"/>
              <a:gd name="connsiteX8-143" fmla="*/ 2655437 w 3210100"/>
              <a:gd name="connsiteY8-144" fmla="*/ 550408 h 577704"/>
              <a:gd name="connsiteX9-145" fmla="*/ 731103 w 3210100"/>
              <a:gd name="connsiteY9-146" fmla="*/ 577704 h 577704"/>
              <a:gd name="connsiteX10-147" fmla="*/ 0 w 3210100"/>
              <a:gd name="connsiteY10-148" fmla="*/ 423080 h 577704"/>
              <a:gd name="connsiteX11-149" fmla="*/ 0 w 3210100"/>
              <a:gd name="connsiteY11-150" fmla="*/ 423080 h 577704"/>
              <a:gd name="connsiteX12" fmla="*/ 0 w 3210100"/>
              <a:gd name="connsiteY12" fmla="*/ 0 h 577704"/>
              <a:gd name="connsiteX0-151" fmla="*/ 0 w 3210100"/>
              <a:gd name="connsiteY0-152" fmla="*/ 63741 h 641445"/>
              <a:gd name="connsiteX1-153" fmla="*/ 0 w 3210100"/>
              <a:gd name="connsiteY1-154" fmla="*/ 63741 h 641445"/>
              <a:gd name="connsiteX2-155" fmla="*/ 1331604 w 3210100"/>
              <a:gd name="connsiteY2-156" fmla="*/ 0 h 641445"/>
              <a:gd name="connsiteX3-157" fmla="*/ 2628141 w 3210100"/>
              <a:gd name="connsiteY3-158" fmla="*/ 136479 h 641445"/>
              <a:gd name="connsiteX4-159" fmla="*/ 3210100 w 3210100"/>
              <a:gd name="connsiteY4-160" fmla="*/ 63741 h 641445"/>
              <a:gd name="connsiteX5-161" fmla="*/ 3210100 w 3210100"/>
              <a:gd name="connsiteY5-162" fmla="*/ 63741 h 641445"/>
              <a:gd name="connsiteX6-163" fmla="*/ 3210100 w 3210100"/>
              <a:gd name="connsiteY6-164" fmla="*/ 486821 h 641445"/>
              <a:gd name="connsiteX7-165" fmla="*/ 3210100 w 3210100"/>
              <a:gd name="connsiteY7-166" fmla="*/ 486821 h 641445"/>
              <a:gd name="connsiteX8-167" fmla="*/ 2655437 w 3210100"/>
              <a:gd name="connsiteY8-168" fmla="*/ 614149 h 641445"/>
              <a:gd name="connsiteX9-169" fmla="*/ 731103 w 3210100"/>
              <a:gd name="connsiteY9-170" fmla="*/ 641445 h 641445"/>
              <a:gd name="connsiteX10-171" fmla="*/ 0 w 3210100"/>
              <a:gd name="connsiteY10-172" fmla="*/ 486821 h 641445"/>
              <a:gd name="connsiteX11-173" fmla="*/ 0 w 3210100"/>
              <a:gd name="connsiteY11-174" fmla="*/ 486821 h 641445"/>
              <a:gd name="connsiteX12-175" fmla="*/ 0 w 3210100"/>
              <a:gd name="connsiteY12-176" fmla="*/ 63741 h 641445"/>
            </a:gdLst>
            <a:ahLst/>
            <a:cxnLst>
              <a:cxn ang="0">
                <a:pos x="connsiteX0-151" y="connsiteY0-152"/>
              </a:cxn>
              <a:cxn ang="0">
                <a:pos x="connsiteX1-153" y="connsiteY1-154"/>
              </a:cxn>
              <a:cxn ang="0">
                <a:pos x="connsiteX2-155" y="connsiteY2-156"/>
              </a:cxn>
              <a:cxn ang="0">
                <a:pos x="connsiteX3-157" y="connsiteY3-158"/>
              </a:cxn>
              <a:cxn ang="0">
                <a:pos x="connsiteX4-159" y="connsiteY4-160"/>
              </a:cxn>
              <a:cxn ang="0">
                <a:pos x="connsiteX5-161" y="connsiteY5-162"/>
              </a:cxn>
              <a:cxn ang="0">
                <a:pos x="connsiteX6-163" y="connsiteY6-164"/>
              </a:cxn>
              <a:cxn ang="0">
                <a:pos x="connsiteX7-165" y="connsiteY7-166"/>
              </a:cxn>
              <a:cxn ang="0">
                <a:pos x="connsiteX8-167" y="connsiteY8-168"/>
              </a:cxn>
              <a:cxn ang="0">
                <a:pos x="connsiteX9-169" y="connsiteY9-170"/>
              </a:cxn>
              <a:cxn ang="0">
                <a:pos x="connsiteX10-171" y="connsiteY10-172"/>
              </a:cxn>
              <a:cxn ang="0">
                <a:pos x="connsiteX11-173" y="connsiteY11-174"/>
              </a:cxn>
              <a:cxn ang="0">
                <a:pos x="connsiteX12-175" y="connsiteY12-176"/>
              </a:cxn>
            </a:cxnLst>
            <a:rect l="l" t="t" r="r" b="b"/>
            <a:pathLst>
              <a:path w="3210100" h="641445">
                <a:moveTo>
                  <a:pt x="0" y="63741"/>
                </a:moveTo>
                <a:lnTo>
                  <a:pt x="0" y="63741"/>
                </a:lnTo>
                <a:lnTo>
                  <a:pt x="1331604" y="0"/>
                </a:lnTo>
                <a:lnTo>
                  <a:pt x="2628141" y="136479"/>
                </a:lnTo>
                <a:lnTo>
                  <a:pt x="3210100" y="63741"/>
                </a:lnTo>
                <a:lnTo>
                  <a:pt x="3210100" y="63741"/>
                </a:lnTo>
                <a:lnTo>
                  <a:pt x="3210100" y="486821"/>
                </a:lnTo>
                <a:lnTo>
                  <a:pt x="3210100" y="486821"/>
                </a:lnTo>
                <a:lnTo>
                  <a:pt x="2655437" y="614149"/>
                </a:lnTo>
                <a:lnTo>
                  <a:pt x="731103" y="641445"/>
                </a:lnTo>
                <a:lnTo>
                  <a:pt x="0" y="486821"/>
                </a:lnTo>
                <a:lnTo>
                  <a:pt x="0" y="486821"/>
                </a:lnTo>
                <a:lnTo>
                  <a:pt x="0" y="63741"/>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p:cNvCxnSpPr>
            <a:stCxn id="84" idx="6"/>
          </p:cNvCxnSpPr>
          <p:nvPr/>
        </p:nvCxnSpPr>
        <p:spPr>
          <a:xfrm flipV="1">
            <a:off x="7233828" y="4052359"/>
            <a:ext cx="551272" cy="1"/>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531332" y="3575713"/>
            <a:ext cx="3416333" cy="593911"/>
          </a:xfrm>
          <a:custGeom>
            <a:avLst/>
            <a:gdLst>
              <a:gd name="connsiteX0" fmla="*/ 0 w 3210100"/>
              <a:gd name="connsiteY0" fmla="*/ 211540 h 423080"/>
              <a:gd name="connsiteX1" fmla="*/ 211540 w 3210100"/>
              <a:gd name="connsiteY1" fmla="*/ 0 h 423080"/>
              <a:gd name="connsiteX2" fmla="*/ 2998560 w 3210100"/>
              <a:gd name="connsiteY2" fmla="*/ 0 h 423080"/>
              <a:gd name="connsiteX3" fmla="*/ 3210100 w 3210100"/>
              <a:gd name="connsiteY3" fmla="*/ 211540 h 423080"/>
              <a:gd name="connsiteX4" fmla="*/ 3210100 w 3210100"/>
              <a:gd name="connsiteY4" fmla="*/ 211540 h 423080"/>
              <a:gd name="connsiteX5" fmla="*/ 2998560 w 3210100"/>
              <a:gd name="connsiteY5" fmla="*/ 423080 h 423080"/>
              <a:gd name="connsiteX6" fmla="*/ 211540 w 3210100"/>
              <a:gd name="connsiteY6" fmla="*/ 423080 h 423080"/>
              <a:gd name="connsiteX7" fmla="*/ 0 w 3210100"/>
              <a:gd name="connsiteY7" fmla="*/ 211540 h 423080"/>
              <a:gd name="connsiteX0-1" fmla="*/ 0 w 3210100"/>
              <a:gd name="connsiteY0-2" fmla="*/ 231834 h 443374"/>
              <a:gd name="connsiteX1-3" fmla="*/ 211540 w 3210100"/>
              <a:gd name="connsiteY1-4" fmla="*/ 20294 h 443374"/>
              <a:gd name="connsiteX2-5" fmla="*/ 493767 w 3210100"/>
              <a:gd name="connsiteY2-6" fmla="*/ 0 h 443374"/>
              <a:gd name="connsiteX3-7" fmla="*/ 2998560 w 3210100"/>
              <a:gd name="connsiteY3-8" fmla="*/ 20294 h 443374"/>
              <a:gd name="connsiteX4-9" fmla="*/ 3210100 w 3210100"/>
              <a:gd name="connsiteY4-10" fmla="*/ 231834 h 443374"/>
              <a:gd name="connsiteX5-11" fmla="*/ 3210100 w 3210100"/>
              <a:gd name="connsiteY5-12" fmla="*/ 231834 h 443374"/>
              <a:gd name="connsiteX6-13" fmla="*/ 2998560 w 3210100"/>
              <a:gd name="connsiteY6-14" fmla="*/ 443374 h 443374"/>
              <a:gd name="connsiteX7-15" fmla="*/ 211540 w 3210100"/>
              <a:gd name="connsiteY7-16" fmla="*/ 443374 h 443374"/>
              <a:gd name="connsiteX8" fmla="*/ 0 w 3210100"/>
              <a:gd name="connsiteY8" fmla="*/ 231834 h 443374"/>
              <a:gd name="connsiteX0-17" fmla="*/ 0 w 3210100"/>
              <a:gd name="connsiteY0-18" fmla="*/ 381960 h 593500"/>
              <a:gd name="connsiteX1-19" fmla="*/ 211540 w 3210100"/>
              <a:gd name="connsiteY1-20" fmla="*/ 170420 h 593500"/>
              <a:gd name="connsiteX2-21" fmla="*/ 480119 w 3210100"/>
              <a:gd name="connsiteY2-22" fmla="*/ 0 h 593500"/>
              <a:gd name="connsiteX3-23" fmla="*/ 2998560 w 3210100"/>
              <a:gd name="connsiteY3-24" fmla="*/ 170420 h 593500"/>
              <a:gd name="connsiteX4-25" fmla="*/ 3210100 w 3210100"/>
              <a:gd name="connsiteY4-26" fmla="*/ 381960 h 593500"/>
              <a:gd name="connsiteX5-27" fmla="*/ 3210100 w 3210100"/>
              <a:gd name="connsiteY5-28" fmla="*/ 381960 h 593500"/>
              <a:gd name="connsiteX6-29" fmla="*/ 2998560 w 3210100"/>
              <a:gd name="connsiteY6-30" fmla="*/ 593500 h 593500"/>
              <a:gd name="connsiteX7-31" fmla="*/ 211540 w 3210100"/>
              <a:gd name="connsiteY7-32" fmla="*/ 593500 h 593500"/>
              <a:gd name="connsiteX8-33" fmla="*/ 0 w 3210100"/>
              <a:gd name="connsiteY8-34" fmla="*/ 381960 h 593500"/>
              <a:gd name="connsiteX0-35" fmla="*/ 0 w 3413300"/>
              <a:gd name="connsiteY0-36" fmla="*/ 381960 h 593500"/>
              <a:gd name="connsiteX1-37" fmla="*/ 414740 w 3413300"/>
              <a:gd name="connsiteY1-38" fmla="*/ 170420 h 593500"/>
              <a:gd name="connsiteX2-39" fmla="*/ 683319 w 3413300"/>
              <a:gd name="connsiteY2-40" fmla="*/ 0 h 593500"/>
              <a:gd name="connsiteX3-41" fmla="*/ 3201760 w 3413300"/>
              <a:gd name="connsiteY3-42" fmla="*/ 170420 h 593500"/>
              <a:gd name="connsiteX4-43" fmla="*/ 3413300 w 3413300"/>
              <a:gd name="connsiteY4-44" fmla="*/ 381960 h 593500"/>
              <a:gd name="connsiteX5-45" fmla="*/ 3413300 w 3413300"/>
              <a:gd name="connsiteY5-46" fmla="*/ 381960 h 593500"/>
              <a:gd name="connsiteX6-47" fmla="*/ 3201760 w 3413300"/>
              <a:gd name="connsiteY6-48" fmla="*/ 593500 h 593500"/>
              <a:gd name="connsiteX7-49" fmla="*/ 414740 w 3413300"/>
              <a:gd name="connsiteY7-50" fmla="*/ 593500 h 593500"/>
              <a:gd name="connsiteX8-51" fmla="*/ 0 w 3413300"/>
              <a:gd name="connsiteY8-52" fmla="*/ 381960 h 593500"/>
              <a:gd name="connsiteX0-53" fmla="*/ 0 w 3413300"/>
              <a:gd name="connsiteY0-54" fmla="*/ 381960 h 593500"/>
              <a:gd name="connsiteX1-55" fmla="*/ 414740 w 3413300"/>
              <a:gd name="connsiteY1-56" fmla="*/ 170420 h 593500"/>
              <a:gd name="connsiteX2-57" fmla="*/ 683319 w 3413300"/>
              <a:gd name="connsiteY2-58" fmla="*/ 0 h 593500"/>
              <a:gd name="connsiteX3-59" fmla="*/ 3201760 w 3413300"/>
              <a:gd name="connsiteY3-60" fmla="*/ 170420 h 593500"/>
              <a:gd name="connsiteX4-61" fmla="*/ 3413300 w 3413300"/>
              <a:gd name="connsiteY4-62" fmla="*/ 381960 h 593500"/>
              <a:gd name="connsiteX5-63" fmla="*/ 3413300 w 3413300"/>
              <a:gd name="connsiteY5-64" fmla="*/ 381960 h 593500"/>
              <a:gd name="connsiteX6-65" fmla="*/ 3201760 w 3413300"/>
              <a:gd name="connsiteY6-66" fmla="*/ 593500 h 593500"/>
              <a:gd name="connsiteX7-67" fmla="*/ 414740 w 3413300"/>
              <a:gd name="connsiteY7-68" fmla="*/ 593500 h 593500"/>
              <a:gd name="connsiteX8-69" fmla="*/ 0 w 3413300"/>
              <a:gd name="connsiteY8-70" fmla="*/ 381960 h 593500"/>
              <a:gd name="connsiteX0-71" fmla="*/ 114881 w 3528181"/>
              <a:gd name="connsiteY0-72" fmla="*/ 381960 h 593500"/>
              <a:gd name="connsiteX1-73" fmla="*/ 529621 w 3528181"/>
              <a:gd name="connsiteY1-74" fmla="*/ 170420 h 593500"/>
              <a:gd name="connsiteX2-75" fmla="*/ 798200 w 3528181"/>
              <a:gd name="connsiteY2-76" fmla="*/ 0 h 593500"/>
              <a:gd name="connsiteX3-77" fmla="*/ 3316641 w 3528181"/>
              <a:gd name="connsiteY3-78" fmla="*/ 170420 h 593500"/>
              <a:gd name="connsiteX4-79" fmla="*/ 3528181 w 3528181"/>
              <a:gd name="connsiteY4-80" fmla="*/ 381960 h 593500"/>
              <a:gd name="connsiteX5-81" fmla="*/ 3528181 w 3528181"/>
              <a:gd name="connsiteY5-82" fmla="*/ 381960 h 593500"/>
              <a:gd name="connsiteX6-83" fmla="*/ 3316641 w 3528181"/>
              <a:gd name="connsiteY6-84" fmla="*/ 593500 h 593500"/>
              <a:gd name="connsiteX7-85" fmla="*/ 529621 w 3528181"/>
              <a:gd name="connsiteY7-86" fmla="*/ 593500 h 593500"/>
              <a:gd name="connsiteX8-87" fmla="*/ 114881 w 3528181"/>
              <a:gd name="connsiteY8-88" fmla="*/ 381960 h 593500"/>
              <a:gd name="connsiteX0-89" fmla="*/ 0 w 3413300"/>
              <a:gd name="connsiteY0-90" fmla="*/ 381960 h 593911"/>
              <a:gd name="connsiteX1-91" fmla="*/ 414740 w 3413300"/>
              <a:gd name="connsiteY1-92" fmla="*/ 170420 h 593911"/>
              <a:gd name="connsiteX2-93" fmla="*/ 683319 w 3413300"/>
              <a:gd name="connsiteY2-94" fmla="*/ 0 h 593911"/>
              <a:gd name="connsiteX3-95" fmla="*/ 3201760 w 3413300"/>
              <a:gd name="connsiteY3-96" fmla="*/ 170420 h 593911"/>
              <a:gd name="connsiteX4-97" fmla="*/ 3413300 w 3413300"/>
              <a:gd name="connsiteY4-98" fmla="*/ 381960 h 593911"/>
              <a:gd name="connsiteX5-99" fmla="*/ 3413300 w 3413300"/>
              <a:gd name="connsiteY5-100" fmla="*/ 381960 h 593911"/>
              <a:gd name="connsiteX6-101" fmla="*/ 3201760 w 3413300"/>
              <a:gd name="connsiteY6-102" fmla="*/ 593500 h 593911"/>
              <a:gd name="connsiteX7-103" fmla="*/ 414740 w 3413300"/>
              <a:gd name="connsiteY7-104" fmla="*/ 593500 h 593911"/>
              <a:gd name="connsiteX8-105" fmla="*/ 0 w 3413300"/>
              <a:gd name="connsiteY8-106" fmla="*/ 381960 h 593911"/>
              <a:gd name="connsiteX0-107" fmla="*/ 0 w 3413300"/>
              <a:gd name="connsiteY0-108" fmla="*/ 381960 h 593911"/>
              <a:gd name="connsiteX1-109" fmla="*/ 414740 w 3413300"/>
              <a:gd name="connsiteY1-110" fmla="*/ 170420 h 593911"/>
              <a:gd name="connsiteX2-111" fmla="*/ 683319 w 3413300"/>
              <a:gd name="connsiteY2-112" fmla="*/ 0 h 593911"/>
              <a:gd name="connsiteX3-113" fmla="*/ 3201760 w 3413300"/>
              <a:gd name="connsiteY3-114" fmla="*/ 170420 h 593911"/>
              <a:gd name="connsiteX4-115" fmla="*/ 3413300 w 3413300"/>
              <a:gd name="connsiteY4-116" fmla="*/ 381960 h 593911"/>
              <a:gd name="connsiteX5-117" fmla="*/ 3413300 w 3413300"/>
              <a:gd name="connsiteY5-118" fmla="*/ 381960 h 593911"/>
              <a:gd name="connsiteX6-119" fmla="*/ 3201760 w 3413300"/>
              <a:gd name="connsiteY6-120" fmla="*/ 593500 h 593911"/>
              <a:gd name="connsiteX7-121" fmla="*/ 414740 w 3413300"/>
              <a:gd name="connsiteY7-122" fmla="*/ 593500 h 593911"/>
              <a:gd name="connsiteX8-123" fmla="*/ 0 w 3413300"/>
              <a:gd name="connsiteY8-124" fmla="*/ 381960 h 593911"/>
              <a:gd name="connsiteX0-125" fmla="*/ 0 w 3413300"/>
              <a:gd name="connsiteY0-126" fmla="*/ 381960 h 593911"/>
              <a:gd name="connsiteX1-127" fmla="*/ 414740 w 3413300"/>
              <a:gd name="connsiteY1-128" fmla="*/ 170420 h 593911"/>
              <a:gd name="connsiteX2-129" fmla="*/ 683319 w 3413300"/>
              <a:gd name="connsiteY2-130" fmla="*/ 0 h 593911"/>
              <a:gd name="connsiteX3-131" fmla="*/ 3201760 w 3413300"/>
              <a:gd name="connsiteY3-132" fmla="*/ 170420 h 593911"/>
              <a:gd name="connsiteX4-133" fmla="*/ 3413300 w 3413300"/>
              <a:gd name="connsiteY4-134" fmla="*/ 381960 h 593911"/>
              <a:gd name="connsiteX5-135" fmla="*/ 3413300 w 3413300"/>
              <a:gd name="connsiteY5-136" fmla="*/ 381960 h 593911"/>
              <a:gd name="connsiteX6-137" fmla="*/ 3201760 w 3413300"/>
              <a:gd name="connsiteY6-138" fmla="*/ 593500 h 593911"/>
              <a:gd name="connsiteX7-139" fmla="*/ 414740 w 3413300"/>
              <a:gd name="connsiteY7-140" fmla="*/ 593500 h 593911"/>
              <a:gd name="connsiteX8-141" fmla="*/ 0 w 3413300"/>
              <a:gd name="connsiteY8-142" fmla="*/ 381960 h 593911"/>
              <a:gd name="connsiteX0-143" fmla="*/ 0 w 3416333"/>
              <a:gd name="connsiteY0-144" fmla="*/ 381960 h 593911"/>
              <a:gd name="connsiteX1-145" fmla="*/ 414740 w 3416333"/>
              <a:gd name="connsiteY1-146" fmla="*/ 170420 h 593911"/>
              <a:gd name="connsiteX2-147" fmla="*/ 683319 w 3416333"/>
              <a:gd name="connsiteY2-148" fmla="*/ 0 h 593911"/>
              <a:gd name="connsiteX3-149" fmla="*/ 3201760 w 3416333"/>
              <a:gd name="connsiteY3-150" fmla="*/ 170420 h 593911"/>
              <a:gd name="connsiteX4-151" fmla="*/ 3413300 w 3416333"/>
              <a:gd name="connsiteY4-152" fmla="*/ 381960 h 593911"/>
              <a:gd name="connsiteX5-153" fmla="*/ 3413300 w 3416333"/>
              <a:gd name="connsiteY5-154" fmla="*/ 381960 h 593911"/>
              <a:gd name="connsiteX6-155" fmla="*/ 3201760 w 3416333"/>
              <a:gd name="connsiteY6-156" fmla="*/ 593500 h 593911"/>
              <a:gd name="connsiteX7-157" fmla="*/ 414740 w 3416333"/>
              <a:gd name="connsiteY7-158" fmla="*/ 593500 h 593911"/>
              <a:gd name="connsiteX8-159" fmla="*/ 0 w 3416333"/>
              <a:gd name="connsiteY8-160" fmla="*/ 381960 h 593911"/>
            </a:gdLst>
            <a:ahLst/>
            <a:cxnLst>
              <a:cxn ang="0">
                <a:pos x="connsiteX0-143" y="connsiteY0-144"/>
              </a:cxn>
              <a:cxn ang="0">
                <a:pos x="connsiteX1-145" y="connsiteY1-146"/>
              </a:cxn>
              <a:cxn ang="0">
                <a:pos x="connsiteX2-147" y="connsiteY2-148"/>
              </a:cxn>
              <a:cxn ang="0">
                <a:pos x="connsiteX3-149" y="connsiteY3-150"/>
              </a:cxn>
              <a:cxn ang="0">
                <a:pos x="connsiteX4-151" y="connsiteY4-152"/>
              </a:cxn>
              <a:cxn ang="0">
                <a:pos x="connsiteX5-153" y="connsiteY5-154"/>
              </a:cxn>
              <a:cxn ang="0">
                <a:pos x="connsiteX6-155" y="connsiteY6-156"/>
              </a:cxn>
              <a:cxn ang="0">
                <a:pos x="connsiteX7-157" y="connsiteY7-158"/>
              </a:cxn>
              <a:cxn ang="0">
                <a:pos x="connsiteX8-159" y="connsiteY8-160"/>
              </a:cxn>
            </a:cxnLst>
            <a:rect l="l" t="t" r="r" b="b"/>
            <a:pathLst>
              <a:path w="3416333" h="593911">
                <a:moveTo>
                  <a:pt x="0" y="381960"/>
                </a:moveTo>
                <a:cubicBezTo>
                  <a:pt x="381000" y="176230"/>
                  <a:pt x="221710" y="259320"/>
                  <a:pt x="414740" y="170420"/>
                </a:cubicBezTo>
                <a:lnTo>
                  <a:pt x="683319" y="0"/>
                </a:lnTo>
                <a:lnTo>
                  <a:pt x="3201760" y="170420"/>
                </a:lnTo>
                <a:cubicBezTo>
                  <a:pt x="3318590" y="170420"/>
                  <a:pt x="3222800" y="150830"/>
                  <a:pt x="3413300" y="381960"/>
                </a:cubicBezTo>
                <a:lnTo>
                  <a:pt x="3413300" y="381960"/>
                </a:lnTo>
                <a:cubicBezTo>
                  <a:pt x="3413300" y="498790"/>
                  <a:pt x="3458290" y="339500"/>
                  <a:pt x="3201760" y="593500"/>
                </a:cubicBezTo>
                <a:lnTo>
                  <a:pt x="414740" y="593500"/>
                </a:lnTo>
                <a:cubicBezTo>
                  <a:pt x="297910" y="593500"/>
                  <a:pt x="393700" y="613090"/>
                  <a:pt x="0" y="381960"/>
                </a:cubicBez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4495904" y="3848817"/>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p:nvPr/>
        </p:nvCxnSpPr>
        <p:spPr>
          <a:xfrm flipV="1">
            <a:off x="3914520" y="3957673"/>
            <a:ext cx="551272" cy="1"/>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6833814" y="4691750"/>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6564012" y="5110246"/>
            <a:ext cx="3395338" cy="423080"/>
          </a:xfrm>
          <a:custGeom>
            <a:avLst/>
            <a:gdLst>
              <a:gd name="connsiteX0" fmla="*/ 0 w 3210100"/>
              <a:gd name="connsiteY0" fmla="*/ 211540 h 423080"/>
              <a:gd name="connsiteX1" fmla="*/ 211540 w 3210100"/>
              <a:gd name="connsiteY1" fmla="*/ 0 h 423080"/>
              <a:gd name="connsiteX2" fmla="*/ 2998560 w 3210100"/>
              <a:gd name="connsiteY2" fmla="*/ 0 h 423080"/>
              <a:gd name="connsiteX3" fmla="*/ 3210100 w 3210100"/>
              <a:gd name="connsiteY3" fmla="*/ 211540 h 423080"/>
              <a:gd name="connsiteX4" fmla="*/ 3210100 w 3210100"/>
              <a:gd name="connsiteY4" fmla="*/ 211540 h 423080"/>
              <a:gd name="connsiteX5" fmla="*/ 2998560 w 3210100"/>
              <a:gd name="connsiteY5" fmla="*/ 423080 h 423080"/>
              <a:gd name="connsiteX6" fmla="*/ 211540 w 3210100"/>
              <a:gd name="connsiteY6" fmla="*/ 423080 h 423080"/>
              <a:gd name="connsiteX7" fmla="*/ 0 w 3210100"/>
              <a:gd name="connsiteY7" fmla="*/ 211540 h 423080"/>
              <a:gd name="connsiteX0-1" fmla="*/ 348377 w 3346937"/>
              <a:gd name="connsiteY0-2" fmla="*/ 423080 h 423080"/>
              <a:gd name="connsiteX1-3" fmla="*/ 348377 w 3346937"/>
              <a:gd name="connsiteY1-4" fmla="*/ 0 h 423080"/>
              <a:gd name="connsiteX2-5" fmla="*/ 3135397 w 3346937"/>
              <a:gd name="connsiteY2-6" fmla="*/ 0 h 423080"/>
              <a:gd name="connsiteX3-7" fmla="*/ 3346937 w 3346937"/>
              <a:gd name="connsiteY3-8" fmla="*/ 211540 h 423080"/>
              <a:gd name="connsiteX4-9" fmla="*/ 3346937 w 3346937"/>
              <a:gd name="connsiteY4-10" fmla="*/ 211540 h 423080"/>
              <a:gd name="connsiteX5-11" fmla="*/ 3135397 w 3346937"/>
              <a:gd name="connsiteY5-12" fmla="*/ 423080 h 423080"/>
              <a:gd name="connsiteX6-13" fmla="*/ 348377 w 3346937"/>
              <a:gd name="connsiteY6-14" fmla="*/ 423080 h 423080"/>
              <a:gd name="connsiteX0-15" fmla="*/ 348377 w 3346937"/>
              <a:gd name="connsiteY0-16" fmla="*/ 423080 h 423080"/>
              <a:gd name="connsiteX1-17" fmla="*/ 348377 w 3346937"/>
              <a:gd name="connsiteY1-18" fmla="*/ 0 h 423080"/>
              <a:gd name="connsiteX2-19" fmla="*/ 3135397 w 3346937"/>
              <a:gd name="connsiteY2-20" fmla="*/ 0 h 423080"/>
              <a:gd name="connsiteX3-21" fmla="*/ 3346937 w 3346937"/>
              <a:gd name="connsiteY3-22" fmla="*/ 211540 h 423080"/>
              <a:gd name="connsiteX4-23" fmla="*/ 3135397 w 3346937"/>
              <a:gd name="connsiteY4-24" fmla="*/ 423080 h 423080"/>
              <a:gd name="connsiteX5-25" fmla="*/ 348377 w 3346937"/>
              <a:gd name="connsiteY5-26" fmla="*/ 423080 h 423080"/>
              <a:gd name="connsiteX0-27" fmla="*/ 348377 w 3483774"/>
              <a:gd name="connsiteY0-28" fmla="*/ 423080 h 423080"/>
              <a:gd name="connsiteX1-29" fmla="*/ 348377 w 3483774"/>
              <a:gd name="connsiteY1-30" fmla="*/ 0 h 423080"/>
              <a:gd name="connsiteX2-31" fmla="*/ 3135397 w 3483774"/>
              <a:gd name="connsiteY2-32" fmla="*/ 0 h 423080"/>
              <a:gd name="connsiteX3-33" fmla="*/ 3135397 w 3483774"/>
              <a:gd name="connsiteY3-34" fmla="*/ 423080 h 423080"/>
              <a:gd name="connsiteX4-35" fmla="*/ 348377 w 3483774"/>
              <a:gd name="connsiteY4-36" fmla="*/ 423080 h 423080"/>
              <a:gd name="connsiteX0-37" fmla="*/ 348377 w 3395338"/>
              <a:gd name="connsiteY0-38" fmla="*/ 423080 h 423080"/>
              <a:gd name="connsiteX1-39" fmla="*/ 348377 w 3395338"/>
              <a:gd name="connsiteY1-40" fmla="*/ 0 h 423080"/>
              <a:gd name="connsiteX2-41" fmla="*/ 3135397 w 3395338"/>
              <a:gd name="connsiteY2-42" fmla="*/ 0 h 423080"/>
              <a:gd name="connsiteX3-43" fmla="*/ 3135397 w 3395338"/>
              <a:gd name="connsiteY3-44" fmla="*/ 423080 h 423080"/>
              <a:gd name="connsiteX4-45" fmla="*/ 348377 w 3395338"/>
              <a:gd name="connsiteY4-46" fmla="*/ 423080 h 423080"/>
            </a:gdLst>
            <a:ahLst/>
            <a:cxnLst>
              <a:cxn ang="0">
                <a:pos x="connsiteX0-37" y="connsiteY0-38"/>
              </a:cxn>
              <a:cxn ang="0">
                <a:pos x="connsiteX1-39" y="connsiteY1-40"/>
              </a:cxn>
              <a:cxn ang="0">
                <a:pos x="connsiteX2-41" y="connsiteY2-42"/>
              </a:cxn>
              <a:cxn ang="0">
                <a:pos x="connsiteX3-43" y="connsiteY3-44"/>
              </a:cxn>
              <a:cxn ang="0">
                <a:pos x="connsiteX4-45" y="connsiteY4-46"/>
              </a:cxn>
            </a:cxnLst>
            <a:rect l="l" t="t" r="r" b="b"/>
            <a:pathLst>
              <a:path w="3395338" h="423080">
                <a:moveTo>
                  <a:pt x="348377" y="423080"/>
                </a:moveTo>
                <a:cubicBezTo>
                  <a:pt x="-116126" y="352567"/>
                  <a:pt x="-116126" y="70513"/>
                  <a:pt x="348377" y="0"/>
                </a:cubicBezTo>
                <a:lnTo>
                  <a:pt x="3135397" y="0"/>
                </a:lnTo>
                <a:cubicBezTo>
                  <a:pt x="3340592" y="398060"/>
                  <a:pt x="3599900" y="352567"/>
                  <a:pt x="3135397" y="423080"/>
                </a:cubicBezTo>
                <a:lnTo>
                  <a:pt x="348377" y="423080"/>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p:nvPr/>
        </p:nvCxnSpPr>
        <p:spPr>
          <a:xfrm flipV="1">
            <a:off x="6950223" y="4918915"/>
            <a:ext cx="0" cy="201994"/>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4977600" y="5052827"/>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a:off x="2354025" y="5951513"/>
            <a:ext cx="3045900" cy="667650"/>
          </a:xfrm>
          <a:custGeom>
            <a:avLst/>
            <a:gdLst>
              <a:gd name="connsiteX0" fmla="*/ 0 w 3210100"/>
              <a:gd name="connsiteY0" fmla="*/ 211540 h 423080"/>
              <a:gd name="connsiteX1" fmla="*/ 211540 w 3210100"/>
              <a:gd name="connsiteY1" fmla="*/ 0 h 423080"/>
              <a:gd name="connsiteX2" fmla="*/ 2998560 w 3210100"/>
              <a:gd name="connsiteY2" fmla="*/ 0 h 423080"/>
              <a:gd name="connsiteX3" fmla="*/ 3210100 w 3210100"/>
              <a:gd name="connsiteY3" fmla="*/ 211540 h 423080"/>
              <a:gd name="connsiteX4" fmla="*/ 3210100 w 3210100"/>
              <a:gd name="connsiteY4" fmla="*/ 211540 h 423080"/>
              <a:gd name="connsiteX5" fmla="*/ 2998560 w 3210100"/>
              <a:gd name="connsiteY5" fmla="*/ 423080 h 423080"/>
              <a:gd name="connsiteX6" fmla="*/ 211540 w 3210100"/>
              <a:gd name="connsiteY6" fmla="*/ 423080 h 423080"/>
              <a:gd name="connsiteX7" fmla="*/ 0 w 3210100"/>
              <a:gd name="connsiteY7" fmla="*/ 211540 h 423080"/>
              <a:gd name="connsiteX0-1" fmla="*/ 0 w 3210100"/>
              <a:gd name="connsiteY0-2" fmla="*/ 211540 h 423080"/>
              <a:gd name="connsiteX1-3" fmla="*/ 211540 w 3210100"/>
              <a:gd name="connsiteY1-4" fmla="*/ 0 h 423080"/>
              <a:gd name="connsiteX2-5" fmla="*/ 2998560 w 3210100"/>
              <a:gd name="connsiteY2-6" fmla="*/ 0 h 423080"/>
              <a:gd name="connsiteX3-7" fmla="*/ 3210100 w 3210100"/>
              <a:gd name="connsiteY3-8" fmla="*/ 211540 h 423080"/>
              <a:gd name="connsiteX4-9" fmla="*/ 3210100 w 3210100"/>
              <a:gd name="connsiteY4-10" fmla="*/ 211540 h 423080"/>
              <a:gd name="connsiteX5-11" fmla="*/ 2998560 w 3210100"/>
              <a:gd name="connsiteY5-12" fmla="*/ 423080 h 423080"/>
              <a:gd name="connsiteX6-13" fmla="*/ 1568720 w 3210100"/>
              <a:gd name="connsiteY6-14" fmla="*/ 412320 h 423080"/>
              <a:gd name="connsiteX7-15" fmla="*/ 211540 w 3210100"/>
              <a:gd name="connsiteY7-16" fmla="*/ 423080 h 423080"/>
              <a:gd name="connsiteX8" fmla="*/ 0 w 3210100"/>
              <a:gd name="connsiteY8" fmla="*/ 211540 h 423080"/>
              <a:gd name="connsiteX0-17" fmla="*/ 0 w 3210100"/>
              <a:gd name="connsiteY0-18" fmla="*/ 211540 h 521502"/>
              <a:gd name="connsiteX1-19" fmla="*/ 211540 w 3210100"/>
              <a:gd name="connsiteY1-20" fmla="*/ 0 h 521502"/>
              <a:gd name="connsiteX2-21" fmla="*/ 2998560 w 3210100"/>
              <a:gd name="connsiteY2-22" fmla="*/ 0 h 521502"/>
              <a:gd name="connsiteX3-23" fmla="*/ 3210100 w 3210100"/>
              <a:gd name="connsiteY3-24" fmla="*/ 211540 h 521502"/>
              <a:gd name="connsiteX4-25" fmla="*/ 3210100 w 3210100"/>
              <a:gd name="connsiteY4-26" fmla="*/ 211540 h 521502"/>
              <a:gd name="connsiteX5-27" fmla="*/ 2998560 w 3210100"/>
              <a:gd name="connsiteY5-28" fmla="*/ 423080 h 521502"/>
              <a:gd name="connsiteX6-29" fmla="*/ 1268470 w 3210100"/>
              <a:gd name="connsiteY6-30" fmla="*/ 521502 h 521502"/>
              <a:gd name="connsiteX7-31" fmla="*/ 211540 w 3210100"/>
              <a:gd name="connsiteY7-32" fmla="*/ 423080 h 521502"/>
              <a:gd name="connsiteX8-33" fmla="*/ 0 w 3210100"/>
              <a:gd name="connsiteY8-34" fmla="*/ 211540 h 521502"/>
              <a:gd name="connsiteX0-35" fmla="*/ 0 w 3210100"/>
              <a:gd name="connsiteY0-36" fmla="*/ 211540 h 521502"/>
              <a:gd name="connsiteX1-37" fmla="*/ 211540 w 3210100"/>
              <a:gd name="connsiteY1-38" fmla="*/ 0 h 521502"/>
              <a:gd name="connsiteX2-39" fmla="*/ 2251108 w 3210100"/>
              <a:gd name="connsiteY2-40" fmla="*/ 2887 h 521502"/>
              <a:gd name="connsiteX3-41" fmla="*/ 2998560 w 3210100"/>
              <a:gd name="connsiteY3-42" fmla="*/ 0 h 521502"/>
              <a:gd name="connsiteX4-43" fmla="*/ 3210100 w 3210100"/>
              <a:gd name="connsiteY4-44" fmla="*/ 211540 h 521502"/>
              <a:gd name="connsiteX5-45" fmla="*/ 3210100 w 3210100"/>
              <a:gd name="connsiteY5-46" fmla="*/ 211540 h 521502"/>
              <a:gd name="connsiteX6-47" fmla="*/ 2998560 w 3210100"/>
              <a:gd name="connsiteY6-48" fmla="*/ 423080 h 521502"/>
              <a:gd name="connsiteX7-49" fmla="*/ 1268470 w 3210100"/>
              <a:gd name="connsiteY7-50" fmla="*/ 521502 h 521502"/>
              <a:gd name="connsiteX8-51" fmla="*/ 211540 w 3210100"/>
              <a:gd name="connsiteY8-52" fmla="*/ 423080 h 521502"/>
              <a:gd name="connsiteX9" fmla="*/ 0 w 3210100"/>
              <a:gd name="connsiteY9" fmla="*/ 211540 h 521502"/>
              <a:gd name="connsiteX0-53" fmla="*/ 0 w 3210100"/>
              <a:gd name="connsiteY0-54" fmla="*/ 331483 h 641445"/>
              <a:gd name="connsiteX1-55" fmla="*/ 211540 w 3210100"/>
              <a:gd name="connsiteY1-56" fmla="*/ 119943 h 641445"/>
              <a:gd name="connsiteX2-57" fmla="*/ 2387586 w 3210100"/>
              <a:gd name="connsiteY2-58" fmla="*/ 0 h 641445"/>
              <a:gd name="connsiteX3-59" fmla="*/ 2998560 w 3210100"/>
              <a:gd name="connsiteY3-60" fmla="*/ 119943 h 641445"/>
              <a:gd name="connsiteX4-61" fmla="*/ 3210100 w 3210100"/>
              <a:gd name="connsiteY4-62" fmla="*/ 331483 h 641445"/>
              <a:gd name="connsiteX5-63" fmla="*/ 3210100 w 3210100"/>
              <a:gd name="connsiteY5-64" fmla="*/ 331483 h 641445"/>
              <a:gd name="connsiteX6-65" fmla="*/ 2998560 w 3210100"/>
              <a:gd name="connsiteY6-66" fmla="*/ 543023 h 641445"/>
              <a:gd name="connsiteX7-67" fmla="*/ 1268470 w 3210100"/>
              <a:gd name="connsiteY7-68" fmla="*/ 641445 h 641445"/>
              <a:gd name="connsiteX8-69" fmla="*/ 211540 w 3210100"/>
              <a:gd name="connsiteY8-70" fmla="*/ 543023 h 641445"/>
              <a:gd name="connsiteX9-71" fmla="*/ 0 w 3210100"/>
              <a:gd name="connsiteY9-72" fmla="*/ 331483 h 641445"/>
              <a:gd name="connsiteX0-73" fmla="*/ 207793 w 3206353"/>
              <a:gd name="connsiteY0-74" fmla="*/ 543023 h 641445"/>
              <a:gd name="connsiteX1-75" fmla="*/ 207793 w 3206353"/>
              <a:gd name="connsiteY1-76" fmla="*/ 119943 h 641445"/>
              <a:gd name="connsiteX2-77" fmla="*/ 2383839 w 3206353"/>
              <a:gd name="connsiteY2-78" fmla="*/ 0 h 641445"/>
              <a:gd name="connsiteX3-79" fmla="*/ 2994813 w 3206353"/>
              <a:gd name="connsiteY3-80" fmla="*/ 119943 h 641445"/>
              <a:gd name="connsiteX4-81" fmla="*/ 3206353 w 3206353"/>
              <a:gd name="connsiteY4-82" fmla="*/ 331483 h 641445"/>
              <a:gd name="connsiteX5-83" fmla="*/ 3206353 w 3206353"/>
              <a:gd name="connsiteY5-84" fmla="*/ 331483 h 641445"/>
              <a:gd name="connsiteX6-85" fmla="*/ 2994813 w 3206353"/>
              <a:gd name="connsiteY6-86" fmla="*/ 543023 h 641445"/>
              <a:gd name="connsiteX7-87" fmla="*/ 1264723 w 3206353"/>
              <a:gd name="connsiteY7-88" fmla="*/ 641445 h 641445"/>
              <a:gd name="connsiteX8-89" fmla="*/ 207793 w 3206353"/>
              <a:gd name="connsiteY8-90" fmla="*/ 543023 h 641445"/>
              <a:gd name="connsiteX0-91" fmla="*/ 207793 w 3206353"/>
              <a:gd name="connsiteY0-92" fmla="*/ 543023 h 641445"/>
              <a:gd name="connsiteX1-93" fmla="*/ 207793 w 3206353"/>
              <a:gd name="connsiteY1-94" fmla="*/ 119943 h 641445"/>
              <a:gd name="connsiteX2-95" fmla="*/ 2383839 w 3206353"/>
              <a:gd name="connsiteY2-96" fmla="*/ 0 h 641445"/>
              <a:gd name="connsiteX3-97" fmla="*/ 2994813 w 3206353"/>
              <a:gd name="connsiteY3-98" fmla="*/ 119943 h 641445"/>
              <a:gd name="connsiteX4-99" fmla="*/ 3206353 w 3206353"/>
              <a:gd name="connsiteY4-100" fmla="*/ 331483 h 641445"/>
              <a:gd name="connsiteX5-101" fmla="*/ 2994813 w 3206353"/>
              <a:gd name="connsiteY5-102" fmla="*/ 543023 h 641445"/>
              <a:gd name="connsiteX6-103" fmla="*/ 1264723 w 3206353"/>
              <a:gd name="connsiteY6-104" fmla="*/ 641445 h 641445"/>
              <a:gd name="connsiteX7-105" fmla="*/ 207793 w 3206353"/>
              <a:gd name="connsiteY7-106" fmla="*/ 543023 h 641445"/>
              <a:gd name="connsiteX0-107" fmla="*/ 82874 w 3081434"/>
              <a:gd name="connsiteY0-108" fmla="*/ 543023 h 641445"/>
              <a:gd name="connsiteX1-109" fmla="*/ 82874 w 3081434"/>
              <a:gd name="connsiteY1-110" fmla="*/ 119943 h 641445"/>
              <a:gd name="connsiteX2-111" fmla="*/ 2258920 w 3081434"/>
              <a:gd name="connsiteY2-112" fmla="*/ 0 h 641445"/>
              <a:gd name="connsiteX3-113" fmla="*/ 2869894 w 3081434"/>
              <a:gd name="connsiteY3-114" fmla="*/ 119943 h 641445"/>
              <a:gd name="connsiteX4-115" fmla="*/ 3081434 w 3081434"/>
              <a:gd name="connsiteY4-116" fmla="*/ 331483 h 641445"/>
              <a:gd name="connsiteX5-117" fmla="*/ 2869894 w 3081434"/>
              <a:gd name="connsiteY5-118" fmla="*/ 543023 h 641445"/>
              <a:gd name="connsiteX6-119" fmla="*/ 1139804 w 3081434"/>
              <a:gd name="connsiteY6-120" fmla="*/ 641445 h 641445"/>
              <a:gd name="connsiteX7-121" fmla="*/ 82874 w 3081434"/>
              <a:gd name="connsiteY7-122" fmla="*/ 543023 h 641445"/>
              <a:gd name="connsiteX0-123" fmla="*/ 82874 w 3023799"/>
              <a:gd name="connsiteY0-124" fmla="*/ 543023 h 641445"/>
              <a:gd name="connsiteX1-125" fmla="*/ 82874 w 3023799"/>
              <a:gd name="connsiteY1-126" fmla="*/ 119943 h 641445"/>
              <a:gd name="connsiteX2-127" fmla="*/ 2258920 w 3023799"/>
              <a:gd name="connsiteY2-128" fmla="*/ 0 h 641445"/>
              <a:gd name="connsiteX3-129" fmla="*/ 2869894 w 3023799"/>
              <a:gd name="connsiteY3-130" fmla="*/ 119943 h 641445"/>
              <a:gd name="connsiteX4-131" fmla="*/ 2869894 w 3023799"/>
              <a:gd name="connsiteY4-132" fmla="*/ 543023 h 641445"/>
              <a:gd name="connsiteX5-133" fmla="*/ 1139804 w 3023799"/>
              <a:gd name="connsiteY5-134" fmla="*/ 641445 h 641445"/>
              <a:gd name="connsiteX6-135" fmla="*/ 82874 w 3023799"/>
              <a:gd name="connsiteY6-136" fmla="*/ 543023 h 641445"/>
              <a:gd name="connsiteX0-137" fmla="*/ 82874 w 3045900"/>
              <a:gd name="connsiteY0-138" fmla="*/ 569228 h 667650"/>
              <a:gd name="connsiteX1-139" fmla="*/ 82874 w 3045900"/>
              <a:gd name="connsiteY1-140" fmla="*/ 146148 h 667650"/>
              <a:gd name="connsiteX2-141" fmla="*/ 2258920 w 3045900"/>
              <a:gd name="connsiteY2-142" fmla="*/ 26205 h 667650"/>
              <a:gd name="connsiteX3-143" fmla="*/ 2869894 w 3045900"/>
              <a:gd name="connsiteY3-144" fmla="*/ 146148 h 667650"/>
              <a:gd name="connsiteX4-145" fmla="*/ 2869894 w 3045900"/>
              <a:gd name="connsiteY4-146" fmla="*/ 569228 h 667650"/>
              <a:gd name="connsiteX5-147" fmla="*/ 1139804 w 3045900"/>
              <a:gd name="connsiteY5-148" fmla="*/ 667650 h 667650"/>
              <a:gd name="connsiteX6-149" fmla="*/ 82874 w 3045900"/>
              <a:gd name="connsiteY6-150" fmla="*/ 569228 h 667650"/>
            </a:gdLst>
            <a:ahLst/>
            <a:cxnLst>
              <a:cxn ang="0">
                <a:pos x="connsiteX0-137" y="connsiteY0-138"/>
              </a:cxn>
              <a:cxn ang="0">
                <a:pos x="connsiteX1-139" y="connsiteY1-140"/>
              </a:cxn>
              <a:cxn ang="0">
                <a:pos x="connsiteX2-141" y="connsiteY2-142"/>
              </a:cxn>
              <a:cxn ang="0">
                <a:pos x="connsiteX3-143" y="connsiteY3-144"/>
              </a:cxn>
              <a:cxn ang="0">
                <a:pos x="connsiteX4-145" y="connsiteY4-146"/>
              </a:cxn>
              <a:cxn ang="0">
                <a:pos x="connsiteX5-147" y="connsiteY5-148"/>
              </a:cxn>
              <a:cxn ang="0">
                <a:pos x="connsiteX6-149" y="connsiteY6-150"/>
              </a:cxn>
            </a:cxnLst>
            <a:rect l="l" t="t" r="r" b="b"/>
            <a:pathLst>
              <a:path w="3045900" h="667650">
                <a:moveTo>
                  <a:pt x="82874" y="569228"/>
                </a:moveTo>
                <a:cubicBezTo>
                  <a:pt x="-93281" y="482311"/>
                  <a:pt x="63100" y="592252"/>
                  <a:pt x="82874" y="146148"/>
                </a:cubicBezTo>
                <a:lnTo>
                  <a:pt x="2258920" y="26205"/>
                </a:lnTo>
                <a:lnTo>
                  <a:pt x="2869894" y="146148"/>
                </a:lnTo>
                <a:cubicBezTo>
                  <a:pt x="2971723" y="236652"/>
                  <a:pt x="3209042" y="-457489"/>
                  <a:pt x="2869894" y="569228"/>
                </a:cubicBezTo>
                <a:lnTo>
                  <a:pt x="1139804" y="667650"/>
                </a:lnTo>
                <a:lnTo>
                  <a:pt x="82874" y="569228"/>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p:nvPr/>
        </p:nvCxnSpPr>
        <p:spPr>
          <a:xfrm flipV="1">
            <a:off x="5094789" y="5308247"/>
            <a:ext cx="0" cy="820400"/>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113" name="椭圆 112"/>
          <p:cNvSpPr/>
          <p:nvPr/>
        </p:nvSpPr>
        <p:spPr>
          <a:xfrm>
            <a:off x="4611015" y="3478687"/>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a:stCxn id="113" idx="0"/>
          </p:cNvCxnSpPr>
          <p:nvPr/>
        </p:nvCxnSpPr>
        <p:spPr>
          <a:xfrm flipV="1">
            <a:off x="4719873" y="3117363"/>
            <a:ext cx="0" cy="361324"/>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1705967" y="2625103"/>
            <a:ext cx="3267250" cy="664197"/>
          </a:xfrm>
          <a:custGeom>
            <a:avLst/>
            <a:gdLst>
              <a:gd name="connsiteX0" fmla="*/ 0 w 3210100"/>
              <a:gd name="connsiteY0" fmla="*/ 0 h 423080"/>
              <a:gd name="connsiteX1" fmla="*/ 0 w 3210100"/>
              <a:gd name="connsiteY1" fmla="*/ 0 h 423080"/>
              <a:gd name="connsiteX2" fmla="*/ 3210100 w 3210100"/>
              <a:gd name="connsiteY2" fmla="*/ 0 h 423080"/>
              <a:gd name="connsiteX3" fmla="*/ 3210100 w 3210100"/>
              <a:gd name="connsiteY3" fmla="*/ 0 h 423080"/>
              <a:gd name="connsiteX4" fmla="*/ 3210100 w 3210100"/>
              <a:gd name="connsiteY4" fmla="*/ 423080 h 423080"/>
              <a:gd name="connsiteX5" fmla="*/ 3210100 w 3210100"/>
              <a:gd name="connsiteY5" fmla="*/ 423080 h 423080"/>
              <a:gd name="connsiteX6" fmla="*/ 0 w 3210100"/>
              <a:gd name="connsiteY6" fmla="*/ 423080 h 423080"/>
              <a:gd name="connsiteX7" fmla="*/ 0 w 3210100"/>
              <a:gd name="connsiteY7" fmla="*/ 423080 h 423080"/>
              <a:gd name="connsiteX8" fmla="*/ 0 w 3210100"/>
              <a:gd name="connsiteY8" fmla="*/ 0 h 423080"/>
              <a:gd name="connsiteX0-1" fmla="*/ 161925 w 3210100"/>
              <a:gd name="connsiteY0-2" fmla="*/ 101600 h 423080"/>
              <a:gd name="connsiteX1-3" fmla="*/ 0 w 3210100"/>
              <a:gd name="connsiteY1-4" fmla="*/ 0 h 423080"/>
              <a:gd name="connsiteX2-5" fmla="*/ 3210100 w 3210100"/>
              <a:gd name="connsiteY2-6" fmla="*/ 0 h 423080"/>
              <a:gd name="connsiteX3-7" fmla="*/ 3210100 w 3210100"/>
              <a:gd name="connsiteY3-8" fmla="*/ 0 h 423080"/>
              <a:gd name="connsiteX4-9" fmla="*/ 3210100 w 3210100"/>
              <a:gd name="connsiteY4-10" fmla="*/ 423080 h 423080"/>
              <a:gd name="connsiteX5-11" fmla="*/ 3210100 w 3210100"/>
              <a:gd name="connsiteY5-12" fmla="*/ 423080 h 423080"/>
              <a:gd name="connsiteX6-13" fmla="*/ 0 w 3210100"/>
              <a:gd name="connsiteY6-14" fmla="*/ 423080 h 423080"/>
              <a:gd name="connsiteX7-15" fmla="*/ 0 w 3210100"/>
              <a:gd name="connsiteY7-16" fmla="*/ 423080 h 423080"/>
              <a:gd name="connsiteX8-17" fmla="*/ 161925 w 3210100"/>
              <a:gd name="connsiteY8-18" fmla="*/ 101600 h 423080"/>
              <a:gd name="connsiteX0-19" fmla="*/ 187325 w 3235500"/>
              <a:gd name="connsiteY0-20" fmla="*/ 196850 h 518330"/>
              <a:gd name="connsiteX1-21" fmla="*/ 0 w 3235500"/>
              <a:gd name="connsiteY1-22" fmla="*/ 0 h 518330"/>
              <a:gd name="connsiteX2-23" fmla="*/ 3235500 w 3235500"/>
              <a:gd name="connsiteY2-24" fmla="*/ 95250 h 518330"/>
              <a:gd name="connsiteX3-25" fmla="*/ 3235500 w 3235500"/>
              <a:gd name="connsiteY3-26" fmla="*/ 95250 h 518330"/>
              <a:gd name="connsiteX4-27" fmla="*/ 3235500 w 3235500"/>
              <a:gd name="connsiteY4-28" fmla="*/ 518330 h 518330"/>
              <a:gd name="connsiteX5-29" fmla="*/ 3235500 w 3235500"/>
              <a:gd name="connsiteY5-30" fmla="*/ 518330 h 518330"/>
              <a:gd name="connsiteX6-31" fmla="*/ 25400 w 3235500"/>
              <a:gd name="connsiteY6-32" fmla="*/ 518330 h 518330"/>
              <a:gd name="connsiteX7-33" fmla="*/ 25400 w 3235500"/>
              <a:gd name="connsiteY7-34" fmla="*/ 518330 h 518330"/>
              <a:gd name="connsiteX8-35" fmla="*/ 187325 w 3235500"/>
              <a:gd name="connsiteY8-36" fmla="*/ 196850 h 518330"/>
              <a:gd name="connsiteX0-37" fmla="*/ 187325 w 3267250"/>
              <a:gd name="connsiteY0-38" fmla="*/ 196850 h 638980"/>
              <a:gd name="connsiteX1-39" fmla="*/ 0 w 3267250"/>
              <a:gd name="connsiteY1-40" fmla="*/ 0 h 638980"/>
              <a:gd name="connsiteX2-41" fmla="*/ 3235500 w 3267250"/>
              <a:gd name="connsiteY2-42" fmla="*/ 95250 h 638980"/>
              <a:gd name="connsiteX3-43" fmla="*/ 3235500 w 3267250"/>
              <a:gd name="connsiteY3-44" fmla="*/ 95250 h 638980"/>
              <a:gd name="connsiteX4-45" fmla="*/ 3235500 w 3267250"/>
              <a:gd name="connsiteY4-46" fmla="*/ 518330 h 638980"/>
              <a:gd name="connsiteX5-47" fmla="*/ 3267250 w 3267250"/>
              <a:gd name="connsiteY5-48" fmla="*/ 638980 h 638980"/>
              <a:gd name="connsiteX6-49" fmla="*/ 25400 w 3267250"/>
              <a:gd name="connsiteY6-50" fmla="*/ 518330 h 638980"/>
              <a:gd name="connsiteX7-51" fmla="*/ 25400 w 3267250"/>
              <a:gd name="connsiteY7-52" fmla="*/ 518330 h 638980"/>
              <a:gd name="connsiteX8-53" fmla="*/ 187325 w 3267250"/>
              <a:gd name="connsiteY8-54" fmla="*/ 196850 h 638980"/>
              <a:gd name="connsiteX0-55" fmla="*/ 187325 w 3267250"/>
              <a:gd name="connsiteY0-56" fmla="*/ 196850 h 638980"/>
              <a:gd name="connsiteX1-57" fmla="*/ 0 w 3267250"/>
              <a:gd name="connsiteY1-58" fmla="*/ 0 h 638980"/>
              <a:gd name="connsiteX2-59" fmla="*/ 3235500 w 3267250"/>
              <a:gd name="connsiteY2-60" fmla="*/ 95250 h 638980"/>
              <a:gd name="connsiteX3-61" fmla="*/ 3235500 w 3267250"/>
              <a:gd name="connsiteY3-62" fmla="*/ 95250 h 638980"/>
              <a:gd name="connsiteX4-63" fmla="*/ 3235500 w 3267250"/>
              <a:gd name="connsiteY4-64" fmla="*/ 518330 h 638980"/>
              <a:gd name="connsiteX5-65" fmla="*/ 3267250 w 3267250"/>
              <a:gd name="connsiteY5-66" fmla="*/ 638980 h 638980"/>
              <a:gd name="connsiteX6-67" fmla="*/ 1227733 w 3267250"/>
              <a:gd name="connsiteY6-68" fmla="*/ 562597 h 638980"/>
              <a:gd name="connsiteX7-69" fmla="*/ 25400 w 3267250"/>
              <a:gd name="connsiteY7-70" fmla="*/ 518330 h 638980"/>
              <a:gd name="connsiteX8-71" fmla="*/ 25400 w 3267250"/>
              <a:gd name="connsiteY8-72" fmla="*/ 518330 h 638980"/>
              <a:gd name="connsiteX9" fmla="*/ 187325 w 3267250"/>
              <a:gd name="connsiteY9" fmla="*/ 196850 h 638980"/>
              <a:gd name="connsiteX0-73" fmla="*/ 187325 w 3267250"/>
              <a:gd name="connsiteY0-74" fmla="*/ 196850 h 664197"/>
              <a:gd name="connsiteX1-75" fmla="*/ 0 w 3267250"/>
              <a:gd name="connsiteY1-76" fmla="*/ 0 h 664197"/>
              <a:gd name="connsiteX2-77" fmla="*/ 3235500 w 3267250"/>
              <a:gd name="connsiteY2-78" fmla="*/ 95250 h 664197"/>
              <a:gd name="connsiteX3-79" fmla="*/ 3235500 w 3267250"/>
              <a:gd name="connsiteY3-80" fmla="*/ 95250 h 664197"/>
              <a:gd name="connsiteX4-81" fmla="*/ 3235500 w 3267250"/>
              <a:gd name="connsiteY4-82" fmla="*/ 518330 h 664197"/>
              <a:gd name="connsiteX5-83" fmla="*/ 3267250 w 3267250"/>
              <a:gd name="connsiteY5-84" fmla="*/ 638980 h 664197"/>
              <a:gd name="connsiteX6-85" fmla="*/ 1151533 w 3267250"/>
              <a:gd name="connsiteY6-86" fmla="*/ 664197 h 664197"/>
              <a:gd name="connsiteX7-87" fmla="*/ 25400 w 3267250"/>
              <a:gd name="connsiteY7-88" fmla="*/ 518330 h 664197"/>
              <a:gd name="connsiteX8-89" fmla="*/ 25400 w 3267250"/>
              <a:gd name="connsiteY8-90" fmla="*/ 518330 h 664197"/>
              <a:gd name="connsiteX9-91" fmla="*/ 187325 w 3267250"/>
              <a:gd name="connsiteY9-92" fmla="*/ 196850 h 664197"/>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3267250" h="664197">
                <a:moveTo>
                  <a:pt x="187325" y="196850"/>
                </a:moveTo>
                <a:lnTo>
                  <a:pt x="0" y="0"/>
                </a:lnTo>
                <a:lnTo>
                  <a:pt x="3235500" y="95250"/>
                </a:lnTo>
                <a:lnTo>
                  <a:pt x="3235500" y="95250"/>
                </a:lnTo>
                <a:lnTo>
                  <a:pt x="3235500" y="518330"/>
                </a:lnTo>
                <a:lnTo>
                  <a:pt x="3267250" y="638980"/>
                </a:lnTo>
                <a:lnTo>
                  <a:pt x="1151533" y="664197"/>
                </a:lnTo>
                <a:lnTo>
                  <a:pt x="25400" y="518330"/>
                </a:lnTo>
                <a:lnTo>
                  <a:pt x="25400" y="518330"/>
                </a:lnTo>
                <a:lnTo>
                  <a:pt x="187325" y="196850"/>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369"/>
          <p:cNvSpPr>
            <a:spLocks noEditPoints="1"/>
          </p:cNvSpPr>
          <p:nvPr/>
        </p:nvSpPr>
        <p:spPr bwMode="auto">
          <a:xfrm>
            <a:off x="1968474" y="4906820"/>
            <a:ext cx="667701" cy="673606"/>
          </a:xfrm>
          <a:custGeom>
            <a:avLst/>
            <a:gdLst>
              <a:gd name="T0" fmla="*/ 48 w 48"/>
              <a:gd name="T1" fmla="*/ 2 h 48"/>
              <a:gd name="T2" fmla="*/ 41 w 48"/>
              <a:gd name="T3" fmla="*/ 43 h 48"/>
              <a:gd name="T4" fmla="*/ 41 w 48"/>
              <a:gd name="T5" fmla="*/ 44 h 48"/>
              <a:gd name="T6" fmla="*/ 40 w 48"/>
              <a:gd name="T7" fmla="*/ 44 h 48"/>
              <a:gd name="T8" fmla="*/ 39 w 48"/>
              <a:gd name="T9" fmla="*/ 44 h 48"/>
              <a:gd name="T10" fmla="*/ 25 w 48"/>
              <a:gd name="T11" fmla="*/ 39 h 48"/>
              <a:gd name="T12" fmla="*/ 17 w 48"/>
              <a:gd name="T13" fmla="*/ 47 h 48"/>
              <a:gd name="T14" fmla="*/ 16 w 48"/>
              <a:gd name="T15" fmla="*/ 48 h 48"/>
              <a:gd name="T16" fmla="*/ 15 w 48"/>
              <a:gd name="T17" fmla="*/ 48 h 48"/>
              <a:gd name="T18" fmla="*/ 14 w 48"/>
              <a:gd name="T19" fmla="*/ 46 h 48"/>
              <a:gd name="T20" fmla="*/ 14 w 48"/>
              <a:gd name="T21" fmla="*/ 34 h 48"/>
              <a:gd name="T22" fmla="*/ 1 w 48"/>
              <a:gd name="T23" fmla="*/ 29 h 48"/>
              <a:gd name="T24" fmla="*/ 0 w 48"/>
              <a:gd name="T25" fmla="*/ 27 h 48"/>
              <a:gd name="T26" fmla="*/ 1 w 48"/>
              <a:gd name="T27" fmla="*/ 26 h 48"/>
              <a:gd name="T28" fmla="*/ 46 w 48"/>
              <a:gd name="T29" fmla="*/ 0 h 48"/>
              <a:gd name="T30" fmla="*/ 48 w 48"/>
              <a:gd name="T31" fmla="*/ 0 h 48"/>
              <a:gd name="T32" fmla="*/ 48 w 48"/>
              <a:gd name="T33" fmla="*/ 2 h 48"/>
              <a:gd name="T34" fmla="*/ 44 w 48"/>
              <a:gd name="T35" fmla="*/ 5 h 48"/>
              <a:gd name="T36" fmla="*/ 6 w 48"/>
              <a:gd name="T37" fmla="*/ 27 h 48"/>
              <a:gd name="T38" fmla="*/ 15 w 48"/>
              <a:gd name="T39" fmla="*/ 31 h 48"/>
              <a:gd name="T40" fmla="*/ 38 w 48"/>
              <a:gd name="T41" fmla="*/ 14 h 48"/>
              <a:gd name="T42" fmla="*/ 25 w 48"/>
              <a:gd name="T43" fmla="*/ 35 h 48"/>
              <a:gd name="T44" fmla="*/ 38 w 48"/>
              <a:gd name="T45" fmla="*/ 40 h 48"/>
              <a:gd name="T46" fmla="*/ 44 w 48"/>
              <a:gd name="T4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48">
                <a:moveTo>
                  <a:pt x="48" y="2"/>
                </a:moveTo>
                <a:cubicBezTo>
                  <a:pt x="41" y="43"/>
                  <a:pt x="41" y="43"/>
                  <a:pt x="41" y="43"/>
                </a:cubicBezTo>
                <a:cubicBezTo>
                  <a:pt x="41" y="44"/>
                  <a:pt x="41" y="44"/>
                  <a:pt x="41" y="44"/>
                </a:cubicBezTo>
                <a:cubicBezTo>
                  <a:pt x="40" y="44"/>
                  <a:pt x="40" y="44"/>
                  <a:pt x="40" y="44"/>
                </a:cubicBezTo>
                <a:cubicBezTo>
                  <a:pt x="40" y="44"/>
                  <a:pt x="39" y="44"/>
                  <a:pt x="39" y="44"/>
                </a:cubicBezTo>
                <a:cubicBezTo>
                  <a:pt x="25" y="39"/>
                  <a:pt x="25" y="39"/>
                  <a:pt x="25" y="39"/>
                </a:cubicBezTo>
                <a:cubicBezTo>
                  <a:pt x="17" y="47"/>
                  <a:pt x="17" y="47"/>
                  <a:pt x="17" y="47"/>
                </a:cubicBezTo>
                <a:cubicBezTo>
                  <a:pt x="17" y="48"/>
                  <a:pt x="16" y="48"/>
                  <a:pt x="16" y="48"/>
                </a:cubicBezTo>
                <a:cubicBezTo>
                  <a:pt x="16" y="48"/>
                  <a:pt x="15" y="48"/>
                  <a:pt x="15" y="48"/>
                </a:cubicBezTo>
                <a:cubicBezTo>
                  <a:pt x="14" y="47"/>
                  <a:pt x="14" y="47"/>
                  <a:pt x="14" y="46"/>
                </a:cubicBezTo>
                <a:cubicBezTo>
                  <a:pt x="14" y="34"/>
                  <a:pt x="14" y="34"/>
                  <a:pt x="14" y="34"/>
                </a:cubicBezTo>
                <a:cubicBezTo>
                  <a:pt x="1" y="29"/>
                  <a:pt x="1" y="29"/>
                  <a:pt x="1" y="29"/>
                </a:cubicBezTo>
                <a:cubicBezTo>
                  <a:pt x="1" y="29"/>
                  <a:pt x="0" y="28"/>
                  <a:pt x="0" y="27"/>
                </a:cubicBezTo>
                <a:cubicBezTo>
                  <a:pt x="0" y="27"/>
                  <a:pt x="1" y="26"/>
                  <a:pt x="1" y="26"/>
                </a:cubicBezTo>
                <a:cubicBezTo>
                  <a:pt x="46" y="0"/>
                  <a:pt x="46" y="0"/>
                  <a:pt x="46" y="0"/>
                </a:cubicBezTo>
                <a:cubicBezTo>
                  <a:pt x="46" y="0"/>
                  <a:pt x="47" y="0"/>
                  <a:pt x="48" y="0"/>
                </a:cubicBezTo>
                <a:cubicBezTo>
                  <a:pt x="48" y="1"/>
                  <a:pt x="48" y="1"/>
                  <a:pt x="48" y="2"/>
                </a:cubicBezTo>
                <a:close/>
                <a:moveTo>
                  <a:pt x="44" y="5"/>
                </a:moveTo>
                <a:cubicBezTo>
                  <a:pt x="6" y="27"/>
                  <a:pt x="6" y="27"/>
                  <a:pt x="6" y="27"/>
                </a:cubicBezTo>
                <a:cubicBezTo>
                  <a:pt x="15" y="31"/>
                  <a:pt x="15" y="31"/>
                  <a:pt x="15" y="31"/>
                </a:cubicBezTo>
                <a:cubicBezTo>
                  <a:pt x="38" y="14"/>
                  <a:pt x="38" y="14"/>
                  <a:pt x="38" y="14"/>
                </a:cubicBezTo>
                <a:cubicBezTo>
                  <a:pt x="25" y="35"/>
                  <a:pt x="25" y="35"/>
                  <a:pt x="25" y="35"/>
                </a:cubicBezTo>
                <a:cubicBezTo>
                  <a:pt x="38" y="40"/>
                  <a:pt x="38" y="40"/>
                  <a:pt x="38" y="40"/>
                </a:cubicBezTo>
                <a:lnTo>
                  <a:pt x="44" y="5"/>
                </a:lnTo>
                <a:close/>
              </a:path>
            </a:pathLst>
          </a:custGeom>
          <a:solidFill>
            <a:srgbClr val="F3702C"/>
          </a:solidFill>
          <a:ln>
            <a:noFill/>
          </a:ln>
        </p:spPr>
        <p:txBody>
          <a:bodyPr vert="horz" wrap="square" lIns="91440" tIns="45720" rIns="91440" bIns="45720" numCol="1" anchor="t" anchorCtr="0" compatLnSpc="1"/>
          <a:lstStyle/>
          <a:p>
            <a:endParaRPr lang="id-ID"/>
          </a:p>
        </p:txBody>
      </p:sp>
      <p:sp>
        <p:nvSpPr>
          <p:cNvPr id="138" name="文本框 137"/>
          <p:cNvSpPr txBox="1"/>
          <p:nvPr/>
        </p:nvSpPr>
        <p:spPr>
          <a:xfrm>
            <a:off x="6295900" y="1514714"/>
            <a:ext cx="1005403"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乘</a:t>
            </a:r>
            <a:r>
              <a:rPr lang="en-US" altLang="zh-CN" dirty="0">
                <a:solidFill>
                  <a:schemeClr val="bg1"/>
                </a:solidFill>
                <a:latin typeface="华文细黑" pitchFamily="2" charset="-122"/>
                <a:ea typeface="华文细黑" pitchFamily="2" charset="-122"/>
              </a:rPr>
              <a:t>1</a:t>
            </a:r>
            <a:r>
              <a:rPr lang="zh-CN" altLang="en-US" dirty="0">
                <a:solidFill>
                  <a:schemeClr val="bg1"/>
                </a:solidFill>
                <a:latin typeface="华文细黑" pitchFamily="2" charset="-122"/>
                <a:ea typeface="华文细黑" pitchFamily="2" charset="-122"/>
              </a:rPr>
              <a:t>运算</a:t>
            </a:r>
          </a:p>
        </p:txBody>
      </p:sp>
      <p:sp>
        <p:nvSpPr>
          <p:cNvPr id="139" name="文本框 138"/>
          <p:cNvSpPr txBox="1"/>
          <p:nvPr/>
        </p:nvSpPr>
        <p:spPr>
          <a:xfrm>
            <a:off x="8340824" y="3876486"/>
            <a:ext cx="1005403"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乘</a:t>
            </a:r>
            <a:r>
              <a:rPr lang="en-US" altLang="zh-CN" dirty="0">
                <a:solidFill>
                  <a:schemeClr val="bg1"/>
                </a:solidFill>
                <a:latin typeface="华文细黑" pitchFamily="2" charset="-122"/>
                <a:ea typeface="华文细黑" pitchFamily="2" charset="-122"/>
              </a:rPr>
              <a:t>0</a:t>
            </a:r>
            <a:r>
              <a:rPr lang="zh-CN" altLang="en-US" dirty="0">
                <a:solidFill>
                  <a:schemeClr val="bg1"/>
                </a:solidFill>
                <a:latin typeface="华文细黑" pitchFamily="2" charset="-122"/>
                <a:ea typeface="华文细黑" pitchFamily="2" charset="-122"/>
              </a:rPr>
              <a:t>运算</a:t>
            </a:r>
          </a:p>
        </p:txBody>
      </p:sp>
      <p:sp>
        <p:nvSpPr>
          <p:cNvPr id="140" name="文本框 139"/>
          <p:cNvSpPr txBox="1"/>
          <p:nvPr/>
        </p:nvSpPr>
        <p:spPr>
          <a:xfrm>
            <a:off x="7326008" y="5133293"/>
            <a:ext cx="1107996"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卷积优化</a:t>
            </a:r>
          </a:p>
        </p:txBody>
      </p:sp>
      <p:sp>
        <p:nvSpPr>
          <p:cNvPr id="141" name="文本框 140"/>
          <p:cNvSpPr txBox="1"/>
          <p:nvPr/>
        </p:nvSpPr>
        <p:spPr>
          <a:xfrm>
            <a:off x="2798603" y="6130294"/>
            <a:ext cx="1800493"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削弱表达式强度</a:t>
            </a:r>
          </a:p>
        </p:txBody>
      </p:sp>
      <p:sp>
        <p:nvSpPr>
          <p:cNvPr id="142" name="文本框 141"/>
          <p:cNvSpPr txBox="1"/>
          <p:nvPr/>
        </p:nvSpPr>
        <p:spPr>
          <a:xfrm>
            <a:off x="1363258" y="3704900"/>
            <a:ext cx="1005403"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加</a:t>
            </a:r>
            <a:r>
              <a:rPr lang="en-US" altLang="zh-CN" dirty="0">
                <a:solidFill>
                  <a:schemeClr val="bg1"/>
                </a:solidFill>
                <a:latin typeface="华文细黑" pitchFamily="2" charset="-122"/>
                <a:ea typeface="华文细黑" pitchFamily="2" charset="-122"/>
              </a:rPr>
              <a:t>0</a:t>
            </a:r>
            <a:r>
              <a:rPr lang="zh-CN" altLang="en-US" dirty="0">
                <a:solidFill>
                  <a:schemeClr val="bg1"/>
                </a:solidFill>
                <a:latin typeface="华文细黑" pitchFamily="2" charset="-122"/>
                <a:ea typeface="华文细黑" pitchFamily="2" charset="-122"/>
              </a:rPr>
              <a:t>优化</a:t>
            </a:r>
          </a:p>
        </p:txBody>
      </p:sp>
      <p:sp>
        <p:nvSpPr>
          <p:cNvPr id="143" name="文本框 142"/>
          <p:cNvSpPr txBox="1"/>
          <p:nvPr/>
        </p:nvSpPr>
        <p:spPr>
          <a:xfrm>
            <a:off x="2279348" y="2755599"/>
            <a:ext cx="1107996"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常量折叠</a:t>
            </a:r>
          </a:p>
        </p:txBody>
      </p:sp>
      <p:sp>
        <p:nvSpPr>
          <p:cNvPr id="144" name="文本框 143"/>
          <p:cNvSpPr txBox="1"/>
          <p:nvPr/>
        </p:nvSpPr>
        <p:spPr>
          <a:xfrm>
            <a:off x="5154739" y="3810217"/>
            <a:ext cx="1481496" cy="954107"/>
          </a:xfrm>
          <a:prstGeom prst="rect">
            <a:avLst/>
          </a:prstGeom>
          <a:noFill/>
        </p:spPr>
        <p:txBody>
          <a:bodyPr wrap="none" rtlCol="0">
            <a:spAutoFit/>
          </a:bodyPr>
          <a:lstStyle/>
          <a:p>
            <a:pPr algn="ctr"/>
            <a:r>
              <a:rPr lang="en-US" altLang="zh-CN" sz="2800" dirty="0">
                <a:solidFill>
                  <a:schemeClr val="bg1"/>
                </a:solidFill>
                <a:latin typeface="华文细黑" pitchFamily="2" charset="-122"/>
                <a:ea typeface="华文细黑" pitchFamily="2" charset="-122"/>
              </a:rPr>
              <a:t>Source </a:t>
            </a:r>
          </a:p>
          <a:p>
            <a:pPr algn="ctr"/>
            <a:r>
              <a:rPr lang="en-US" altLang="zh-CN" sz="2800" dirty="0">
                <a:solidFill>
                  <a:schemeClr val="bg1"/>
                </a:solidFill>
                <a:latin typeface="华文细黑" pitchFamily="2" charset="-122"/>
                <a:ea typeface="华文细黑" pitchFamily="2" charset="-122"/>
              </a:rPr>
              <a:t>Code</a:t>
            </a:r>
            <a:endParaRPr lang="zh-CN" altLang="en-US" sz="2800" dirty="0">
              <a:solidFill>
                <a:schemeClr val="bg1"/>
              </a:solidFill>
              <a:latin typeface="华文细黑" pitchFamily="2" charset="-122"/>
              <a:ea typeface="华文细黑" pitchFamily="2" charset="-122"/>
            </a:endParaRPr>
          </a:p>
        </p:txBody>
      </p:sp>
      <p:sp>
        <p:nvSpPr>
          <p:cNvPr id="55" name="椭圆 54">
            <a:extLst>
              <a:ext uri="{FF2B5EF4-FFF2-40B4-BE49-F238E27FC236}">
                <a16:creationId xmlns:a16="http://schemas.microsoft.com/office/drawing/2014/main" id="{054BD825-E90C-4CA9-B8A2-56DACFC908CF}"/>
              </a:ext>
            </a:extLst>
          </p:cNvPr>
          <p:cNvSpPr/>
          <p:nvPr/>
        </p:nvSpPr>
        <p:spPr>
          <a:xfrm>
            <a:off x="5847566" y="4996118"/>
            <a:ext cx="217715" cy="217715"/>
          </a:xfrm>
          <a:prstGeom prst="ellipse">
            <a:avLst/>
          </a:prstGeom>
          <a:noFill/>
          <a:ln w="57150">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99">
            <a:extLst>
              <a:ext uri="{FF2B5EF4-FFF2-40B4-BE49-F238E27FC236}">
                <a16:creationId xmlns:a16="http://schemas.microsoft.com/office/drawing/2014/main" id="{C5901840-8B12-4E2C-A3B4-4FA17D71F47B}"/>
              </a:ext>
            </a:extLst>
          </p:cNvPr>
          <p:cNvSpPr/>
          <p:nvPr/>
        </p:nvSpPr>
        <p:spPr>
          <a:xfrm>
            <a:off x="5811795" y="6029222"/>
            <a:ext cx="3395338" cy="423080"/>
          </a:xfrm>
          <a:custGeom>
            <a:avLst/>
            <a:gdLst>
              <a:gd name="connsiteX0" fmla="*/ 0 w 3210100"/>
              <a:gd name="connsiteY0" fmla="*/ 211540 h 423080"/>
              <a:gd name="connsiteX1" fmla="*/ 211540 w 3210100"/>
              <a:gd name="connsiteY1" fmla="*/ 0 h 423080"/>
              <a:gd name="connsiteX2" fmla="*/ 2998560 w 3210100"/>
              <a:gd name="connsiteY2" fmla="*/ 0 h 423080"/>
              <a:gd name="connsiteX3" fmla="*/ 3210100 w 3210100"/>
              <a:gd name="connsiteY3" fmla="*/ 211540 h 423080"/>
              <a:gd name="connsiteX4" fmla="*/ 3210100 w 3210100"/>
              <a:gd name="connsiteY4" fmla="*/ 211540 h 423080"/>
              <a:gd name="connsiteX5" fmla="*/ 2998560 w 3210100"/>
              <a:gd name="connsiteY5" fmla="*/ 423080 h 423080"/>
              <a:gd name="connsiteX6" fmla="*/ 211540 w 3210100"/>
              <a:gd name="connsiteY6" fmla="*/ 423080 h 423080"/>
              <a:gd name="connsiteX7" fmla="*/ 0 w 3210100"/>
              <a:gd name="connsiteY7" fmla="*/ 211540 h 423080"/>
              <a:gd name="connsiteX0-1" fmla="*/ 348377 w 3346937"/>
              <a:gd name="connsiteY0-2" fmla="*/ 423080 h 423080"/>
              <a:gd name="connsiteX1-3" fmla="*/ 348377 w 3346937"/>
              <a:gd name="connsiteY1-4" fmla="*/ 0 h 423080"/>
              <a:gd name="connsiteX2-5" fmla="*/ 3135397 w 3346937"/>
              <a:gd name="connsiteY2-6" fmla="*/ 0 h 423080"/>
              <a:gd name="connsiteX3-7" fmla="*/ 3346937 w 3346937"/>
              <a:gd name="connsiteY3-8" fmla="*/ 211540 h 423080"/>
              <a:gd name="connsiteX4-9" fmla="*/ 3346937 w 3346937"/>
              <a:gd name="connsiteY4-10" fmla="*/ 211540 h 423080"/>
              <a:gd name="connsiteX5-11" fmla="*/ 3135397 w 3346937"/>
              <a:gd name="connsiteY5-12" fmla="*/ 423080 h 423080"/>
              <a:gd name="connsiteX6-13" fmla="*/ 348377 w 3346937"/>
              <a:gd name="connsiteY6-14" fmla="*/ 423080 h 423080"/>
              <a:gd name="connsiteX0-15" fmla="*/ 348377 w 3346937"/>
              <a:gd name="connsiteY0-16" fmla="*/ 423080 h 423080"/>
              <a:gd name="connsiteX1-17" fmla="*/ 348377 w 3346937"/>
              <a:gd name="connsiteY1-18" fmla="*/ 0 h 423080"/>
              <a:gd name="connsiteX2-19" fmla="*/ 3135397 w 3346937"/>
              <a:gd name="connsiteY2-20" fmla="*/ 0 h 423080"/>
              <a:gd name="connsiteX3-21" fmla="*/ 3346937 w 3346937"/>
              <a:gd name="connsiteY3-22" fmla="*/ 211540 h 423080"/>
              <a:gd name="connsiteX4-23" fmla="*/ 3135397 w 3346937"/>
              <a:gd name="connsiteY4-24" fmla="*/ 423080 h 423080"/>
              <a:gd name="connsiteX5-25" fmla="*/ 348377 w 3346937"/>
              <a:gd name="connsiteY5-26" fmla="*/ 423080 h 423080"/>
              <a:gd name="connsiteX0-27" fmla="*/ 348377 w 3483774"/>
              <a:gd name="connsiteY0-28" fmla="*/ 423080 h 423080"/>
              <a:gd name="connsiteX1-29" fmla="*/ 348377 w 3483774"/>
              <a:gd name="connsiteY1-30" fmla="*/ 0 h 423080"/>
              <a:gd name="connsiteX2-31" fmla="*/ 3135397 w 3483774"/>
              <a:gd name="connsiteY2-32" fmla="*/ 0 h 423080"/>
              <a:gd name="connsiteX3-33" fmla="*/ 3135397 w 3483774"/>
              <a:gd name="connsiteY3-34" fmla="*/ 423080 h 423080"/>
              <a:gd name="connsiteX4-35" fmla="*/ 348377 w 3483774"/>
              <a:gd name="connsiteY4-36" fmla="*/ 423080 h 423080"/>
              <a:gd name="connsiteX0-37" fmla="*/ 348377 w 3395338"/>
              <a:gd name="connsiteY0-38" fmla="*/ 423080 h 423080"/>
              <a:gd name="connsiteX1-39" fmla="*/ 348377 w 3395338"/>
              <a:gd name="connsiteY1-40" fmla="*/ 0 h 423080"/>
              <a:gd name="connsiteX2-41" fmla="*/ 3135397 w 3395338"/>
              <a:gd name="connsiteY2-42" fmla="*/ 0 h 423080"/>
              <a:gd name="connsiteX3-43" fmla="*/ 3135397 w 3395338"/>
              <a:gd name="connsiteY3-44" fmla="*/ 423080 h 423080"/>
              <a:gd name="connsiteX4-45" fmla="*/ 348377 w 3395338"/>
              <a:gd name="connsiteY4-46" fmla="*/ 423080 h 423080"/>
            </a:gdLst>
            <a:ahLst/>
            <a:cxnLst>
              <a:cxn ang="0">
                <a:pos x="connsiteX0-37" y="connsiteY0-38"/>
              </a:cxn>
              <a:cxn ang="0">
                <a:pos x="connsiteX1-39" y="connsiteY1-40"/>
              </a:cxn>
              <a:cxn ang="0">
                <a:pos x="connsiteX2-41" y="connsiteY2-42"/>
              </a:cxn>
              <a:cxn ang="0">
                <a:pos x="connsiteX3-43" y="connsiteY3-44"/>
              </a:cxn>
              <a:cxn ang="0">
                <a:pos x="connsiteX4-45" y="connsiteY4-46"/>
              </a:cxn>
            </a:cxnLst>
            <a:rect l="l" t="t" r="r" b="b"/>
            <a:pathLst>
              <a:path w="3395338" h="423080">
                <a:moveTo>
                  <a:pt x="348377" y="423080"/>
                </a:moveTo>
                <a:cubicBezTo>
                  <a:pt x="-116126" y="352567"/>
                  <a:pt x="-116126" y="70513"/>
                  <a:pt x="348377" y="0"/>
                </a:cubicBezTo>
                <a:lnTo>
                  <a:pt x="3135397" y="0"/>
                </a:lnTo>
                <a:cubicBezTo>
                  <a:pt x="3340592" y="398060"/>
                  <a:pt x="3599900" y="352567"/>
                  <a:pt x="3135397" y="423080"/>
                </a:cubicBezTo>
                <a:lnTo>
                  <a:pt x="348377" y="423080"/>
                </a:lnTo>
                <a:close/>
              </a:path>
            </a:pathLst>
          </a:cu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31969B77-E2C9-424B-BC26-0FCB4D4813A3}"/>
              </a:ext>
            </a:extLst>
          </p:cNvPr>
          <p:cNvCxnSpPr>
            <a:cxnSpLocks/>
          </p:cNvCxnSpPr>
          <p:nvPr/>
        </p:nvCxnSpPr>
        <p:spPr>
          <a:xfrm flipV="1">
            <a:off x="5963975" y="5223283"/>
            <a:ext cx="0" cy="905364"/>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281AE9B2-6542-40C8-A315-4630959B28EE}"/>
              </a:ext>
            </a:extLst>
          </p:cNvPr>
          <p:cNvSpPr txBox="1"/>
          <p:nvPr/>
        </p:nvSpPr>
        <p:spPr>
          <a:xfrm>
            <a:off x="6377147" y="6012716"/>
            <a:ext cx="2584362" cy="369332"/>
          </a:xfrm>
          <a:prstGeom prst="rect">
            <a:avLst/>
          </a:prstGeom>
          <a:noFill/>
        </p:spPr>
        <p:txBody>
          <a:bodyPr wrap="none" rtlCol="0">
            <a:spAutoFit/>
          </a:bodyPr>
          <a:lstStyle/>
          <a:p>
            <a:r>
              <a:rPr lang="zh-CN" altLang="en-US" dirty="0">
                <a:solidFill>
                  <a:schemeClr val="bg1"/>
                </a:solidFill>
                <a:latin typeface="华文细黑" pitchFamily="2" charset="-122"/>
                <a:ea typeface="华文细黑" pitchFamily="2" charset="-122"/>
              </a:rPr>
              <a:t>对</a:t>
            </a:r>
            <a:r>
              <a:rPr lang="en-US" altLang="zh-CN" dirty="0">
                <a:solidFill>
                  <a:schemeClr val="bg1"/>
                </a:solidFill>
                <a:latin typeface="华文细黑" pitchFamily="2" charset="-122"/>
                <a:ea typeface="华文细黑" pitchFamily="2" charset="-122"/>
              </a:rPr>
              <a:t>cast</a:t>
            </a:r>
            <a:r>
              <a:rPr lang="zh-CN" altLang="en-US" dirty="0">
                <a:solidFill>
                  <a:schemeClr val="bg1"/>
                </a:solidFill>
                <a:latin typeface="华文细黑" pitchFamily="2" charset="-122"/>
                <a:ea typeface="华文细黑" pitchFamily="2" charset="-122"/>
              </a:rPr>
              <a:t>操作的常量传播</a:t>
            </a:r>
          </a:p>
        </p:txBody>
      </p:sp>
      <p:sp>
        <p:nvSpPr>
          <p:cNvPr id="67" name="文本框 66">
            <a:extLst>
              <a:ext uri="{FF2B5EF4-FFF2-40B4-BE49-F238E27FC236}">
                <a16:creationId xmlns:a16="http://schemas.microsoft.com/office/drawing/2014/main" id="{19648F78-A8D1-4F8C-9394-A46826F8E589}"/>
              </a:ext>
            </a:extLst>
          </p:cNvPr>
          <p:cNvSpPr txBox="1"/>
          <p:nvPr/>
        </p:nvSpPr>
        <p:spPr>
          <a:xfrm>
            <a:off x="8413824" y="533763"/>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413824" y="533763"/>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18" name="矩形 17"/>
          <p:cNvSpPr/>
          <p:nvPr/>
        </p:nvSpPr>
        <p:spPr>
          <a:xfrm>
            <a:off x="893608" y="2381255"/>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3608"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93609" y="2249402"/>
            <a:ext cx="1619250" cy="114301"/>
          </a:xfrm>
          <a:prstGeom prst="rect">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91403" y="2351003"/>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591403"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91404" y="2249402"/>
            <a:ext cx="720246" cy="114301"/>
          </a:xfrm>
          <a:prstGeom prst="rect">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289198" y="2351003"/>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289198"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89198" y="2249402"/>
            <a:ext cx="2005645" cy="114301"/>
          </a:xfrm>
          <a:prstGeom prst="rect">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980975" y="2351003"/>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986993"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986994" y="2249402"/>
            <a:ext cx="1254763" cy="114301"/>
          </a:xfrm>
          <a:prstGeom prst="rect">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97576" y="2659559"/>
            <a:ext cx="2190023" cy="769441"/>
          </a:xfrm>
          <a:prstGeom prst="rect">
            <a:avLst/>
          </a:prstGeom>
          <a:noFill/>
        </p:spPr>
        <p:txBody>
          <a:bodyPr wrap="none" rtlCol="0">
            <a:spAutoFit/>
          </a:bodyPr>
          <a:lstStyle/>
          <a:p>
            <a:pPr algn="ctr"/>
            <a:r>
              <a:rPr lang="zh-CN" altLang="en-US" sz="4400" b="1" dirty="0">
                <a:solidFill>
                  <a:srgbClr val="E2C84C"/>
                </a:solidFill>
                <a:latin typeface="华文细黑" pitchFamily="2" charset="-122"/>
                <a:ea typeface="华文细黑" pitchFamily="2" charset="-122"/>
              </a:rPr>
              <a:t>加</a:t>
            </a:r>
            <a:r>
              <a:rPr lang="en-US" altLang="zh-CN" sz="4400" b="1" dirty="0">
                <a:solidFill>
                  <a:srgbClr val="E2C84C"/>
                </a:solidFill>
                <a:latin typeface="华文细黑" pitchFamily="2" charset="-122"/>
                <a:ea typeface="华文细黑" pitchFamily="2" charset="-122"/>
              </a:rPr>
              <a:t>0</a:t>
            </a:r>
            <a:r>
              <a:rPr lang="zh-CN" altLang="en-US" sz="4400" b="1" dirty="0">
                <a:solidFill>
                  <a:srgbClr val="E2C84C"/>
                </a:solidFill>
                <a:latin typeface="华文细黑" pitchFamily="2" charset="-122"/>
                <a:ea typeface="华文细黑" pitchFamily="2" charset="-122"/>
              </a:rPr>
              <a:t>优化</a:t>
            </a:r>
          </a:p>
        </p:txBody>
      </p:sp>
      <p:sp>
        <p:nvSpPr>
          <p:cNvPr id="33" name="文本框 32"/>
          <p:cNvSpPr txBox="1"/>
          <p:nvPr/>
        </p:nvSpPr>
        <p:spPr>
          <a:xfrm>
            <a:off x="3576453" y="2609924"/>
            <a:ext cx="2441694" cy="769441"/>
          </a:xfrm>
          <a:prstGeom prst="rect">
            <a:avLst/>
          </a:prstGeom>
          <a:noFill/>
        </p:spPr>
        <p:txBody>
          <a:bodyPr wrap="none" rtlCol="0">
            <a:spAutoFit/>
          </a:bodyPr>
          <a:lstStyle/>
          <a:p>
            <a:r>
              <a:rPr lang="zh-CN" altLang="en-US" sz="4400" dirty="0">
                <a:solidFill>
                  <a:schemeClr val="bg1"/>
                </a:solidFill>
                <a:latin typeface="华文细黑" pitchFamily="2" charset="-122"/>
                <a:ea typeface="华文细黑" pitchFamily="2" charset="-122"/>
              </a:rPr>
              <a:t>常量折叠</a:t>
            </a:r>
          </a:p>
        </p:txBody>
      </p:sp>
      <p:sp>
        <p:nvSpPr>
          <p:cNvPr id="34" name="文本框 33"/>
          <p:cNvSpPr txBox="1"/>
          <p:nvPr/>
        </p:nvSpPr>
        <p:spPr>
          <a:xfrm>
            <a:off x="6310935" y="2646370"/>
            <a:ext cx="2236510" cy="707886"/>
          </a:xfrm>
          <a:prstGeom prst="rect">
            <a:avLst/>
          </a:prstGeom>
          <a:noFill/>
        </p:spPr>
        <p:txBody>
          <a:bodyPr wrap="none" rtlCol="0">
            <a:spAutoFit/>
          </a:bodyPr>
          <a:lstStyle/>
          <a:p>
            <a:r>
              <a:rPr lang="zh-CN" altLang="en-US" sz="4000" dirty="0">
                <a:solidFill>
                  <a:srgbClr val="F3702C"/>
                </a:solidFill>
                <a:latin typeface="微软雅黑" panose="020B0503020204020204" pitchFamily="34" charset="-122"/>
                <a:ea typeface="微软雅黑" panose="020B0503020204020204" pitchFamily="34" charset="-122"/>
              </a:rPr>
              <a:t>强度削弱</a:t>
            </a:r>
          </a:p>
        </p:txBody>
      </p:sp>
      <p:sp>
        <p:nvSpPr>
          <p:cNvPr id="35" name="文本框 34"/>
          <p:cNvSpPr txBox="1"/>
          <p:nvPr/>
        </p:nvSpPr>
        <p:spPr>
          <a:xfrm>
            <a:off x="8890688" y="2609924"/>
            <a:ext cx="2515432" cy="707886"/>
          </a:xfrm>
          <a:prstGeom prst="rect">
            <a:avLst/>
          </a:prstGeom>
          <a:noFill/>
        </p:spPr>
        <p:txBody>
          <a:bodyPr wrap="none" rtlCol="0">
            <a:spAutoFit/>
          </a:bodyPr>
          <a:lstStyle/>
          <a:p>
            <a:r>
              <a:rPr lang="zh-CN" altLang="en-US" sz="4000" dirty="0">
                <a:solidFill>
                  <a:schemeClr val="bg1"/>
                </a:solidFill>
                <a:latin typeface="华文细黑" pitchFamily="2" charset="-122"/>
                <a:ea typeface="华文细黑" pitchFamily="2" charset="-122"/>
              </a:rPr>
              <a:t>乘</a:t>
            </a:r>
            <a:r>
              <a:rPr lang="en-US" altLang="zh-CN" sz="4000" dirty="0">
                <a:solidFill>
                  <a:schemeClr val="bg1"/>
                </a:solidFill>
                <a:latin typeface="华文细黑" pitchFamily="2" charset="-122"/>
                <a:ea typeface="华文细黑" pitchFamily="2" charset="-122"/>
              </a:rPr>
              <a:t>0/1</a:t>
            </a:r>
            <a:r>
              <a:rPr lang="zh-CN" altLang="en-US" sz="4000" dirty="0">
                <a:solidFill>
                  <a:schemeClr val="bg1"/>
                </a:solidFill>
                <a:latin typeface="华文细黑" pitchFamily="2" charset="-122"/>
                <a:ea typeface="华文细黑" pitchFamily="2" charset="-122"/>
              </a:rPr>
              <a:t>运算</a:t>
            </a:r>
          </a:p>
        </p:txBody>
      </p:sp>
      <p:sp>
        <p:nvSpPr>
          <p:cNvPr id="36" name="文本框 35"/>
          <p:cNvSpPr txBox="1"/>
          <p:nvPr/>
        </p:nvSpPr>
        <p:spPr>
          <a:xfrm>
            <a:off x="1123420" y="4056183"/>
            <a:ext cx="1960775" cy="1384995"/>
          </a:xfrm>
          <a:prstGeom prst="rect">
            <a:avLst/>
          </a:prstGeom>
          <a:noFill/>
        </p:spPr>
        <p:txBody>
          <a:bodyPr wrap="square" rtlCol="0">
            <a:spAutoFit/>
          </a:bodyPr>
          <a:lstStyle/>
          <a:p>
            <a:r>
              <a:rPr lang="en-US" altLang="zh-CN" sz="1400" dirty="0">
                <a:solidFill>
                  <a:schemeClr val="bg1"/>
                </a:solidFill>
                <a:latin typeface="华文细黑" pitchFamily="2" charset="-122"/>
                <a:ea typeface="华文细黑" pitchFamily="2" charset="-122"/>
              </a:rPr>
              <a:t>if </a:t>
            </a:r>
            <a:r>
              <a:rPr lang="en-US" altLang="zh-CN" sz="1400" dirty="0" err="1">
                <a:solidFill>
                  <a:schemeClr val="bg1"/>
                </a:solidFill>
                <a:latin typeface="华文细黑" pitchFamily="2" charset="-122"/>
                <a:ea typeface="华文细黑" pitchFamily="2" charset="-122"/>
              </a:rPr>
              <a:t>ast.op</a:t>
            </a:r>
            <a:r>
              <a:rPr lang="en-US" altLang="zh-CN" sz="1400" dirty="0">
                <a:solidFill>
                  <a:schemeClr val="bg1"/>
                </a:solidFill>
                <a:latin typeface="华文细黑" pitchFamily="2" charset="-122"/>
                <a:ea typeface="华文细黑" pitchFamily="2" charset="-122"/>
              </a:rPr>
              <a:t>=="+" and </a:t>
            </a:r>
            <a:r>
              <a:rPr lang="en-US" altLang="zh-CN" sz="1400" dirty="0" err="1">
                <a:solidFill>
                  <a:schemeClr val="bg1"/>
                </a:solidFill>
                <a:latin typeface="华文细黑" pitchFamily="2" charset="-122"/>
                <a:ea typeface="华文细黑" pitchFamily="2" charset="-122"/>
              </a:rPr>
              <a:t>lhs.kind</a:t>
            </a:r>
            <a:r>
              <a:rPr lang="en-US" altLang="zh-CN" sz="1400" dirty="0">
                <a:solidFill>
                  <a:schemeClr val="bg1"/>
                </a:solidFill>
                <a:latin typeface="华文细黑" pitchFamily="2" charset="-122"/>
                <a:ea typeface="华文细黑" pitchFamily="2" charset="-122"/>
              </a:rPr>
              <a:t>=="value" and </a:t>
            </a:r>
            <a:r>
              <a:rPr lang="en-US" altLang="zh-CN" sz="1400" dirty="0" err="1">
                <a:solidFill>
                  <a:schemeClr val="bg1"/>
                </a:solidFill>
                <a:latin typeface="华文细黑" pitchFamily="2" charset="-122"/>
                <a:ea typeface="华文细黑" pitchFamily="2" charset="-122"/>
              </a:rPr>
              <a:t>darkroom.optimize.isZero</a:t>
            </a:r>
            <a:r>
              <a:rPr lang="en-US" altLang="zh-CN" sz="1400" dirty="0">
                <a:solidFill>
                  <a:schemeClr val="bg1"/>
                </a:solidFill>
                <a:latin typeface="华文细黑" pitchFamily="2" charset="-122"/>
                <a:ea typeface="华文细黑" pitchFamily="2" charset="-122"/>
              </a:rPr>
              <a:t>(</a:t>
            </a:r>
            <a:r>
              <a:rPr lang="en-US" altLang="zh-CN" sz="1400" dirty="0" err="1">
                <a:solidFill>
                  <a:schemeClr val="bg1"/>
                </a:solidFill>
                <a:latin typeface="华文细黑" pitchFamily="2" charset="-122"/>
                <a:ea typeface="华文细黑" pitchFamily="2" charset="-122"/>
              </a:rPr>
              <a:t>lhs.value</a:t>
            </a:r>
            <a:r>
              <a:rPr lang="en-US" altLang="zh-CN" sz="1400" dirty="0">
                <a:solidFill>
                  <a:schemeClr val="bg1"/>
                </a:solidFill>
                <a:latin typeface="华文细黑" pitchFamily="2" charset="-122"/>
                <a:ea typeface="华文细黑" pitchFamily="2" charset="-122"/>
              </a:rPr>
              <a:t>) then</a:t>
            </a:r>
          </a:p>
          <a:p>
            <a:r>
              <a:rPr lang="en-US" altLang="zh-CN" sz="1400" dirty="0">
                <a:solidFill>
                  <a:schemeClr val="bg1"/>
                </a:solidFill>
                <a:latin typeface="华文细黑" pitchFamily="2" charset="-122"/>
                <a:ea typeface="华文细黑" pitchFamily="2" charset="-122"/>
              </a:rPr>
              <a:t>      return </a:t>
            </a:r>
            <a:r>
              <a:rPr lang="en-US" altLang="zh-CN" sz="1400" dirty="0" err="1">
                <a:solidFill>
                  <a:schemeClr val="bg1"/>
                </a:solidFill>
                <a:latin typeface="华文细黑" pitchFamily="2" charset="-122"/>
                <a:ea typeface="华文细黑" pitchFamily="2" charset="-122"/>
              </a:rPr>
              <a:t>ast.rhs</a:t>
            </a:r>
            <a:endParaRPr lang="zh-CN" altLang="en-US" sz="1400" dirty="0">
              <a:solidFill>
                <a:schemeClr val="bg1"/>
              </a:solidFill>
              <a:latin typeface="华文细黑" pitchFamily="2" charset="-122"/>
              <a:ea typeface="华文细黑" pitchFamily="2" charset="-122"/>
            </a:endParaRPr>
          </a:p>
        </p:txBody>
      </p:sp>
      <p:sp>
        <p:nvSpPr>
          <p:cNvPr id="37" name="文本框 36"/>
          <p:cNvSpPr txBox="1"/>
          <p:nvPr/>
        </p:nvSpPr>
        <p:spPr>
          <a:xfrm>
            <a:off x="1190391" y="3570479"/>
            <a:ext cx="170431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加</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返回本身。</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740613" y="3395714"/>
            <a:ext cx="2012976" cy="923330"/>
          </a:xfrm>
          <a:prstGeom prst="rect">
            <a:avLst/>
          </a:prstGeom>
          <a:noFill/>
        </p:spPr>
        <p:txBody>
          <a:bodyPr wrap="square" rtlCol="0">
            <a:spAutoFit/>
          </a:bodyPr>
          <a:lstStyle/>
          <a:p>
            <a:r>
              <a:rPr lang="zh-CN" altLang="en-US" b="1" dirty="0">
                <a:solidFill>
                  <a:schemeClr val="bg1"/>
                </a:solidFill>
                <a:latin typeface="华文细黑" pitchFamily="2" charset="-122"/>
                <a:ea typeface="华文细黑" pitchFamily="2" charset="-122"/>
              </a:rPr>
              <a:t>对能够求值的立即数运算在编译时求值。</a:t>
            </a:r>
            <a:endParaRPr lang="en-US" altLang="zh-CN" b="1" dirty="0">
              <a:solidFill>
                <a:schemeClr val="bg1"/>
              </a:solidFill>
              <a:latin typeface="华文细黑" pitchFamily="2" charset="-122"/>
              <a:ea typeface="华文细黑" pitchFamily="2" charset="-122"/>
            </a:endParaRPr>
          </a:p>
        </p:txBody>
      </p:sp>
      <p:sp>
        <p:nvSpPr>
          <p:cNvPr id="39" name="文本框 38"/>
          <p:cNvSpPr txBox="1"/>
          <p:nvPr/>
        </p:nvSpPr>
        <p:spPr>
          <a:xfrm>
            <a:off x="6341528" y="3350503"/>
            <a:ext cx="2178967" cy="2123658"/>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对二的幂次的乘除转为移位运算。</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但有一个问题：如</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rgbClr val="F3702C"/>
                </a:solidFill>
                <a:latin typeface="微软雅黑" panose="020B0503020204020204" pitchFamily="34" charset="-122"/>
                <a:ea typeface="微软雅黑" panose="020B0503020204020204" pitchFamily="34" charset="-122"/>
              </a:rPr>
              <a:t>对负数</a:t>
            </a:r>
            <a:r>
              <a:rPr lang="en-US" altLang="zh-CN" sz="1400" dirty="0">
                <a:solidFill>
                  <a:srgbClr val="F3702C"/>
                </a:solidFill>
                <a:latin typeface="微软雅黑" panose="020B0503020204020204" pitchFamily="34" charset="-122"/>
                <a:ea typeface="微软雅黑" panose="020B0503020204020204" pitchFamily="34" charset="-122"/>
              </a:rPr>
              <a:t>-109</a:t>
            </a:r>
            <a:r>
              <a:rPr lang="zh-CN" altLang="en-US" sz="1400" dirty="0">
                <a:solidFill>
                  <a:srgbClr val="F3702C"/>
                </a:solidFill>
                <a:latin typeface="微软雅黑" panose="020B0503020204020204" pitchFamily="34" charset="-122"/>
                <a:ea typeface="微软雅黑" panose="020B0503020204020204" pitchFamily="34" charset="-122"/>
              </a:rPr>
              <a:t>（</a:t>
            </a:r>
            <a:r>
              <a:rPr lang="en-US" altLang="zh-CN" sz="1400" dirty="0">
                <a:solidFill>
                  <a:srgbClr val="F3702C"/>
                </a:solidFill>
                <a:latin typeface="微软雅黑" panose="020B0503020204020204" pitchFamily="34" charset="-122"/>
                <a:ea typeface="微软雅黑" panose="020B0503020204020204" pitchFamily="34" charset="-122"/>
              </a:rPr>
              <a:t>10010011</a:t>
            </a:r>
            <a:r>
              <a:rPr lang="zh-CN" altLang="en-US" sz="1400" dirty="0">
                <a:solidFill>
                  <a:srgbClr val="F3702C"/>
                </a:solidFill>
                <a:latin typeface="微软雅黑" panose="020B0503020204020204" pitchFamily="34" charset="-122"/>
                <a:ea typeface="微软雅黑" panose="020B0503020204020204" pitchFamily="34" charset="-122"/>
              </a:rPr>
              <a:t>） </a:t>
            </a:r>
            <a:endParaRPr lang="en-US" altLang="zh-CN" sz="1400" dirty="0">
              <a:solidFill>
                <a:srgbClr val="F3702C"/>
              </a:solidFill>
              <a:latin typeface="微软雅黑" panose="020B0503020204020204" pitchFamily="34" charset="-122"/>
              <a:ea typeface="微软雅黑" panose="020B0503020204020204" pitchFamily="34" charset="-122"/>
            </a:endParaRPr>
          </a:p>
          <a:p>
            <a:r>
              <a:rPr lang="zh-CN" altLang="en-US" sz="1400" dirty="0">
                <a:solidFill>
                  <a:srgbClr val="F3702C"/>
                </a:solidFill>
                <a:latin typeface="微软雅黑" panose="020B0503020204020204" pitchFamily="34" charset="-122"/>
                <a:ea typeface="微软雅黑" panose="020B0503020204020204" pitchFamily="34" charset="-122"/>
              </a:rPr>
              <a:t>移位运算后得到</a:t>
            </a:r>
            <a:r>
              <a:rPr lang="en-US" altLang="zh-CN" sz="1400" dirty="0">
                <a:solidFill>
                  <a:srgbClr val="F3702C"/>
                </a:solidFill>
                <a:latin typeface="微软雅黑" panose="020B0503020204020204" pitchFamily="34" charset="-122"/>
                <a:ea typeface="微软雅黑" panose="020B0503020204020204" pitchFamily="34" charset="-122"/>
              </a:rPr>
              <a:t>11001001=-55</a:t>
            </a:r>
            <a:r>
              <a:rPr lang="zh-CN" altLang="en-US" sz="1400" dirty="0">
                <a:solidFill>
                  <a:srgbClr val="F3702C"/>
                </a:solidFill>
                <a:latin typeface="微软雅黑" panose="020B0503020204020204" pitchFamily="34" charset="-122"/>
                <a:ea typeface="微软雅黑" panose="020B0503020204020204" pitchFamily="34" charset="-122"/>
              </a:rPr>
              <a:t>，</a:t>
            </a:r>
            <a:endParaRPr lang="en-US" altLang="zh-CN" sz="1400" dirty="0">
              <a:solidFill>
                <a:srgbClr val="F3702C"/>
              </a:solidFill>
              <a:latin typeface="微软雅黑" panose="020B0503020204020204" pitchFamily="34" charset="-122"/>
              <a:ea typeface="微软雅黑" panose="020B0503020204020204" pitchFamily="34" charset="-122"/>
            </a:endParaRPr>
          </a:p>
          <a:p>
            <a:r>
              <a:rPr lang="zh-CN" altLang="en-US" sz="1400" dirty="0">
                <a:solidFill>
                  <a:srgbClr val="F3702C"/>
                </a:solidFill>
                <a:latin typeface="微软雅黑" panose="020B0503020204020204" pitchFamily="34" charset="-122"/>
                <a:ea typeface="微软雅黑" panose="020B0503020204020204" pitchFamily="34" charset="-122"/>
              </a:rPr>
              <a:t>但除法运算</a:t>
            </a:r>
            <a:endParaRPr lang="en-US" altLang="zh-CN" sz="1400" dirty="0">
              <a:solidFill>
                <a:srgbClr val="F3702C"/>
              </a:solidFill>
              <a:latin typeface="微软雅黑" panose="020B0503020204020204" pitchFamily="34" charset="-122"/>
              <a:ea typeface="微软雅黑" panose="020B0503020204020204" pitchFamily="34" charset="-122"/>
            </a:endParaRPr>
          </a:p>
          <a:p>
            <a:r>
              <a:rPr lang="en-US" altLang="zh-CN" sz="1400" dirty="0">
                <a:solidFill>
                  <a:srgbClr val="F3702C"/>
                </a:solidFill>
                <a:latin typeface="微软雅黑" panose="020B0503020204020204" pitchFamily="34" charset="-122"/>
                <a:ea typeface="微软雅黑" panose="020B0503020204020204" pitchFamily="34" charset="-122"/>
              </a:rPr>
              <a:t>-109/2=-54</a:t>
            </a:r>
          </a:p>
          <a:p>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155500" y="3383868"/>
            <a:ext cx="1697901" cy="646331"/>
          </a:xfrm>
          <a:prstGeom prst="rect">
            <a:avLst/>
          </a:prstGeom>
          <a:noFill/>
        </p:spPr>
        <p:txBody>
          <a:bodyPr wrap="none" rtlCol="0">
            <a:spAutoFit/>
          </a:bodyPr>
          <a:lstStyle/>
          <a:p>
            <a:r>
              <a:rPr lang="zh-CN" altLang="en-US" b="1" dirty="0">
                <a:solidFill>
                  <a:schemeClr val="bg1"/>
                </a:solidFill>
                <a:latin typeface="华文细黑" pitchFamily="2" charset="-122"/>
                <a:ea typeface="华文细黑" pitchFamily="2" charset="-122"/>
              </a:rPr>
              <a:t>乘</a:t>
            </a:r>
            <a:r>
              <a:rPr lang="en-US" altLang="zh-CN" b="1" dirty="0">
                <a:solidFill>
                  <a:schemeClr val="bg1"/>
                </a:solidFill>
                <a:latin typeface="华文细黑" pitchFamily="2" charset="-122"/>
                <a:ea typeface="华文细黑" pitchFamily="2" charset="-122"/>
              </a:rPr>
              <a:t>0</a:t>
            </a:r>
            <a:r>
              <a:rPr lang="zh-CN" altLang="en-US" b="1" dirty="0">
                <a:solidFill>
                  <a:schemeClr val="bg1"/>
                </a:solidFill>
                <a:latin typeface="华文细黑" pitchFamily="2" charset="-122"/>
                <a:ea typeface="华文细黑" pitchFamily="2" charset="-122"/>
              </a:rPr>
              <a:t>则返回</a:t>
            </a:r>
            <a:r>
              <a:rPr lang="en-US" altLang="zh-CN" b="1" dirty="0">
                <a:solidFill>
                  <a:schemeClr val="bg1"/>
                </a:solidFill>
                <a:latin typeface="华文细黑" pitchFamily="2" charset="-122"/>
                <a:ea typeface="华文细黑" pitchFamily="2" charset="-122"/>
              </a:rPr>
              <a:t>0</a:t>
            </a:r>
            <a:r>
              <a:rPr lang="zh-CN" altLang="en-US" b="1" dirty="0">
                <a:solidFill>
                  <a:schemeClr val="bg1"/>
                </a:solidFill>
                <a:latin typeface="华文细黑" pitchFamily="2" charset="-122"/>
                <a:ea typeface="华文细黑" pitchFamily="2" charset="-122"/>
              </a:rPr>
              <a:t>。</a:t>
            </a:r>
            <a:endParaRPr lang="en-US" altLang="zh-CN" b="1" dirty="0">
              <a:solidFill>
                <a:schemeClr val="bg1"/>
              </a:solidFill>
              <a:latin typeface="华文细黑" pitchFamily="2" charset="-122"/>
              <a:ea typeface="华文细黑" pitchFamily="2" charset="-122"/>
            </a:endParaRPr>
          </a:p>
          <a:p>
            <a:r>
              <a:rPr lang="zh-CN" altLang="en-US" b="1" dirty="0">
                <a:solidFill>
                  <a:schemeClr val="bg1"/>
                </a:solidFill>
                <a:latin typeface="华文细黑" pitchFamily="2" charset="-122"/>
                <a:ea typeface="华文细黑" pitchFamily="2" charset="-122"/>
              </a:rPr>
              <a:t>乘</a:t>
            </a:r>
            <a:r>
              <a:rPr lang="en-US" altLang="zh-CN" b="1" dirty="0">
                <a:solidFill>
                  <a:schemeClr val="bg1"/>
                </a:solidFill>
                <a:latin typeface="华文细黑" pitchFamily="2" charset="-122"/>
                <a:ea typeface="华文细黑" pitchFamily="2" charset="-122"/>
              </a:rPr>
              <a:t>1</a:t>
            </a:r>
            <a:r>
              <a:rPr lang="zh-CN" altLang="en-US" b="1" dirty="0">
                <a:solidFill>
                  <a:schemeClr val="bg1"/>
                </a:solidFill>
                <a:latin typeface="华文细黑" pitchFamily="2" charset="-122"/>
                <a:ea typeface="华文细黑" pitchFamily="2" charset="-122"/>
              </a:rPr>
              <a:t>返回本身。</a:t>
            </a:r>
            <a:endParaRPr lang="en-US" altLang="zh-CN" b="1" dirty="0">
              <a:solidFill>
                <a:schemeClr val="bg1"/>
              </a:solidFill>
              <a:latin typeface="华文细黑" pitchFamily="2" charset="-122"/>
              <a:ea typeface="华文细黑" pitchFamily="2" charset="-122"/>
            </a:endParaRPr>
          </a:p>
        </p:txBody>
      </p:sp>
      <p:sp>
        <p:nvSpPr>
          <p:cNvPr id="41" name="文本框 40"/>
          <p:cNvSpPr txBox="1"/>
          <p:nvPr/>
        </p:nvSpPr>
        <p:spPr>
          <a:xfrm>
            <a:off x="3740613" y="4400565"/>
            <a:ext cx="1783494" cy="738664"/>
          </a:xfrm>
          <a:prstGeom prst="rect">
            <a:avLst/>
          </a:prstGeom>
          <a:noFill/>
        </p:spPr>
        <p:txBody>
          <a:bodyPr wrap="square" rtlCol="0">
            <a:spAutoFit/>
          </a:bodyPr>
          <a:lstStyle/>
          <a:p>
            <a:r>
              <a:rPr lang="en-US" altLang="zh-CN" sz="1400" dirty="0">
                <a:solidFill>
                  <a:schemeClr val="bg1"/>
                </a:solidFill>
                <a:latin typeface="华文细黑" pitchFamily="2" charset="-122"/>
                <a:ea typeface="华文细黑" pitchFamily="2" charset="-122"/>
              </a:rPr>
              <a:t>function </a:t>
            </a:r>
            <a:r>
              <a:rPr lang="en-US" altLang="zh-CN" sz="1400" dirty="0" err="1">
                <a:solidFill>
                  <a:schemeClr val="bg1"/>
                </a:solidFill>
                <a:latin typeface="华文细黑" pitchFamily="2" charset="-122"/>
                <a:ea typeface="华文细黑" pitchFamily="2" charset="-122"/>
              </a:rPr>
              <a:t>darkroom.optimize.constantFold</a:t>
            </a:r>
            <a:r>
              <a:rPr lang="en-US" altLang="zh-CN" sz="1400" dirty="0">
                <a:solidFill>
                  <a:schemeClr val="bg1"/>
                </a:solidFill>
                <a:latin typeface="华文细黑" pitchFamily="2" charset="-122"/>
                <a:ea typeface="华文细黑" pitchFamily="2" charset="-122"/>
              </a:rPr>
              <a:t>(</a:t>
            </a:r>
            <a:r>
              <a:rPr lang="en-US" altLang="zh-CN" sz="1400" dirty="0" err="1">
                <a:solidFill>
                  <a:schemeClr val="bg1"/>
                </a:solidFill>
                <a:latin typeface="华文细黑" pitchFamily="2" charset="-122"/>
                <a:ea typeface="华文细黑" pitchFamily="2" charset="-122"/>
              </a:rPr>
              <a:t>ast</a:t>
            </a:r>
            <a:r>
              <a:rPr lang="en-US" altLang="zh-CN" sz="1400" dirty="0">
                <a:solidFill>
                  <a:schemeClr val="bg1"/>
                </a:solidFill>
                <a:latin typeface="华文细黑" pitchFamily="2" charset="-122"/>
                <a:ea typeface="华文细黑" pitchFamily="2" charset="-122"/>
              </a:rPr>
              <a:t>)</a:t>
            </a:r>
            <a:endParaRPr lang="zh-CN" altLang="en-US" sz="1400" dirty="0">
              <a:solidFill>
                <a:schemeClr val="bg1"/>
              </a:solidFill>
              <a:latin typeface="华文细黑" pitchFamily="2" charset="-122"/>
              <a:ea typeface="华文细黑" pitchFamily="2" charset="-122"/>
            </a:endParaRPr>
          </a:p>
        </p:txBody>
      </p:sp>
      <p:sp>
        <p:nvSpPr>
          <p:cNvPr id="43" name="文本框 42"/>
          <p:cNvSpPr txBox="1"/>
          <p:nvPr/>
        </p:nvSpPr>
        <p:spPr>
          <a:xfrm>
            <a:off x="9154467" y="3995653"/>
            <a:ext cx="1987874" cy="1754326"/>
          </a:xfrm>
          <a:prstGeom prst="rect">
            <a:avLst/>
          </a:prstGeom>
          <a:noFill/>
        </p:spPr>
        <p:txBody>
          <a:bodyPr wrap="square" rtlCol="0">
            <a:spAutoFit/>
          </a:bodyPr>
          <a:lstStyle/>
          <a:p>
            <a:r>
              <a:rPr lang="zh-CN" altLang="en-US" sz="1200" dirty="0">
                <a:solidFill>
                  <a:schemeClr val="bg1"/>
                </a:solidFill>
                <a:latin typeface="华文细黑" pitchFamily="2" charset="-122"/>
                <a:ea typeface="华文细黑" pitchFamily="2" charset="-122"/>
              </a:rPr>
              <a:t>源码实现中乘</a:t>
            </a:r>
            <a:r>
              <a:rPr lang="en-US" altLang="zh-CN" sz="1200" dirty="0">
                <a:solidFill>
                  <a:schemeClr val="bg1"/>
                </a:solidFill>
                <a:latin typeface="华文细黑" pitchFamily="2" charset="-122"/>
                <a:ea typeface="华文细黑" pitchFamily="2" charset="-122"/>
              </a:rPr>
              <a:t>0</a:t>
            </a:r>
            <a:r>
              <a:rPr lang="zh-CN" altLang="en-US" sz="1200" dirty="0">
                <a:solidFill>
                  <a:schemeClr val="bg1"/>
                </a:solidFill>
                <a:latin typeface="华文细黑" pitchFamily="2" charset="-122"/>
                <a:ea typeface="华文细黑" pitchFamily="2" charset="-122"/>
              </a:rPr>
              <a:t>是返回为</a:t>
            </a:r>
            <a:r>
              <a:rPr lang="en-US" altLang="zh-CN" sz="1200" dirty="0">
                <a:solidFill>
                  <a:schemeClr val="bg1"/>
                </a:solidFill>
                <a:latin typeface="华文细黑" pitchFamily="2" charset="-122"/>
                <a:ea typeface="华文细黑" pitchFamily="2" charset="-122"/>
              </a:rPr>
              <a:t>0</a:t>
            </a:r>
            <a:r>
              <a:rPr lang="zh-CN" altLang="en-US" sz="1200" dirty="0">
                <a:solidFill>
                  <a:schemeClr val="bg1"/>
                </a:solidFill>
                <a:latin typeface="华文细黑" pitchFamily="2" charset="-122"/>
                <a:ea typeface="华文细黑" pitchFamily="2" charset="-122"/>
              </a:rPr>
              <a:t>的那个操作数。</a:t>
            </a:r>
            <a:endParaRPr lang="en-US" altLang="zh-CN" sz="1200" dirty="0">
              <a:solidFill>
                <a:schemeClr val="bg1"/>
              </a:solidFill>
              <a:latin typeface="华文细黑" pitchFamily="2" charset="-122"/>
              <a:ea typeface="华文细黑" pitchFamily="2" charset="-122"/>
            </a:endParaRPr>
          </a:p>
          <a:p>
            <a:r>
              <a:rPr lang="zh-CN" altLang="en-US" sz="1200" dirty="0">
                <a:solidFill>
                  <a:schemeClr val="bg1"/>
                </a:solidFill>
                <a:latin typeface="华文细黑" pitchFamily="2" charset="-122"/>
                <a:ea typeface="华文细黑" pitchFamily="2" charset="-122"/>
              </a:rPr>
              <a:t> 乘</a:t>
            </a:r>
            <a:r>
              <a:rPr lang="en-US" altLang="zh-CN" sz="1200" dirty="0">
                <a:solidFill>
                  <a:schemeClr val="bg1"/>
                </a:solidFill>
                <a:latin typeface="华文细黑" pitchFamily="2" charset="-122"/>
                <a:ea typeface="华文细黑" pitchFamily="2" charset="-122"/>
              </a:rPr>
              <a:t>1</a:t>
            </a:r>
            <a:r>
              <a:rPr lang="zh-CN" altLang="en-US" sz="1200" dirty="0">
                <a:solidFill>
                  <a:schemeClr val="bg1"/>
                </a:solidFill>
                <a:latin typeface="华文细黑" pitchFamily="2" charset="-122"/>
                <a:ea typeface="华文细黑" pitchFamily="2" charset="-122"/>
              </a:rPr>
              <a:t>返回被乘</a:t>
            </a:r>
            <a:r>
              <a:rPr lang="en-US" altLang="zh-CN" sz="1200" dirty="0">
                <a:solidFill>
                  <a:schemeClr val="bg1"/>
                </a:solidFill>
                <a:latin typeface="华文细黑" pitchFamily="2" charset="-122"/>
                <a:ea typeface="华文细黑" pitchFamily="2" charset="-122"/>
              </a:rPr>
              <a:t>1</a:t>
            </a:r>
            <a:r>
              <a:rPr lang="zh-CN" altLang="en-US" sz="1200" dirty="0">
                <a:solidFill>
                  <a:schemeClr val="bg1"/>
                </a:solidFill>
                <a:latin typeface="华文细黑" pitchFamily="2" charset="-122"/>
                <a:ea typeface="华文细黑" pitchFamily="2" charset="-122"/>
              </a:rPr>
              <a:t>的数。</a:t>
            </a:r>
            <a:endParaRPr lang="en-US" altLang="zh-CN" sz="1200" dirty="0">
              <a:solidFill>
                <a:schemeClr val="bg1"/>
              </a:solidFill>
              <a:latin typeface="华文细黑" pitchFamily="2" charset="-122"/>
              <a:ea typeface="华文细黑" pitchFamily="2" charset="-122"/>
            </a:endParaRPr>
          </a:p>
          <a:p>
            <a:r>
              <a:rPr lang="en-US" altLang="zh-CN" sz="1200" dirty="0" err="1">
                <a:solidFill>
                  <a:schemeClr val="bg1"/>
                </a:solidFill>
                <a:latin typeface="华文细黑" pitchFamily="2" charset="-122"/>
                <a:ea typeface="华文细黑" pitchFamily="2" charset="-122"/>
              </a:rPr>
              <a:t>elseif</a:t>
            </a:r>
            <a:r>
              <a:rPr lang="en-US" altLang="zh-CN" sz="1200" dirty="0">
                <a:solidFill>
                  <a:schemeClr val="bg1"/>
                </a:solidFill>
                <a:latin typeface="华文细黑" pitchFamily="2" charset="-122"/>
                <a:ea typeface="华文细黑" pitchFamily="2" charset="-122"/>
              </a:rPr>
              <a:t> </a:t>
            </a:r>
            <a:r>
              <a:rPr lang="en-US" altLang="zh-CN" sz="1200" dirty="0" err="1">
                <a:solidFill>
                  <a:schemeClr val="bg1"/>
                </a:solidFill>
                <a:latin typeface="华文细黑" pitchFamily="2" charset="-122"/>
                <a:ea typeface="华文细黑" pitchFamily="2" charset="-122"/>
              </a:rPr>
              <a:t>ast.op</a:t>
            </a:r>
            <a:r>
              <a:rPr lang="en-US" altLang="zh-CN" sz="1200" dirty="0">
                <a:solidFill>
                  <a:schemeClr val="bg1"/>
                </a:solidFill>
                <a:latin typeface="华文细黑" pitchFamily="2" charset="-122"/>
                <a:ea typeface="华文细黑" pitchFamily="2" charset="-122"/>
              </a:rPr>
              <a:t>=="*" and </a:t>
            </a:r>
            <a:r>
              <a:rPr lang="en-US" altLang="zh-CN" sz="1200" dirty="0" err="1">
                <a:solidFill>
                  <a:schemeClr val="bg1"/>
                </a:solidFill>
                <a:latin typeface="华文细黑" pitchFamily="2" charset="-122"/>
                <a:ea typeface="华文细黑" pitchFamily="2" charset="-122"/>
              </a:rPr>
              <a:t>ast.rhs.kind</a:t>
            </a:r>
            <a:r>
              <a:rPr lang="en-US" altLang="zh-CN" sz="1200" dirty="0">
                <a:solidFill>
                  <a:schemeClr val="bg1"/>
                </a:solidFill>
                <a:latin typeface="华文细黑" pitchFamily="2" charset="-122"/>
                <a:ea typeface="华文细黑" pitchFamily="2" charset="-122"/>
              </a:rPr>
              <a:t>=="value" and </a:t>
            </a:r>
            <a:r>
              <a:rPr lang="en-US" altLang="zh-CN" sz="1200" dirty="0" err="1">
                <a:solidFill>
                  <a:schemeClr val="bg1"/>
                </a:solidFill>
                <a:latin typeface="华文细黑" pitchFamily="2" charset="-122"/>
                <a:ea typeface="华文细黑" pitchFamily="2" charset="-122"/>
              </a:rPr>
              <a:t>ast.rhs.value</a:t>
            </a:r>
            <a:r>
              <a:rPr lang="en-US" altLang="zh-CN" sz="1200" dirty="0">
                <a:solidFill>
                  <a:schemeClr val="bg1"/>
                </a:solidFill>
                <a:latin typeface="华文细黑" pitchFamily="2" charset="-122"/>
                <a:ea typeface="华文细黑" pitchFamily="2" charset="-122"/>
              </a:rPr>
              <a:t>==1 then</a:t>
            </a:r>
          </a:p>
          <a:p>
            <a:r>
              <a:rPr lang="en-US" altLang="zh-CN" sz="1200" dirty="0">
                <a:solidFill>
                  <a:schemeClr val="bg1"/>
                </a:solidFill>
                <a:latin typeface="华文细黑" pitchFamily="2" charset="-122"/>
                <a:ea typeface="华文细黑" pitchFamily="2" charset="-122"/>
              </a:rPr>
              <a:t>          return </a:t>
            </a:r>
            <a:r>
              <a:rPr lang="en-US" altLang="zh-CN" sz="1200" dirty="0" err="1">
                <a:solidFill>
                  <a:schemeClr val="bg1"/>
                </a:solidFill>
                <a:latin typeface="华文细黑" pitchFamily="2" charset="-122"/>
                <a:ea typeface="华文细黑" pitchFamily="2" charset="-122"/>
              </a:rPr>
              <a:t>ast.lhs</a:t>
            </a:r>
            <a:endParaRPr lang="en-US" altLang="zh-CN" sz="1200" dirty="0">
              <a:solidFill>
                <a:schemeClr val="bg1"/>
              </a:solidFill>
              <a:latin typeface="华文细黑" pitchFamily="2" charset="-122"/>
              <a:ea typeface="华文细黑" pitchFamily="2" charset="-122"/>
            </a:endParaRPr>
          </a:p>
          <a:p>
            <a:endParaRPr lang="en-US" altLang="zh-CN" sz="1200" dirty="0">
              <a:solidFill>
                <a:schemeClr val="bg1"/>
              </a:solidFill>
              <a:latin typeface="华文细黑" pitchFamily="2" charset="-122"/>
              <a:ea typeface="华文细黑" pitchFamily="2" charset="-122"/>
            </a:endParaRPr>
          </a:p>
        </p:txBody>
      </p:sp>
    </p:spTree>
    <p:extLst>
      <p:ext uri="{BB962C8B-B14F-4D97-AF65-F5344CB8AC3E}">
        <p14:creationId xmlns:p14="http://schemas.microsoft.com/office/powerpoint/2010/main" val="1112283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6" name="文本框 5">
            <a:extLst>
              <a:ext uri="{FF2B5EF4-FFF2-40B4-BE49-F238E27FC236}">
                <a16:creationId xmlns:a16="http://schemas.microsoft.com/office/drawing/2014/main" id="{DEDB8C50-2D18-4956-A60E-972C4ABE1B30}"/>
              </a:ext>
            </a:extLst>
          </p:cNvPr>
          <p:cNvSpPr txBox="1"/>
          <p:nvPr/>
        </p:nvSpPr>
        <p:spPr>
          <a:xfrm>
            <a:off x="8318153" y="488727"/>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
        <p:nvSpPr>
          <p:cNvPr id="7" name="矩形 6">
            <a:extLst>
              <a:ext uri="{FF2B5EF4-FFF2-40B4-BE49-F238E27FC236}">
                <a16:creationId xmlns:a16="http://schemas.microsoft.com/office/drawing/2014/main" id="{8E4E3925-5763-434D-8503-A67948C057DB}"/>
              </a:ext>
            </a:extLst>
          </p:cNvPr>
          <p:cNvSpPr/>
          <p:nvPr/>
        </p:nvSpPr>
        <p:spPr>
          <a:xfrm>
            <a:off x="893608" y="2381255"/>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0AED189-47A3-4DFD-AB7E-B31AA4270358}"/>
              </a:ext>
            </a:extLst>
          </p:cNvPr>
          <p:cNvSpPr/>
          <p:nvPr/>
        </p:nvSpPr>
        <p:spPr>
          <a:xfrm>
            <a:off x="893608"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E1F3B4E-458C-4891-81CB-AEF9447CA35E}"/>
              </a:ext>
            </a:extLst>
          </p:cNvPr>
          <p:cNvSpPr txBox="1"/>
          <p:nvPr/>
        </p:nvSpPr>
        <p:spPr>
          <a:xfrm>
            <a:off x="811629" y="2529183"/>
            <a:ext cx="2441694" cy="769441"/>
          </a:xfrm>
          <a:prstGeom prst="rect">
            <a:avLst/>
          </a:prstGeom>
          <a:noFill/>
        </p:spPr>
        <p:txBody>
          <a:bodyPr wrap="none" rtlCol="0">
            <a:spAutoFit/>
          </a:bodyPr>
          <a:lstStyle/>
          <a:p>
            <a:pPr algn="ctr"/>
            <a:r>
              <a:rPr lang="zh-CN" altLang="en-US" sz="4400" b="1" dirty="0">
                <a:solidFill>
                  <a:srgbClr val="F3702C"/>
                </a:solidFill>
                <a:latin typeface="华文细黑" pitchFamily="2" charset="-122"/>
                <a:ea typeface="华文细黑" pitchFamily="2" charset="-122"/>
              </a:rPr>
              <a:t>卷积优化</a:t>
            </a:r>
          </a:p>
        </p:txBody>
      </p:sp>
      <p:sp>
        <p:nvSpPr>
          <p:cNvPr id="12" name="文本框 11">
            <a:extLst>
              <a:ext uri="{FF2B5EF4-FFF2-40B4-BE49-F238E27FC236}">
                <a16:creationId xmlns:a16="http://schemas.microsoft.com/office/drawing/2014/main" id="{FD955866-22ED-43F1-89E4-FBFDAB00290B}"/>
              </a:ext>
            </a:extLst>
          </p:cNvPr>
          <p:cNvSpPr txBox="1"/>
          <p:nvPr/>
        </p:nvSpPr>
        <p:spPr>
          <a:xfrm>
            <a:off x="4032130" y="4092883"/>
            <a:ext cx="753021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这样有利于卷积引擎（</a:t>
            </a:r>
            <a:r>
              <a:rPr lang="en-US" altLang="zh-CN" dirty="0">
                <a:latin typeface="微软雅黑" panose="020B0503020204020204" pitchFamily="34" charset="-122"/>
                <a:ea typeface="微软雅黑" panose="020B0503020204020204" pitchFamily="34" charset="-122"/>
              </a:rPr>
              <a:t>convolutional engine</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运算中填充更多项（即要除以</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的项更多）。</a:t>
            </a:r>
            <a:endParaRPr lang="zh-CN" altLang="en-US" sz="105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5D1EE66-CD73-47FD-A514-C9A206CFE347}"/>
              </a:ext>
            </a:extLst>
          </p:cNvPr>
          <p:cNvSpPr txBox="1"/>
          <p:nvPr/>
        </p:nvSpPr>
        <p:spPr>
          <a:xfrm>
            <a:off x="1022424" y="3446552"/>
            <a:ext cx="2020105"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对（</a:t>
            </a:r>
            <a:r>
              <a:rPr lang="en-US" altLang="zh-CN" dirty="0" err="1">
                <a:solidFill>
                  <a:schemeClr val="bg1"/>
                </a:solidFill>
                <a:latin typeface="微软雅黑" panose="020B0503020204020204" pitchFamily="34" charset="-122"/>
                <a:ea typeface="微软雅黑" panose="020B0503020204020204" pitchFamily="34" charset="-122"/>
              </a:rPr>
              <a:t>a+b</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形式</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转化为</a:t>
            </a:r>
            <a:r>
              <a:rPr lang="en-US" altLang="zh-CN" dirty="0">
                <a:solidFill>
                  <a:schemeClr val="bg1"/>
                </a:solidFill>
                <a:latin typeface="微软雅黑" panose="020B0503020204020204" pitchFamily="34" charset="-122"/>
                <a:ea typeface="微软雅黑" panose="020B0503020204020204" pitchFamily="34" charset="-122"/>
              </a:rPr>
              <a:t>a/3+b/3</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929DBEE-EA7F-48C2-AD30-D5661695672C}"/>
              </a:ext>
            </a:extLst>
          </p:cNvPr>
          <p:cNvPicPr>
            <a:picLocks noChangeAspect="1"/>
          </p:cNvPicPr>
          <p:nvPr/>
        </p:nvPicPr>
        <p:blipFill>
          <a:blip r:embed="rId2"/>
          <a:stretch>
            <a:fillRect/>
          </a:stretch>
        </p:blipFill>
        <p:spPr>
          <a:xfrm>
            <a:off x="4032130" y="2428328"/>
            <a:ext cx="7530212" cy="1231901"/>
          </a:xfrm>
          <a:prstGeom prst="rect">
            <a:avLst/>
          </a:prstGeom>
        </p:spPr>
      </p:pic>
      <p:grpSp>
        <p:nvGrpSpPr>
          <p:cNvPr id="17" name="组合 16">
            <a:extLst>
              <a:ext uri="{FF2B5EF4-FFF2-40B4-BE49-F238E27FC236}">
                <a16:creationId xmlns:a16="http://schemas.microsoft.com/office/drawing/2014/main" id="{F0969772-1639-4323-BC04-E9B73A7CBA99}"/>
              </a:ext>
            </a:extLst>
          </p:cNvPr>
          <p:cNvGrpSpPr/>
          <p:nvPr/>
        </p:nvGrpSpPr>
        <p:grpSpPr>
          <a:xfrm>
            <a:off x="11459959" y="6257620"/>
            <a:ext cx="491320" cy="491320"/>
            <a:chOff x="11459959" y="6319279"/>
            <a:chExt cx="491320" cy="491320"/>
          </a:xfrm>
        </p:grpSpPr>
        <p:sp>
          <p:nvSpPr>
            <p:cNvPr id="18" name="椭圆 17">
              <a:extLst>
                <a:ext uri="{FF2B5EF4-FFF2-40B4-BE49-F238E27FC236}">
                  <a16:creationId xmlns:a16="http://schemas.microsoft.com/office/drawing/2014/main" id="{873E3C8B-265A-4C89-B5EF-CAA27708B3BC}"/>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DA814E-430A-4BD1-B6EC-6140DD417015}"/>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B10C5B40-674A-41C3-9E2E-E85C9FB2A760}"/>
              </a:ext>
            </a:extLst>
          </p:cNvPr>
          <p:cNvGrpSpPr/>
          <p:nvPr/>
        </p:nvGrpSpPr>
        <p:grpSpPr>
          <a:xfrm>
            <a:off x="10651021" y="6257620"/>
            <a:ext cx="491320" cy="491320"/>
            <a:chOff x="10651021" y="6332442"/>
            <a:chExt cx="491320" cy="491320"/>
          </a:xfrm>
        </p:grpSpPr>
        <p:sp>
          <p:nvSpPr>
            <p:cNvPr id="21" name="椭圆 20">
              <a:extLst>
                <a:ext uri="{FF2B5EF4-FFF2-40B4-BE49-F238E27FC236}">
                  <a16:creationId xmlns:a16="http://schemas.microsoft.com/office/drawing/2014/main" id="{8C97C71B-EE26-40C2-A906-217D2145DDE7}"/>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FED12FF0-3458-4279-A3F6-BD0DD1F647FC}"/>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7913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6" name="文本框 5">
            <a:extLst>
              <a:ext uri="{FF2B5EF4-FFF2-40B4-BE49-F238E27FC236}">
                <a16:creationId xmlns:a16="http://schemas.microsoft.com/office/drawing/2014/main" id="{DEDB8C50-2D18-4956-A60E-972C4ABE1B30}"/>
              </a:ext>
            </a:extLst>
          </p:cNvPr>
          <p:cNvSpPr txBox="1"/>
          <p:nvPr/>
        </p:nvSpPr>
        <p:spPr>
          <a:xfrm>
            <a:off x="8318153" y="488727"/>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
        <p:nvSpPr>
          <p:cNvPr id="7" name="矩形 6">
            <a:extLst>
              <a:ext uri="{FF2B5EF4-FFF2-40B4-BE49-F238E27FC236}">
                <a16:creationId xmlns:a16="http://schemas.microsoft.com/office/drawing/2014/main" id="{8E4E3925-5763-434D-8503-A67948C057DB}"/>
              </a:ext>
            </a:extLst>
          </p:cNvPr>
          <p:cNvSpPr/>
          <p:nvPr/>
        </p:nvSpPr>
        <p:spPr>
          <a:xfrm>
            <a:off x="893608" y="2381255"/>
            <a:ext cx="2311400" cy="3289300"/>
          </a:xfrm>
          <a:prstGeom prst="rect">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0AED189-47A3-4DFD-AB7E-B31AA4270358}"/>
              </a:ext>
            </a:extLst>
          </p:cNvPr>
          <p:cNvSpPr/>
          <p:nvPr/>
        </p:nvSpPr>
        <p:spPr>
          <a:xfrm>
            <a:off x="893608" y="2243054"/>
            <a:ext cx="2311400" cy="120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E1F3B4E-458C-4891-81CB-AEF9447CA35E}"/>
              </a:ext>
            </a:extLst>
          </p:cNvPr>
          <p:cNvSpPr txBox="1"/>
          <p:nvPr/>
        </p:nvSpPr>
        <p:spPr>
          <a:xfrm>
            <a:off x="810828" y="2659559"/>
            <a:ext cx="2476960" cy="769441"/>
          </a:xfrm>
          <a:prstGeom prst="rect">
            <a:avLst/>
          </a:prstGeom>
          <a:noFill/>
        </p:spPr>
        <p:txBody>
          <a:bodyPr wrap="none" rtlCol="0">
            <a:spAutoFit/>
          </a:bodyPr>
          <a:lstStyle/>
          <a:p>
            <a:pPr algn="ctr"/>
            <a:r>
              <a:rPr lang="en-US" altLang="zh-CN" sz="4400" b="1" dirty="0">
                <a:solidFill>
                  <a:srgbClr val="E2C84C"/>
                </a:solidFill>
                <a:latin typeface="华文细黑" pitchFamily="2" charset="-122"/>
                <a:ea typeface="华文细黑" pitchFamily="2" charset="-122"/>
              </a:rPr>
              <a:t>cast</a:t>
            </a:r>
            <a:r>
              <a:rPr lang="zh-CN" altLang="en-US" sz="4400" b="1" dirty="0">
                <a:solidFill>
                  <a:srgbClr val="E2C84C"/>
                </a:solidFill>
                <a:latin typeface="华文细黑" pitchFamily="2" charset="-122"/>
                <a:ea typeface="华文细黑" pitchFamily="2" charset="-122"/>
              </a:rPr>
              <a:t>优化</a:t>
            </a:r>
          </a:p>
        </p:txBody>
      </p:sp>
      <p:sp>
        <p:nvSpPr>
          <p:cNvPr id="12" name="文本框 11">
            <a:extLst>
              <a:ext uri="{FF2B5EF4-FFF2-40B4-BE49-F238E27FC236}">
                <a16:creationId xmlns:a16="http://schemas.microsoft.com/office/drawing/2014/main" id="{FD955866-22ED-43F1-89E4-FBFDAB00290B}"/>
              </a:ext>
            </a:extLst>
          </p:cNvPr>
          <p:cNvSpPr txBox="1"/>
          <p:nvPr/>
        </p:nvSpPr>
        <p:spPr>
          <a:xfrm>
            <a:off x="3768180" y="2292658"/>
            <a:ext cx="7530212"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类型转换示例：</a:t>
            </a:r>
            <a:endParaRPr lang="fr-FR" altLang="zh-CN" dirty="0">
              <a:latin typeface="微软雅黑" panose="020B0503020204020204" pitchFamily="34" charset="-122"/>
              <a:ea typeface="微软雅黑" panose="020B0503020204020204" pitchFamily="34" charset="-122"/>
            </a:endParaRPr>
          </a:p>
          <a:p>
            <a:r>
              <a:rPr lang="fr-FR" altLang="zh-CN" dirty="0">
                <a:latin typeface="Baskerville Old Face" panose="02020602080505020303" pitchFamily="18" charset="0"/>
                <a:ea typeface="微软雅黑" panose="020B0503020204020204" pitchFamily="34" charset="-122"/>
              </a:rPr>
              <a:t>[uint8[3]](inputImage(x,y)*0.9)</a:t>
            </a:r>
          </a:p>
          <a:p>
            <a:r>
              <a:rPr lang="zh-CN" altLang="en-US" dirty="0">
                <a:latin typeface="微软雅黑" panose="020B0503020204020204" pitchFamily="34" charset="-122"/>
                <a:ea typeface="微软雅黑" panose="020B0503020204020204" pitchFamily="34" charset="-122"/>
              </a:rPr>
              <a:t>意思是，将括号中的</a:t>
            </a:r>
            <a:r>
              <a:rPr lang="en-US" altLang="zh-CN" dirty="0" err="1">
                <a:latin typeface="微软雅黑" panose="020B0503020204020204" pitchFamily="34" charset="-122"/>
                <a:ea typeface="微软雅黑" panose="020B0503020204020204" pitchFamily="34" charset="-122"/>
              </a:rPr>
              <a:t>inputImage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)*0.9</a:t>
            </a:r>
            <a:r>
              <a:rPr lang="zh-CN" altLang="en-US" dirty="0">
                <a:latin typeface="微软雅黑" panose="020B0503020204020204" pitchFamily="34" charset="-122"/>
                <a:ea typeface="微软雅黑" panose="020B0503020204020204" pitchFamily="34" charset="-122"/>
              </a:rPr>
              <a:t>转换为一个</a:t>
            </a:r>
            <a:r>
              <a:rPr lang="en-US" altLang="zh-CN" dirty="0">
                <a:latin typeface="微软雅黑" panose="020B0503020204020204" pitchFamily="34" charset="-122"/>
                <a:ea typeface="微软雅黑" panose="020B0503020204020204" pitchFamily="34" charset="-122"/>
              </a:rPr>
              <a:t>uint8</a:t>
            </a:r>
            <a:r>
              <a:rPr lang="zh-CN" altLang="en-US" dirty="0">
                <a:latin typeface="微软雅黑" panose="020B0503020204020204" pitchFamily="34" charset="-122"/>
                <a:ea typeface="微软雅黑" panose="020B0503020204020204" pitchFamily="34" charset="-122"/>
              </a:rPr>
              <a:t>类型的，长度为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的数组。</a:t>
            </a:r>
            <a:endParaRPr lang="en-US" altLang="zh-CN" dirty="0">
              <a:latin typeface="微软雅黑" panose="020B0503020204020204" pitchFamily="34" charset="-122"/>
              <a:ea typeface="微软雅黑" panose="020B0503020204020204" pitchFamily="34" charset="-122"/>
            </a:endParaRPr>
          </a:p>
          <a:p>
            <a:endParaRPr lang="fr-FR"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如果编译时可以得到数组的长度信息，而且被转换的是常数，那么就直接建立一个数组，并复制常数值到每一项。</a:t>
            </a:r>
          </a:p>
          <a:p>
            <a:r>
              <a:rPr lang="zh-CN" altLang="en-US" dirty="0">
                <a:latin typeface="微软雅黑" panose="020B0503020204020204" pitchFamily="34" charset="-122"/>
                <a:ea typeface="微软雅黑" panose="020B0503020204020204" pitchFamily="34" charset="-122"/>
              </a:rPr>
              <a:t>这种优化用于二元运算对操作数的处理。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对应源码：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for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=1,darkroom.type.arrayLength(</a:t>
            </a:r>
            <a:r>
              <a:rPr lang="en-US" altLang="zh-CN" dirty="0" err="1">
                <a:latin typeface="微软雅黑" panose="020B0503020204020204" pitchFamily="34" charset="-122"/>
                <a:ea typeface="微软雅黑" panose="020B0503020204020204" pitchFamily="34" charset="-122"/>
              </a:rPr>
              <a:t>ast.type</a:t>
            </a:r>
            <a:r>
              <a:rPr lang="en-US" altLang="zh-CN" dirty="0">
                <a:latin typeface="微软雅黑" panose="020B0503020204020204" pitchFamily="34" charset="-122"/>
                <a:ea typeface="微软雅黑" panose="020B0503020204020204" pitchFamily="34" charset="-122"/>
              </a:rPr>
              <a:t>) do </a:t>
            </a:r>
            <a:r>
              <a:rPr lang="en-US" altLang="zh-CN" dirty="0" err="1">
                <a:latin typeface="微软雅黑" panose="020B0503020204020204" pitchFamily="34" charset="-122"/>
                <a:ea typeface="微软雅黑" panose="020B0503020204020204" pitchFamily="34" charset="-122"/>
              </a:rPr>
              <a:t>newval</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ast.expr.value</a:t>
            </a:r>
            <a:r>
              <a:rPr lang="en-US" altLang="zh-CN" dirty="0">
                <a:latin typeface="微软雅黑" panose="020B0503020204020204" pitchFamily="34" charset="-122"/>
                <a:ea typeface="微软雅黑" panose="020B0503020204020204" pitchFamily="34" charset="-122"/>
              </a:rPr>
              <a:t> end</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5D1EE66-CD73-47FD-A514-C9A206CFE347}"/>
              </a:ext>
            </a:extLst>
          </p:cNvPr>
          <p:cNvSpPr txBox="1"/>
          <p:nvPr/>
        </p:nvSpPr>
        <p:spPr>
          <a:xfrm>
            <a:off x="1112720" y="3564240"/>
            <a:ext cx="1873176" cy="1200329"/>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Darkroom</a:t>
            </a:r>
            <a:r>
              <a:rPr lang="zh-CN" altLang="en-US" dirty="0">
                <a:solidFill>
                  <a:schemeClr val="bg1"/>
                </a:solidFill>
                <a:latin typeface="微软雅黑" panose="020B0503020204020204" pitchFamily="34" charset="-122"/>
                <a:ea typeface="微软雅黑" panose="020B0503020204020204" pitchFamily="34" charset="-122"/>
              </a:rPr>
              <a:t>提供显式的数据类型转换，对此进行优化。</a:t>
            </a:r>
          </a:p>
        </p:txBody>
      </p:sp>
      <p:grpSp>
        <p:nvGrpSpPr>
          <p:cNvPr id="14" name="组合 13">
            <a:extLst>
              <a:ext uri="{FF2B5EF4-FFF2-40B4-BE49-F238E27FC236}">
                <a16:creationId xmlns:a16="http://schemas.microsoft.com/office/drawing/2014/main" id="{44A46D0C-D7FB-4C78-B437-406F59F2F874}"/>
              </a:ext>
            </a:extLst>
          </p:cNvPr>
          <p:cNvGrpSpPr/>
          <p:nvPr/>
        </p:nvGrpSpPr>
        <p:grpSpPr>
          <a:xfrm>
            <a:off x="11459959" y="6257620"/>
            <a:ext cx="491320" cy="491320"/>
            <a:chOff x="11459959" y="6319279"/>
            <a:chExt cx="491320" cy="491320"/>
          </a:xfrm>
        </p:grpSpPr>
        <p:sp>
          <p:nvSpPr>
            <p:cNvPr id="15" name="椭圆 14">
              <a:extLst>
                <a:ext uri="{FF2B5EF4-FFF2-40B4-BE49-F238E27FC236}">
                  <a16:creationId xmlns:a16="http://schemas.microsoft.com/office/drawing/2014/main" id="{05890823-2BB6-4DC2-9347-FECAD3DC61E3}"/>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FD096A1E-6898-4D3F-A05B-CC5373C13EE5}"/>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906BBF3C-6DFE-4D4C-9360-72F0FA15A9A2}"/>
              </a:ext>
            </a:extLst>
          </p:cNvPr>
          <p:cNvGrpSpPr/>
          <p:nvPr/>
        </p:nvGrpSpPr>
        <p:grpSpPr>
          <a:xfrm>
            <a:off x="10651021" y="6257620"/>
            <a:ext cx="491320" cy="491320"/>
            <a:chOff x="10651021" y="6332442"/>
            <a:chExt cx="491320" cy="491320"/>
          </a:xfrm>
        </p:grpSpPr>
        <p:sp>
          <p:nvSpPr>
            <p:cNvPr id="18" name="椭圆 17">
              <a:extLst>
                <a:ext uri="{FF2B5EF4-FFF2-40B4-BE49-F238E27FC236}">
                  <a16:creationId xmlns:a16="http://schemas.microsoft.com/office/drawing/2014/main" id="{29E1533F-60FE-4425-B976-576CEDAA76D3}"/>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D826AA9-0586-4277-88E4-11462E93B324}"/>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05642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6" name="文本框 5">
            <a:extLst>
              <a:ext uri="{FF2B5EF4-FFF2-40B4-BE49-F238E27FC236}">
                <a16:creationId xmlns:a16="http://schemas.microsoft.com/office/drawing/2014/main" id="{DEDB8C50-2D18-4956-A60E-972C4ABE1B30}"/>
              </a:ext>
            </a:extLst>
          </p:cNvPr>
          <p:cNvSpPr txBox="1"/>
          <p:nvPr/>
        </p:nvSpPr>
        <p:spPr>
          <a:xfrm>
            <a:off x="8318153" y="488727"/>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
        <p:nvSpPr>
          <p:cNvPr id="12" name="文本框 11">
            <a:extLst>
              <a:ext uri="{FF2B5EF4-FFF2-40B4-BE49-F238E27FC236}">
                <a16:creationId xmlns:a16="http://schemas.microsoft.com/office/drawing/2014/main" id="{FD955866-22ED-43F1-89E4-FBFDAB00290B}"/>
              </a:ext>
            </a:extLst>
          </p:cNvPr>
          <p:cNvSpPr txBox="1"/>
          <p:nvPr/>
        </p:nvSpPr>
        <p:spPr>
          <a:xfrm>
            <a:off x="5229176" y="2347205"/>
            <a:ext cx="5571834"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Darkroom</a:t>
            </a:r>
            <a:r>
              <a:rPr lang="zh-CN" altLang="en-US" dirty="0">
                <a:latin typeface="微软雅黑" panose="020B0503020204020204" pitchFamily="34" charset="-122"/>
                <a:ea typeface="微软雅黑" panose="020B0503020204020204" pitchFamily="34" charset="-122"/>
              </a:rPr>
              <a:t>程序 </a:t>
            </a:r>
            <a:r>
              <a:rPr lang="en-US" altLang="zh-CN" dirty="0">
                <a:latin typeface="微软雅黑" panose="020B0503020204020204" pitchFamily="34" charset="-122"/>
                <a:ea typeface="微软雅黑" panose="020B0503020204020204" pitchFamily="34" charset="-122"/>
              </a:rPr>
              <a:t>-&gt;IR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stencil</a:t>
            </a:r>
            <a:r>
              <a:rPr lang="zh-CN" altLang="en-US" dirty="0">
                <a:latin typeface="微软雅黑" panose="020B0503020204020204" pitchFamily="34" charset="-122"/>
                <a:ea typeface="微软雅黑" panose="020B0503020204020204" pitchFamily="34" charset="-122"/>
              </a:rPr>
              <a:t>操作的</a:t>
            </a:r>
            <a:r>
              <a:rPr lang="en-US" altLang="zh-CN" dirty="0">
                <a:latin typeface="微软雅黑" panose="020B0503020204020204" pitchFamily="34" charset="-122"/>
                <a:ea typeface="微软雅黑" panose="020B0503020204020204" pitchFamily="34" charset="-122"/>
              </a:rPr>
              <a:t>DAG) -&gt; DAG</a:t>
            </a:r>
            <a:r>
              <a:rPr lang="zh-CN" altLang="en-US" dirty="0">
                <a:latin typeface="微软雅黑" panose="020B0503020204020204" pitchFamily="34" charset="-122"/>
                <a:ea typeface="微软雅黑" panose="020B0503020204020204" pitchFamily="34" charset="-122"/>
              </a:rPr>
              <a:t>上做一些优化 </a:t>
            </a:r>
            <a:r>
              <a:rPr lang="en-US" altLang="zh-CN" dirty="0">
                <a:latin typeface="微软雅黑" panose="020B0503020204020204" pitchFamily="34" charset="-122"/>
                <a:ea typeface="微软雅黑" panose="020B0503020204020204" pitchFamily="34" charset="-122"/>
              </a:rPr>
              <a:t>-&gt; </a:t>
            </a:r>
            <a:r>
              <a:rPr lang="zh-CN" altLang="en-US" dirty="0">
                <a:latin typeface="微软雅黑" panose="020B0503020204020204" pitchFamily="34" charset="-122"/>
                <a:ea typeface="微软雅黑" panose="020B0503020204020204" pitchFamily="34" charset="-122"/>
              </a:rPr>
              <a:t>产生偏移 </a:t>
            </a:r>
            <a:r>
              <a:rPr lang="en-US" altLang="zh-CN" dirty="0">
                <a:latin typeface="微软雅黑" panose="020B0503020204020204" pitchFamily="34" charset="-122"/>
                <a:ea typeface="微软雅黑" panose="020B0503020204020204" pitchFamily="34" charset="-122"/>
              </a:rPr>
              <a:t>-&gt; </a:t>
            </a:r>
            <a:r>
              <a:rPr lang="zh-CN" altLang="en-US" dirty="0">
                <a:latin typeface="微软雅黑" panose="020B0503020204020204" pitchFamily="34" charset="-122"/>
                <a:ea typeface="微软雅黑" panose="020B0503020204020204" pitchFamily="34" charset="-122"/>
              </a:rPr>
              <a:t>优化偏移 </a:t>
            </a:r>
            <a:r>
              <a:rPr lang="en-US" altLang="zh-CN" dirty="0">
                <a:latin typeface="微软雅黑" panose="020B0503020204020204" pitchFamily="34" charset="-122"/>
                <a:ea typeface="微软雅黑" panose="020B0503020204020204" pitchFamily="34" charset="-122"/>
              </a:rPr>
              <a:t>-&gt; </a:t>
            </a:r>
            <a:r>
              <a:rPr lang="zh-CN" altLang="en-US" dirty="0">
                <a:latin typeface="微软雅黑" panose="020B0503020204020204" pitchFamily="34" charset="-122"/>
                <a:ea typeface="微软雅黑" panose="020B0503020204020204" pitchFamily="34" charset="-122"/>
              </a:rPr>
              <a:t>后端 </a:t>
            </a:r>
            <a:r>
              <a:rPr lang="en-US" altLang="zh-CN" dirty="0">
                <a:latin typeface="微软雅黑" panose="020B0503020204020204" pitchFamily="34" charset="-122"/>
                <a:ea typeface="微软雅黑" panose="020B0503020204020204" pitchFamily="34" charset="-122"/>
              </a:rPr>
              <a:t>-&gt; terra</a:t>
            </a:r>
            <a:r>
              <a:rPr lang="zh-CN" altLang="en-US" dirty="0">
                <a:latin typeface="微软雅黑" panose="020B0503020204020204" pitchFamily="34" charset="-122"/>
                <a:ea typeface="微软雅黑" panose="020B0503020204020204" pitchFamily="34" charset="-122"/>
              </a:rPr>
              <a:t>编译产生底层</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代码（包括向量、线程）</a:t>
            </a:r>
            <a:r>
              <a:rPr lang="en-US" altLang="zh-CN" dirty="0">
                <a:latin typeface="微软雅黑" panose="020B0503020204020204" pitchFamily="34" charset="-122"/>
                <a:ea typeface="微软雅黑" panose="020B0503020204020204" pitchFamily="34" charset="-122"/>
              </a:rPr>
              <a:t>-&gt; LLVM</a:t>
            </a:r>
            <a:r>
              <a:rPr lang="zh-CN" altLang="en-US" dirty="0">
                <a:latin typeface="微软雅黑" panose="020B0503020204020204" pitchFamily="34" charset="-122"/>
                <a:ea typeface="微软雅黑" panose="020B0503020204020204" pitchFamily="34" charset="-122"/>
              </a:rPr>
              <a:t>编译优化</a:t>
            </a:r>
          </a:p>
        </p:txBody>
      </p:sp>
      <p:sp>
        <p:nvSpPr>
          <p:cNvPr id="2" name="AutoShape 2" descr="https://github.com/Compiler-02/darkroom/raw/master/Darkroom_Source_Code_Analysis/compile.png">
            <a:extLst>
              <a:ext uri="{FF2B5EF4-FFF2-40B4-BE49-F238E27FC236}">
                <a16:creationId xmlns:a16="http://schemas.microsoft.com/office/drawing/2014/main" id="{0E7A1084-25F1-41A1-A013-B8B9810CB7E5}"/>
              </a:ext>
            </a:extLst>
          </p:cNvPr>
          <p:cNvSpPr>
            <a:spLocks noChangeAspect="1" noChangeArrowheads="1"/>
          </p:cNvSpPr>
          <p:nvPr/>
        </p:nvSpPr>
        <p:spPr bwMode="auto">
          <a:xfrm>
            <a:off x="5943600" y="32427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7C59B6B9-082B-4BD4-BE25-96BA25D7D8D5}"/>
              </a:ext>
            </a:extLst>
          </p:cNvPr>
          <p:cNvPicPr>
            <a:picLocks noChangeAspect="1"/>
          </p:cNvPicPr>
          <p:nvPr/>
        </p:nvPicPr>
        <p:blipFill>
          <a:blip r:embed="rId2"/>
          <a:stretch>
            <a:fillRect/>
          </a:stretch>
        </p:blipFill>
        <p:spPr>
          <a:xfrm>
            <a:off x="486382" y="2073897"/>
            <a:ext cx="4263521" cy="4048811"/>
          </a:xfrm>
          <a:prstGeom prst="rect">
            <a:avLst/>
          </a:prstGeom>
        </p:spPr>
      </p:pic>
      <p:grpSp>
        <p:nvGrpSpPr>
          <p:cNvPr id="14" name="组合 13">
            <a:extLst>
              <a:ext uri="{FF2B5EF4-FFF2-40B4-BE49-F238E27FC236}">
                <a16:creationId xmlns:a16="http://schemas.microsoft.com/office/drawing/2014/main" id="{AB79E04A-16A3-49C4-9DB0-775C2EC984B7}"/>
              </a:ext>
            </a:extLst>
          </p:cNvPr>
          <p:cNvGrpSpPr/>
          <p:nvPr/>
        </p:nvGrpSpPr>
        <p:grpSpPr>
          <a:xfrm>
            <a:off x="11459959" y="6257620"/>
            <a:ext cx="491320" cy="491320"/>
            <a:chOff x="11459959" y="6319279"/>
            <a:chExt cx="491320" cy="491320"/>
          </a:xfrm>
        </p:grpSpPr>
        <p:sp>
          <p:nvSpPr>
            <p:cNvPr id="15" name="椭圆 14">
              <a:extLst>
                <a:ext uri="{FF2B5EF4-FFF2-40B4-BE49-F238E27FC236}">
                  <a16:creationId xmlns:a16="http://schemas.microsoft.com/office/drawing/2014/main" id="{87416205-DC2B-4333-8185-655D2DEF4686}"/>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FDF574D8-180F-4E55-A6E9-4154B3A64DFF}"/>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775EE49E-1E13-43A7-8DE4-5F65F2330C52}"/>
              </a:ext>
            </a:extLst>
          </p:cNvPr>
          <p:cNvGrpSpPr/>
          <p:nvPr/>
        </p:nvGrpSpPr>
        <p:grpSpPr>
          <a:xfrm>
            <a:off x="10651021" y="6257620"/>
            <a:ext cx="491320" cy="491320"/>
            <a:chOff x="10651021" y="6332442"/>
            <a:chExt cx="491320" cy="491320"/>
          </a:xfrm>
        </p:grpSpPr>
        <p:sp>
          <p:nvSpPr>
            <p:cNvPr id="18" name="椭圆 17">
              <a:extLst>
                <a:ext uri="{FF2B5EF4-FFF2-40B4-BE49-F238E27FC236}">
                  <a16:creationId xmlns:a16="http://schemas.microsoft.com/office/drawing/2014/main" id="{7022E6E9-EC29-4F3D-A438-767AEB8D8D80}"/>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37CEAECA-7E6F-4E3C-934D-173E02F20D63}"/>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493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94007" y="478367"/>
            <a:ext cx="1992853"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Introduction</a:t>
            </a:r>
            <a:endParaRPr lang="zh-CN" altLang="en-US" sz="2400" dirty="0">
              <a:solidFill>
                <a:srgbClr val="54D7D3"/>
              </a:solidFill>
              <a:latin typeface="华文细黑" pitchFamily="2" charset="-122"/>
              <a:ea typeface="华文细黑" pitchFamily="2" charset="-122"/>
            </a:endParaRPr>
          </a:p>
        </p:txBody>
      </p:sp>
      <p:sp>
        <p:nvSpPr>
          <p:cNvPr id="10" name="文本框 9"/>
          <p:cNvSpPr txBox="1"/>
          <p:nvPr/>
        </p:nvSpPr>
        <p:spPr>
          <a:xfrm>
            <a:off x="426613" y="211728"/>
            <a:ext cx="348845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One</a:t>
            </a:r>
            <a:endParaRPr lang="zh-CN" altLang="en-US" sz="6000" dirty="0">
              <a:solidFill>
                <a:schemeClr val="accent5"/>
              </a:solidFill>
              <a:latin typeface="华文细黑" pitchFamily="2" charset="-122"/>
              <a:ea typeface="华文细黑" pitchFamily="2" charset="-122"/>
            </a:endParaRPr>
          </a:p>
        </p:txBody>
      </p:sp>
      <p:sp>
        <p:nvSpPr>
          <p:cNvPr id="12" name="椭圆 11"/>
          <p:cNvSpPr/>
          <p:nvPr/>
        </p:nvSpPr>
        <p:spPr>
          <a:xfrm>
            <a:off x="4635757" y="2785128"/>
            <a:ext cx="3251200" cy="3251200"/>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54615" y="4039480"/>
            <a:ext cx="2501900" cy="2501900"/>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51386" y="1427072"/>
            <a:ext cx="2166659" cy="2166659"/>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815424" y="1300683"/>
            <a:ext cx="2251174" cy="2251174"/>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975599" y="4462741"/>
            <a:ext cx="2382559" cy="2382559"/>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15" idx="5"/>
            <a:endCxn id="12" idx="1"/>
          </p:cNvCxnSpPr>
          <p:nvPr/>
        </p:nvCxnSpPr>
        <p:spPr>
          <a:xfrm>
            <a:off x="4736921" y="3222180"/>
            <a:ext cx="374963" cy="3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6"/>
            <a:endCxn id="12" idx="2"/>
          </p:cNvCxnSpPr>
          <p:nvPr/>
        </p:nvCxnSpPr>
        <p:spPr>
          <a:xfrm flipV="1">
            <a:off x="3556515" y="4410728"/>
            <a:ext cx="1079242" cy="879702"/>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a:stCxn id="16" idx="2"/>
            <a:endCxn id="12" idx="5"/>
          </p:cNvCxnSpPr>
          <p:nvPr/>
        </p:nvCxnSpPr>
        <p:spPr>
          <a:xfrm flipH="1" flipV="1">
            <a:off x="7410830" y="5560201"/>
            <a:ext cx="564769" cy="9382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6"/>
          </p:cNvCxnSpPr>
          <p:nvPr/>
        </p:nvCxnSpPr>
        <p:spPr>
          <a:xfrm flipV="1">
            <a:off x="7886957" y="3272168"/>
            <a:ext cx="418843" cy="113856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739082" y="3557267"/>
            <a:ext cx="744403" cy="744403"/>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79997" y="5053041"/>
            <a:ext cx="744403" cy="744403"/>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739082" y="5797444"/>
            <a:ext cx="354760" cy="354760"/>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096378" y="4410728"/>
            <a:ext cx="228602" cy="22860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366510" y="2229207"/>
            <a:ext cx="228602" cy="22860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982466" y="1587497"/>
            <a:ext cx="641709" cy="64170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065607" y="4208870"/>
            <a:ext cx="641709" cy="641709"/>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274829" y="4280374"/>
            <a:ext cx="489309" cy="48930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663661" y="3335331"/>
            <a:ext cx="703129" cy="70312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903196" y="5893355"/>
            <a:ext cx="703129" cy="703129"/>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351863" y="6033112"/>
            <a:ext cx="163462" cy="163462"/>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127530" y="6225415"/>
            <a:ext cx="163462" cy="16346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892553" y="4928627"/>
            <a:ext cx="163462" cy="163462"/>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831405" y="4127139"/>
            <a:ext cx="163462" cy="163462"/>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689036" y="4410728"/>
            <a:ext cx="163462" cy="163462"/>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1141" y="2508246"/>
            <a:ext cx="163462" cy="16346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651574" y="3025367"/>
            <a:ext cx="163462" cy="16346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117173" y="2430923"/>
            <a:ext cx="956088" cy="956088"/>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073955" y="3084799"/>
            <a:ext cx="163462" cy="163462"/>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33846" y="3387011"/>
            <a:ext cx="358425" cy="35842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5033557" y="3920699"/>
            <a:ext cx="2646878" cy="830997"/>
          </a:xfrm>
          <a:prstGeom prst="rect">
            <a:avLst/>
          </a:prstGeom>
          <a:noFill/>
        </p:spPr>
        <p:txBody>
          <a:bodyPr wrap="none" rtlCol="0">
            <a:spAutoFit/>
          </a:bodyPr>
          <a:lstStyle/>
          <a:p>
            <a:r>
              <a:rPr lang="zh-CN" altLang="en-US" sz="4800" dirty="0">
                <a:solidFill>
                  <a:schemeClr val="bg1"/>
                </a:solidFill>
                <a:latin typeface="华文细黑" pitchFamily="2" charset="-122"/>
                <a:ea typeface="华文细黑" pitchFamily="2" charset="-122"/>
              </a:rPr>
              <a:t>图像处理</a:t>
            </a:r>
          </a:p>
        </p:txBody>
      </p:sp>
      <p:sp>
        <p:nvSpPr>
          <p:cNvPr id="54" name="文本框 53"/>
          <p:cNvSpPr txBox="1"/>
          <p:nvPr/>
        </p:nvSpPr>
        <p:spPr>
          <a:xfrm>
            <a:off x="9149290" y="5221343"/>
            <a:ext cx="1107996" cy="646331"/>
          </a:xfrm>
          <a:prstGeom prst="rect">
            <a:avLst/>
          </a:prstGeom>
          <a:noFill/>
        </p:spPr>
        <p:txBody>
          <a:bodyPr wrap="none" rtlCol="0">
            <a:spAutoFit/>
          </a:bodyPr>
          <a:lstStyle/>
          <a:p>
            <a:r>
              <a:rPr lang="zh-CN" altLang="en-US" sz="3600" dirty="0">
                <a:solidFill>
                  <a:schemeClr val="bg1"/>
                </a:solidFill>
                <a:latin typeface="华文细黑" pitchFamily="2" charset="-122"/>
                <a:ea typeface="华文细黑" pitchFamily="2" charset="-122"/>
              </a:rPr>
              <a:t>高效</a:t>
            </a:r>
          </a:p>
        </p:txBody>
      </p:sp>
      <p:sp>
        <p:nvSpPr>
          <p:cNvPr id="57" name="文本框 56"/>
          <p:cNvSpPr txBox="1"/>
          <p:nvPr/>
        </p:nvSpPr>
        <p:spPr>
          <a:xfrm>
            <a:off x="3268065" y="1835382"/>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实时</a:t>
            </a:r>
          </a:p>
        </p:txBody>
      </p:sp>
      <p:sp>
        <p:nvSpPr>
          <p:cNvPr id="60" name="文本框 59"/>
          <p:cNvSpPr txBox="1"/>
          <p:nvPr/>
        </p:nvSpPr>
        <p:spPr>
          <a:xfrm>
            <a:off x="1625728" y="4618930"/>
            <a:ext cx="1415772" cy="584775"/>
          </a:xfrm>
          <a:prstGeom prst="rect">
            <a:avLst/>
          </a:prstGeom>
          <a:noFill/>
        </p:spPr>
        <p:txBody>
          <a:bodyPr wrap="none" rtlCol="0">
            <a:spAutoFit/>
          </a:bodyPr>
          <a:lstStyle/>
          <a:p>
            <a:r>
              <a:rPr lang="zh-CN" altLang="en-US" sz="3200" dirty="0">
                <a:solidFill>
                  <a:schemeClr val="bg1"/>
                </a:solidFill>
                <a:latin typeface="华文细黑" pitchFamily="2" charset="-122"/>
                <a:ea typeface="华文细黑" pitchFamily="2" charset="-122"/>
              </a:rPr>
              <a:t>低功耗</a:t>
            </a:r>
          </a:p>
        </p:txBody>
      </p:sp>
      <p:sp>
        <p:nvSpPr>
          <p:cNvPr id="63" name="文本框 62"/>
          <p:cNvSpPr txBox="1"/>
          <p:nvPr/>
        </p:nvSpPr>
        <p:spPr>
          <a:xfrm>
            <a:off x="8361688" y="1787620"/>
            <a:ext cx="1415772" cy="1077218"/>
          </a:xfrm>
          <a:prstGeom prst="rect">
            <a:avLst/>
          </a:prstGeom>
          <a:noFill/>
        </p:spPr>
        <p:txBody>
          <a:bodyPr wrap="none" rtlCol="0">
            <a:spAutoFit/>
          </a:bodyPr>
          <a:lstStyle/>
          <a:p>
            <a:pPr algn="r"/>
            <a:r>
              <a:rPr lang="zh-CN" altLang="en-US" sz="3200" dirty="0">
                <a:solidFill>
                  <a:schemeClr val="bg1"/>
                </a:solidFill>
                <a:latin typeface="华文细黑" pitchFamily="2" charset="-122"/>
                <a:ea typeface="华文细黑" pitchFamily="2" charset="-122"/>
              </a:rPr>
              <a:t>计算量</a:t>
            </a:r>
            <a:endParaRPr lang="en-US" altLang="zh-CN" sz="3200" dirty="0">
              <a:solidFill>
                <a:schemeClr val="bg1"/>
              </a:solidFill>
              <a:latin typeface="华文细黑" pitchFamily="2" charset="-122"/>
              <a:ea typeface="华文细黑" pitchFamily="2" charset="-122"/>
            </a:endParaRPr>
          </a:p>
          <a:p>
            <a:pPr algn="r"/>
            <a:endParaRPr lang="zh-CN" altLang="en-US" sz="3200" dirty="0">
              <a:solidFill>
                <a:schemeClr val="bg1"/>
              </a:solidFill>
              <a:latin typeface="华文细黑" pitchFamily="2" charset="-122"/>
              <a:ea typeface="华文细黑" pitchFamily="2" charset="-122"/>
            </a:endParaRPr>
          </a:p>
        </p:txBody>
      </p:sp>
      <p:sp>
        <p:nvSpPr>
          <p:cNvPr id="69" name="Freeform 241"/>
          <p:cNvSpPr>
            <a:spLocks noEditPoints="1"/>
          </p:cNvSpPr>
          <p:nvPr/>
        </p:nvSpPr>
        <p:spPr bwMode="auto">
          <a:xfrm>
            <a:off x="1453026" y="5350727"/>
            <a:ext cx="898185" cy="709622"/>
          </a:xfrm>
          <a:custGeom>
            <a:avLst/>
            <a:gdLst>
              <a:gd name="T0" fmla="*/ 41 w 43"/>
              <a:gd name="T1" fmla="*/ 21 h 35"/>
              <a:gd name="T2" fmla="*/ 41 w 43"/>
              <a:gd name="T3" fmla="*/ 21 h 35"/>
              <a:gd name="T4" fmla="*/ 40 w 43"/>
              <a:gd name="T5" fmla="*/ 21 h 35"/>
              <a:gd name="T6" fmla="*/ 40 w 43"/>
              <a:gd name="T7" fmla="*/ 21 h 35"/>
              <a:gd name="T8" fmla="*/ 21 w 43"/>
              <a:gd name="T9" fmla="*/ 5 h 35"/>
              <a:gd name="T10" fmla="*/ 3 w 43"/>
              <a:gd name="T11" fmla="*/ 21 h 35"/>
              <a:gd name="T12" fmla="*/ 2 w 43"/>
              <a:gd name="T13" fmla="*/ 21 h 35"/>
              <a:gd name="T14" fmla="*/ 2 w 43"/>
              <a:gd name="T15" fmla="*/ 21 h 35"/>
              <a:gd name="T16" fmla="*/ 0 w 43"/>
              <a:gd name="T17" fmla="*/ 19 h 35"/>
              <a:gd name="T18" fmla="*/ 0 w 43"/>
              <a:gd name="T19" fmla="*/ 17 h 35"/>
              <a:gd name="T20" fmla="*/ 19 w 43"/>
              <a:gd name="T21" fmla="*/ 1 h 35"/>
              <a:gd name="T22" fmla="*/ 23 w 43"/>
              <a:gd name="T23" fmla="*/ 1 h 35"/>
              <a:gd name="T24" fmla="*/ 30 w 43"/>
              <a:gd name="T25" fmla="*/ 7 h 35"/>
              <a:gd name="T26" fmla="*/ 30 w 43"/>
              <a:gd name="T27" fmla="*/ 2 h 35"/>
              <a:gd name="T28" fmla="*/ 31 w 43"/>
              <a:gd name="T29" fmla="*/ 1 h 35"/>
              <a:gd name="T30" fmla="*/ 36 w 43"/>
              <a:gd name="T31" fmla="*/ 1 h 35"/>
              <a:gd name="T32" fmla="*/ 37 w 43"/>
              <a:gd name="T33" fmla="*/ 2 h 35"/>
              <a:gd name="T34" fmla="*/ 37 w 43"/>
              <a:gd name="T35" fmla="*/ 12 h 35"/>
              <a:gd name="T36" fmla="*/ 43 w 43"/>
              <a:gd name="T37" fmla="*/ 17 h 35"/>
              <a:gd name="T38" fmla="*/ 43 w 43"/>
              <a:gd name="T39" fmla="*/ 19 h 35"/>
              <a:gd name="T40" fmla="*/ 41 w 43"/>
              <a:gd name="T41" fmla="*/ 21 h 35"/>
              <a:gd name="T42" fmla="*/ 37 w 43"/>
              <a:gd name="T43" fmla="*/ 33 h 35"/>
              <a:gd name="T44" fmla="*/ 35 w 43"/>
              <a:gd name="T45" fmla="*/ 35 h 35"/>
              <a:gd name="T46" fmla="*/ 25 w 43"/>
              <a:gd name="T47" fmla="*/ 35 h 35"/>
              <a:gd name="T48" fmla="*/ 25 w 43"/>
              <a:gd name="T49" fmla="*/ 25 h 35"/>
              <a:gd name="T50" fmla="*/ 18 w 43"/>
              <a:gd name="T51" fmla="*/ 25 h 35"/>
              <a:gd name="T52" fmla="*/ 18 w 43"/>
              <a:gd name="T53" fmla="*/ 35 h 35"/>
              <a:gd name="T54" fmla="*/ 8 w 43"/>
              <a:gd name="T55" fmla="*/ 35 h 35"/>
              <a:gd name="T56" fmla="*/ 6 w 43"/>
              <a:gd name="T57" fmla="*/ 33 h 35"/>
              <a:gd name="T58" fmla="*/ 6 w 43"/>
              <a:gd name="T59" fmla="*/ 20 h 35"/>
              <a:gd name="T60" fmla="*/ 6 w 43"/>
              <a:gd name="T61" fmla="*/ 20 h 35"/>
              <a:gd name="T62" fmla="*/ 21 w 43"/>
              <a:gd name="T63" fmla="*/ 8 h 35"/>
              <a:gd name="T64" fmla="*/ 37 w 43"/>
              <a:gd name="T65" fmla="*/ 20 h 35"/>
              <a:gd name="T66" fmla="*/ 37 w 43"/>
              <a:gd name="T67" fmla="*/ 20 h 35"/>
              <a:gd name="T68" fmla="*/ 37 w 43"/>
              <a:gd name="T69"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35">
                <a:moveTo>
                  <a:pt x="41" y="21"/>
                </a:moveTo>
                <a:cubicBezTo>
                  <a:pt x="41" y="21"/>
                  <a:pt x="41" y="21"/>
                  <a:pt x="41" y="21"/>
                </a:cubicBezTo>
                <a:cubicBezTo>
                  <a:pt x="41" y="21"/>
                  <a:pt x="41" y="21"/>
                  <a:pt x="40" y="21"/>
                </a:cubicBezTo>
                <a:cubicBezTo>
                  <a:pt x="40" y="21"/>
                  <a:pt x="40" y="21"/>
                  <a:pt x="40" y="21"/>
                </a:cubicBezTo>
                <a:cubicBezTo>
                  <a:pt x="21" y="5"/>
                  <a:pt x="21" y="5"/>
                  <a:pt x="21" y="5"/>
                </a:cubicBezTo>
                <a:cubicBezTo>
                  <a:pt x="3" y="21"/>
                  <a:pt x="3" y="21"/>
                  <a:pt x="3" y="21"/>
                </a:cubicBezTo>
                <a:cubicBezTo>
                  <a:pt x="3" y="21"/>
                  <a:pt x="2" y="21"/>
                  <a:pt x="2" y="21"/>
                </a:cubicBezTo>
                <a:cubicBezTo>
                  <a:pt x="2" y="21"/>
                  <a:pt x="2" y="21"/>
                  <a:pt x="2" y="21"/>
                </a:cubicBezTo>
                <a:cubicBezTo>
                  <a:pt x="0" y="19"/>
                  <a:pt x="0" y="19"/>
                  <a:pt x="0" y="19"/>
                </a:cubicBezTo>
                <a:cubicBezTo>
                  <a:pt x="0" y="18"/>
                  <a:pt x="0" y="18"/>
                  <a:pt x="0" y="17"/>
                </a:cubicBezTo>
                <a:cubicBezTo>
                  <a:pt x="19" y="1"/>
                  <a:pt x="19" y="1"/>
                  <a:pt x="19" y="1"/>
                </a:cubicBezTo>
                <a:cubicBezTo>
                  <a:pt x="20" y="0"/>
                  <a:pt x="22" y="0"/>
                  <a:pt x="23" y="1"/>
                </a:cubicBezTo>
                <a:cubicBezTo>
                  <a:pt x="30" y="7"/>
                  <a:pt x="30" y="7"/>
                  <a:pt x="30" y="7"/>
                </a:cubicBezTo>
                <a:cubicBezTo>
                  <a:pt x="30" y="2"/>
                  <a:pt x="30" y="2"/>
                  <a:pt x="30" y="2"/>
                </a:cubicBezTo>
                <a:cubicBezTo>
                  <a:pt x="30" y="1"/>
                  <a:pt x="30" y="1"/>
                  <a:pt x="31" y="1"/>
                </a:cubicBezTo>
                <a:cubicBezTo>
                  <a:pt x="36" y="1"/>
                  <a:pt x="36" y="1"/>
                  <a:pt x="36" y="1"/>
                </a:cubicBezTo>
                <a:cubicBezTo>
                  <a:pt x="36" y="1"/>
                  <a:pt x="37" y="1"/>
                  <a:pt x="37" y="2"/>
                </a:cubicBezTo>
                <a:cubicBezTo>
                  <a:pt x="37" y="12"/>
                  <a:pt x="37" y="12"/>
                  <a:pt x="37" y="12"/>
                </a:cubicBezTo>
                <a:cubicBezTo>
                  <a:pt x="43" y="17"/>
                  <a:pt x="43" y="17"/>
                  <a:pt x="43" y="17"/>
                </a:cubicBezTo>
                <a:cubicBezTo>
                  <a:pt x="43" y="18"/>
                  <a:pt x="43" y="18"/>
                  <a:pt x="43" y="19"/>
                </a:cubicBezTo>
                <a:lnTo>
                  <a:pt x="41" y="21"/>
                </a:lnTo>
                <a:close/>
                <a:moveTo>
                  <a:pt x="37" y="33"/>
                </a:moveTo>
                <a:cubicBezTo>
                  <a:pt x="37" y="34"/>
                  <a:pt x="36" y="35"/>
                  <a:pt x="35" y="35"/>
                </a:cubicBezTo>
                <a:cubicBezTo>
                  <a:pt x="25" y="35"/>
                  <a:pt x="25" y="35"/>
                  <a:pt x="25" y="35"/>
                </a:cubicBezTo>
                <a:cubicBezTo>
                  <a:pt x="25" y="25"/>
                  <a:pt x="25" y="25"/>
                  <a:pt x="25" y="25"/>
                </a:cubicBezTo>
                <a:cubicBezTo>
                  <a:pt x="18" y="25"/>
                  <a:pt x="18" y="25"/>
                  <a:pt x="18" y="25"/>
                </a:cubicBezTo>
                <a:cubicBezTo>
                  <a:pt x="18" y="35"/>
                  <a:pt x="18" y="35"/>
                  <a:pt x="18" y="35"/>
                </a:cubicBezTo>
                <a:cubicBezTo>
                  <a:pt x="8" y="35"/>
                  <a:pt x="8" y="35"/>
                  <a:pt x="8" y="35"/>
                </a:cubicBezTo>
                <a:cubicBezTo>
                  <a:pt x="7" y="35"/>
                  <a:pt x="6" y="34"/>
                  <a:pt x="6" y="33"/>
                </a:cubicBezTo>
                <a:cubicBezTo>
                  <a:pt x="6" y="20"/>
                  <a:pt x="6" y="20"/>
                  <a:pt x="6" y="20"/>
                </a:cubicBezTo>
                <a:cubicBezTo>
                  <a:pt x="6" y="20"/>
                  <a:pt x="6" y="20"/>
                  <a:pt x="6" y="20"/>
                </a:cubicBezTo>
                <a:cubicBezTo>
                  <a:pt x="21" y="8"/>
                  <a:pt x="21" y="8"/>
                  <a:pt x="21" y="8"/>
                </a:cubicBezTo>
                <a:cubicBezTo>
                  <a:pt x="37" y="20"/>
                  <a:pt x="37" y="20"/>
                  <a:pt x="37" y="20"/>
                </a:cubicBezTo>
                <a:cubicBezTo>
                  <a:pt x="37" y="20"/>
                  <a:pt x="37" y="20"/>
                  <a:pt x="37" y="20"/>
                </a:cubicBezTo>
                <a:lnTo>
                  <a:pt x="37" y="33"/>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0" name="Freeform 326"/>
          <p:cNvSpPr>
            <a:spLocks noEditPoints="1"/>
          </p:cNvSpPr>
          <p:nvPr/>
        </p:nvSpPr>
        <p:spPr bwMode="auto">
          <a:xfrm>
            <a:off x="3853105" y="2567179"/>
            <a:ext cx="681029" cy="728638"/>
          </a:xfrm>
          <a:custGeom>
            <a:avLst/>
            <a:gdLst>
              <a:gd name="T0" fmla="*/ 41 w 41"/>
              <a:gd name="T1" fmla="*/ 20 h 41"/>
              <a:gd name="T2" fmla="*/ 21 w 41"/>
              <a:gd name="T3" fmla="*/ 41 h 41"/>
              <a:gd name="T4" fmla="*/ 0 w 41"/>
              <a:gd name="T5" fmla="*/ 20 h 41"/>
              <a:gd name="T6" fmla="*/ 21 w 41"/>
              <a:gd name="T7" fmla="*/ 0 h 41"/>
              <a:gd name="T8" fmla="*/ 41 w 41"/>
              <a:gd name="T9" fmla="*/ 20 h 41"/>
              <a:gd name="T10" fmla="*/ 32 w 41"/>
              <a:gd name="T11" fmla="*/ 20 h 41"/>
              <a:gd name="T12" fmla="*/ 31 w 41"/>
              <a:gd name="T13" fmla="*/ 19 h 41"/>
              <a:gd name="T14" fmla="*/ 16 w 41"/>
              <a:gd name="T15" fmla="*/ 10 h 41"/>
              <a:gd name="T16" fmla="*/ 15 w 41"/>
              <a:gd name="T17" fmla="*/ 10 h 41"/>
              <a:gd name="T18" fmla="*/ 14 w 41"/>
              <a:gd name="T19" fmla="*/ 12 h 41"/>
              <a:gd name="T20" fmla="*/ 14 w 41"/>
              <a:gd name="T21" fmla="*/ 29 h 41"/>
              <a:gd name="T22" fmla="*/ 15 w 41"/>
              <a:gd name="T23" fmla="*/ 30 h 41"/>
              <a:gd name="T24" fmla="*/ 15 w 41"/>
              <a:gd name="T25" fmla="*/ 31 h 41"/>
              <a:gd name="T26" fmla="*/ 16 w 41"/>
              <a:gd name="T27" fmla="*/ 30 h 41"/>
              <a:gd name="T28" fmla="*/ 31 w 41"/>
              <a:gd name="T29" fmla="*/ 22 h 41"/>
              <a:gd name="T30" fmla="*/ 32 w 41"/>
              <a:gd name="T31"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41" y="20"/>
                </a:moveTo>
                <a:cubicBezTo>
                  <a:pt x="41" y="32"/>
                  <a:pt x="32" y="41"/>
                  <a:pt x="21" y="41"/>
                </a:cubicBezTo>
                <a:cubicBezTo>
                  <a:pt x="9" y="41"/>
                  <a:pt x="0" y="32"/>
                  <a:pt x="0" y="20"/>
                </a:cubicBezTo>
                <a:cubicBezTo>
                  <a:pt x="0" y="9"/>
                  <a:pt x="9" y="0"/>
                  <a:pt x="21" y="0"/>
                </a:cubicBezTo>
                <a:cubicBezTo>
                  <a:pt x="32" y="0"/>
                  <a:pt x="41" y="9"/>
                  <a:pt x="41" y="20"/>
                </a:cubicBezTo>
                <a:close/>
                <a:moveTo>
                  <a:pt x="32" y="20"/>
                </a:moveTo>
                <a:cubicBezTo>
                  <a:pt x="32" y="20"/>
                  <a:pt x="31" y="19"/>
                  <a:pt x="31" y="19"/>
                </a:cubicBezTo>
                <a:cubicBezTo>
                  <a:pt x="16" y="10"/>
                  <a:pt x="16" y="10"/>
                  <a:pt x="16" y="10"/>
                </a:cubicBezTo>
                <a:cubicBezTo>
                  <a:pt x="16" y="10"/>
                  <a:pt x="15" y="10"/>
                  <a:pt x="15" y="10"/>
                </a:cubicBezTo>
                <a:cubicBezTo>
                  <a:pt x="14" y="10"/>
                  <a:pt x="14" y="11"/>
                  <a:pt x="14" y="12"/>
                </a:cubicBezTo>
                <a:cubicBezTo>
                  <a:pt x="14" y="29"/>
                  <a:pt x="14" y="29"/>
                  <a:pt x="14" y="29"/>
                </a:cubicBezTo>
                <a:cubicBezTo>
                  <a:pt x="14" y="29"/>
                  <a:pt x="14" y="30"/>
                  <a:pt x="15" y="30"/>
                </a:cubicBezTo>
                <a:cubicBezTo>
                  <a:pt x="15" y="30"/>
                  <a:pt x="15" y="31"/>
                  <a:pt x="15" y="31"/>
                </a:cubicBezTo>
                <a:cubicBezTo>
                  <a:pt x="16" y="31"/>
                  <a:pt x="16" y="30"/>
                  <a:pt x="16" y="30"/>
                </a:cubicBezTo>
                <a:cubicBezTo>
                  <a:pt x="31" y="22"/>
                  <a:pt x="31" y="22"/>
                  <a:pt x="31" y="22"/>
                </a:cubicBezTo>
                <a:cubicBezTo>
                  <a:pt x="31" y="21"/>
                  <a:pt x="32" y="21"/>
                  <a:pt x="32" y="20"/>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1" name="Freeform 260"/>
          <p:cNvSpPr>
            <a:spLocks noEditPoints="1"/>
          </p:cNvSpPr>
          <p:nvPr/>
        </p:nvSpPr>
        <p:spPr bwMode="auto">
          <a:xfrm>
            <a:off x="8060873" y="5333260"/>
            <a:ext cx="1091514" cy="709928"/>
          </a:xfrm>
          <a:custGeom>
            <a:avLst/>
            <a:gdLst>
              <a:gd name="T0" fmla="*/ 52 w 52"/>
              <a:gd name="T1" fmla="*/ 29 h 34"/>
              <a:gd name="T2" fmla="*/ 52 w 52"/>
              <a:gd name="T3" fmla="*/ 31 h 34"/>
              <a:gd name="T4" fmla="*/ 47 w 52"/>
              <a:gd name="T5" fmla="*/ 34 h 34"/>
              <a:gd name="T6" fmla="*/ 5 w 52"/>
              <a:gd name="T7" fmla="*/ 34 h 34"/>
              <a:gd name="T8" fmla="*/ 0 w 52"/>
              <a:gd name="T9" fmla="*/ 31 h 34"/>
              <a:gd name="T10" fmla="*/ 0 w 52"/>
              <a:gd name="T11" fmla="*/ 29 h 34"/>
              <a:gd name="T12" fmla="*/ 5 w 52"/>
              <a:gd name="T13" fmla="*/ 29 h 34"/>
              <a:gd name="T14" fmla="*/ 47 w 52"/>
              <a:gd name="T15" fmla="*/ 29 h 34"/>
              <a:gd name="T16" fmla="*/ 52 w 52"/>
              <a:gd name="T17" fmla="*/ 29 h 34"/>
              <a:gd name="T18" fmla="*/ 7 w 52"/>
              <a:gd name="T19" fmla="*/ 23 h 34"/>
              <a:gd name="T20" fmla="*/ 7 w 52"/>
              <a:gd name="T21" fmla="*/ 4 h 34"/>
              <a:gd name="T22" fmla="*/ 11 w 52"/>
              <a:gd name="T23" fmla="*/ 0 h 34"/>
              <a:gd name="T24" fmla="*/ 41 w 52"/>
              <a:gd name="T25" fmla="*/ 0 h 34"/>
              <a:gd name="T26" fmla="*/ 45 w 52"/>
              <a:gd name="T27" fmla="*/ 4 h 34"/>
              <a:gd name="T28" fmla="*/ 45 w 52"/>
              <a:gd name="T29" fmla="*/ 23 h 34"/>
              <a:gd name="T30" fmla="*/ 41 w 52"/>
              <a:gd name="T31" fmla="*/ 27 h 34"/>
              <a:gd name="T32" fmla="*/ 11 w 52"/>
              <a:gd name="T33" fmla="*/ 27 h 34"/>
              <a:gd name="T34" fmla="*/ 7 w 52"/>
              <a:gd name="T35" fmla="*/ 23 h 34"/>
              <a:gd name="T36" fmla="*/ 11 w 52"/>
              <a:gd name="T37" fmla="*/ 23 h 34"/>
              <a:gd name="T38" fmla="*/ 11 w 52"/>
              <a:gd name="T39" fmla="*/ 24 h 34"/>
              <a:gd name="T40" fmla="*/ 41 w 52"/>
              <a:gd name="T41" fmla="*/ 24 h 34"/>
              <a:gd name="T42" fmla="*/ 41 w 52"/>
              <a:gd name="T43" fmla="*/ 23 h 34"/>
              <a:gd name="T44" fmla="*/ 41 w 52"/>
              <a:gd name="T45" fmla="*/ 4 h 34"/>
              <a:gd name="T46" fmla="*/ 41 w 52"/>
              <a:gd name="T47" fmla="*/ 3 h 34"/>
              <a:gd name="T48" fmla="*/ 11 w 52"/>
              <a:gd name="T49" fmla="*/ 3 h 34"/>
              <a:gd name="T50" fmla="*/ 11 w 52"/>
              <a:gd name="T51" fmla="*/ 4 h 34"/>
              <a:gd name="T52" fmla="*/ 11 w 52"/>
              <a:gd name="T53" fmla="*/ 23 h 34"/>
              <a:gd name="T54" fmla="*/ 29 w 52"/>
              <a:gd name="T55" fmla="*/ 31 h 34"/>
              <a:gd name="T56" fmla="*/ 28 w 52"/>
              <a:gd name="T57" fmla="*/ 31 h 34"/>
              <a:gd name="T58" fmla="*/ 24 w 52"/>
              <a:gd name="T59" fmla="*/ 31 h 34"/>
              <a:gd name="T60" fmla="*/ 23 w 52"/>
              <a:gd name="T61" fmla="*/ 31 h 34"/>
              <a:gd name="T62" fmla="*/ 24 w 52"/>
              <a:gd name="T63" fmla="*/ 31 h 34"/>
              <a:gd name="T64" fmla="*/ 28 w 52"/>
              <a:gd name="T65" fmla="*/ 31 h 34"/>
              <a:gd name="T66" fmla="*/ 29 w 52"/>
              <a:gd name="T67"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34">
                <a:moveTo>
                  <a:pt x="52" y="29"/>
                </a:moveTo>
                <a:cubicBezTo>
                  <a:pt x="52" y="31"/>
                  <a:pt x="52" y="31"/>
                  <a:pt x="52" y="31"/>
                </a:cubicBezTo>
                <a:cubicBezTo>
                  <a:pt x="52" y="33"/>
                  <a:pt x="50" y="34"/>
                  <a:pt x="47" y="34"/>
                </a:cubicBezTo>
                <a:cubicBezTo>
                  <a:pt x="5" y="34"/>
                  <a:pt x="5" y="34"/>
                  <a:pt x="5" y="34"/>
                </a:cubicBezTo>
                <a:cubicBezTo>
                  <a:pt x="2" y="34"/>
                  <a:pt x="0" y="33"/>
                  <a:pt x="0" y="31"/>
                </a:cubicBezTo>
                <a:cubicBezTo>
                  <a:pt x="0" y="29"/>
                  <a:pt x="0" y="29"/>
                  <a:pt x="0" y="29"/>
                </a:cubicBezTo>
                <a:cubicBezTo>
                  <a:pt x="5" y="29"/>
                  <a:pt x="5" y="29"/>
                  <a:pt x="5" y="29"/>
                </a:cubicBezTo>
                <a:cubicBezTo>
                  <a:pt x="47" y="29"/>
                  <a:pt x="47" y="29"/>
                  <a:pt x="47" y="29"/>
                </a:cubicBezTo>
                <a:lnTo>
                  <a:pt x="52" y="29"/>
                </a:lnTo>
                <a:close/>
                <a:moveTo>
                  <a:pt x="7" y="23"/>
                </a:moveTo>
                <a:cubicBezTo>
                  <a:pt x="7" y="4"/>
                  <a:pt x="7" y="4"/>
                  <a:pt x="7" y="4"/>
                </a:cubicBezTo>
                <a:cubicBezTo>
                  <a:pt x="7" y="2"/>
                  <a:pt x="9" y="0"/>
                  <a:pt x="11" y="0"/>
                </a:cubicBezTo>
                <a:cubicBezTo>
                  <a:pt x="41" y="0"/>
                  <a:pt x="41" y="0"/>
                  <a:pt x="41" y="0"/>
                </a:cubicBezTo>
                <a:cubicBezTo>
                  <a:pt x="43" y="0"/>
                  <a:pt x="45" y="2"/>
                  <a:pt x="45" y="4"/>
                </a:cubicBezTo>
                <a:cubicBezTo>
                  <a:pt x="45" y="23"/>
                  <a:pt x="45" y="23"/>
                  <a:pt x="45" y="23"/>
                </a:cubicBezTo>
                <a:cubicBezTo>
                  <a:pt x="45" y="25"/>
                  <a:pt x="43" y="27"/>
                  <a:pt x="41" y="27"/>
                </a:cubicBezTo>
                <a:cubicBezTo>
                  <a:pt x="11" y="27"/>
                  <a:pt x="11" y="27"/>
                  <a:pt x="11" y="27"/>
                </a:cubicBezTo>
                <a:cubicBezTo>
                  <a:pt x="9" y="27"/>
                  <a:pt x="7" y="25"/>
                  <a:pt x="7" y="23"/>
                </a:cubicBezTo>
                <a:close/>
                <a:moveTo>
                  <a:pt x="11" y="23"/>
                </a:moveTo>
                <a:cubicBezTo>
                  <a:pt x="11" y="23"/>
                  <a:pt x="11" y="24"/>
                  <a:pt x="11" y="24"/>
                </a:cubicBezTo>
                <a:cubicBezTo>
                  <a:pt x="41" y="24"/>
                  <a:pt x="41" y="24"/>
                  <a:pt x="41" y="24"/>
                </a:cubicBezTo>
                <a:cubicBezTo>
                  <a:pt x="41" y="24"/>
                  <a:pt x="41" y="23"/>
                  <a:pt x="41" y="23"/>
                </a:cubicBezTo>
                <a:cubicBezTo>
                  <a:pt x="41" y="4"/>
                  <a:pt x="41" y="4"/>
                  <a:pt x="41" y="4"/>
                </a:cubicBezTo>
                <a:cubicBezTo>
                  <a:pt x="41" y="4"/>
                  <a:pt x="41" y="3"/>
                  <a:pt x="41" y="3"/>
                </a:cubicBezTo>
                <a:cubicBezTo>
                  <a:pt x="11" y="3"/>
                  <a:pt x="11" y="3"/>
                  <a:pt x="11" y="3"/>
                </a:cubicBezTo>
                <a:cubicBezTo>
                  <a:pt x="11" y="3"/>
                  <a:pt x="11" y="4"/>
                  <a:pt x="11" y="4"/>
                </a:cubicBezTo>
                <a:lnTo>
                  <a:pt x="11" y="23"/>
                </a:lnTo>
                <a:close/>
                <a:moveTo>
                  <a:pt x="29" y="31"/>
                </a:moveTo>
                <a:cubicBezTo>
                  <a:pt x="29" y="31"/>
                  <a:pt x="28" y="31"/>
                  <a:pt x="28" y="31"/>
                </a:cubicBezTo>
                <a:cubicBezTo>
                  <a:pt x="24" y="31"/>
                  <a:pt x="24" y="31"/>
                  <a:pt x="24" y="31"/>
                </a:cubicBezTo>
                <a:cubicBezTo>
                  <a:pt x="24" y="31"/>
                  <a:pt x="23" y="31"/>
                  <a:pt x="23" y="31"/>
                </a:cubicBezTo>
                <a:cubicBezTo>
                  <a:pt x="23" y="31"/>
                  <a:pt x="24" y="31"/>
                  <a:pt x="24" y="31"/>
                </a:cubicBezTo>
                <a:cubicBezTo>
                  <a:pt x="28" y="31"/>
                  <a:pt x="28" y="31"/>
                  <a:pt x="28" y="31"/>
                </a:cubicBezTo>
                <a:cubicBezTo>
                  <a:pt x="28" y="31"/>
                  <a:pt x="29" y="31"/>
                  <a:pt x="29" y="31"/>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2" name="Freeform 244"/>
          <p:cNvSpPr>
            <a:spLocks noEditPoints="1"/>
          </p:cNvSpPr>
          <p:nvPr/>
        </p:nvSpPr>
        <p:spPr bwMode="auto">
          <a:xfrm>
            <a:off x="8318125" y="2457809"/>
            <a:ext cx="778392" cy="624002"/>
          </a:xfrm>
          <a:custGeom>
            <a:avLst/>
            <a:gdLst>
              <a:gd name="T0" fmla="*/ 51 w 51"/>
              <a:gd name="T1" fmla="*/ 37 h 41"/>
              <a:gd name="T2" fmla="*/ 47 w 51"/>
              <a:gd name="T3" fmla="*/ 41 h 41"/>
              <a:gd name="T4" fmla="*/ 4 w 51"/>
              <a:gd name="T5" fmla="*/ 41 h 41"/>
              <a:gd name="T6" fmla="*/ 0 w 51"/>
              <a:gd name="T7" fmla="*/ 37 h 41"/>
              <a:gd name="T8" fmla="*/ 0 w 51"/>
              <a:gd name="T9" fmla="*/ 4 h 41"/>
              <a:gd name="T10" fmla="*/ 4 w 51"/>
              <a:gd name="T11" fmla="*/ 0 h 41"/>
              <a:gd name="T12" fmla="*/ 47 w 51"/>
              <a:gd name="T13" fmla="*/ 0 h 41"/>
              <a:gd name="T14" fmla="*/ 51 w 51"/>
              <a:gd name="T15" fmla="*/ 4 h 41"/>
              <a:gd name="T16" fmla="*/ 51 w 51"/>
              <a:gd name="T17" fmla="*/ 37 h 41"/>
              <a:gd name="T18" fmla="*/ 4 w 51"/>
              <a:gd name="T19" fmla="*/ 4 h 41"/>
              <a:gd name="T20" fmla="*/ 3 w 51"/>
              <a:gd name="T21" fmla="*/ 4 h 41"/>
              <a:gd name="T22" fmla="*/ 3 w 51"/>
              <a:gd name="T23" fmla="*/ 37 h 41"/>
              <a:gd name="T24" fmla="*/ 4 w 51"/>
              <a:gd name="T25" fmla="*/ 38 h 41"/>
              <a:gd name="T26" fmla="*/ 47 w 51"/>
              <a:gd name="T27" fmla="*/ 38 h 41"/>
              <a:gd name="T28" fmla="*/ 48 w 51"/>
              <a:gd name="T29" fmla="*/ 37 h 41"/>
              <a:gd name="T30" fmla="*/ 48 w 51"/>
              <a:gd name="T31" fmla="*/ 4 h 41"/>
              <a:gd name="T32" fmla="*/ 47 w 51"/>
              <a:gd name="T33" fmla="*/ 4 h 41"/>
              <a:gd name="T34" fmla="*/ 4 w 51"/>
              <a:gd name="T35" fmla="*/ 4 h 41"/>
              <a:gd name="T36" fmla="*/ 12 w 51"/>
              <a:gd name="T37" fmla="*/ 17 h 41"/>
              <a:gd name="T38" fmla="*/ 7 w 51"/>
              <a:gd name="T39" fmla="*/ 12 h 41"/>
              <a:gd name="T40" fmla="*/ 12 w 51"/>
              <a:gd name="T41" fmla="*/ 7 h 41"/>
              <a:gd name="T42" fmla="*/ 17 w 51"/>
              <a:gd name="T43" fmla="*/ 12 h 41"/>
              <a:gd name="T44" fmla="*/ 12 w 51"/>
              <a:gd name="T45" fmla="*/ 17 h 41"/>
              <a:gd name="T46" fmla="*/ 44 w 51"/>
              <a:gd name="T47" fmla="*/ 34 h 41"/>
              <a:gd name="T48" fmla="*/ 7 w 51"/>
              <a:gd name="T49" fmla="*/ 34 h 41"/>
              <a:gd name="T50" fmla="*/ 7 w 51"/>
              <a:gd name="T51" fmla="*/ 29 h 41"/>
              <a:gd name="T52" fmla="*/ 15 w 51"/>
              <a:gd name="T53" fmla="*/ 21 h 41"/>
              <a:gd name="T54" fmla="*/ 19 w 51"/>
              <a:gd name="T55" fmla="*/ 25 h 41"/>
              <a:gd name="T56" fmla="*/ 33 w 51"/>
              <a:gd name="T57" fmla="*/ 11 h 41"/>
              <a:gd name="T58" fmla="*/ 44 w 51"/>
              <a:gd name="T59" fmla="*/ 22 h 41"/>
              <a:gd name="T60" fmla="*/ 44 w 51"/>
              <a:gd name="T61"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1">
                <a:moveTo>
                  <a:pt x="51" y="37"/>
                </a:moveTo>
                <a:cubicBezTo>
                  <a:pt x="51" y="39"/>
                  <a:pt x="49" y="41"/>
                  <a:pt x="47" y="41"/>
                </a:cubicBezTo>
                <a:cubicBezTo>
                  <a:pt x="4" y="41"/>
                  <a:pt x="4" y="41"/>
                  <a:pt x="4" y="41"/>
                </a:cubicBezTo>
                <a:cubicBezTo>
                  <a:pt x="2" y="41"/>
                  <a:pt x="0" y="39"/>
                  <a:pt x="0" y="37"/>
                </a:cubicBezTo>
                <a:cubicBezTo>
                  <a:pt x="0" y="4"/>
                  <a:pt x="0" y="4"/>
                  <a:pt x="0" y="4"/>
                </a:cubicBezTo>
                <a:cubicBezTo>
                  <a:pt x="0" y="2"/>
                  <a:pt x="2" y="0"/>
                  <a:pt x="4" y="0"/>
                </a:cubicBezTo>
                <a:cubicBezTo>
                  <a:pt x="47" y="0"/>
                  <a:pt x="47" y="0"/>
                  <a:pt x="47" y="0"/>
                </a:cubicBezTo>
                <a:cubicBezTo>
                  <a:pt x="49" y="0"/>
                  <a:pt x="51" y="2"/>
                  <a:pt x="51" y="4"/>
                </a:cubicBezTo>
                <a:lnTo>
                  <a:pt x="51" y="37"/>
                </a:lnTo>
                <a:close/>
                <a:moveTo>
                  <a:pt x="4" y="4"/>
                </a:moveTo>
                <a:cubicBezTo>
                  <a:pt x="4" y="4"/>
                  <a:pt x="3" y="4"/>
                  <a:pt x="3" y="4"/>
                </a:cubicBezTo>
                <a:cubicBezTo>
                  <a:pt x="3" y="37"/>
                  <a:pt x="3" y="37"/>
                  <a:pt x="3" y="37"/>
                </a:cubicBezTo>
                <a:cubicBezTo>
                  <a:pt x="3" y="37"/>
                  <a:pt x="4" y="38"/>
                  <a:pt x="4" y="38"/>
                </a:cubicBezTo>
                <a:cubicBezTo>
                  <a:pt x="47" y="38"/>
                  <a:pt x="47" y="38"/>
                  <a:pt x="47" y="38"/>
                </a:cubicBezTo>
                <a:cubicBezTo>
                  <a:pt x="47" y="38"/>
                  <a:pt x="48" y="37"/>
                  <a:pt x="48" y="37"/>
                </a:cubicBezTo>
                <a:cubicBezTo>
                  <a:pt x="48" y="4"/>
                  <a:pt x="48" y="4"/>
                  <a:pt x="48" y="4"/>
                </a:cubicBezTo>
                <a:cubicBezTo>
                  <a:pt x="48" y="4"/>
                  <a:pt x="47" y="4"/>
                  <a:pt x="47" y="4"/>
                </a:cubicBezTo>
                <a:lnTo>
                  <a:pt x="4" y="4"/>
                </a:lnTo>
                <a:close/>
                <a:moveTo>
                  <a:pt x="12" y="17"/>
                </a:moveTo>
                <a:cubicBezTo>
                  <a:pt x="9" y="17"/>
                  <a:pt x="7" y="15"/>
                  <a:pt x="7" y="12"/>
                </a:cubicBezTo>
                <a:cubicBezTo>
                  <a:pt x="7" y="9"/>
                  <a:pt x="9" y="7"/>
                  <a:pt x="12" y="7"/>
                </a:cubicBezTo>
                <a:cubicBezTo>
                  <a:pt x="15" y="7"/>
                  <a:pt x="17" y="9"/>
                  <a:pt x="17" y="12"/>
                </a:cubicBezTo>
                <a:cubicBezTo>
                  <a:pt x="17" y="15"/>
                  <a:pt x="15" y="17"/>
                  <a:pt x="12" y="17"/>
                </a:cubicBezTo>
                <a:close/>
                <a:moveTo>
                  <a:pt x="44" y="34"/>
                </a:moveTo>
                <a:cubicBezTo>
                  <a:pt x="7" y="34"/>
                  <a:pt x="7" y="34"/>
                  <a:pt x="7" y="34"/>
                </a:cubicBezTo>
                <a:cubicBezTo>
                  <a:pt x="7" y="29"/>
                  <a:pt x="7" y="29"/>
                  <a:pt x="7" y="29"/>
                </a:cubicBezTo>
                <a:cubicBezTo>
                  <a:pt x="15" y="21"/>
                  <a:pt x="15" y="21"/>
                  <a:pt x="15" y="21"/>
                </a:cubicBezTo>
                <a:cubicBezTo>
                  <a:pt x="19" y="25"/>
                  <a:pt x="19" y="25"/>
                  <a:pt x="19" y="25"/>
                </a:cubicBezTo>
                <a:cubicBezTo>
                  <a:pt x="33" y="11"/>
                  <a:pt x="33" y="11"/>
                  <a:pt x="33" y="11"/>
                </a:cubicBezTo>
                <a:cubicBezTo>
                  <a:pt x="44" y="22"/>
                  <a:pt x="44" y="22"/>
                  <a:pt x="44" y="22"/>
                </a:cubicBezTo>
                <a:lnTo>
                  <a:pt x="44" y="34"/>
                </a:ln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Tree>
    <p:extLst>
      <p:ext uri="{BB962C8B-B14F-4D97-AF65-F5344CB8AC3E}">
        <p14:creationId xmlns:p14="http://schemas.microsoft.com/office/powerpoint/2010/main" val="3364171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30411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Five</a:t>
            </a:r>
            <a:endParaRPr lang="zh-CN" altLang="en-US" sz="6000" dirty="0">
              <a:solidFill>
                <a:schemeClr val="accent5"/>
              </a:solidFill>
              <a:latin typeface="华文细黑" pitchFamily="2" charset="-122"/>
              <a:ea typeface="华文细黑" pitchFamily="2" charset="-122"/>
            </a:endParaRPr>
          </a:p>
        </p:txBody>
      </p:sp>
      <p:sp>
        <p:nvSpPr>
          <p:cNvPr id="6" name="文本框 5">
            <a:extLst>
              <a:ext uri="{FF2B5EF4-FFF2-40B4-BE49-F238E27FC236}">
                <a16:creationId xmlns:a16="http://schemas.microsoft.com/office/drawing/2014/main" id="{DEDB8C50-2D18-4956-A60E-972C4ABE1B30}"/>
              </a:ext>
            </a:extLst>
          </p:cNvPr>
          <p:cNvSpPr txBox="1"/>
          <p:nvPr/>
        </p:nvSpPr>
        <p:spPr>
          <a:xfrm>
            <a:off x="8318153" y="488727"/>
            <a:ext cx="3387466"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Source Code Analysis</a:t>
            </a:r>
            <a:endParaRPr lang="zh-CN" altLang="en-US" sz="2400" dirty="0">
              <a:solidFill>
                <a:srgbClr val="54D7D3"/>
              </a:solidFill>
              <a:latin typeface="华文细黑" pitchFamily="2" charset="-122"/>
              <a:ea typeface="华文细黑" pitchFamily="2" charset="-122"/>
            </a:endParaRPr>
          </a:p>
        </p:txBody>
      </p:sp>
      <p:sp>
        <p:nvSpPr>
          <p:cNvPr id="12" name="文本框 11">
            <a:extLst>
              <a:ext uri="{FF2B5EF4-FFF2-40B4-BE49-F238E27FC236}">
                <a16:creationId xmlns:a16="http://schemas.microsoft.com/office/drawing/2014/main" id="{FD955866-22ED-43F1-89E4-FBFDAB00290B}"/>
              </a:ext>
            </a:extLst>
          </p:cNvPr>
          <p:cNvSpPr txBox="1"/>
          <p:nvPr/>
        </p:nvSpPr>
        <p:spPr>
          <a:xfrm>
            <a:off x="6604000" y="2311511"/>
            <a:ext cx="4858994" cy="347787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schedule.t</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schedule</a:t>
            </a:r>
            <a:r>
              <a:rPr lang="zh-CN" altLang="en-US" sz="2000" dirty="0">
                <a:latin typeface="微软雅黑" panose="020B0503020204020204" pitchFamily="34" charset="-122"/>
                <a:ea typeface="微软雅黑" panose="020B0503020204020204" pitchFamily="34" charset="-122"/>
              </a:rPr>
              <a:t>函数</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对该结点每一个输入，找到该输入最晚的引用，再加上该输入目前的偏移，就是该结点的偏移。</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schedule.t</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shift</a:t>
            </a:r>
            <a:r>
              <a:rPr lang="zh-CN" altLang="en-US" sz="2000" dirty="0">
                <a:latin typeface="微软雅黑" panose="020B0503020204020204" pitchFamily="34" charset="-122"/>
                <a:ea typeface="微软雅黑" panose="020B0503020204020204" pitchFamily="34" charset="-122"/>
              </a:rPr>
              <a:t>函数：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偏移计算两次，第二次利用线性规划求解器计算出优化偏移。</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由偏移即可算出流水线层级之间的缓存大小。</a:t>
            </a:r>
          </a:p>
        </p:txBody>
      </p:sp>
      <p:sp>
        <p:nvSpPr>
          <p:cNvPr id="2" name="AutoShape 2" descr="https://github.com/Compiler-02/darkroom/raw/master/Darkroom_Source_Code_Analysis/compile.png">
            <a:extLst>
              <a:ext uri="{FF2B5EF4-FFF2-40B4-BE49-F238E27FC236}">
                <a16:creationId xmlns:a16="http://schemas.microsoft.com/office/drawing/2014/main" id="{0E7A1084-25F1-41A1-A013-B8B9810CB7E5}"/>
              </a:ext>
            </a:extLst>
          </p:cNvPr>
          <p:cNvSpPr>
            <a:spLocks noChangeAspect="1" noChangeArrowheads="1"/>
          </p:cNvSpPr>
          <p:nvPr/>
        </p:nvSpPr>
        <p:spPr bwMode="auto">
          <a:xfrm>
            <a:off x="5943600" y="32427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EB656ACF-15ED-4F70-AD92-9977F2879504}"/>
              </a:ext>
            </a:extLst>
          </p:cNvPr>
          <p:cNvPicPr>
            <a:picLocks noChangeAspect="1"/>
          </p:cNvPicPr>
          <p:nvPr/>
        </p:nvPicPr>
        <p:blipFill>
          <a:blip r:embed="rId2"/>
          <a:stretch>
            <a:fillRect/>
          </a:stretch>
        </p:blipFill>
        <p:spPr>
          <a:xfrm>
            <a:off x="742950" y="2362200"/>
            <a:ext cx="5353050" cy="2133600"/>
          </a:xfrm>
          <a:prstGeom prst="rect">
            <a:avLst/>
          </a:prstGeom>
        </p:spPr>
      </p:pic>
    </p:spTree>
    <p:extLst>
      <p:ext uri="{BB962C8B-B14F-4D97-AF65-F5344CB8AC3E}">
        <p14:creationId xmlns:p14="http://schemas.microsoft.com/office/powerpoint/2010/main" val="3300791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8074262" cy="4021753"/>
            <a:chOff x="273179" y="944784"/>
            <a:chExt cx="8074262" cy="4021753"/>
          </a:xfrm>
        </p:grpSpPr>
        <p:sp>
          <p:nvSpPr>
            <p:cNvPr id="3" name="文本框 2"/>
            <p:cNvSpPr txBox="1"/>
            <p:nvPr/>
          </p:nvSpPr>
          <p:spPr>
            <a:xfrm>
              <a:off x="273179" y="1298727"/>
              <a:ext cx="8074262"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Six</a:t>
              </a:r>
              <a:endParaRPr lang="x-none"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7800340" cy="1036320"/>
            </a:xfrm>
            <a:prstGeom prst="rect">
              <a:avLst/>
            </a:prstGeom>
            <a:noFill/>
          </p:spPr>
          <p:txBody>
            <a:bodyPr wrap="none" rtlCol="0">
              <a:spAutoFit/>
            </a:bodyPr>
            <a:lstStyle/>
            <a:p>
              <a:r>
                <a:rPr lang="x-none" sz="6200" dirty="0">
                  <a:solidFill>
                    <a:schemeClr val="bg1"/>
                  </a:solidFill>
                  <a:latin typeface="Arial" charset="0"/>
                </a:rPr>
                <a:t>Intergroup Discussion</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6" name="矩形 5"/>
          <p:cNvSpPr/>
          <p:nvPr/>
        </p:nvSpPr>
        <p:spPr>
          <a:xfrm>
            <a:off x="486382" y="2243055"/>
            <a:ext cx="11219237" cy="3416320"/>
          </a:xfrm>
          <a:prstGeom prst="rect">
            <a:avLst/>
          </a:prstGeom>
        </p:spPr>
        <p:txBody>
          <a:bodyPr wrap="square" numCol="1" spcCol="144000">
            <a:spAutoFit/>
          </a:bodyPr>
          <a:lstStyle/>
          <a:p>
            <a:pPr fontAlgn="base"/>
            <a:r>
              <a:rPr lang="en-US" altLang="zh-CN" sz="2400" dirty="0">
                <a:solidFill>
                  <a:srgbClr val="2DC0D2"/>
                </a:solidFill>
                <a:latin typeface="微软雅黑" panose="020B0503020204020204" pitchFamily="34" charset="-122"/>
                <a:ea typeface="微软雅黑" panose="020B0503020204020204" pitchFamily="34" charset="-122"/>
              </a:rPr>
              <a:t>Q</a:t>
            </a:r>
            <a:r>
              <a:rPr lang="zh-CN" altLang="en-US" sz="2400" dirty="0">
                <a:solidFill>
                  <a:srgbClr val="2DC0D2"/>
                </a:solidFill>
                <a:latin typeface="微软雅黑" panose="020B0503020204020204" pitchFamily="34" charset="-122"/>
                <a:ea typeface="微软雅黑" panose="020B0503020204020204" pitchFamily="34" charset="-122"/>
              </a:rPr>
              <a:t>：</a:t>
            </a:r>
            <a:r>
              <a:rPr lang="en-US" altLang="zh-CN" sz="2400" dirty="0">
                <a:solidFill>
                  <a:srgbClr val="2DC0D2"/>
                </a:solidFill>
                <a:latin typeface="微软雅黑" panose="020B0503020204020204" pitchFamily="34" charset="-122"/>
                <a:ea typeface="微软雅黑" panose="020B0503020204020204" pitchFamily="34" charset="-122"/>
              </a:rPr>
              <a:t> </a:t>
            </a:r>
            <a:r>
              <a:rPr lang="zh-CN" altLang="en-US" sz="2400" dirty="0">
                <a:solidFill>
                  <a:srgbClr val="2DC0D2"/>
                </a:solidFill>
                <a:latin typeface="微软雅黑" panose="020B0503020204020204" pitchFamily="34" charset="-122"/>
                <a:ea typeface="微软雅黑" panose="020B0503020204020204" pitchFamily="34" charset="-122"/>
              </a:rPr>
              <a:t>什么是</a:t>
            </a:r>
            <a:r>
              <a:rPr lang="en-US" altLang="zh-CN" sz="2400" dirty="0" err="1">
                <a:solidFill>
                  <a:srgbClr val="2DC0D2"/>
                </a:solidFill>
                <a:latin typeface="微软雅黑" panose="020B0503020204020204" pitchFamily="34" charset="-122"/>
                <a:ea typeface="微软雅黑" panose="020B0503020204020204" pitchFamily="34" charset="-122"/>
              </a:rPr>
              <a:t>nnvm</a:t>
            </a:r>
            <a:r>
              <a:rPr lang="zh-CN" altLang="en-US" sz="2400" dirty="0">
                <a:solidFill>
                  <a:srgbClr val="2DC0D2"/>
                </a:solidFill>
                <a:latin typeface="微软雅黑" panose="020B0503020204020204" pitchFamily="34" charset="-122"/>
                <a:ea typeface="微软雅黑" panose="020B0503020204020204" pitchFamily="34" charset="-122"/>
              </a:rPr>
              <a:t>？它提供什么样的功能？</a:t>
            </a:r>
          </a:p>
          <a:p>
            <a:pPr fontAlgn="base"/>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NNVM</a:t>
            </a:r>
            <a:r>
              <a:rPr lang="zh-CN" altLang="en-US" sz="2400" dirty="0">
                <a:latin typeface="微软雅黑" panose="020B0503020204020204" pitchFamily="34" charset="-122"/>
                <a:ea typeface="微软雅黑" panose="020B0503020204020204" pitchFamily="34" charset="-122"/>
              </a:rPr>
              <a:t>是一个开源的深度学习编译器，它可以将前端框架的工作直接编译到硬件后端。</a:t>
            </a:r>
          </a:p>
          <a:p>
            <a:pPr fontAlgn="base"/>
            <a:endParaRPr lang="zh-CN" altLang="en-US" sz="2400" dirty="0">
              <a:latin typeface="微软雅黑" panose="020B0503020204020204" pitchFamily="34" charset="-122"/>
              <a:ea typeface="微软雅黑" panose="020B0503020204020204" pitchFamily="34" charset="-122"/>
            </a:endParaRPr>
          </a:p>
          <a:p>
            <a:pPr fontAlgn="base"/>
            <a:r>
              <a:rPr lang="en-US" altLang="zh-CN" sz="2400" dirty="0">
                <a:solidFill>
                  <a:srgbClr val="2DC0D2"/>
                </a:solidFill>
                <a:latin typeface="微软雅黑" panose="020B0503020204020204" pitchFamily="34" charset="-122"/>
                <a:ea typeface="微软雅黑" panose="020B0503020204020204" pitchFamily="34" charset="-122"/>
              </a:rPr>
              <a:t>Q: </a:t>
            </a:r>
            <a:r>
              <a:rPr lang="en-US" altLang="zh-CN" sz="2400" dirty="0" err="1">
                <a:solidFill>
                  <a:srgbClr val="2DC0D2"/>
                </a:solidFill>
                <a:latin typeface="微软雅黑" panose="020B0503020204020204" pitchFamily="34" charset="-122"/>
                <a:ea typeface="微软雅黑" panose="020B0503020204020204" pitchFamily="34" charset="-122"/>
              </a:rPr>
              <a:t>nnvm</a:t>
            </a:r>
            <a:r>
              <a:rPr lang="zh-CN" altLang="en-US" sz="2400" dirty="0">
                <a:solidFill>
                  <a:srgbClr val="2DC0D2"/>
                </a:solidFill>
                <a:latin typeface="微软雅黑" panose="020B0503020204020204" pitchFamily="34" charset="-122"/>
                <a:ea typeface="微软雅黑" panose="020B0503020204020204" pitchFamily="34" charset="-122"/>
              </a:rPr>
              <a:t>工作的大体流程是什么样的？</a:t>
            </a:r>
          </a:p>
          <a:p>
            <a:pPr fontAlgn="base"/>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：前端将不同的神经网络框架写成的程序统一成计算图表示，然后进行经典的图优化，之后调用</a:t>
            </a:r>
            <a:r>
              <a:rPr lang="en-US" altLang="zh-CN" sz="2400" dirty="0" err="1">
                <a:latin typeface="微软雅黑" panose="020B0503020204020204" pitchFamily="34" charset="-122"/>
                <a:ea typeface="微软雅黑" panose="020B0503020204020204" pitchFamily="34" charset="-122"/>
              </a:rPr>
              <a:t>tvm</a:t>
            </a:r>
            <a:r>
              <a:rPr lang="zh-CN" altLang="en-US" sz="2400" dirty="0">
                <a:latin typeface="微软雅黑" panose="020B0503020204020204" pitchFamily="34" charset="-122"/>
                <a:ea typeface="微软雅黑" panose="020B0503020204020204" pitchFamily="34" charset="-122"/>
              </a:rPr>
              <a:t>进行进一步的优化。最后根据不同的硬件生成对应的代码。</a:t>
            </a:r>
          </a:p>
          <a:p>
            <a:pPr fontAlgn="base"/>
            <a:endParaRPr lang="zh-CN" altLang="en-US" sz="2400" dirty="0">
              <a:latin typeface="微软雅黑" panose="020B0503020204020204" pitchFamily="34" charset="-122"/>
              <a:ea typeface="微软雅黑" panose="020B0503020204020204" pitchFamily="34" charset="-122"/>
            </a:endParaRPr>
          </a:p>
          <a:p>
            <a:pPr fontAlgn="base"/>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NNVM</a:t>
            </a:r>
            <a:endParaRPr lang="zh-CN" altLang="en-US" sz="2400" dirty="0">
              <a:solidFill>
                <a:srgbClr val="2DC0D2"/>
              </a:solidFill>
              <a:latin typeface="华文细黑" pitchFamily="2" charset="-122"/>
              <a:ea typeface="华文细黑" pitchFamily="2" charset="-122"/>
            </a:endParaRPr>
          </a:p>
        </p:txBody>
      </p:sp>
    </p:spTree>
    <p:extLst>
      <p:ext uri="{BB962C8B-B14F-4D97-AF65-F5344CB8AC3E}">
        <p14:creationId xmlns:p14="http://schemas.microsoft.com/office/powerpoint/2010/main" val="2511118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6" name="矩形 5"/>
          <p:cNvSpPr/>
          <p:nvPr/>
        </p:nvSpPr>
        <p:spPr>
          <a:xfrm>
            <a:off x="486381" y="1770090"/>
            <a:ext cx="11219237" cy="4524315"/>
          </a:xfrm>
          <a:prstGeom prst="rect">
            <a:avLst/>
          </a:prstGeom>
        </p:spPr>
        <p:txBody>
          <a:bodyPr wrap="square" numCol="1" spcCol="144000">
            <a:spAutoFit/>
          </a:bodyPr>
          <a:lstStyle/>
          <a:p>
            <a:pPr fontAlgn="base"/>
            <a:r>
              <a:rPr lang="en-US" altLang="zh-CN" sz="2400" dirty="0">
                <a:solidFill>
                  <a:srgbClr val="2DC0D2"/>
                </a:solidFill>
                <a:latin typeface="微软雅黑" panose="020B0503020204020204" pitchFamily="34" charset="-122"/>
                <a:ea typeface="微软雅黑" panose="020B0503020204020204" pitchFamily="34" charset="-122"/>
              </a:rPr>
              <a:t>Q. </a:t>
            </a:r>
            <a:r>
              <a:rPr lang="zh-CN" altLang="en-US" sz="2400" dirty="0">
                <a:solidFill>
                  <a:srgbClr val="2DC0D2"/>
                </a:solidFill>
                <a:latin typeface="微软雅黑" panose="020B0503020204020204" pitchFamily="34" charset="-122"/>
                <a:ea typeface="微软雅黑" panose="020B0503020204020204" pitchFamily="34" charset="-122"/>
              </a:rPr>
              <a:t>能具体说明用了哪些优化的手段吗？</a:t>
            </a:r>
          </a:p>
          <a:p>
            <a:pPr fontAlgn="base"/>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：主要是针对循环</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命中率的优化，向量化和并行化。</a:t>
            </a:r>
          </a:p>
          <a:p>
            <a:pPr fontAlgn="base"/>
            <a:endParaRPr lang="en-US" altLang="zh-CN" sz="2400" dirty="0">
              <a:latin typeface="微软雅黑" panose="020B0503020204020204" pitchFamily="34" charset="-122"/>
              <a:ea typeface="微软雅黑" panose="020B0503020204020204" pitchFamily="34" charset="-122"/>
            </a:endParaRPr>
          </a:p>
          <a:p>
            <a:pPr fontAlgn="base"/>
            <a:r>
              <a:rPr lang="zh-CN" altLang="en-US" sz="2400" dirty="0">
                <a:latin typeface="微软雅黑" panose="020B0503020204020204" pitchFamily="34" charset="-122"/>
                <a:ea typeface="微软雅黑" panose="020B0503020204020204" pitchFamily="34" charset="-122"/>
              </a:rPr>
              <a:t>循环</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命中率的提高可以通过循环平铺，让访问空间尽量连续。</a:t>
            </a:r>
          </a:p>
          <a:p>
            <a:pPr fontAlgn="base"/>
            <a:endParaRPr lang="en-US" altLang="zh-CN" sz="2400" dirty="0">
              <a:latin typeface="微软雅黑" panose="020B0503020204020204" pitchFamily="34" charset="-122"/>
              <a:ea typeface="微软雅黑" panose="020B0503020204020204" pitchFamily="34" charset="-122"/>
            </a:endParaRPr>
          </a:p>
          <a:p>
            <a:pPr fontAlgn="base"/>
            <a:r>
              <a:rPr lang="zh-CN" altLang="en-US" sz="2400" dirty="0">
                <a:latin typeface="微软雅黑" panose="020B0503020204020204" pitchFamily="34" charset="-122"/>
                <a:ea typeface="微软雅黑" panose="020B0503020204020204" pitchFamily="34" charset="-122"/>
              </a:rPr>
              <a:t>向量化是基于连续访存时的一种优化手段，通过</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硬件指令，单指令多数据同时算，速度比一个个算快很多</a:t>
            </a:r>
          </a:p>
          <a:p>
            <a:pPr fontAlgn="base"/>
            <a:endParaRPr lang="en-US" altLang="zh-CN" sz="2400" dirty="0">
              <a:latin typeface="微软雅黑" panose="020B0503020204020204" pitchFamily="34" charset="-122"/>
              <a:ea typeface="微软雅黑" panose="020B0503020204020204" pitchFamily="34" charset="-122"/>
            </a:endParaRPr>
          </a:p>
          <a:p>
            <a:pPr fontAlgn="base"/>
            <a:r>
              <a:rPr lang="en-US" altLang="zh-CN" sz="2400" dirty="0" err="1">
                <a:latin typeface="微软雅黑" panose="020B0503020204020204" pitchFamily="34" charset="-122"/>
                <a:ea typeface="微软雅黑" panose="020B0503020204020204" pitchFamily="34" charset="-122"/>
              </a:rPr>
              <a:t>gpu</a:t>
            </a:r>
            <a:r>
              <a:rPr lang="zh-CN" altLang="en-US" sz="2400" dirty="0">
                <a:latin typeface="微软雅黑" panose="020B0503020204020204" pitchFamily="34" charset="-122"/>
                <a:ea typeface="微软雅黑" panose="020B0503020204020204" pitchFamily="34" charset="-122"/>
              </a:rPr>
              <a:t>有共享缓存可以被所有线程块访问，所以在多线程的时候，这样可以避免多次读入，而且速度很快。这个共享缓存是用户自己维护的，所以 </a:t>
            </a:r>
            <a:r>
              <a:rPr lang="en-US" altLang="zh-CN" sz="2400" dirty="0" err="1">
                <a:latin typeface="微软雅黑" panose="020B0503020204020204" pitchFamily="34" charset="-122"/>
                <a:ea typeface="微软雅黑" panose="020B0503020204020204" pitchFamily="34" charset="-122"/>
              </a:rPr>
              <a:t>tvm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在这上面给了这种优化方案，但具体因为矩阵有时候会很大，不能全放进去，所以会每次只塞一部分进去。</a:t>
            </a:r>
          </a:p>
        </p:txBody>
      </p:sp>
      <p:sp>
        <p:nvSpPr>
          <p:cNvPr id="5" name="文本框 4">
            <a:extLst>
              <a:ext uri="{FF2B5EF4-FFF2-40B4-BE49-F238E27FC236}">
                <a16:creationId xmlns:a16="http://schemas.microsoft.com/office/drawing/2014/main" id="{8BC03BAA-89C7-4165-897B-3FAE58B4FBCE}"/>
              </a:ext>
            </a:extLst>
          </p:cNvPr>
          <p:cNvSpPr txBox="1"/>
          <p:nvPr/>
        </p:nvSpPr>
        <p:spPr>
          <a:xfrm>
            <a:off x="9904822" y="571122"/>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NNVM</a:t>
            </a:r>
            <a:endParaRPr lang="zh-CN" altLang="en-US" sz="2400" dirty="0">
              <a:solidFill>
                <a:srgbClr val="2DC0D2"/>
              </a:solidFill>
              <a:latin typeface="华文细黑" pitchFamily="2" charset="-122"/>
              <a:ea typeface="华文细黑" pitchFamily="2" charset="-122"/>
            </a:endParaRPr>
          </a:p>
        </p:txBody>
      </p:sp>
    </p:spTree>
    <p:extLst>
      <p:ext uri="{BB962C8B-B14F-4D97-AF65-F5344CB8AC3E}">
        <p14:creationId xmlns:p14="http://schemas.microsoft.com/office/powerpoint/2010/main" val="2228150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5" name="文本框 4">
            <a:extLst>
              <a:ext uri="{FF2B5EF4-FFF2-40B4-BE49-F238E27FC236}">
                <a16:creationId xmlns:a16="http://schemas.microsoft.com/office/drawing/2014/main" id="{8BC03BAA-89C7-4165-897B-3FAE58B4FBCE}"/>
              </a:ext>
            </a:extLst>
          </p:cNvPr>
          <p:cNvSpPr txBox="1"/>
          <p:nvPr/>
        </p:nvSpPr>
        <p:spPr>
          <a:xfrm>
            <a:off x="9904822" y="571122"/>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NNVM</a:t>
            </a:r>
            <a:endParaRPr lang="zh-CN" altLang="en-US" sz="2400" dirty="0">
              <a:solidFill>
                <a:srgbClr val="2DC0D2"/>
              </a:solidFill>
              <a:latin typeface="华文细黑" pitchFamily="2" charset="-122"/>
              <a:ea typeface="华文细黑"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1564091"/>
            <a:ext cx="9631680" cy="4955719"/>
          </a:xfrm>
          <a:prstGeom prst="rect">
            <a:avLst/>
          </a:prstGeom>
        </p:spPr>
      </p:pic>
    </p:spTree>
    <p:extLst>
      <p:ext uri="{BB962C8B-B14F-4D97-AF65-F5344CB8AC3E}">
        <p14:creationId xmlns:p14="http://schemas.microsoft.com/office/powerpoint/2010/main" val="392661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5" name="文本框 4">
            <a:extLst>
              <a:ext uri="{FF2B5EF4-FFF2-40B4-BE49-F238E27FC236}">
                <a16:creationId xmlns:a16="http://schemas.microsoft.com/office/drawing/2014/main" id="{8BC03BAA-89C7-4165-897B-3FAE58B4FBCE}"/>
              </a:ext>
            </a:extLst>
          </p:cNvPr>
          <p:cNvSpPr txBox="1"/>
          <p:nvPr/>
        </p:nvSpPr>
        <p:spPr>
          <a:xfrm>
            <a:off x="6934769" y="519001"/>
            <a:ext cx="4830618" cy="461665"/>
          </a:xfrm>
          <a:prstGeom prst="rect">
            <a:avLst/>
          </a:prstGeom>
          <a:noFill/>
        </p:spPr>
        <p:txBody>
          <a:bodyPr wrap="none" rtlCol="0">
            <a:spAutoFit/>
          </a:bodyPr>
          <a:lstStyle/>
          <a:p>
            <a:r>
              <a:rPr lang="zh-CN" altLang="en-US" sz="2400" dirty="0">
                <a:solidFill>
                  <a:srgbClr val="54D7D3"/>
                </a:solidFill>
                <a:latin typeface="微软雅黑" panose="020B0503020204020204" pitchFamily="34" charset="-122"/>
                <a:ea typeface="微软雅黑" panose="020B0503020204020204" pitchFamily="34" charset="-122"/>
              </a:rPr>
              <a:t>NNVM和Darkroom的区别与联系</a:t>
            </a:r>
          </a:p>
        </p:txBody>
      </p:sp>
      <p:sp>
        <p:nvSpPr>
          <p:cNvPr id="4" name="矩形 3"/>
          <p:cNvSpPr/>
          <p:nvPr/>
        </p:nvSpPr>
        <p:spPr>
          <a:xfrm>
            <a:off x="426613" y="1720840"/>
            <a:ext cx="11140547" cy="4154984"/>
          </a:xfrm>
          <a:prstGeom prst="rect">
            <a:avLst/>
          </a:prstGeom>
        </p:spPr>
        <p:txBody>
          <a:bodyPr wrap="square">
            <a:spAutoFit/>
          </a:bodyPr>
          <a:lstStyle/>
          <a:p>
            <a:pPr marL="514350" indent="-514350">
              <a:buAutoNum type="arabicPeriod"/>
            </a:pPr>
            <a:r>
              <a:rPr lang="zh-CN" altLang="en-US" sz="2400" dirty="0">
                <a:latin typeface="微软雅黑" panose="020B0503020204020204" pitchFamily="34" charset="-122"/>
                <a:ea typeface="微软雅黑" panose="020B0503020204020204" pitchFamily="34" charset="-122"/>
              </a:rPr>
              <a:t>二者都有作为编译器的一面，通过对比可以发现编译器工程上的一些共性特征。比如要面对不同的前端或后端，这时会采用中间表示，并且在中间表示上会进行独立于机器的优化，在直面硬件时根据不同的硬件进一步优化。</a:t>
            </a:r>
            <a:endParaRPr lang="en-US" altLang="zh-CN" sz="2400" dirty="0">
              <a:latin typeface="微软雅黑" panose="020B0503020204020204" pitchFamily="34" charset="-122"/>
              <a:ea typeface="微软雅黑" panose="020B0503020204020204" pitchFamily="34" charset="-122"/>
            </a:endParaRPr>
          </a:p>
          <a:p>
            <a:pPr marL="514350" indent="-514350">
              <a:buAutoNum type="arabicPeriod"/>
            </a:pPr>
            <a:endParaRPr lang="en-US" altLang="zh-CN" sz="2400" dirty="0">
              <a:latin typeface="微软雅黑" panose="020B0503020204020204" pitchFamily="34" charset="-122"/>
              <a:ea typeface="微软雅黑" panose="020B0503020204020204" pitchFamily="34" charset="-122"/>
            </a:endParaRPr>
          </a:p>
          <a:p>
            <a:pPr marL="514350" indent="-514350">
              <a:buAutoNum type="arabicPeriod"/>
            </a:pPr>
            <a:r>
              <a:rPr lang="zh-CN" altLang="en-US" sz="2400" dirty="0">
                <a:latin typeface="微软雅黑" panose="020B0503020204020204" pitchFamily="34" charset="-122"/>
                <a:ea typeface="微软雅黑" panose="020B0503020204020204" pitchFamily="34" charset="-122"/>
              </a:rPr>
              <a:t>二者的优化手段类似。一方面是经典的编译优化手段，比如常量传播、公共子表达式外提、死代码删除；另一方面是二者都之间面对硬件，所以会细致的考察Cache利用率和向量化等问题。</a:t>
            </a:r>
            <a:endParaRPr lang="en-US" altLang="zh-CN" sz="2400" dirty="0">
              <a:latin typeface="微软雅黑" panose="020B0503020204020204" pitchFamily="34" charset="-122"/>
              <a:ea typeface="微软雅黑" panose="020B0503020204020204" pitchFamily="34" charset="-122"/>
            </a:endParaRPr>
          </a:p>
          <a:p>
            <a:pPr marL="514350" indent="-514350">
              <a:buAutoNum type="arabicPeriod"/>
            </a:pPr>
            <a:endParaRPr lang="en-US" altLang="zh-CN" sz="2400" dirty="0">
              <a:latin typeface="微软雅黑" panose="020B0503020204020204" pitchFamily="34" charset="-122"/>
              <a:ea typeface="微软雅黑" panose="020B0503020204020204" pitchFamily="34" charset="-122"/>
            </a:endParaRPr>
          </a:p>
          <a:p>
            <a:pPr marL="514350" indent="-514350">
              <a:buAutoNum type="arabicPeriod"/>
            </a:pPr>
            <a:r>
              <a:rPr lang="zh-CN" altLang="en-US" sz="2400" dirty="0">
                <a:latin typeface="微软雅黑" panose="020B0503020204020204" pitchFamily="34" charset="-122"/>
                <a:ea typeface="微软雅黑" panose="020B0503020204020204" pitchFamily="34" charset="-122"/>
              </a:rPr>
              <a:t>NNVM侧重于深度神经网络，而Darkroom则是图像处理领域的专用语言，二者在应用上交集取决于两个领域的重叠程度，但是在编译器这个领域却有很多相似之处。在比较中学习使得我们能够发现不变的东西。</a:t>
            </a:r>
          </a:p>
        </p:txBody>
      </p:sp>
    </p:spTree>
    <p:extLst>
      <p:ext uri="{BB962C8B-B14F-4D97-AF65-F5344CB8AC3E}">
        <p14:creationId xmlns:p14="http://schemas.microsoft.com/office/powerpoint/2010/main" val="1489204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Halide</a:t>
            </a:r>
            <a:endParaRPr lang="zh-CN" altLang="en-US" sz="2400" dirty="0">
              <a:solidFill>
                <a:srgbClr val="2DC0D2"/>
              </a:solidFill>
              <a:latin typeface="华文细黑" pitchFamily="2" charset="-122"/>
              <a:ea typeface="华文细黑" pitchFamily="2" charset="-122"/>
            </a:endParaRPr>
          </a:p>
        </p:txBody>
      </p:sp>
      <p:sp>
        <p:nvSpPr>
          <p:cNvPr id="9" name="TextBox 8"/>
          <p:cNvSpPr txBox="1"/>
          <p:nvPr/>
        </p:nvSpPr>
        <p:spPr>
          <a:xfrm>
            <a:off x="790239" y="1520177"/>
            <a:ext cx="4370107"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与</a:t>
            </a:r>
            <a:r>
              <a:rPr lang="en-US" altLang="zh-CN" sz="3600" dirty="0">
                <a:latin typeface="微软雅黑" panose="020B0503020204020204" pitchFamily="34" charset="-122"/>
                <a:ea typeface="微软雅黑" panose="020B0503020204020204" pitchFamily="34" charset="-122"/>
              </a:rPr>
              <a:t>Halide</a:t>
            </a:r>
            <a:r>
              <a:rPr lang="zh-CN" altLang="en-US" sz="3600" dirty="0">
                <a:latin typeface="微软雅黑" panose="020B0503020204020204" pitchFamily="34" charset="-122"/>
                <a:ea typeface="微软雅黑" panose="020B0503020204020204" pitchFamily="34" charset="-122"/>
              </a:rPr>
              <a:t>组交流问答</a:t>
            </a:r>
          </a:p>
        </p:txBody>
      </p:sp>
      <p:sp>
        <p:nvSpPr>
          <p:cNvPr id="12" name="TextBox 11"/>
          <p:cNvSpPr txBox="1"/>
          <p:nvPr/>
        </p:nvSpPr>
        <p:spPr>
          <a:xfrm>
            <a:off x="957943" y="2166509"/>
            <a:ext cx="10522857" cy="3539430"/>
          </a:xfrm>
          <a:prstGeom prst="rect">
            <a:avLst/>
          </a:prstGeom>
          <a:noFill/>
        </p:spPr>
        <p:txBody>
          <a:bodyPr wrap="square" rtlCol="0">
            <a:spAutoFit/>
          </a:bodyPr>
          <a:lstStyle/>
          <a:p>
            <a:r>
              <a:rPr lang="en-US" altLang="zh-CN" sz="2800" dirty="0">
                <a:solidFill>
                  <a:srgbClr val="54D7D3"/>
                </a:solidFill>
                <a:latin typeface="微软雅黑" panose="020B0503020204020204" pitchFamily="34" charset="-122"/>
                <a:ea typeface="微软雅黑" panose="020B0503020204020204" pitchFamily="34" charset="-122"/>
              </a:rPr>
              <a:t>Q:Halide</a:t>
            </a:r>
            <a:r>
              <a:rPr lang="zh-CN" altLang="en-US" sz="2800" dirty="0">
                <a:solidFill>
                  <a:srgbClr val="54D7D3"/>
                </a:solidFill>
                <a:latin typeface="微软雅黑" panose="020B0503020204020204" pitchFamily="34" charset="-122"/>
                <a:ea typeface="微软雅黑" panose="020B0503020204020204" pitchFamily="34" charset="-122"/>
              </a:rPr>
              <a:t>的构建依赖于什么？</a:t>
            </a:r>
          </a:p>
          <a:p>
            <a:r>
              <a:rPr lang="en-US" altLang="zh-CN" sz="2800" dirty="0">
                <a:latin typeface="微软雅黑" panose="020B0503020204020204" pitchFamily="34" charset="-122"/>
                <a:ea typeface="微软雅黑" panose="020B0503020204020204" pitchFamily="34" charset="-122"/>
              </a:rPr>
              <a:t>A:Halide</a:t>
            </a:r>
            <a:r>
              <a:rPr lang="zh-CN" altLang="en-US" sz="2800" dirty="0">
                <a:latin typeface="微软雅黑" panose="020B0503020204020204" pitchFamily="34" charset="-122"/>
                <a:ea typeface="微软雅黑" panose="020B0503020204020204" pitchFamily="34" charset="-122"/>
              </a:rPr>
              <a:t>的构建依赖于</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en-US" altLang="zh-CN" sz="2800" dirty="0">
                <a:solidFill>
                  <a:srgbClr val="54D7D3"/>
                </a:solidFill>
                <a:latin typeface="微软雅黑" panose="020B0503020204020204" pitchFamily="34" charset="-122"/>
                <a:ea typeface="微软雅黑" panose="020B0503020204020204" pitchFamily="34" charset="-122"/>
              </a:rPr>
              <a:t>Q:Halide</a:t>
            </a:r>
            <a:r>
              <a:rPr lang="zh-CN" altLang="en-US" sz="2800" dirty="0">
                <a:solidFill>
                  <a:srgbClr val="54D7D3"/>
                </a:solidFill>
                <a:latin typeface="微软雅黑" panose="020B0503020204020204" pitchFamily="34" charset="-122"/>
                <a:ea typeface="微软雅黑" panose="020B0503020204020204" pitchFamily="34" charset="-122"/>
              </a:rPr>
              <a:t>针对图像处理做了哪些方面的优化？</a:t>
            </a:r>
          </a:p>
          <a:p>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优化核心思想为解耦算法和优化，以几分之一的代码量实现出同等或者数倍于手工</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代码的效能，提高了代码的可维护性和开发效率。</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917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Halide</a:t>
            </a:r>
            <a:endParaRPr lang="zh-CN" altLang="en-US" sz="2400" dirty="0">
              <a:solidFill>
                <a:srgbClr val="2DC0D2"/>
              </a:solidFill>
              <a:latin typeface="华文细黑" pitchFamily="2" charset="-122"/>
              <a:ea typeface="华文细黑" pitchFamily="2" charset="-122"/>
            </a:endParaRPr>
          </a:p>
        </p:txBody>
      </p:sp>
      <p:sp>
        <p:nvSpPr>
          <p:cNvPr id="9" name="TextBox 8"/>
          <p:cNvSpPr txBox="1"/>
          <p:nvPr/>
        </p:nvSpPr>
        <p:spPr>
          <a:xfrm>
            <a:off x="3542768" y="2352075"/>
            <a:ext cx="5670014" cy="646331"/>
          </a:xfrm>
          <a:prstGeom prst="rect">
            <a:avLst/>
          </a:prstGeom>
          <a:noFill/>
        </p:spPr>
        <p:txBody>
          <a:bodyPr wrap="none" rtlCol="0">
            <a:spAutoFit/>
          </a:bodyPr>
          <a:lstStyle/>
          <a:p>
            <a:r>
              <a:rPr lang="en-US" altLang="zh-CN" sz="3600" dirty="0">
                <a:solidFill>
                  <a:srgbClr val="54D7D3"/>
                </a:solidFill>
                <a:latin typeface="微软雅黑" panose="020B0503020204020204" pitchFamily="34" charset="-122"/>
                <a:ea typeface="微软雅黑" panose="020B0503020204020204" pitchFamily="34" charset="-122"/>
              </a:rPr>
              <a:t>Darkroom</a:t>
            </a:r>
            <a:r>
              <a:rPr lang="zh-CN" altLang="en-US" sz="3600" dirty="0">
                <a:solidFill>
                  <a:srgbClr val="54D7D3"/>
                </a:solidFill>
                <a:latin typeface="微软雅黑" panose="020B0503020204020204" pitchFamily="34" charset="-122"/>
                <a:ea typeface="微软雅黑" panose="020B0503020204020204" pitchFamily="34" charset="-122"/>
              </a:rPr>
              <a:t>和</a:t>
            </a:r>
            <a:r>
              <a:rPr lang="en-US" altLang="zh-CN" sz="3600" dirty="0">
                <a:solidFill>
                  <a:srgbClr val="54D7D3"/>
                </a:solidFill>
                <a:latin typeface="微软雅黑" panose="020B0503020204020204" pitchFamily="34" charset="-122"/>
                <a:ea typeface="微软雅黑" panose="020B0503020204020204" pitchFamily="34" charset="-122"/>
              </a:rPr>
              <a:t>Halide</a:t>
            </a:r>
            <a:r>
              <a:rPr lang="zh-CN" altLang="en-US" sz="3600" dirty="0">
                <a:solidFill>
                  <a:srgbClr val="54D7D3"/>
                </a:solidFill>
                <a:latin typeface="微软雅黑" panose="020B0503020204020204" pitchFamily="34" charset="-122"/>
                <a:ea typeface="微软雅黑" panose="020B0503020204020204" pitchFamily="34" charset="-122"/>
              </a:rPr>
              <a:t>的异同</a:t>
            </a:r>
          </a:p>
        </p:txBody>
      </p:sp>
      <p:graphicFrame>
        <p:nvGraphicFramePr>
          <p:cNvPr id="11" name="表格 10"/>
          <p:cNvGraphicFramePr>
            <a:graphicFrameLocks noGrp="1"/>
          </p:cNvGraphicFramePr>
          <p:nvPr>
            <p:extLst>
              <p:ext uri="{D42A27DB-BD31-4B8C-83A1-F6EECF244321}">
                <p14:modId xmlns:p14="http://schemas.microsoft.com/office/powerpoint/2010/main" val="117017106"/>
              </p:ext>
            </p:extLst>
          </p:nvPr>
        </p:nvGraphicFramePr>
        <p:xfrm>
          <a:off x="1132117" y="2998407"/>
          <a:ext cx="9579423" cy="2458965"/>
        </p:xfrm>
        <a:graphic>
          <a:graphicData uri="http://schemas.openxmlformats.org/drawingml/2006/table">
            <a:tbl>
              <a:tblPr firstRow="1" bandRow="1">
                <a:tableStyleId>{5C22544A-7EE6-4342-B048-85BDC9FD1C3A}</a:tableStyleId>
              </a:tblPr>
              <a:tblGrid>
                <a:gridCol w="1368489">
                  <a:extLst>
                    <a:ext uri="{9D8B030D-6E8A-4147-A177-3AD203B41FA5}">
                      <a16:colId xmlns:a16="http://schemas.microsoft.com/office/drawing/2014/main" val="20000"/>
                    </a:ext>
                  </a:extLst>
                </a:gridCol>
                <a:gridCol w="1368489">
                  <a:extLst>
                    <a:ext uri="{9D8B030D-6E8A-4147-A177-3AD203B41FA5}">
                      <a16:colId xmlns:a16="http://schemas.microsoft.com/office/drawing/2014/main" val="20001"/>
                    </a:ext>
                  </a:extLst>
                </a:gridCol>
                <a:gridCol w="1368489">
                  <a:extLst>
                    <a:ext uri="{9D8B030D-6E8A-4147-A177-3AD203B41FA5}">
                      <a16:colId xmlns:a16="http://schemas.microsoft.com/office/drawing/2014/main" val="20002"/>
                    </a:ext>
                  </a:extLst>
                </a:gridCol>
                <a:gridCol w="1368489">
                  <a:extLst>
                    <a:ext uri="{9D8B030D-6E8A-4147-A177-3AD203B41FA5}">
                      <a16:colId xmlns:a16="http://schemas.microsoft.com/office/drawing/2014/main" val="20003"/>
                    </a:ext>
                  </a:extLst>
                </a:gridCol>
                <a:gridCol w="1368489">
                  <a:extLst>
                    <a:ext uri="{9D8B030D-6E8A-4147-A177-3AD203B41FA5}">
                      <a16:colId xmlns:a16="http://schemas.microsoft.com/office/drawing/2014/main" val="20004"/>
                    </a:ext>
                  </a:extLst>
                </a:gridCol>
                <a:gridCol w="1368489">
                  <a:extLst>
                    <a:ext uri="{9D8B030D-6E8A-4147-A177-3AD203B41FA5}">
                      <a16:colId xmlns:a16="http://schemas.microsoft.com/office/drawing/2014/main" val="20005"/>
                    </a:ext>
                  </a:extLst>
                </a:gridCol>
                <a:gridCol w="1368489">
                  <a:extLst>
                    <a:ext uri="{9D8B030D-6E8A-4147-A177-3AD203B41FA5}">
                      <a16:colId xmlns:a16="http://schemas.microsoft.com/office/drawing/2014/main" val="20006"/>
                    </a:ext>
                  </a:extLst>
                </a:gridCol>
              </a:tblGrid>
              <a:tr h="844953">
                <a:tc>
                  <a:txBody>
                    <a:bodyPr/>
                    <a:lstStyle/>
                    <a:p>
                      <a:r>
                        <a:rPr lang="zh-CN" altLang="en-US" dirty="0"/>
                        <a:t>语言</a:t>
                      </a:r>
                    </a:p>
                  </a:txBody>
                  <a:tcPr>
                    <a:solidFill>
                      <a:srgbClr val="2DC0D2"/>
                    </a:solidFill>
                  </a:tcPr>
                </a:tc>
                <a:tc>
                  <a:txBody>
                    <a:bodyPr/>
                    <a:lstStyle/>
                    <a:p>
                      <a:r>
                        <a:rPr lang="zh-CN" altLang="en-US" dirty="0"/>
                        <a:t>依赖</a:t>
                      </a:r>
                    </a:p>
                  </a:txBody>
                  <a:tcPr>
                    <a:solidFill>
                      <a:srgbClr val="2DC0D2"/>
                    </a:solidFill>
                  </a:tcPr>
                </a:tc>
                <a:tc>
                  <a:txBody>
                    <a:bodyPr/>
                    <a:lstStyle/>
                    <a:p>
                      <a:r>
                        <a:rPr lang="zh-CN" altLang="en-US" dirty="0"/>
                        <a:t>图像处理领域专用语言</a:t>
                      </a:r>
                    </a:p>
                  </a:txBody>
                  <a:tcPr>
                    <a:solidFill>
                      <a:srgbClr val="2DC0D2"/>
                    </a:solidFill>
                  </a:tcPr>
                </a:tc>
                <a:tc>
                  <a:txBody>
                    <a:bodyPr/>
                    <a:lstStyle/>
                    <a:p>
                      <a:r>
                        <a:rPr lang="zh-CN" altLang="en-US" dirty="0"/>
                        <a:t>并行</a:t>
                      </a:r>
                    </a:p>
                  </a:txBody>
                  <a:tcPr>
                    <a:solidFill>
                      <a:srgbClr val="2DC0D2"/>
                    </a:solidFill>
                  </a:tcPr>
                </a:tc>
                <a:tc>
                  <a:txBody>
                    <a:bodyPr/>
                    <a:lstStyle/>
                    <a:p>
                      <a:r>
                        <a:rPr lang="zh-CN" altLang="en-US" dirty="0"/>
                        <a:t>流水线与缓冲</a:t>
                      </a:r>
                    </a:p>
                  </a:txBody>
                  <a:tcPr>
                    <a:solidFill>
                      <a:srgbClr val="2DC0D2"/>
                    </a:solidFill>
                  </a:tcPr>
                </a:tc>
                <a:tc>
                  <a:txBody>
                    <a:bodyPr/>
                    <a:lstStyle/>
                    <a:p>
                      <a:r>
                        <a:rPr lang="en-US" altLang="zh-CN" dirty="0" err="1"/>
                        <a:t>Map&amp;reduce</a:t>
                      </a:r>
                      <a:endParaRPr lang="zh-CN" altLang="en-US" dirty="0"/>
                    </a:p>
                  </a:txBody>
                  <a:tcPr>
                    <a:solidFill>
                      <a:srgbClr val="2DC0D2"/>
                    </a:solidFill>
                  </a:tcPr>
                </a:tc>
                <a:tc>
                  <a:txBody>
                    <a:bodyPr/>
                    <a:lstStyle/>
                    <a:p>
                      <a:r>
                        <a:rPr lang="zh-CN" altLang="en-US" dirty="0"/>
                        <a:t>图像金字塔等算法</a:t>
                      </a:r>
                    </a:p>
                  </a:txBody>
                  <a:tcPr>
                    <a:solidFill>
                      <a:srgbClr val="2DC0D2"/>
                    </a:solidFill>
                  </a:tcPr>
                </a:tc>
                <a:extLst>
                  <a:ext uri="{0D108BD9-81ED-4DB2-BD59-A6C34878D82A}">
                    <a16:rowId xmlns:a16="http://schemas.microsoft.com/office/drawing/2014/main" val="10000"/>
                  </a:ext>
                </a:extLst>
              </a:tr>
              <a:tr h="844953">
                <a:tc>
                  <a:txBody>
                    <a:bodyPr/>
                    <a:lstStyle/>
                    <a:p>
                      <a:r>
                        <a:rPr lang="en-US" altLang="zh-CN" dirty="0"/>
                        <a:t>Darkroom</a:t>
                      </a:r>
                      <a:endParaRPr lang="zh-CN" altLang="en-US" dirty="0"/>
                    </a:p>
                  </a:txBody>
                  <a:tcPr>
                    <a:solidFill>
                      <a:srgbClr val="54D7D3"/>
                    </a:solidFill>
                  </a:tcPr>
                </a:tc>
                <a:tc>
                  <a:txBody>
                    <a:bodyPr/>
                    <a:lstStyle/>
                    <a:p>
                      <a:r>
                        <a:rPr lang="en-US" altLang="zh-CN" dirty="0"/>
                        <a:t>Terra(</a:t>
                      </a:r>
                      <a:r>
                        <a:rPr lang="en-US" altLang="zh-CN" dirty="0" err="1"/>
                        <a:t>llvm</a:t>
                      </a:r>
                      <a:r>
                        <a:rPr lang="en-US" altLang="zh-CN" dirty="0"/>
                        <a:t>)</a:t>
                      </a:r>
                      <a:endParaRPr lang="zh-CN" altLang="en-US" dirty="0"/>
                    </a:p>
                  </a:txBody>
                  <a:tcPr>
                    <a:solidFill>
                      <a:srgbClr val="54D7D3"/>
                    </a:solidFill>
                  </a:tcPr>
                </a:tc>
                <a:tc>
                  <a:txBody>
                    <a:bodyPr/>
                    <a:lstStyle/>
                    <a:p>
                      <a:r>
                        <a:rPr lang="zh-CN" altLang="en-US" dirty="0"/>
                        <a:t>是</a:t>
                      </a:r>
                    </a:p>
                  </a:txBody>
                  <a:tcPr>
                    <a:solidFill>
                      <a:srgbClr val="54D7D3"/>
                    </a:solidFill>
                  </a:tcPr>
                </a:tc>
                <a:tc>
                  <a:txBody>
                    <a:bodyPr/>
                    <a:lstStyle/>
                    <a:p>
                      <a:r>
                        <a:rPr lang="zh-CN" altLang="en-US" dirty="0"/>
                        <a:t>无明确的规划或限制</a:t>
                      </a:r>
                    </a:p>
                  </a:txBody>
                  <a:tcPr>
                    <a:solidFill>
                      <a:srgbClr val="54D7D3"/>
                    </a:solidFill>
                  </a:tcPr>
                </a:tc>
                <a:tc>
                  <a:txBody>
                    <a:bodyPr/>
                    <a:lstStyle/>
                    <a:p>
                      <a:r>
                        <a:rPr lang="zh-CN" altLang="en-US" dirty="0"/>
                        <a:t>主要优化途径</a:t>
                      </a:r>
                    </a:p>
                  </a:txBody>
                  <a:tcPr>
                    <a:solidFill>
                      <a:srgbClr val="54D7D3"/>
                    </a:solidFill>
                  </a:tcPr>
                </a:tc>
                <a:tc>
                  <a:txBody>
                    <a:bodyPr/>
                    <a:lstStyle/>
                    <a:p>
                      <a:r>
                        <a:rPr lang="zh-CN" altLang="en-US" dirty="0"/>
                        <a:t>有</a:t>
                      </a:r>
                    </a:p>
                  </a:txBody>
                  <a:tcPr>
                    <a:solidFill>
                      <a:srgbClr val="54D7D3"/>
                    </a:solidFill>
                  </a:tcPr>
                </a:tc>
                <a:tc>
                  <a:txBody>
                    <a:bodyPr/>
                    <a:lstStyle/>
                    <a:p>
                      <a:r>
                        <a:rPr lang="zh-CN" altLang="en-US" dirty="0"/>
                        <a:t>无法简单处理</a:t>
                      </a:r>
                    </a:p>
                  </a:txBody>
                  <a:tcPr>
                    <a:solidFill>
                      <a:srgbClr val="54D7D3"/>
                    </a:solidFill>
                  </a:tcPr>
                </a:tc>
                <a:extLst>
                  <a:ext uri="{0D108BD9-81ED-4DB2-BD59-A6C34878D82A}">
                    <a16:rowId xmlns:a16="http://schemas.microsoft.com/office/drawing/2014/main" val="10001"/>
                  </a:ext>
                </a:extLst>
              </a:tr>
              <a:tr h="769059">
                <a:tc>
                  <a:txBody>
                    <a:bodyPr/>
                    <a:lstStyle/>
                    <a:p>
                      <a:r>
                        <a:rPr lang="en-US" altLang="zh-CN" dirty="0"/>
                        <a:t>Halide</a:t>
                      </a:r>
                      <a:endParaRPr lang="zh-CN" altLang="en-US" dirty="0"/>
                    </a:p>
                  </a:txBody>
                  <a:tcPr>
                    <a:solidFill>
                      <a:srgbClr val="FFC000"/>
                    </a:solidFill>
                  </a:tcPr>
                </a:tc>
                <a:tc>
                  <a:txBody>
                    <a:bodyPr/>
                    <a:lstStyle/>
                    <a:p>
                      <a:r>
                        <a:rPr lang="en-US" altLang="zh-CN" dirty="0"/>
                        <a:t>C++(</a:t>
                      </a:r>
                      <a:r>
                        <a:rPr lang="en-US" altLang="zh-CN" dirty="0" err="1"/>
                        <a:t>llvm</a:t>
                      </a:r>
                      <a:r>
                        <a:rPr lang="en-US" altLang="zh-CN" dirty="0"/>
                        <a:t>)</a:t>
                      </a:r>
                      <a:endParaRPr lang="zh-CN" altLang="en-US" dirty="0"/>
                    </a:p>
                  </a:txBody>
                  <a:tcPr>
                    <a:solidFill>
                      <a:srgbClr val="FFC000"/>
                    </a:solidFill>
                  </a:tcPr>
                </a:tc>
                <a:tc>
                  <a:txBody>
                    <a:bodyPr/>
                    <a:lstStyle/>
                    <a:p>
                      <a:r>
                        <a:rPr lang="zh-CN" altLang="en-US" dirty="0"/>
                        <a:t>是</a:t>
                      </a:r>
                    </a:p>
                  </a:txBody>
                  <a:tcPr>
                    <a:solidFill>
                      <a:srgbClr val="FFC000"/>
                    </a:solidFill>
                  </a:tcPr>
                </a:tc>
                <a:tc>
                  <a:txBody>
                    <a:bodyPr/>
                    <a:lstStyle/>
                    <a:p>
                      <a:r>
                        <a:rPr lang="zh-CN" altLang="en-US" dirty="0"/>
                        <a:t>可以规划</a:t>
                      </a:r>
                    </a:p>
                  </a:txBody>
                  <a:tcPr>
                    <a:solidFill>
                      <a:srgbClr val="FFC000"/>
                    </a:solidFill>
                  </a:tcPr>
                </a:tc>
                <a:tc>
                  <a:txBody>
                    <a:bodyPr/>
                    <a:lstStyle/>
                    <a:p>
                      <a:r>
                        <a:rPr lang="zh-CN" altLang="en-US" dirty="0"/>
                        <a:t>可以规划</a:t>
                      </a:r>
                    </a:p>
                  </a:txBody>
                  <a:tcPr>
                    <a:solidFill>
                      <a:srgbClr val="FFC000"/>
                    </a:solidFill>
                  </a:tcPr>
                </a:tc>
                <a:tc>
                  <a:txBody>
                    <a:bodyPr/>
                    <a:lstStyle/>
                    <a:p>
                      <a:r>
                        <a:rPr lang="zh-CN" altLang="en-US" dirty="0"/>
                        <a:t>有</a:t>
                      </a:r>
                    </a:p>
                  </a:txBody>
                  <a:tcPr>
                    <a:solidFill>
                      <a:srgbClr val="FFC000"/>
                    </a:solidFill>
                  </a:tcPr>
                </a:tc>
                <a:tc>
                  <a:txBody>
                    <a:bodyPr/>
                    <a:lstStyle/>
                    <a:p>
                      <a:r>
                        <a:rPr lang="zh-CN" altLang="en-US" dirty="0"/>
                        <a:t>可以处理</a:t>
                      </a:r>
                    </a:p>
                  </a:txBody>
                  <a:tcPr>
                    <a:solidFill>
                      <a:srgbClr val="FFC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7793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Halide</a:t>
            </a:r>
            <a:endParaRPr lang="zh-CN" altLang="en-US" sz="2400" dirty="0">
              <a:solidFill>
                <a:srgbClr val="2DC0D2"/>
              </a:solidFill>
              <a:latin typeface="华文细黑" pitchFamily="2" charset="-122"/>
              <a:ea typeface="华文细黑" pitchFamily="2" charset="-122"/>
            </a:endParaRPr>
          </a:p>
        </p:txBody>
      </p:sp>
      <p:sp>
        <p:nvSpPr>
          <p:cNvPr id="11" name="TextBox 10"/>
          <p:cNvSpPr txBox="1"/>
          <p:nvPr/>
        </p:nvSpPr>
        <p:spPr>
          <a:xfrm>
            <a:off x="426613" y="1486445"/>
            <a:ext cx="4787152"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测试比较：均值滤波</a:t>
            </a:r>
          </a:p>
        </p:txBody>
      </p:sp>
      <p:pic>
        <p:nvPicPr>
          <p:cNvPr id="1026" name="Picture 2" descr="C:\Users\ADMINI~1\AppData\Local\Temp\vmware-Administrator\VMwareDnD\38d204f0\frame10.bmp"/>
          <p:cNvPicPr>
            <a:picLocks noChangeAspect="1" noChangeArrowheads="1"/>
          </p:cNvPicPr>
          <p:nvPr/>
        </p:nvPicPr>
        <p:blipFill>
          <a:blip r:embed="rId3" cstate="print"/>
          <a:srcRect/>
          <a:stretch>
            <a:fillRect/>
          </a:stretch>
        </p:blipFill>
        <p:spPr bwMode="auto">
          <a:xfrm>
            <a:off x="314045" y="2272552"/>
            <a:ext cx="5418555" cy="3600000"/>
          </a:xfrm>
          <a:prstGeom prst="rect">
            <a:avLst/>
          </a:prstGeom>
          <a:noFill/>
        </p:spPr>
      </p:pic>
      <p:pic>
        <p:nvPicPr>
          <p:cNvPr id="1027" name="Picture 3" descr="C:\Users\ADMINI~1\AppData\Local\Temp\vmware-Administrator\VMwareDnD\3a51035d\boxfilter.bmp"/>
          <p:cNvPicPr>
            <a:picLocks noChangeAspect="1" noChangeArrowheads="1"/>
          </p:cNvPicPr>
          <p:nvPr/>
        </p:nvPicPr>
        <p:blipFill>
          <a:blip r:embed="rId4" cstate="print"/>
          <a:srcRect/>
          <a:stretch>
            <a:fillRect/>
          </a:stretch>
        </p:blipFill>
        <p:spPr bwMode="auto">
          <a:xfrm>
            <a:off x="6437268" y="2280397"/>
            <a:ext cx="5418556" cy="3600000"/>
          </a:xfrm>
          <a:prstGeom prst="rect">
            <a:avLst/>
          </a:prstGeom>
          <a:noFill/>
        </p:spPr>
      </p:pic>
      <p:sp>
        <p:nvSpPr>
          <p:cNvPr id="12" name="右箭头 11"/>
          <p:cNvSpPr/>
          <p:nvPr/>
        </p:nvSpPr>
        <p:spPr>
          <a:xfrm>
            <a:off x="5889812" y="3684494"/>
            <a:ext cx="430306" cy="524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903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Halide</a:t>
            </a:r>
            <a:endParaRPr lang="zh-CN" altLang="en-US" sz="2400" dirty="0">
              <a:solidFill>
                <a:srgbClr val="2DC0D2"/>
              </a:solidFill>
              <a:latin typeface="华文细黑" pitchFamily="2" charset="-122"/>
              <a:ea typeface="华文细黑" pitchFamily="2" charset="-122"/>
            </a:endParaRPr>
          </a:p>
        </p:txBody>
      </p:sp>
      <p:graphicFrame>
        <p:nvGraphicFramePr>
          <p:cNvPr id="14" name="表格 13"/>
          <p:cNvGraphicFramePr>
            <a:graphicFrameLocks noGrp="1"/>
          </p:cNvGraphicFramePr>
          <p:nvPr/>
        </p:nvGraphicFramePr>
        <p:xfrm>
          <a:off x="2699658" y="2359780"/>
          <a:ext cx="6773335"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tblGrid>
              <a:tr h="370840">
                <a:tc>
                  <a:txBody>
                    <a:bodyPr/>
                    <a:lstStyle/>
                    <a:p>
                      <a:r>
                        <a:rPr lang="zh-CN" altLang="en-US" dirty="0"/>
                        <a:t>语言</a:t>
                      </a:r>
                    </a:p>
                  </a:txBody>
                  <a:tcPr/>
                </a:tc>
                <a:tc>
                  <a:txBody>
                    <a:bodyPr/>
                    <a:lstStyle/>
                    <a:p>
                      <a:r>
                        <a:rPr lang="zh-CN" altLang="en-US" dirty="0"/>
                        <a:t>编译用时</a:t>
                      </a:r>
                    </a:p>
                  </a:txBody>
                  <a:tcPr/>
                </a:tc>
                <a:tc>
                  <a:txBody>
                    <a:bodyPr/>
                    <a:lstStyle/>
                    <a:p>
                      <a:r>
                        <a:rPr lang="zh-CN" altLang="en-US" dirty="0"/>
                        <a:t>读写</a:t>
                      </a:r>
                    </a:p>
                  </a:txBody>
                  <a:tcPr/>
                </a:tc>
                <a:tc>
                  <a:txBody>
                    <a:bodyPr/>
                    <a:lstStyle/>
                    <a:p>
                      <a:r>
                        <a:rPr lang="zh-CN" altLang="en-US" dirty="0"/>
                        <a:t>读写</a:t>
                      </a:r>
                      <a:r>
                        <a:rPr lang="en-US" altLang="zh-CN" dirty="0"/>
                        <a:t>+</a:t>
                      </a:r>
                      <a:r>
                        <a:rPr lang="zh-CN" altLang="en-US" dirty="0"/>
                        <a:t>滤波</a:t>
                      </a:r>
                    </a:p>
                  </a:txBody>
                  <a:tcPr/>
                </a:tc>
                <a:tc>
                  <a:txBody>
                    <a:bodyPr/>
                    <a:lstStyle/>
                    <a:p>
                      <a:r>
                        <a:rPr lang="zh-CN" altLang="en-US" dirty="0"/>
                        <a:t>实际滤波</a:t>
                      </a:r>
                    </a:p>
                  </a:txBody>
                  <a:tcPr/>
                </a:tc>
                <a:extLst>
                  <a:ext uri="{0D108BD9-81ED-4DB2-BD59-A6C34878D82A}">
                    <a16:rowId xmlns:a16="http://schemas.microsoft.com/office/drawing/2014/main" val="10000"/>
                  </a:ext>
                </a:extLst>
              </a:tr>
              <a:tr h="370840">
                <a:tc>
                  <a:txBody>
                    <a:bodyPr/>
                    <a:lstStyle/>
                    <a:p>
                      <a:r>
                        <a:rPr lang="en-US" altLang="zh-CN" dirty="0"/>
                        <a:t>Darkroom</a:t>
                      </a:r>
                      <a:endParaRPr lang="zh-CN" altLang="en-US" dirty="0"/>
                    </a:p>
                  </a:txBody>
                  <a:tcPr/>
                </a:tc>
                <a:tc>
                  <a:txBody>
                    <a:bodyPr/>
                    <a:lstStyle/>
                    <a:p>
                      <a:r>
                        <a:rPr lang="en-US" altLang="zh-CN" dirty="0"/>
                        <a:t>/</a:t>
                      </a:r>
                      <a:endParaRPr lang="zh-CN" altLang="en-US" dirty="0"/>
                    </a:p>
                  </a:txBody>
                  <a:tcPr/>
                </a:tc>
                <a:tc>
                  <a:txBody>
                    <a:bodyPr/>
                    <a:lstStyle/>
                    <a:p>
                      <a:r>
                        <a:rPr lang="en-US" altLang="zh-CN" dirty="0"/>
                        <a:t>0.65s</a:t>
                      </a:r>
                      <a:endParaRPr lang="zh-CN" altLang="en-US" dirty="0"/>
                    </a:p>
                  </a:txBody>
                  <a:tcPr/>
                </a:tc>
                <a:tc>
                  <a:txBody>
                    <a:bodyPr/>
                    <a:lstStyle/>
                    <a:p>
                      <a:r>
                        <a:rPr lang="en-US" altLang="zh-CN" dirty="0"/>
                        <a:t>0.70s</a:t>
                      </a:r>
                      <a:endParaRPr lang="zh-CN" altLang="en-US" dirty="0"/>
                    </a:p>
                  </a:txBody>
                  <a:tcPr/>
                </a:tc>
                <a:tc>
                  <a:txBody>
                    <a:bodyPr/>
                    <a:lstStyle/>
                    <a:p>
                      <a:r>
                        <a:rPr lang="en-US" altLang="zh-CN" dirty="0"/>
                        <a:t>0.05s</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Halide</a:t>
                      </a:r>
                      <a:endParaRPr lang="zh-CN" altLang="en-US" dirty="0"/>
                    </a:p>
                  </a:txBody>
                  <a:tcPr/>
                </a:tc>
                <a:tc>
                  <a:txBody>
                    <a:bodyPr/>
                    <a:lstStyle/>
                    <a:p>
                      <a:r>
                        <a:rPr lang="en-US" altLang="zh-CN" dirty="0"/>
                        <a:t>3.5s</a:t>
                      </a:r>
                      <a:endParaRPr lang="zh-CN" altLang="en-US" dirty="0"/>
                    </a:p>
                  </a:txBody>
                  <a:tcPr/>
                </a:tc>
                <a:tc>
                  <a:txBody>
                    <a:bodyPr/>
                    <a:lstStyle/>
                    <a:p>
                      <a:r>
                        <a:rPr lang="en-US" altLang="zh-CN" dirty="0"/>
                        <a:t>0.17s</a:t>
                      </a:r>
                      <a:endParaRPr lang="zh-CN" altLang="en-US" dirty="0"/>
                    </a:p>
                  </a:txBody>
                  <a:tcPr/>
                </a:tc>
                <a:tc>
                  <a:txBody>
                    <a:bodyPr/>
                    <a:lstStyle/>
                    <a:p>
                      <a:r>
                        <a:rPr lang="en-US" altLang="zh-CN" dirty="0"/>
                        <a:t>0.79s</a:t>
                      </a:r>
                      <a:endParaRPr lang="zh-CN" altLang="en-US" dirty="0"/>
                    </a:p>
                  </a:txBody>
                  <a:tcPr/>
                </a:tc>
                <a:tc>
                  <a:txBody>
                    <a:bodyPr/>
                    <a:lstStyle/>
                    <a:p>
                      <a:r>
                        <a:rPr lang="en-US" altLang="zh-CN" dirty="0"/>
                        <a:t>0.62s</a:t>
                      </a:r>
                      <a:endParaRPr lang="zh-CN" altLang="en-US" dirty="0"/>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486382" y="4125060"/>
            <a:ext cx="11379525" cy="1200329"/>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注：</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Halide</a:t>
            </a:r>
            <a:r>
              <a:rPr lang="zh-CN" altLang="en-US" sz="2400" dirty="0">
                <a:latin typeface="微软雅黑" panose="020B0503020204020204" pitchFamily="34" charset="-122"/>
                <a:ea typeface="微软雅黑" panose="020B0503020204020204" pitchFamily="34" charset="-122"/>
              </a:rPr>
              <a:t>的滤波程序用</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编译后运行，</a:t>
            </a:r>
            <a:r>
              <a:rPr lang="en-US" altLang="zh-CN" sz="24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的滤波程序用</a:t>
            </a:r>
            <a:r>
              <a:rPr lang="en-US" altLang="zh-CN" sz="2400" dirty="0">
                <a:latin typeface="微软雅黑" panose="020B0503020204020204" pitchFamily="34" charset="-122"/>
                <a:ea typeface="微软雅黑" panose="020B0503020204020204" pitchFamily="34" charset="-122"/>
              </a:rPr>
              <a:t>terra</a:t>
            </a:r>
            <a:r>
              <a:rPr lang="zh-CN" altLang="en-US" sz="2400" dirty="0">
                <a:latin typeface="微软雅黑" panose="020B0503020204020204" pitchFamily="34" charset="-122"/>
                <a:ea typeface="微软雅黑" panose="020B0503020204020204" pitchFamily="34" charset="-122"/>
              </a:rPr>
              <a:t>解释执行。</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Halide</a:t>
            </a:r>
            <a:r>
              <a:rPr lang="zh-CN" altLang="en-US" sz="2400" dirty="0">
                <a:latin typeface="微软雅黑" panose="020B0503020204020204" pitchFamily="34" charset="-122"/>
                <a:ea typeface="微软雅黑" panose="020B0503020204020204" pitchFamily="34" charset="-122"/>
              </a:rPr>
              <a:t>的规划部分没有写，实际效果可能等同于无优化的直接滤波代码。</a:t>
            </a:r>
          </a:p>
        </p:txBody>
      </p:sp>
      <p:sp>
        <p:nvSpPr>
          <p:cNvPr id="9" name="TextBox 10">
            <a:extLst>
              <a:ext uri="{FF2B5EF4-FFF2-40B4-BE49-F238E27FC236}">
                <a16:creationId xmlns:a16="http://schemas.microsoft.com/office/drawing/2014/main" id="{53474570-C49F-4D66-81D2-67FCE46CCAA2}"/>
              </a:ext>
            </a:extLst>
          </p:cNvPr>
          <p:cNvSpPr txBox="1"/>
          <p:nvPr/>
        </p:nvSpPr>
        <p:spPr>
          <a:xfrm>
            <a:off x="426613" y="1486445"/>
            <a:ext cx="4787152"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测试比较：均值滤波</a:t>
            </a:r>
          </a:p>
        </p:txBody>
      </p:sp>
    </p:spTree>
    <p:extLst>
      <p:ext uri="{BB962C8B-B14F-4D97-AF65-F5344CB8AC3E}">
        <p14:creationId xmlns:p14="http://schemas.microsoft.com/office/powerpoint/2010/main" val="17564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94007" y="478367"/>
            <a:ext cx="1992853"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Introduction</a:t>
            </a:r>
            <a:endParaRPr lang="zh-CN" altLang="en-US" sz="2400" dirty="0">
              <a:solidFill>
                <a:srgbClr val="54D7D3"/>
              </a:solidFill>
              <a:latin typeface="华文细黑" pitchFamily="2" charset="-122"/>
              <a:ea typeface="华文细黑" pitchFamily="2" charset="-122"/>
            </a:endParaRPr>
          </a:p>
        </p:txBody>
      </p:sp>
      <p:sp>
        <p:nvSpPr>
          <p:cNvPr id="10" name="文本框 9"/>
          <p:cNvSpPr txBox="1"/>
          <p:nvPr/>
        </p:nvSpPr>
        <p:spPr>
          <a:xfrm>
            <a:off x="426613" y="211728"/>
            <a:ext cx="3488455"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One</a:t>
            </a:r>
            <a:endParaRPr lang="zh-CN" altLang="en-US" sz="6000" dirty="0">
              <a:solidFill>
                <a:schemeClr val="accent5"/>
              </a:solidFill>
              <a:latin typeface="华文细黑" pitchFamily="2" charset="-122"/>
              <a:ea typeface="华文细黑" pitchFamily="2" charset="-122"/>
            </a:endParaRPr>
          </a:p>
        </p:txBody>
      </p:sp>
      <p:grpSp>
        <p:nvGrpSpPr>
          <p:cNvPr id="18" name="组合 17"/>
          <p:cNvGrpSpPr/>
          <p:nvPr/>
        </p:nvGrpSpPr>
        <p:grpSpPr>
          <a:xfrm>
            <a:off x="59619" y="3634972"/>
            <a:ext cx="2756941" cy="2881749"/>
            <a:chOff x="3474907" y="1467680"/>
            <a:chExt cx="5052528" cy="5281260"/>
          </a:xfrm>
        </p:grpSpPr>
        <p:sp>
          <p:nvSpPr>
            <p:cNvPr id="15" name="椭圆 14"/>
            <p:cNvSpPr/>
            <p:nvPr/>
          </p:nvSpPr>
          <p:spPr>
            <a:xfrm>
              <a:off x="3474907" y="1914021"/>
              <a:ext cx="2396924" cy="2396924"/>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725241" y="1467680"/>
              <a:ext cx="2802194" cy="2802194"/>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44122" y="3156655"/>
              <a:ext cx="3592285" cy="359228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a:stCxn id="17" idx="7"/>
            <a:endCxn id="23" idx="2"/>
          </p:cNvCxnSpPr>
          <p:nvPr/>
        </p:nvCxnSpPr>
        <p:spPr>
          <a:xfrm flipV="1">
            <a:off x="2592638" y="2465854"/>
            <a:ext cx="1426211" cy="13930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018849" y="1365254"/>
            <a:ext cx="2941103" cy="3531505"/>
            <a:chOff x="3474907" y="276900"/>
            <a:chExt cx="5390033" cy="6472040"/>
          </a:xfrm>
        </p:grpSpPr>
        <p:sp>
          <p:nvSpPr>
            <p:cNvPr id="24" name="椭圆 23"/>
            <p:cNvSpPr/>
            <p:nvPr/>
          </p:nvSpPr>
          <p:spPr>
            <a:xfrm>
              <a:off x="6062747" y="1467680"/>
              <a:ext cx="2802193" cy="2802194"/>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44122" y="3156655"/>
              <a:ext cx="3592285" cy="3592285"/>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474907" y="276900"/>
              <a:ext cx="4034045" cy="4034047"/>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7213769" y="3769933"/>
            <a:ext cx="2717198" cy="2979007"/>
            <a:chOff x="2756714" y="1289439"/>
            <a:chExt cx="4979693" cy="5459501"/>
          </a:xfrm>
        </p:grpSpPr>
        <p:sp>
          <p:nvSpPr>
            <p:cNvPr id="27" name="椭圆 26"/>
            <p:cNvSpPr/>
            <p:nvPr/>
          </p:nvSpPr>
          <p:spPr>
            <a:xfrm>
              <a:off x="2756714" y="3299931"/>
              <a:ext cx="2396923" cy="2396924"/>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738852" y="1289439"/>
              <a:ext cx="2802194" cy="2802194"/>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144122" y="3156655"/>
              <a:ext cx="3592285" cy="3592285"/>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a:stCxn id="24" idx="5"/>
            <a:endCxn id="27" idx="1"/>
          </p:cNvCxnSpPr>
          <p:nvPr/>
        </p:nvCxnSpPr>
        <p:spPr>
          <a:xfrm>
            <a:off x="6736030" y="3320121"/>
            <a:ext cx="669276" cy="17383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9598079" y="1610122"/>
            <a:ext cx="2427076" cy="2283772"/>
            <a:chOff x="3474907" y="1467680"/>
            <a:chExt cx="5989209" cy="5635585"/>
          </a:xfrm>
        </p:grpSpPr>
        <p:sp>
          <p:nvSpPr>
            <p:cNvPr id="36" name="椭圆 35"/>
            <p:cNvSpPr/>
            <p:nvPr/>
          </p:nvSpPr>
          <p:spPr>
            <a:xfrm>
              <a:off x="3474907" y="1914021"/>
              <a:ext cx="2396924" cy="2396924"/>
            </a:xfrm>
            <a:prstGeom prst="ellipse">
              <a:avLst/>
            </a:prstGeom>
            <a:solidFill>
              <a:srgbClr val="F3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25241" y="1467680"/>
              <a:ext cx="2802194" cy="2802194"/>
            </a:xfrm>
            <a:prstGeom prst="ellipse">
              <a:avLst/>
            </a:prstGeom>
            <a:solidFill>
              <a:srgbClr val="E2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1831" y="3510981"/>
              <a:ext cx="3592285" cy="3592284"/>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直接连接符 42"/>
          <p:cNvCxnSpPr>
            <a:stCxn id="29" idx="7"/>
            <a:endCxn id="38" idx="3"/>
          </p:cNvCxnSpPr>
          <p:nvPr/>
        </p:nvCxnSpPr>
        <p:spPr>
          <a:xfrm flipV="1">
            <a:off x="9643910" y="3680706"/>
            <a:ext cx="1138691" cy="13951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277043" y="2276664"/>
            <a:ext cx="526106" cy="830997"/>
          </a:xfrm>
          <a:prstGeom prst="rect">
            <a:avLst/>
          </a:prstGeom>
          <a:noFill/>
        </p:spPr>
        <p:txBody>
          <a:bodyPr wrap="none" rtlCol="0">
            <a:spAutoFit/>
          </a:bodyPr>
          <a:lstStyle/>
          <a:p>
            <a:r>
              <a:rPr lang="en-US" altLang="zh-CN" sz="4800" dirty="0">
                <a:solidFill>
                  <a:schemeClr val="bg1"/>
                </a:solidFill>
                <a:latin typeface="华文细黑" pitchFamily="2" charset="-122"/>
                <a:ea typeface="华文细黑" pitchFamily="2" charset="-122"/>
              </a:rPr>
              <a:t>2</a:t>
            </a:r>
            <a:endParaRPr lang="zh-CN" altLang="en-US" sz="4800" dirty="0">
              <a:solidFill>
                <a:schemeClr val="bg1"/>
              </a:solidFill>
              <a:latin typeface="华文细黑" pitchFamily="2" charset="-122"/>
              <a:ea typeface="华文细黑" pitchFamily="2" charset="-122"/>
            </a:endParaRPr>
          </a:p>
        </p:txBody>
      </p:sp>
      <p:sp>
        <p:nvSpPr>
          <p:cNvPr id="46" name="文本框 45"/>
          <p:cNvSpPr txBox="1"/>
          <p:nvPr/>
        </p:nvSpPr>
        <p:spPr>
          <a:xfrm>
            <a:off x="7439809" y="5079434"/>
            <a:ext cx="526106" cy="830997"/>
          </a:xfrm>
          <a:prstGeom prst="rect">
            <a:avLst/>
          </a:prstGeom>
          <a:noFill/>
        </p:spPr>
        <p:txBody>
          <a:bodyPr wrap="none" rtlCol="0">
            <a:spAutoFit/>
          </a:bodyPr>
          <a:lstStyle/>
          <a:p>
            <a:r>
              <a:rPr lang="en-US" altLang="zh-CN" sz="4800" dirty="0">
                <a:solidFill>
                  <a:schemeClr val="bg1"/>
                </a:solidFill>
                <a:latin typeface="华文细黑" pitchFamily="2" charset="-122"/>
                <a:ea typeface="华文细黑" pitchFamily="2" charset="-122"/>
              </a:rPr>
              <a:t>3</a:t>
            </a:r>
            <a:endParaRPr lang="zh-CN" altLang="en-US" sz="4800" dirty="0">
              <a:solidFill>
                <a:schemeClr val="bg1"/>
              </a:solidFill>
              <a:latin typeface="华文细黑" pitchFamily="2" charset="-122"/>
              <a:ea typeface="华文细黑" pitchFamily="2" charset="-122"/>
            </a:endParaRPr>
          </a:p>
        </p:txBody>
      </p:sp>
      <p:sp>
        <p:nvSpPr>
          <p:cNvPr id="47" name="文本框 46"/>
          <p:cNvSpPr txBox="1"/>
          <p:nvPr/>
        </p:nvSpPr>
        <p:spPr>
          <a:xfrm>
            <a:off x="9811253" y="1841600"/>
            <a:ext cx="526106" cy="830997"/>
          </a:xfrm>
          <a:prstGeom prst="rect">
            <a:avLst/>
          </a:prstGeom>
          <a:noFill/>
        </p:spPr>
        <p:txBody>
          <a:bodyPr wrap="none" rtlCol="0">
            <a:spAutoFit/>
          </a:bodyPr>
          <a:lstStyle/>
          <a:p>
            <a:r>
              <a:rPr lang="en-US" altLang="zh-CN" sz="4800" dirty="0">
                <a:solidFill>
                  <a:schemeClr val="bg1"/>
                </a:solidFill>
                <a:latin typeface="华文细黑" pitchFamily="2" charset="-122"/>
                <a:ea typeface="华文细黑" pitchFamily="2" charset="-122"/>
              </a:rPr>
              <a:t>4</a:t>
            </a:r>
            <a:endParaRPr lang="zh-CN" altLang="en-US" sz="4800" dirty="0">
              <a:solidFill>
                <a:schemeClr val="bg1"/>
              </a:solidFill>
              <a:latin typeface="华文细黑" pitchFamily="2" charset="-122"/>
              <a:ea typeface="华文细黑" pitchFamily="2" charset="-122"/>
            </a:endParaRPr>
          </a:p>
        </p:txBody>
      </p:sp>
      <p:sp>
        <p:nvSpPr>
          <p:cNvPr id="54" name="文本框 53"/>
          <p:cNvSpPr txBox="1"/>
          <p:nvPr/>
        </p:nvSpPr>
        <p:spPr>
          <a:xfrm>
            <a:off x="7965915" y="5179304"/>
            <a:ext cx="1997096" cy="1200329"/>
          </a:xfrm>
          <a:prstGeom prst="rect">
            <a:avLst/>
          </a:prstGeom>
          <a:noFill/>
        </p:spPr>
        <p:txBody>
          <a:bodyPr wrap="square" rtlCol="0">
            <a:spAutoFit/>
          </a:bodyPr>
          <a:lstStyle/>
          <a:p>
            <a:pPr algn="ctr"/>
            <a:r>
              <a:rPr lang="en-US" altLang="zh-CN" sz="3600" dirty="0">
                <a:solidFill>
                  <a:schemeClr val="bg1"/>
                </a:solidFill>
                <a:latin typeface="华文细黑" pitchFamily="2" charset="-122"/>
                <a:ea typeface="华文细黑" pitchFamily="2" charset="-122"/>
              </a:rPr>
              <a:t>Line Buffer</a:t>
            </a:r>
            <a:endParaRPr lang="zh-CN" altLang="en-US" sz="3600" dirty="0">
              <a:solidFill>
                <a:schemeClr val="bg1"/>
              </a:solidFill>
              <a:latin typeface="华文细黑" pitchFamily="2" charset="-122"/>
              <a:ea typeface="华文细黑" pitchFamily="2" charset="-122"/>
            </a:endParaRPr>
          </a:p>
        </p:txBody>
      </p:sp>
      <p:sp>
        <p:nvSpPr>
          <p:cNvPr id="55" name="文本框 54"/>
          <p:cNvSpPr txBox="1"/>
          <p:nvPr/>
        </p:nvSpPr>
        <p:spPr>
          <a:xfrm>
            <a:off x="10606248" y="2722655"/>
            <a:ext cx="1468672" cy="769441"/>
          </a:xfrm>
          <a:prstGeom prst="rect">
            <a:avLst/>
          </a:prstGeom>
          <a:noFill/>
        </p:spPr>
        <p:txBody>
          <a:bodyPr wrap="none" rtlCol="0">
            <a:spAutoFit/>
          </a:bodyPr>
          <a:lstStyle/>
          <a:p>
            <a:r>
              <a:rPr lang="en-US" altLang="zh-CN" sz="4400" dirty="0">
                <a:solidFill>
                  <a:schemeClr val="bg1"/>
                </a:solidFill>
                <a:latin typeface="华文细黑" pitchFamily="2" charset="-122"/>
                <a:ea typeface="华文细黑" pitchFamily="2" charset="-122"/>
              </a:rPr>
              <a:t>ASIC</a:t>
            </a:r>
            <a:endParaRPr lang="zh-CN" altLang="en-US" sz="4400" dirty="0">
              <a:solidFill>
                <a:schemeClr val="bg1"/>
              </a:solidFill>
              <a:latin typeface="华文细黑" pitchFamily="2" charset="-122"/>
              <a:ea typeface="华文细黑" pitchFamily="2" charset="-122"/>
            </a:endParaRPr>
          </a:p>
        </p:txBody>
      </p:sp>
      <p:sp>
        <p:nvSpPr>
          <p:cNvPr id="56" name="文本框 55"/>
          <p:cNvSpPr txBox="1"/>
          <p:nvPr/>
        </p:nvSpPr>
        <p:spPr>
          <a:xfrm>
            <a:off x="7104371" y="1830344"/>
            <a:ext cx="489236" cy="369332"/>
          </a:xfrm>
          <a:prstGeom prst="rect">
            <a:avLst/>
          </a:prstGeom>
          <a:noFill/>
        </p:spPr>
        <p:txBody>
          <a:bodyPr wrap="none" rtlCol="0">
            <a:spAutoFit/>
          </a:bodyPr>
          <a:lstStyle/>
          <a:p>
            <a:r>
              <a:rPr lang="en-US" altLang="zh-CN" dirty="0">
                <a:solidFill>
                  <a:srgbClr val="2DC0D2"/>
                </a:solidFill>
                <a:latin typeface="华文细黑" pitchFamily="2" charset="-122"/>
                <a:ea typeface="华文细黑" pitchFamily="2" charset="-122"/>
              </a:rPr>
              <a:t>ISP</a:t>
            </a:r>
            <a:endParaRPr lang="zh-CN" altLang="en-US" dirty="0">
              <a:solidFill>
                <a:srgbClr val="2DC0D2"/>
              </a:solidFill>
              <a:latin typeface="华文细黑" pitchFamily="2" charset="-122"/>
              <a:ea typeface="华文细黑" pitchFamily="2" charset="-122"/>
            </a:endParaRPr>
          </a:p>
        </p:txBody>
      </p:sp>
      <p:sp>
        <p:nvSpPr>
          <p:cNvPr id="57" name="文本框 56"/>
          <p:cNvSpPr txBox="1"/>
          <p:nvPr/>
        </p:nvSpPr>
        <p:spPr>
          <a:xfrm>
            <a:off x="7016323" y="2208728"/>
            <a:ext cx="2541092" cy="1384995"/>
          </a:xfrm>
          <a:prstGeom prst="rect">
            <a:avLst/>
          </a:prstGeom>
          <a:noFill/>
        </p:spPr>
        <p:txBody>
          <a:bodyPr wrap="square" rtlCol="0">
            <a:spAutoFit/>
          </a:bodyPr>
          <a:lstStyle/>
          <a:p>
            <a:r>
              <a:rPr lang="zh-CN" altLang="en-US" sz="1400" dirty="0">
                <a:latin typeface="华文细黑" pitchFamily="2" charset="-122"/>
                <a:ea typeface="华文细黑" pitchFamily="2" charset="-122"/>
              </a:rPr>
              <a:t>图像信号处理器，运用在相机或者具备拍摄功能设备（智能手机等）上的一种芯片。</a:t>
            </a:r>
            <a:r>
              <a:rPr lang="en-US" altLang="zh-CN" sz="1400" dirty="0">
                <a:latin typeface="华文细黑" pitchFamily="2" charset="-122"/>
                <a:ea typeface="华文细黑" pitchFamily="2" charset="-122"/>
              </a:rPr>
              <a:t>ISP </a:t>
            </a:r>
            <a:r>
              <a:rPr lang="zh-CN" altLang="en-US" sz="1400" dirty="0">
                <a:latin typeface="华文细黑" pitchFamily="2" charset="-122"/>
                <a:ea typeface="华文细黑" pitchFamily="2" charset="-122"/>
              </a:rPr>
              <a:t>处理从摄像头传感器中得到的原始数据。传感器在一个像素中记录一种颜色</a:t>
            </a:r>
            <a:endParaRPr lang="en-US" altLang="zh-CN" sz="1400" dirty="0">
              <a:latin typeface="华文细黑" pitchFamily="2" charset="-122"/>
              <a:ea typeface="华文细黑" pitchFamily="2" charset="-122"/>
            </a:endParaRPr>
          </a:p>
        </p:txBody>
      </p:sp>
      <p:sp>
        <p:nvSpPr>
          <p:cNvPr id="58" name="文本框 57"/>
          <p:cNvSpPr txBox="1"/>
          <p:nvPr/>
        </p:nvSpPr>
        <p:spPr>
          <a:xfrm>
            <a:off x="5929392" y="5400701"/>
            <a:ext cx="1350050" cy="369332"/>
          </a:xfrm>
          <a:prstGeom prst="rect">
            <a:avLst/>
          </a:prstGeom>
          <a:noFill/>
        </p:spPr>
        <p:txBody>
          <a:bodyPr wrap="none" rtlCol="0">
            <a:spAutoFit/>
          </a:bodyPr>
          <a:lstStyle/>
          <a:p>
            <a:r>
              <a:rPr lang="en-US" altLang="zh-CN" dirty="0">
                <a:solidFill>
                  <a:srgbClr val="2DC0D2"/>
                </a:solidFill>
                <a:latin typeface="华文细黑" pitchFamily="2" charset="-122"/>
                <a:ea typeface="华文细黑" pitchFamily="2" charset="-122"/>
              </a:rPr>
              <a:t>Line buffer</a:t>
            </a:r>
            <a:endParaRPr lang="zh-CN" altLang="en-US" dirty="0">
              <a:solidFill>
                <a:srgbClr val="2DC0D2"/>
              </a:solidFill>
              <a:latin typeface="华文细黑" pitchFamily="2" charset="-122"/>
              <a:ea typeface="华文细黑" pitchFamily="2" charset="-122"/>
            </a:endParaRPr>
          </a:p>
        </p:txBody>
      </p:sp>
      <p:sp>
        <p:nvSpPr>
          <p:cNvPr id="59" name="文本框 58"/>
          <p:cNvSpPr txBox="1"/>
          <p:nvPr/>
        </p:nvSpPr>
        <p:spPr>
          <a:xfrm>
            <a:off x="5916947" y="5692492"/>
            <a:ext cx="1558854" cy="1169551"/>
          </a:xfrm>
          <a:prstGeom prst="rect">
            <a:avLst/>
          </a:prstGeom>
          <a:noFill/>
        </p:spPr>
        <p:txBody>
          <a:bodyPr wrap="square" rtlCol="0">
            <a:spAutoFit/>
          </a:bodyPr>
          <a:lstStyle/>
          <a:p>
            <a:r>
              <a:rPr lang="zh-CN" altLang="en-US" sz="1400" dirty="0">
                <a:latin typeface="华文细黑" pitchFamily="2" charset="-122"/>
                <a:ea typeface="华文细黑" pitchFamily="2" charset="-122"/>
              </a:rPr>
              <a:t>多个</a:t>
            </a:r>
            <a:r>
              <a:rPr lang="en-US" altLang="zh-CN" sz="1400" dirty="0">
                <a:latin typeface="华文细黑" pitchFamily="2" charset="-122"/>
                <a:ea typeface="华文细黑" pitchFamily="2" charset="-122"/>
              </a:rPr>
              <a:t>ASIC</a:t>
            </a:r>
            <a:r>
              <a:rPr lang="zh-CN" altLang="en-US" sz="1400" dirty="0">
                <a:latin typeface="华文细黑" pitchFamily="2" charset="-122"/>
                <a:ea typeface="华文细黑" pitchFamily="2" charset="-122"/>
              </a:rPr>
              <a:t>模块构成</a:t>
            </a:r>
            <a:r>
              <a:rPr lang="en-US" altLang="zh-CN" sz="1400" dirty="0">
                <a:latin typeface="华文细黑" pitchFamily="2" charset="-122"/>
                <a:ea typeface="华文细黑" pitchFamily="2" charset="-122"/>
              </a:rPr>
              <a:t>ISP</a:t>
            </a:r>
            <a:r>
              <a:rPr lang="zh-CN" altLang="en-US" sz="1400" dirty="0">
                <a:latin typeface="华文细黑" pitchFamily="2" charset="-122"/>
                <a:ea typeface="华文细黑" pitchFamily="2" charset="-122"/>
              </a:rPr>
              <a:t>流水线，流水线计算的中间值传到下一级，这就叫做行缓冲。</a:t>
            </a:r>
            <a:endParaRPr lang="en-US" altLang="zh-CN" sz="1400" dirty="0">
              <a:latin typeface="华文细黑" pitchFamily="2" charset="-122"/>
              <a:ea typeface="华文细黑" pitchFamily="2" charset="-122"/>
            </a:endParaRPr>
          </a:p>
        </p:txBody>
      </p:sp>
      <p:sp>
        <p:nvSpPr>
          <p:cNvPr id="60" name="文本框 59"/>
          <p:cNvSpPr txBox="1"/>
          <p:nvPr/>
        </p:nvSpPr>
        <p:spPr>
          <a:xfrm>
            <a:off x="10703927" y="3964809"/>
            <a:ext cx="712054" cy="369332"/>
          </a:xfrm>
          <a:prstGeom prst="rect">
            <a:avLst/>
          </a:prstGeom>
          <a:noFill/>
        </p:spPr>
        <p:txBody>
          <a:bodyPr wrap="none" rtlCol="0">
            <a:spAutoFit/>
          </a:bodyPr>
          <a:lstStyle/>
          <a:p>
            <a:r>
              <a:rPr lang="en-US" altLang="zh-CN" dirty="0">
                <a:solidFill>
                  <a:srgbClr val="2DC0D2"/>
                </a:solidFill>
                <a:latin typeface="华文细黑" pitchFamily="2" charset="-122"/>
                <a:ea typeface="华文细黑" pitchFamily="2" charset="-122"/>
              </a:rPr>
              <a:t>ASIC</a:t>
            </a:r>
            <a:endParaRPr lang="zh-CN" altLang="en-US" dirty="0">
              <a:solidFill>
                <a:srgbClr val="2DC0D2"/>
              </a:solidFill>
              <a:latin typeface="华文细黑" pitchFamily="2" charset="-122"/>
              <a:ea typeface="华文细黑" pitchFamily="2" charset="-122"/>
            </a:endParaRPr>
          </a:p>
        </p:txBody>
      </p:sp>
      <p:sp>
        <p:nvSpPr>
          <p:cNvPr id="61" name="文本框 60"/>
          <p:cNvSpPr txBox="1"/>
          <p:nvPr/>
        </p:nvSpPr>
        <p:spPr>
          <a:xfrm>
            <a:off x="10691481" y="4276478"/>
            <a:ext cx="1398921"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为专门目的而设计的集成电路。</a:t>
            </a:r>
            <a:r>
              <a:rPr lang="en-US" altLang="zh-CN" sz="1400" dirty="0">
                <a:latin typeface="微软雅黑" panose="020B0503020204020204" pitchFamily="34" charset="-122"/>
                <a:ea typeface="微软雅黑" panose="020B0503020204020204" pitchFamily="34" charset="-122"/>
              </a:rPr>
              <a:t>ISP</a:t>
            </a:r>
            <a:r>
              <a:rPr lang="zh-CN" altLang="en-US" sz="1400" dirty="0">
                <a:latin typeface="微软雅黑" panose="020B0503020204020204" pitchFamily="34" charset="-122"/>
                <a:ea typeface="微软雅黑" panose="020B0503020204020204" pitchFamily="34" charset="-122"/>
              </a:rPr>
              <a:t>由许多个</a:t>
            </a:r>
            <a:r>
              <a:rPr lang="en-US" altLang="zh-CN" sz="1400" dirty="0">
                <a:latin typeface="微软雅黑" panose="020B0503020204020204" pitchFamily="34" charset="-122"/>
                <a:ea typeface="微软雅黑" panose="020B0503020204020204" pitchFamily="34" charset="-122"/>
              </a:rPr>
              <a:t>ASIC</a:t>
            </a:r>
            <a:r>
              <a:rPr lang="zh-CN" altLang="en-US" sz="1400" dirty="0">
                <a:latin typeface="微软雅黑" panose="020B0503020204020204" pitchFamily="34" charset="-122"/>
                <a:ea typeface="微软雅黑" panose="020B0503020204020204" pitchFamily="34" charset="-122"/>
              </a:rPr>
              <a:t>组成，构成非常深的流水线。</a:t>
            </a:r>
            <a:endParaRPr lang="en-US" altLang="zh-CN" sz="700"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2599697" y="5114300"/>
            <a:ext cx="2895344" cy="369332"/>
          </a:xfrm>
          <a:prstGeom prst="rect">
            <a:avLst/>
          </a:prstGeom>
          <a:noFill/>
        </p:spPr>
        <p:txBody>
          <a:bodyPr wrap="none" rtlCol="0">
            <a:spAutoFit/>
          </a:bodyPr>
          <a:lstStyle/>
          <a:p>
            <a:r>
              <a:rPr lang="en-US" altLang="zh-CN" dirty="0" err="1">
                <a:solidFill>
                  <a:srgbClr val="2DC0D2"/>
                </a:solidFill>
                <a:latin typeface="华文细黑" pitchFamily="2" charset="-122"/>
                <a:ea typeface="华文细黑" pitchFamily="2" charset="-122"/>
              </a:rPr>
              <a:t>Efficiency&amp;Performance</a:t>
            </a:r>
            <a:endParaRPr lang="zh-CN" altLang="en-US" dirty="0">
              <a:solidFill>
                <a:srgbClr val="2DC0D2"/>
              </a:solidFill>
              <a:latin typeface="华文细黑" pitchFamily="2" charset="-122"/>
              <a:ea typeface="华文细黑" pitchFamily="2" charset="-122"/>
            </a:endParaRPr>
          </a:p>
        </p:txBody>
      </p:sp>
      <p:sp>
        <p:nvSpPr>
          <p:cNvPr id="63" name="文本框 62"/>
          <p:cNvSpPr txBox="1"/>
          <p:nvPr/>
        </p:nvSpPr>
        <p:spPr>
          <a:xfrm>
            <a:off x="2599697" y="5501000"/>
            <a:ext cx="2828300" cy="1169551"/>
          </a:xfrm>
          <a:prstGeom prst="rect">
            <a:avLst/>
          </a:prstGeom>
          <a:noFill/>
        </p:spPr>
        <p:txBody>
          <a:bodyPr wrap="square" rtlCol="0">
            <a:spAutoFit/>
          </a:bodyPr>
          <a:lstStyle/>
          <a:p>
            <a:r>
              <a:rPr lang="zh-CN" altLang="en-US" sz="1400" dirty="0">
                <a:latin typeface="华文细黑" pitchFamily="2" charset="-122"/>
                <a:ea typeface="华文细黑" pitchFamily="2" charset="-122"/>
              </a:rPr>
              <a:t>处理一张</a:t>
            </a:r>
            <a:r>
              <a:rPr lang="en-US" altLang="zh-CN" sz="1400" dirty="0">
                <a:latin typeface="华文细黑" pitchFamily="2" charset="-122"/>
                <a:ea typeface="华文细黑" pitchFamily="2" charset="-122"/>
              </a:rPr>
              <a:t>16M</a:t>
            </a:r>
            <a:r>
              <a:rPr lang="zh-CN" altLang="en-US" sz="1400" dirty="0">
                <a:latin typeface="华文细黑" pitchFamily="2" charset="-122"/>
                <a:ea typeface="华文细黑" pitchFamily="2" charset="-122"/>
              </a:rPr>
              <a:t>像素的图片，照相机流水线需要大约</a:t>
            </a:r>
            <a:r>
              <a:rPr lang="en-US" altLang="zh-CN" sz="1400" dirty="0">
                <a:latin typeface="华文细黑" pitchFamily="2" charset="-122"/>
                <a:ea typeface="华文细黑" pitchFamily="2" charset="-122"/>
              </a:rPr>
              <a:t>16</a:t>
            </a:r>
            <a:r>
              <a:rPr lang="zh-CN" altLang="en-US" sz="1400" dirty="0">
                <a:latin typeface="华文细黑" pitchFamily="2" charset="-122"/>
                <a:ea typeface="华文细黑" pitchFamily="2" charset="-122"/>
              </a:rPr>
              <a:t>亿万次操作。而在现代的硬件架构中，访问片外</a:t>
            </a:r>
            <a:r>
              <a:rPr lang="en-US" altLang="zh-CN" sz="1400" dirty="0">
                <a:latin typeface="华文细黑" pitchFamily="2" charset="-122"/>
                <a:ea typeface="华文细黑" pitchFamily="2" charset="-122"/>
              </a:rPr>
              <a:t>DRAM</a:t>
            </a:r>
            <a:r>
              <a:rPr lang="zh-CN" altLang="en-US" sz="1400" dirty="0">
                <a:latin typeface="华文细黑" pitchFamily="2" charset="-122"/>
                <a:ea typeface="华文细黑" pitchFamily="2" charset="-122"/>
              </a:rPr>
              <a:t>的能量消耗相较算术操作，是巨大的。</a:t>
            </a:r>
            <a:endParaRPr lang="en-US" altLang="zh-CN" sz="1400" dirty="0">
              <a:latin typeface="华文细黑" pitchFamily="2" charset="-122"/>
              <a:ea typeface="华文细黑" pitchFamily="2" charset="-122"/>
            </a:endParaRPr>
          </a:p>
        </p:txBody>
      </p:sp>
      <p:sp>
        <p:nvSpPr>
          <p:cNvPr id="65" name="文本框 64">
            <a:extLst>
              <a:ext uri="{FF2B5EF4-FFF2-40B4-BE49-F238E27FC236}">
                <a16:creationId xmlns:a16="http://schemas.microsoft.com/office/drawing/2014/main" id="{89AC93B7-E65E-4679-BA21-181F01BD69FB}"/>
              </a:ext>
            </a:extLst>
          </p:cNvPr>
          <p:cNvSpPr txBox="1"/>
          <p:nvPr/>
        </p:nvSpPr>
        <p:spPr>
          <a:xfrm>
            <a:off x="4164134" y="2035309"/>
            <a:ext cx="1862853"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图像信号处理器</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8AEC2873-FF0A-4E20-8E47-8094A548109F}"/>
              </a:ext>
            </a:extLst>
          </p:cNvPr>
          <p:cNvSpPr txBox="1"/>
          <p:nvPr/>
        </p:nvSpPr>
        <p:spPr>
          <a:xfrm>
            <a:off x="393912" y="4091812"/>
            <a:ext cx="526106" cy="830997"/>
          </a:xfrm>
          <a:prstGeom prst="rect">
            <a:avLst/>
          </a:prstGeom>
          <a:noFill/>
        </p:spPr>
        <p:txBody>
          <a:bodyPr wrap="none" rtlCol="0">
            <a:spAutoFit/>
          </a:bodyPr>
          <a:lstStyle/>
          <a:p>
            <a:r>
              <a:rPr lang="en-US" altLang="zh-CN" sz="4800" dirty="0">
                <a:solidFill>
                  <a:schemeClr val="bg1"/>
                </a:solidFill>
                <a:latin typeface="华文细黑" pitchFamily="2" charset="-122"/>
                <a:ea typeface="华文细黑" pitchFamily="2" charset="-122"/>
              </a:rPr>
              <a:t>1</a:t>
            </a:r>
            <a:endParaRPr lang="zh-CN" altLang="en-US" sz="4800" dirty="0">
              <a:solidFill>
                <a:schemeClr val="bg1"/>
              </a:solidFill>
              <a:latin typeface="华文细黑" pitchFamily="2" charset="-122"/>
              <a:ea typeface="华文细黑" pitchFamily="2" charset="-122"/>
            </a:endParaRPr>
          </a:p>
        </p:txBody>
      </p:sp>
      <p:sp>
        <p:nvSpPr>
          <p:cNvPr id="72" name="文本框 71">
            <a:extLst>
              <a:ext uri="{FF2B5EF4-FFF2-40B4-BE49-F238E27FC236}">
                <a16:creationId xmlns:a16="http://schemas.microsoft.com/office/drawing/2014/main" id="{C65415AF-844B-4E45-97A1-335DF1C070EE}"/>
              </a:ext>
            </a:extLst>
          </p:cNvPr>
          <p:cNvSpPr txBox="1"/>
          <p:nvPr/>
        </p:nvSpPr>
        <p:spPr>
          <a:xfrm>
            <a:off x="-115923" y="5308472"/>
            <a:ext cx="2966874"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性能</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762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2755883"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Six</a:t>
            </a:r>
            <a:endParaRPr lang="zh-CN" altLang="en-US" sz="6000" dirty="0">
              <a:solidFill>
                <a:schemeClr val="accent5"/>
              </a:solidFill>
              <a:latin typeface="华文细黑" pitchFamily="2" charset="-122"/>
              <a:ea typeface="华文细黑" pitchFamily="2" charset="-122"/>
            </a:endParaRPr>
          </a:p>
        </p:txBody>
      </p:sp>
      <p:sp>
        <p:nvSpPr>
          <p:cNvPr id="7" name="文本框 6">
            <a:extLst>
              <a:ext uri="{FF2B5EF4-FFF2-40B4-BE49-F238E27FC236}">
                <a16:creationId xmlns:a16="http://schemas.microsoft.com/office/drawing/2014/main" id="{8BC03BAA-89C7-4165-897B-3FAE58B4FBCE}"/>
              </a:ext>
            </a:extLst>
          </p:cNvPr>
          <p:cNvSpPr txBox="1"/>
          <p:nvPr/>
        </p:nvSpPr>
        <p:spPr>
          <a:xfrm>
            <a:off x="9904822" y="586888"/>
            <a:ext cx="1138453" cy="461665"/>
          </a:xfrm>
          <a:prstGeom prst="rect">
            <a:avLst/>
          </a:prstGeom>
          <a:noFill/>
        </p:spPr>
        <p:txBody>
          <a:bodyPr wrap="none" rtlCol="0">
            <a:spAutoFit/>
          </a:bodyPr>
          <a:lstStyle/>
          <a:p>
            <a:r>
              <a:rPr lang="en-US" altLang="zh-CN" sz="2400" dirty="0">
                <a:solidFill>
                  <a:srgbClr val="2DC0D2"/>
                </a:solidFill>
                <a:latin typeface="华文细黑" pitchFamily="2" charset="-122"/>
                <a:ea typeface="华文细黑" pitchFamily="2" charset="-122"/>
              </a:rPr>
              <a:t>Halide</a:t>
            </a:r>
            <a:endParaRPr lang="zh-CN" altLang="en-US" sz="2400" dirty="0">
              <a:solidFill>
                <a:srgbClr val="2DC0D2"/>
              </a:solidFill>
              <a:latin typeface="华文细黑" pitchFamily="2" charset="-122"/>
              <a:ea typeface="华文细黑" pitchFamily="2" charset="-122"/>
            </a:endParaRPr>
          </a:p>
        </p:txBody>
      </p:sp>
      <p:sp>
        <p:nvSpPr>
          <p:cNvPr id="16" name="TextBox 15"/>
          <p:cNvSpPr txBox="1"/>
          <p:nvPr/>
        </p:nvSpPr>
        <p:spPr>
          <a:xfrm>
            <a:off x="1233715" y="2627086"/>
            <a:ext cx="10116456"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结论：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halide</a:t>
            </a:r>
            <a:r>
              <a:rPr lang="zh-CN" altLang="en-US" sz="2400" dirty="0">
                <a:latin typeface="微软雅黑" panose="020B0503020204020204" pitchFamily="34" charset="-122"/>
                <a:ea typeface="微软雅黑" panose="020B0503020204020204" pitchFamily="34" charset="-122"/>
              </a:rPr>
              <a:t>的编译时间比较长（在用</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编译来执行的情况下）</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 darkroom</a:t>
            </a:r>
            <a:r>
              <a:rPr lang="zh-CN" altLang="en-US" sz="2400" dirty="0">
                <a:latin typeface="微软雅黑" panose="020B0503020204020204" pitchFamily="34" charset="-122"/>
                <a:ea typeface="微软雅黑" panose="020B0503020204020204" pitchFamily="34" charset="-122"/>
              </a:rPr>
              <a:t>对图片文件的读写效率比</a:t>
            </a:r>
            <a:r>
              <a:rPr lang="en-US" altLang="zh-CN" sz="2400" dirty="0">
                <a:latin typeface="微软雅黑" panose="020B0503020204020204" pitchFamily="34" charset="-122"/>
                <a:ea typeface="微软雅黑" panose="020B0503020204020204" pitchFamily="34" charset="-122"/>
              </a:rPr>
              <a:t>halide</a:t>
            </a:r>
            <a:r>
              <a:rPr lang="zh-CN" altLang="en-US" sz="2400" dirty="0">
                <a:latin typeface="微软雅黑" panose="020B0503020204020204" pitchFamily="34" charset="-122"/>
                <a:ea typeface="微软雅黑" panose="020B0503020204020204" pitchFamily="34" charset="-122"/>
              </a:rPr>
              <a:t>低很多</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 darkroom</a:t>
            </a:r>
            <a:r>
              <a:rPr lang="zh-CN" altLang="en-US" sz="2400" dirty="0">
                <a:latin typeface="微软雅黑" panose="020B0503020204020204" pitchFamily="34" charset="-122"/>
                <a:ea typeface="微软雅黑" panose="020B0503020204020204" pitchFamily="34" charset="-122"/>
              </a:rPr>
              <a:t>实现的均值滤波效率较高，</a:t>
            </a:r>
            <a:r>
              <a:rPr lang="en-US" altLang="zh-CN" sz="2400" dirty="0">
                <a:latin typeface="微软雅黑" panose="020B0503020204020204" pitchFamily="34" charset="-122"/>
                <a:ea typeface="微软雅黑" panose="020B0503020204020204" pitchFamily="34" charset="-122"/>
              </a:rPr>
              <a:t>halide</a:t>
            </a:r>
            <a:r>
              <a:rPr lang="zh-CN" altLang="en-US" sz="2400" dirty="0">
                <a:latin typeface="微软雅黑" panose="020B0503020204020204" pitchFamily="34" charset="-122"/>
                <a:ea typeface="微软雅黑" panose="020B0503020204020204" pitchFamily="34" charset="-122"/>
              </a:rPr>
              <a:t>由于没有编写合适的规划代码，效率较低</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另外</a:t>
            </a:r>
            <a:r>
              <a:rPr lang="en-US" altLang="zh-CN" sz="2400" dirty="0">
                <a:latin typeface="微软雅黑" panose="020B0503020204020204" pitchFamily="34" charset="-122"/>
                <a:ea typeface="微软雅黑" panose="020B0503020204020204" pitchFamily="34" charset="-122"/>
              </a:rPr>
              <a:t>halide</a:t>
            </a:r>
            <a:r>
              <a:rPr lang="zh-CN" altLang="en-US" sz="2400" dirty="0">
                <a:latin typeface="微软雅黑" panose="020B0503020204020204" pitchFamily="34" charset="-122"/>
                <a:ea typeface="微软雅黑" panose="020B0503020204020204" pitchFamily="34" charset="-122"/>
              </a:rPr>
              <a:t>可能对边界的处理不是很智能。</a:t>
            </a:r>
          </a:p>
        </p:txBody>
      </p:sp>
      <p:sp>
        <p:nvSpPr>
          <p:cNvPr id="9" name="TextBox 10">
            <a:extLst>
              <a:ext uri="{FF2B5EF4-FFF2-40B4-BE49-F238E27FC236}">
                <a16:creationId xmlns:a16="http://schemas.microsoft.com/office/drawing/2014/main" id="{F8448E6C-BDF5-4833-83AE-D5CF38C56C74}"/>
              </a:ext>
            </a:extLst>
          </p:cNvPr>
          <p:cNvSpPr txBox="1"/>
          <p:nvPr/>
        </p:nvSpPr>
        <p:spPr>
          <a:xfrm>
            <a:off x="426613" y="1486445"/>
            <a:ext cx="4787152"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测试比较：均值滤波</a:t>
            </a:r>
          </a:p>
        </p:txBody>
      </p:sp>
    </p:spTree>
    <p:extLst>
      <p:ext uri="{BB962C8B-B14F-4D97-AF65-F5344CB8AC3E}">
        <p14:creationId xmlns:p14="http://schemas.microsoft.com/office/powerpoint/2010/main" val="324284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11331564" cy="4021753"/>
            <a:chOff x="273179" y="944784"/>
            <a:chExt cx="11331564" cy="4021753"/>
          </a:xfrm>
        </p:grpSpPr>
        <p:sp>
          <p:nvSpPr>
            <p:cNvPr id="3" name="文本框 2"/>
            <p:cNvSpPr txBox="1"/>
            <p:nvPr/>
          </p:nvSpPr>
          <p:spPr>
            <a:xfrm>
              <a:off x="273179" y="1298727"/>
              <a:ext cx="11331564"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Seven</a:t>
              </a:r>
              <a:endParaRPr lang="x-none"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3552190" cy="1036320"/>
            </a:xfrm>
            <a:prstGeom prst="rect">
              <a:avLst/>
            </a:prstGeom>
            <a:noFill/>
          </p:spPr>
          <p:txBody>
            <a:bodyPr wrap="none" rtlCol="0">
              <a:spAutoFit/>
            </a:bodyPr>
            <a:lstStyle/>
            <a:p>
              <a:r>
                <a:rPr lang="x-none" sz="6200" dirty="0">
                  <a:solidFill>
                    <a:schemeClr val="bg1"/>
                  </a:solidFill>
                  <a:latin typeface="Arial" charset="0"/>
                </a:rPr>
                <a:t>Summary</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094007" y="478367"/>
            <a:ext cx="2611612" cy="461665"/>
          </a:xfrm>
          <a:prstGeom prst="rect">
            <a:avLst/>
          </a:prstGeom>
          <a:noFill/>
        </p:spPr>
        <p:txBody>
          <a:bodyPr wrap="none" rtlCol="0">
            <a:spAutoFit/>
          </a:bodyPr>
          <a:lstStyle/>
          <a:p>
            <a:r>
              <a:rPr lang="en-US" altLang="zh-CN" sz="2400" dirty="0">
                <a:solidFill>
                  <a:schemeClr val="bg1">
                    <a:lumMod val="85000"/>
                  </a:schemeClr>
                </a:solidFill>
                <a:latin typeface="华文细黑" pitchFamily="2" charset="-122"/>
                <a:ea typeface="华文细黑" pitchFamily="2" charset="-122"/>
              </a:rPr>
              <a:t>BIGE PowerPoint</a:t>
            </a:r>
            <a:endParaRPr lang="zh-CN" altLang="en-US" sz="2400" dirty="0">
              <a:solidFill>
                <a:schemeClr val="bg1">
                  <a:lumMod val="85000"/>
                </a:schemeClr>
              </a:solidFill>
              <a:latin typeface="华文细黑" pitchFamily="2" charset="-122"/>
              <a:ea typeface="华文细黑" pitchFamily="2" charset="-122"/>
            </a:endParaRPr>
          </a:p>
        </p:txBody>
      </p:sp>
      <p:sp>
        <p:nvSpPr>
          <p:cNvPr id="10" name="文本框 9"/>
          <p:cNvSpPr txBox="1"/>
          <p:nvPr/>
        </p:nvSpPr>
        <p:spPr>
          <a:xfrm>
            <a:off x="426613" y="211728"/>
            <a:ext cx="4129657"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Seven</a:t>
            </a:r>
            <a:endParaRPr lang="zh-CN" altLang="en-US" sz="6000" dirty="0">
              <a:solidFill>
                <a:schemeClr val="accent5"/>
              </a:solidFill>
              <a:latin typeface="华文细黑" pitchFamily="2" charset="-122"/>
              <a:ea typeface="华文细黑" pitchFamily="2" charset="-122"/>
            </a:endParaRPr>
          </a:p>
        </p:txBody>
      </p:sp>
      <p:sp>
        <p:nvSpPr>
          <p:cNvPr id="11" name="文本框 10"/>
          <p:cNvSpPr txBox="1"/>
          <p:nvPr/>
        </p:nvSpPr>
        <p:spPr>
          <a:xfrm>
            <a:off x="10241757" y="779983"/>
            <a:ext cx="1463862" cy="276999"/>
          </a:xfrm>
          <a:prstGeom prst="rect">
            <a:avLst/>
          </a:prstGeom>
          <a:noFill/>
        </p:spPr>
        <p:txBody>
          <a:bodyPr wrap="none" rtlCol="0">
            <a:spAutoFit/>
          </a:bodyPr>
          <a:lstStyle/>
          <a:p>
            <a:r>
              <a:rPr lang="en-US" altLang="zh-CN" sz="1200" dirty="0">
                <a:solidFill>
                  <a:schemeClr val="bg1">
                    <a:lumMod val="85000"/>
                  </a:schemeClr>
                </a:solidFill>
                <a:latin typeface="华文细黑" pitchFamily="2" charset="-122"/>
                <a:ea typeface="华文细黑" pitchFamily="2" charset="-122"/>
              </a:rPr>
              <a:t>www.tretars.com</a:t>
            </a:r>
            <a:endParaRPr lang="zh-CN" altLang="en-US" sz="1200" dirty="0">
              <a:solidFill>
                <a:schemeClr val="bg1">
                  <a:lumMod val="85000"/>
                </a:schemeClr>
              </a:solidFill>
              <a:latin typeface="华文细黑" pitchFamily="2" charset="-122"/>
              <a:ea typeface="华文细黑" pitchFamily="2" charset="-122"/>
            </a:endParaRPr>
          </a:p>
        </p:txBody>
      </p:sp>
      <p:sp>
        <p:nvSpPr>
          <p:cNvPr id="51" name="椭圆 50"/>
          <p:cNvSpPr/>
          <p:nvPr/>
        </p:nvSpPr>
        <p:spPr>
          <a:xfrm>
            <a:off x="4698088" y="3073427"/>
            <a:ext cx="1430389" cy="1430389"/>
          </a:xfrm>
          <a:prstGeom prst="ellipse">
            <a:avLst/>
          </a:prstGeom>
          <a:noFill/>
          <a:ln>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7850553" y="1281073"/>
            <a:ext cx="1530338" cy="1530338"/>
          </a:xfrm>
          <a:prstGeom prst="ellipse">
            <a:avLst/>
          </a:prstGeom>
          <a:noFill/>
          <a:ln>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434591" y="3874101"/>
            <a:ext cx="1494996" cy="1494996"/>
          </a:xfrm>
          <a:prstGeom prst="ellipse">
            <a:avLst/>
          </a:prstGeom>
          <a:noFill/>
          <a:ln>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57222" y="1291340"/>
            <a:ext cx="1549097" cy="1549097"/>
          </a:xfrm>
          <a:prstGeom prst="ellipse">
            <a:avLst/>
          </a:prstGeom>
          <a:noFill/>
          <a:ln>
            <a:solidFill>
              <a:srgbClr val="2DC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梯形 17"/>
          <p:cNvSpPr/>
          <p:nvPr/>
        </p:nvSpPr>
        <p:spPr>
          <a:xfrm>
            <a:off x="4698088" y="5254396"/>
            <a:ext cx="3206678" cy="1629164"/>
          </a:xfrm>
          <a:custGeom>
            <a:avLst/>
            <a:gdLst>
              <a:gd name="connsiteX0" fmla="*/ 0 w 2019300"/>
              <a:gd name="connsiteY0" fmla="*/ 1859440 h 1859440"/>
              <a:gd name="connsiteX1" fmla="*/ 464860 w 2019300"/>
              <a:gd name="connsiteY1" fmla="*/ 0 h 1859440"/>
              <a:gd name="connsiteX2" fmla="*/ 1554440 w 2019300"/>
              <a:gd name="connsiteY2" fmla="*/ 0 h 1859440"/>
              <a:gd name="connsiteX3" fmla="*/ 2019300 w 2019300"/>
              <a:gd name="connsiteY3" fmla="*/ 1859440 h 1859440"/>
              <a:gd name="connsiteX4" fmla="*/ 0 w 2019300"/>
              <a:gd name="connsiteY4" fmla="*/ 1859440 h 1859440"/>
              <a:gd name="connsiteX0-1" fmla="*/ 0 w 2019300"/>
              <a:gd name="connsiteY0-2" fmla="*/ 1870320 h 1870320"/>
              <a:gd name="connsiteX1-3" fmla="*/ 464860 w 2019300"/>
              <a:gd name="connsiteY1-4" fmla="*/ 10880 h 1870320"/>
              <a:gd name="connsiteX2-5" fmla="*/ 815340 w 2019300"/>
              <a:gd name="connsiteY2-6" fmla="*/ 0 h 1870320"/>
              <a:gd name="connsiteX3-7" fmla="*/ 1554440 w 2019300"/>
              <a:gd name="connsiteY3-8" fmla="*/ 10880 h 1870320"/>
              <a:gd name="connsiteX4-9" fmla="*/ 2019300 w 2019300"/>
              <a:gd name="connsiteY4-10" fmla="*/ 1870320 h 1870320"/>
              <a:gd name="connsiteX5" fmla="*/ 0 w 2019300"/>
              <a:gd name="connsiteY5" fmla="*/ 1870320 h 1870320"/>
              <a:gd name="connsiteX0-11" fmla="*/ 0 w 2019300"/>
              <a:gd name="connsiteY0-12" fmla="*/ 1870320 h 1870320"/>
              <a:gd name="connsiteX1-13" fmla="*/ 464860 w 2019300"/>
              <a:gd name="connsiteY1-14" fmla="*/ 10880 h 1870320"/>
              <a:gd name="connsiteX2-15" fmla="*/ 815340 w 2019300"/>
              <a:gd name="connsiteY2-16" fmla="*/ 0 h 1870320"/>
              <a:gd name="connsiteX3-17" fmla="*/ 1165860 w 2019300"/>
              <a:gd name="connsiteY3-18" fmla="*/ 7620 h 1870320"/>
              <a:gd name="connsiteX4-19" fmla="*/ 1554440 w 2019300"/>
              <a:gd name="connsiteY4-20" fmla="*/ 10880 h 1870320"/>
              <a:gd name="connsiteX5-21" fmla="*/ 2019300 w 2019300"/>
              <a:gd name="connsiteY5-22" fmla="*/ 1870320 h 1870320"/>
              <a:gd name="connsiteX6" fmla="*/ 0 w 2019300"/>
              <a:gd name="connsiteY6" fmla="*/ 1870320 h 1870320"/>
              <a:gd name="connsiteX0-23" fmla="*/ 0 w 2019300"/>
              <a:gd name="connsiteY0-24" fmla="*/ 2411340 h 2411340"/>
              <a:gd name="connsiteX1-25" fmla="*/ 464860 w 2019300"/>
              <a:gd name="connsiteY1-26" fmla="*/ 551900 h 2411340"/>
              <a:gd name="connsiteX2-27" fmla="*/ 121920 w 2019300"/>
              <a:gd name="connsiteY2-28" fmla="*/ 0 h 2411340"/>
              <a:gd name="connsiteX3-29" fmla="*/ 1165860 w 2019300"/>
              <a:gd name="connsiteY3-30" fmla="*/ 548640 h 2411340"/>
              <a:gd name="connsiteX4-31" fmla="*/ 1554440 w 2019300"/>
              <a:gd name="connsiteY4-32" fmla="*/ 551900 h 2411340"/>
              <a:gd name="connsiteX5-33" fmla="*/ 2019300 w 2019300"/>
              <a:gd name="connsiteY5-34" fmla="*/ 2411340 h 2411340"/>
              <a:gd name="connsiteX6-35" fmla="*/ 0 w 2019300"/>
              <a:gd name="connsiteY6-36" fmla="*/ 2411340 h 2411340"/>
              <a:gd name="connsiteX0-37" fmla="*/ 0 w 2019300"/>
              <a:gd name="connsiteY0-38" fmla="*/ 2411340 h 2411340"/>
              <a:gd name="connsiteX1-39" fmla="*/ 464860 w 2019300"/>
              <a:gd name="connsiteY1-40" fmla="*/ 551900 h 2411340"/>
              <a:gd name="connsiteX2-41" fmla="*/ 121920 w 2019300"/>
              <a:gd name="connsiteY2-42" fmla="*/ 0 h 2411340"/>
              <a:gd name="connsiteX3-43" fmla="*/ 762000 w 2019300"/>
              <a:gd name="connsiteY3-44" fmla="*/ 335280 h 2411340"/>
              <a:gd name="connsiteX4-45" fmla="*/ 1165860 w 2019300"/>
              <a:gd name="connsiteY4-46" fmla="*/ 548640 h 2411340"/>
              <a:gd name="connsiteX5-47" fmla="*/ 1554440 w 2019300"/>
              <a:gd name="connsiteY5-48" fmla="*/ 551900 h 2411340"/>
              <a:gd name="connsiteX6-49" fmla="*/ 2019300 w 2019300"/>
              <a:gd name="connsiteY6-50" fmla="*/ 2411340 h 2411340"/>
              <a:gd name="connsiteX7" fmla="*/ 0 w 2019300"/>
              <a:gd name="connsiteY7" fmla="*/ 2411340 h 2411340"/>
              <a:gd name="connsiteX0-51" fmla="*/ 0 w 2019300"/>
              <a:gd name="connsiteY0-52" fmla="*/ 2411340 h 2411340"/>
              <a:gd name="connsiteX1-53" fmla="*/ 464860 w 2019300"/>
              <a:gd name="connsiteY1-54" fmla="*/ 551900 h 2411340"/>
              <a:gd name="connsiteX2-55" fmla="*/ 121920 w 2019300"/>
              <a:gd name="connsiteY2-56" fmla="*/ 0 h 2411340"/>
              <a:gd name="connsiteX3-57" fmla="*/ 762000 w 2019300"/>
              <a:gd name="connsiteY3-58" fmla="*/ 548640 h 2411340"/>
              <a:gd name="connsiteX4-59" fmla="*/ 1165860 w 2019300"/>
              <a:gd name="connsiteY4-60" fmla="*/ 548640 h 2411340"/>
              <a:gd name="connsiteX5-61" fmla="*/ 1554440 w 2019300"/>
              <a:gd name="connsiteY5-62" fmla="*/ 551900 h 2411340"/>
              <a:gd name="connsiteX6-63" fmla="*/ 2019300 w 2019300"/>
              <a:gd name="connsiteY6-64" fmla="*/ 2411340 h 2411340"/>
              <a:gd name="connsiteX7-65" fmla="*/ 0 w 2019300"/>
              <a:gd name="connsiteY7-66" fmla="*/ 2411340 h 2411340"/>
              <a:gd name="connsiteX0-67" fmla="*/ 0 w 2019300"/>
              <a:gd name="connsiteY0-68" fmla="*/ 2411340 h 2411340"/>
              <a:gd name="connsiteX1-69" fmla="*/ 464860 w 2019300"/>
              <a:gd name="connsiteY1-70" fmla="*/ 551900 h 2411340"/>
              <a:gd name="connsiteX2-71" fmla="*/ 121920 w 2019300"/>
              <a:gd name="connsiteY2-72" fmla="*/ 0 h 2411340"/>
              <a:gd name="connsiteX3-73" fmla="*/ 762000 w 2019300"/>
              <a:gd name="connsiteY3-74" fmla="*/ 548640 h 2411340"/>
              <a:gd name="connsiteX4-75" fmla="*/ 975360 w 2019300"/>
              <a:gd name="connsiteY4-76" fmla="*/ 541020 h 2411340"/>
              <a:gd name="connsiteX5-77" fmla="*/ 1165860 w 2019300"/>
              <a:gd name="connsiteY5-78" fmla="*/ 548640 h 2411340"/>
              <a:gd name="connsiteX6-79" fmla="*/ 1554440 w 2019300"/>
              <a:gd name="connsiteY6-80" fmla="*/ 551900 h 2411340"/>
              <a:gd name="connsiteX7-81" fmla="*/ 2019300 w 2019300"/>
              <a:gd name="connsiteY7-82" fmla="*/ 2411340 h 2411340"/>
              <a:gd name="connsiteX8" fmla="*/ 0 w 2019300"/>
              <a:gd name="connsiteY8" fmla="*/ 2411340 h 2411340"/>
              <a:gd name="connsiteX0-83" fmla="*/ 0 w 2019300"/>
              <a:gd name="connsiteY0-84" fmla="*/ 2411340 h 2411340"/>
              <a:gd name="connsiteX1-85" fmla="*/ 464860 w 2019300"/>
              <a:gd name="connsiteY1-86" fmla="*/ 551900 h 2411340"/>
              <a:gd name="connsiteX2-87" fmla="*/ 121920 w 2019300"/>
              <a:gd name="connsiteY2-88" fmla="*/ 0 h 2411340"/>
              <a:gd name="connsiteX3-89" fmla="*/ 762000 w 2019300"/>
              <a:gd name="connsiteY3-90" fmla="*/ 548640 h 2411340"/>
              <a:gd name="connsiteX4-91" fmla="*/ 952500 w 2019300"/>
              <a:gd name="connsiteY4-92" fmla="*/ 121920 h 2411340"/>
              <a:gd name="connsiteX5-93" fmla="*/ 1165860 w 2019300"/>
              <a:gd name="connsiteY5-94" fmla="*/ 548640 h 2411340"/>
              <a:gd name="connsiteX6-95" fmla="*/ 1554440 w 2019300"/>
              <a:gd name="connsiteY6-96" fmla="*/ 551900 h 2411340"/>
              <a:gd name="connsiteX7-97" fmla="*/ 2019300 w 2019300"/>
              <a:gd name="connsiteY7-98" fmla="*/ 2411340 h 2411340"/>
              <a:gd name="connsiteX8-99" fmla="*/ 0 w 2019300"/>
              <a:gd name="connsiteY8-100" fmla="*/ 2411340 h 2411340"/>
              <a:gd name="connsiteX0-101" fmla="*/ 0 w 2019300"/>
              <a:gd name="connsiteY0-102" fmla="*/ 2411340 h 2411340"/>
              <a:gd name="connsiteX1-103" fmla="*/ 464860 w 2019300"/>
              <a:gd name="connsiteY1-104" fmla="*/ 551900 h 2411340"/>
              <a:gd name="connsiteX2-105" fmla="*/ 121920 w 2019300"/>
              <a:gd name="connsiteY2-106" fmla="*/ 0 h 2411340"/>
              <a:gd name="connsiteX3-107" fmla="*/ 762000 w 2019300"/>
              <a:gd name="connsiteY3-108" fmla="*/ 548640 h 2411340"/>
              <a:gd name="connsiteX4-109" fmla="*/ 952500 w 2019300"/>
              <a:gd name="connsiteY4-110" fmla="*/ 121920 h 2411340"/>
              <a:gd name="connsiteX5-111" fmla="*/ 1165860 w 2019300"/>
              <a:gd name="connsiteY5-112" fmla="*/ 548640 h 2411340"/>
              <a:gd name="connsiteX6-113" fmla="*/ 1371600 w 2019300"/>
              <a:gd name="connsiteY6-114" fmla="*/ 541020 h 2411340"/>
              <a:gd name="connsiteX7-115" fmla="*/ 1554440 w 2019300"/>
              <a:gd name="connsiteY7-116" fmla="*/ 551900 h 2411340"/>
              <a:gd name="connsiteX8-117" fmla="*/ 2019300 w 2019300"/>
              <a:gd name="connsiteY8-118" fmla="*/ 2411340 h 2411340"/>
              <a:gd name="connsiteX9" fmla="*/ 0 w 2019300"/>
              <a:gd name="connsiteY9" fmla="*/ 2411340 h 2411340"/>
              <a:gd name="connsiteX0-119" fmla="*/ 0 w 2019300"/>
              <a:gd name="connsiteY0-120" fmla="*/ 2518020 h 2518020"/>
              <a:gd name="connsiteX1-121" fmla="*/ 464860 w 2019300"/>
              <a:gd name="connsiteY1-122" fmla="*/ 658580 h 2518020"/>
              <a:gd name="connsiteX2-123" fmla="*/ 121920 w 2019300"/>
              <a:gd name="connsiteY2-124" fmla="*/ 106680 h 2518020"/>
              <a:gd name="connsiteX3-125" fmla="*/ 762000 w 2019300"/>
              <a:gd name="connsiteY3-126" fmla="*/ 655320 h 2518020"/>
              <a:gd name="connsiteX4-127" fmla="*/ 952500 w 2019300"/>
              <a:gd name="connsiteY4-128" fmla="*/ 228600 h 2518020"/>
              <a:gd name="connsiteX5-129" fmla="*/ 1165860 w 2019300"/>
              <a:gd name="connsiteY5-130" fmla="*/ 655320 h 2518020"/>
              <a:gd name="connsiteX6-131" fmla="*/ 1722120 w 2019300"/>
              <a:gd name="connsiteY6-132" fmla="*/ 0 h 2518020"/>
              <a:gd name="connsiteX7-133" fmla="*/ 1554440 w 2019300"/>
              <a:gd name="connsiteY7-134" fmla="*/ 658580 h 2518020"/>
              <a:gd name="connsiteX8-135" fmla="*/ 2019300 w 2019300"/>
              <a:gd name="connsiteY8-136" fmla="*/ 2518020 h 2518020"/>
              <a:gd name="connsiteX9-137" fmla="*/ 0 w 2019300"/>
              <a:gd name="connsiteY9-138" fmla="*/ 2518020 h 2518020"/>
              <a:gd name="connsiteX0-139" fmla="*/ 0 w 2019300"/>
              <a:gd name="connsiteY0-140" fmla="*/ 2518020 h 2518020"/>
              <a:gd name="connsiteX1-141" fmla="*/ 464860 w 2019300"/>
              <a:gd name="connsiteY1-142" fmla="*/ 658580 h 2518020"/>
              <a:gd name="connsiteX2-143" fmla="*/ 121920 w 2019300"/>
              <a:gd name="connsiteY2-144" fmla="*/ 106680 h 2518020"/>
              <a:gd name="connsiteX3-145" fmla="*/ 762000 w 2019300"/>
              <a:gd name="connsiteY3-146" fmla="*/ 655320 h 2518020"/>
              <a:gd name="connsiteX4-147" fmla="*/ 960120 w 2019300"/>
              <a:gd name="connsiteY4-148" fmla="*/ 91440 h 2518020"/>
              <a:gd name="connsiteX5-149" fmla="*/ 1165860 w 2019300"/>
              <a:gd name="connsiteY5-150" fmla="*/ 655320 h 2518020"/>
              <a:gd name="connsiteX6-151" fmla="*/ 1722120 w 2019300"/>
              <a:gd name="connsiteY6-152" fmla="*/ 0 h 2518020"/>
              <a:gd name="connsiteX7-153" fmla="*/ 1554440 w 2019300"/>
              <a:gd name="connsiteY7-154" fmla="*/ 658580 h 2518020"/>
              <a:gd name="connsiteX8-155" fmla="*/ 2019300 w 2019300"/>
              <a:gd name="connsiteY8-156" fmla="*/ 2518020 h 2518020"/>
              <a:gd name="connsiteX9-157" fmla="*/ 0 w 2019300"/>
              <a:gd name="connsiteY9-158" fmla="*/ 2518020 h 2518020"/>
              <a:gd name="connsiteX0-159" fmla="*/ 0 w 2019300"/>
              <a:gd name="connsiteY0-160" fmla="*/ 2518020 h 2518020"/>
              <a:gd name="connsiteX1-161" fmla="*/ 464860 w 2019300"/>
              <a:gd name="connsiteY1-162" fmla="*/ 658580 h 2518020"/>
              <a:gd name="connsiteX2-163" fmla="*/ 121920 w 2019300"/>
              <a:gd name="connsiteY2-164" fmla="*/ 106680 h 2518020"/>
              <a:gd name="connsiteX3-165" fmla="*/ 762000 w 2019300"/>
              <a:gd name="connsiteY3-166" fmla="*/ 655320 h 2518020"/>
              <a:gd name="connsiteX4-167" fmla="*/ 960120 w 2019300"/>
              <a:gd name="connsiteY4-168" fmla="*/ 91440 h 2518020"/>
              <a:gd name="connsiteX5-169" fmla="*/ 1165860 w 2019300"/>
              <a:gd name="connsiteY5-170" fmla="*/ 655320 h 2518020"/>
              <a:gd name="connsiteX6-171" fmla="*/ 1722120 w 2019300"/>
              <a:gd name="connsiteY6-172" fmla="*/ 0 h 2518020"/>
              <a:gd name="connsiteX7-173" fmla="*/ 1554440 w 2019300"/>
              <a:gd name="connsiteY7-174" fmla="*/ 658580 h 2518020"/>
              <a:gd name="connsiteX8-175" fmla="*/ 2019300 w 2019300"/>
              <a:gd name="connsiteY8-176" fmla="*/ 2518020 h 2518020"/>
              <a:gd name="connsiteX9-177" fmla="*/ 0 w 2019300"/>
              <a:gd name="connsiteY9-178" fmla="*/ 2518020 h 2518020"/>
              <a:gd name="connsiteX0-179" fmla="*/ 0 w 2019300"/>
              <a:gd name="connsiteY0-180" fmla="*/ 2518020 h 2518020"/>
              <a:gd name="connsiteX1-181" fmla="*/ 464860 w 2019300"/>
              <a:gd name="connsiteY1-182" fmla="*/ 658580 h 2518020"/>
              <a:gd name="connsiteX2-183" fmla="*/ 121920 w 2019300"/>
              <a:gd name="connsiteY2-184" fmla="*/ 106680 h 2518020"/>
              <a:gd name="connsiteX3-185" fmla="*/ 762000 w 2019300"/>
              <a:gd name="connsiteY3-186" fmla="*/ 655320 h 2518020"/>
              <a:gd name="connsiteX4-187" fmla="*/ 960120 w 2019300"/>
              <a:gd name="connsiteY4-188" fmla="*/ 91440 h 2518020"/>
              <a:gd name="connsiteX5-189" fmla="*/ 1165860 w 2019300"/>
              <a:gd name="connsiteY5-190" fmla="*/ 655320 h 2518020"/>
              <a:gd name="connsiteX6-191" fmla="*/ 1722120 w 2019300"/>
              <a:gd name="connsiteY6-192" fmla="*/ 0 h 2518020"/>
              <a:gd name="connsiteX7-193" fmla="*/ 1554440 w 2019300"/>
              <a:gd name="connsiteY7-194" fmla="*/ 658580 h 2518020"/>
              <a:gd name="connsiteX8-195" fmla="*/ 2019300 w 2019300"/>
              <a:gd name="connsiteY8-196" fmla="*/ 2518020 h 2518020"/>
              <a:gd name="connsiteX9-197" fmla="*/ 0 w 2019300"/>
              <a:gd name="connsiteY9-198" fmla="*/ 2518020 h 2518020"/>
              <a:gd name="connsiteX0-199" fmla="*/ 0 w 2019300"/>
              <a:gd name="connsiteY0-200" fmla="*/ 2518020 h 2518020"/>
              <a:gd name="connsiteX1-201" fmla="*/ 464860 w 2019300"/>
              <a:gd name="connsiteY1-202" fmla="*/ 658580 h 2518020"/>
              <a:gd name="connsiteX2-203" fmla="*/ 121920 w 2019300"/>
              <a:gd name="connsiteY2-204" fmla="*/ 106680 h 2518020"/>
              <a:gd name="connsiteX3-205" fmla="*/ 762000 w 2019300"/>
              <a:gd name="connsiteY3-206" fmla="*/ 655320 h 2518020"/>
              <a:gd name="connsiteX4-207" fmla="*/ 960120 w 2019300"/>
              <a:gd name="connsiteY4-208" fmla="*/ 91440 h 2518020"/>
              <a:gd name="connsiteX5-209" fmla="*/ 1165860 w 2019300"/>
              <a:gd name="connsiteY5-210" fmla="*/ 655320 h 2518020"/>
              <a:gd name="connsiteX6-211" fmla="*/ 1722120 w 2019300"/>
              <a:gd name="connsiteY6-212" fmla="*/ 0 h 2518020"/>
              <a:gd name="connsiteX7-213" fmla="*/ 1554440 w 2019300"/>
              <a:gd name="connsiteY7-214" fmla="*/ 658580 h 2518020"/>
              <a:gd name="connsiteX8-215" fmla="*/ 2019300 w 2019300"/>
              <a:gd name="connsiteY8-216" fmla="*/ 2518020 h 2518020"/>
              <a:gd name="connsiteX9-217" fmla="*/ 0 w 2019300"/>
              <a:gd name="connsiteY9-218" fmla="*/ 2518020 h 2518020"/>
              <a:gd name="connsiteX0-219" fmla="*/ 0 w 2019300"/>
              <a:gd name="connsiteY0-220" fmla="*/ 2518020 h 2518020"/>
              <a:gd name="connsiteX1-221" fmla="*/ 464860 w 2019300"/>
              <a:gd name="connsiteY1-222" fmla="*/ 658580 h 2518020"/>
              <a:gd name="connsiteX2-223" fmla="*/ 121920 w 2019300"/>
              <a:gd name="connsiteY2-224" fmla="*/ 106680 h 2518020"/>
              <a:gd name="connsiteX3-225" fmla="*/ 762000 w 2019300"/>
              <a:gd name="connsiteY3-226" fmla="*/ 655320 h 2518020"/>
              <a:gd name="connsiteX4-227" fmla="*/ 960120 w 2019300"/>
              <a:gd name="connsiteY4-228" fmla="*/ 91440 h 2518020"/>
              <a:gd name="connsiteX5-229" fmla="*/ 1165860 w 2019300"/>
              <a:gd name="connsiteY5-230" fmla="*/ 655320 h 2518020"/>
              <a:gd name="connsiteX6-231" fmla="*/ 1722120 w 2019300"/>
              <a:gd name="connsiteY6-232" fmla="*/ 0 h 2518020"/>
              <a:gd name="connsiteX7-233" fmla="*/ 1554440 w 2019300"/>
              <a:gd name="connsiteY7-234" fmla="*/ 658580 h 2518020"/>
              <a:gd name="connsiteX8-235" fmla="*/ 2019300 w 2019300"/>
              <a:gd name="connsiteY8-236" fmla="*/ 2518020 h 2518020"/>
              <a:gd name="connsiteX9-237" fmla="*/ 0 w 2019300"/>
              <a:gd name="connsiteY9-238" fmla="*/ 2518020 h 2518020"/>
              <a:gd name="connsiteX0-239" fmla="*/ 0 w 2019300"/>
              <a:gd name="connsiteY0-240" fmla="*/ 2518020 h 2518020"/>
              <a:gd name="connsiteX1-241" fmla="*/ 464860 w 2019300"/>
              <a:gd name="connsiteY1-242" fmla="*/ 658580 h 2518020"/>
              <a:gd name="connsiteX2-243" fmla="*/ 121920 w 2019300"/>
              <a:gd name="connsiteY2-244" fmla="*/ 106680 h 2518020"/>
              <a:gd name="connsiteX3-245" fmla="*/ 762000 w 2019300"/>
              <a:gd name="connsiteY3-246" fmla="*/ 655320 h 2518020"/>
              <a:gd name="connsiteX4-247" fmla="*/ 960120 w 2019300"/>
              <a:gd name="connsiteY4-248" fmla="*/ 91440 h 2518020"/>
              <a:gd name="connsiteX5-249" fmla="*/ 1165860 w 2019300"/>
              <a:gd name="connsiteY5-250" fmla="*/ 655320 h 2518020"/>
              <a:gd name="connsiteX6-251" fmla="*/ 1722120 w 2019300"/>
              <a:gd name="connsiteY6-252" fmla="*/ 0 h 2518020"/>
              <a:gd name="connsiteX7-253" fmla="*/ 1554440 w 2019300"/>
              <a:gd name="connsiteY7-254" fmla="*/ 658580 h 2518020"/>
              <a:gd name="connsiteX8-255" fmla="*/ 2019300 w 2019300"/>
              <a:gd name="connsiteY8-256" fmla="*/ 2518020 h 2518020"/>
              <a:gd name="connsiteX9-257" fmla="*/ 0 w 2019300"/>
              <a:gd name="connsiteY9-258" fmla="*/ 2518020 h 2518020"/>
              <a:gd name="connsiteX0-259" fmla="*/ 0 w 2019300"/>
              <a:gd name="connsiteY0-260" fmla="*/ 2518020 h 2518020"/>
              <a:gd name="connsiteX1-261" fmla="*/ 464860 w 2019300"/>
              <a:gd name="connsiteY1-262" fmla="*/ 658580 h 2518020"/>
              <a:gd name="connsiteX2-263" fmla="*/ 121920 w 2019300"/>
              <a:gd name="connsiteY2-264" fmla="*/ 106680 h 2518020"/>
              <a:gd name="connsiteX3-265" fmla="*/ 762000 w 2019300"/>
              <a:gd name="connsiteY3-266" fmla="*/ 655320 h 2518020"/>
              <a:gd name="connsiteX4-267" fmla="*/ 960120 w 2019300"/>
              <a:gd name="connsiteY4-268" fmla="*/ 91440 h 2518020"/>
              <a:gd name="connsiteX5-269" fmla="*/ 1165860 w 2019300"/>
              <a:gd name="connsiteY5-270" fmla="*/ 655320 h 2518020"/>
              <a:gd name="connsiteX6-271" fmla="*/ 1722120 w 2019300"/>
              <a:gd name="connsiteY6-272" fmla="*/ 0 h 2518020"/>
              <a:gd name="connsiteX7-273" fmla="*/ 1554440 w 2019300"/>
              <a:gd name="connsiteY7-274" fmla="*/ 658580 h 2518020"/>
              <a:gd name="connsiteX8-275" fmla="*/ 2019300 w 2019300"/>
              <a:gd name="connsiteY8-276" fmla="*/ 2518020 h 2518020"/>
              <a:gd name="connsiteX9-277" fmla="*/ 0 w 2019300"/>
              <a:gd name="connsiteY9-278" fmla="*/ 2518020 h 2518020"/>
              <a:gd name="connsiteX0-279" fmla="*/ 0 w 2019300"/>
              <a:gd name="connsiteY0-280" fmla="*/ 2518020 h 2518020"/>
              <a:gd name="connsiteX1-281" fmla="*/ 464860 w 2019300"/>
              <a:gd name="connsiteY1-282" fmla="*/ 658580 h 2518020"/>
              <a:gd name="connsiteX2-283" fmla="*/ 358140 w 2019300"/>
              <a:gd name="connsiteY2-284" fmla="*/ 480060 h 2518020"/>
              <a:gd name="connsiteX3-285" fmla="*/ 121920 w 2019300"/>
              <a:gd name="connsiteY3-286" fmla="*/ 106680 h 2518020"/>
              <a:gd name="connsiteX4-287" fmla="*/ 762000 w 2019300"/>
              <a:gd name="connsiteY4-288" fmla="*/ 655320 h 2518020"/>
              <a:gd name="connsiteX5-289" fmla="*/ 960120 w 2019300"/>
              <a:gd name="connsiteY5-290" fmla="*/ 91440 h 2518020"/>
              <a:gd name="connsiteX6-291" fmla="*/ 1165860 w 2019300"/>
              <a:gd name="connsiteY6-292" fmla="*/ 655320 h 2518020"/>
              <a:gd name="connsiteX7-293" fmla="*/ 1722120 w 2019300"/>
              <a:gd name="connsiteY7-294" fmla="*/ 0 h 2518020"/>
              <a:gd name="connsiteX8-295" fmla="*/ 1554440 w 2019300"/>
              <a:gd name="connsiteY8-296" fmla="*/ 658580 h 2518020"/>
              <a:gd name="connsiteX9-297" fmla="*/ 2019300 w 2019300"/>
              <a:gd name="connsiteY9-298" fmla="*/ 2518020 h 2518020"/>
              <a:gd name="connsiteX10" fmla="*/ 0 w 2019300"/>
              <a:gd name="connsiteY10" fmla="*/ 2518020 h 2518020"/>
              <a:gd name="connsiteX0-299" fmla="*/ 0 w 2019300"/>
              <a:gd name="connsiteY0-300" fmla="*/ 2518020 h 2518020"/>
              <a:gd name="connsiteX1-301" fmla="*/ 464860 w 2019300"/>
              <a:gd name="connsiteY1-302" fmla="*/ 658580 h 2518020"/>
              <a:gd name="connsiteX2-303" fmla="*/ 304800 w 2019300"/>
              <a:gd name="connsiteY2-304" fmla="*/ 495300 h 2518020"/>
              <a:gd name="connsiteX3-305" fmla="*/ 121920 w 2019300"/>
              <a:gd name="connsiteY3-306" fmla="*/ 106680 h 2518020"/>
              <a:gd name="connsiteX4-307" fmla="*/ 762000 w 2019300"/>
              <a:gd name="connsiteY4-308" fmla="*/ 655320 h 2518020"/>
              <a:gd name="connsiteX5-309" fmla="*/ 960120 w 2019300"/>
              <a:gd name="connsiteY5-310" fmla="*/ 91440 h 2518020"/>
              <a:gd name="connsiteX6-311" fmla="*/ 1165860 w 2019300"/>
              <a:gd name="connsiteY6-312" fmla="*/ 655320 h 2518020"/>
              <a:gd name="connsiteX7-313" fmla="*/ 1722120 w 2019300"/>
              <a:gd name="connsiteY7-314" fmla="*/ 0 h 2518020"/>
              <a:gd name="connsiteX8-315" fmla="*/ 1554440 w 2019300"/>
              <a:gd name="connsiteY8-316" fmla="*/ 658580 h 2518020"/>
              <a:gd name="connsiteX9-317" fmla="*/ 2019300 w 2019300"/>
              <a:gd name="connsiteY9-318" fmla="*/ 2518020 h 2518020"/>
              <a:gd name="connsiteX10-319" fmla="*/ 0 w 2019300"/>
              <a:gd name="connsiteY10-320" fmla="*/ 2518020 h 2518020"/>
              <a:gd name="connsiteX0-321" fmla="*/ 0 w 2019300"/>
              <a:gd name="connsiteY0-322" fmla="*/ 2518020 h 2518020"/>
              <a:gd name="connsiteX1-323" fmla="*/ 464860 w 2019300"/>
              <a:gd name="connsiteY1-324" fmla="*/ 658580 h 2518020"/>
              <a:gd name="connsiteX2-325" fmla="*/ 304800 w 2019300"/>
              <a:gd name="connsiteY2-326" fmla="*/ 495300 h 2518020"/>
              <a:gd name="connsiteX3-327" fmla="*/ 121920 w 2019300"/>
              <a:gd name="connsiteY3-328" fmla="*/ 106680 h 2518020"/>
              <a:gd name="connsiteX4-329" fmla="*/ 762000 w 2019300"/>
              <a:gd name="connsiteY4-330" fmla="*/ 655320 h 2518020"/>
              <a:gd name="connsiteX5-331" fmla="*/ 960120 w 2019300"/>
              <a:gd name="connsiteY5-332" fmla="*/ 91440 h 2518020"/>
              <a:gd name="connsiteX6-333" fmla="*/ 1165860 w 2019300"/>
              <a:gd name="connsiteY6-334" fmla="*/ 655320 h 2518020"/>
              <a:gd name="connsiteX7-335" fmla="*/ 1722120 w 2019300"/>
              <a:gd name="connsiteY7-336" fmla="*/ 0 h 2518020"/>
              <a:gd name="connsiteX8-337" fmla="*/ 1554440 w 2019300"/>
              <a:gd name="connsiteY8-338" fmla="*/ 658580 h 2518020"/>
              <a:gd name="connsiteX9-339" fmla="*/ 2019300 w 2019300"/>
              <a:gd name="connsiteY9-340" fmla="*/ 2518020 h 2518020"/>
              <a:gd name="connsiteX10-341" fmla="*/ 0 w 2019300"/>
              <a:gd name="connsiteY10-342" fmla="*/ 2518020 h 2518020"/>
              <a:gd name="connsiteX0-343" fmla="*/ 0 w 2019300"/>
              <a:gd name="connsiteY0-344" fmla="*/ 2518020 h 2518020"/>
              <a:gd name="connsiteX1-345" fmla="*/ 464860 w 2019300"/>
              <a:gd name="connsiteY1-346" fmla="*/ 658580 h 2518020"/>
              <a:gd name="connsiteX2-347" fmla="*/ 304800 w 2019300"/>
              <a:gd name="connsiteY2-348" fmla="*/ 495300 h 2518020"/>
              <a:gd name="connsiteX3-349" fmla="*/ 121920 w 2019300"/>
              <a:gd name="connsiteY3-350" fmla="*/ 106680 h 2518020"/>
              <a:gd name="connsiteX4-351" fmla="*/ 762000 w 2019300"/>
              <a:gd name="connsiteY4-352" fmla="*/ 655320 h 2518020"/>
              <a:gd name="connsiteX5-353" fmla="*/ 960120 w 2019300"/>
              <a:gd name="connsiteY5-354" fmla="*/ 91440 h 2518020"/>
              <a:gd name="connsiteX6-355" fmla="*/ 1165860 w 2019300"/>
              <a:gd name="connsiteY6-356" fmla="*/ 655320 h 2518020"/>
              <a:gd name="connsiteX7-357" fmla="*/ 1722120 w 2019300"/>
              <a:gd name="connsiteY7-358" fmla="*/ 0 h 2518020"/>
              <a:gd name="connsiteX8-359" fmla="*/ 1554440 w 2019300"/>
              <a:gd name="connsiteY8-360" fmla="*/ 658580 h 2518020"/>
              <a:gd name="connsiteX9-361" fmla="*/ 2019300 w 2019300"/>
              <a:gd name="connsiteY9-362" fmla="*/ 2518020 h 2518020"/>
              <a:gd name="connsiteX10-363" fmla="*/ 0 w 2019300"/>
              <a:gd name="connsiteY10-364" fmla="*/ 2518020 h 2518020"/>
              <a:gd name="connsiteX0-365" fmla="*/ 0 w 2019300"/>
              <a:gd name="connsiteY0-366" fmla="*/ 2518020 h 2518020"/>
              <a:gd name="connsiteX1-367" fmla="*/ 464860 w 2019300"/>
              <a:gd name="connsiteY1-368" fmla="*/ 658580 h 2518020"/>
              <a:gd name="connsiteX2-369" fmla="*/ 304800 w 2019300"/>
              <a:gd name="connsiteY2-370" fmla="*/ 495300 h 2518020"/>
              <a:gd name="connsiteX3-371" fmla="*/ 121920 w 2019300"/>
              <a:gd name="connsiteY3-372" fmla="*/ 106680 h 2518020"/>
              <a:gd name="connsiteX4-373" fmla="*/ 434340 w 2019300"/>
              <a:gd name="connsiteY4-374" fmla="*/ 335280 h 2518020"/>
              <a:gd name="connsiteX5-375" fmla="*/ 762000 w 2019300"/>
              <a:gd name="connsiteY5-376" fmla="*/ 655320 h 2518020"/>
              <a:gd name="connsiteX6-377" fmla="*/ 960120 w 2019300"/>
              <a:gd name="connsiteY6-378" fmla="*/ 91440 h 2518020"/>
              <a:gd name="connsiteX7-379" fmla="*/ 1165860 w 2019300"/>
              <a:gd name="connsiteY7-380" fmla="*/ 655320 h 2518020"/>
              <a:gd name="connsiteX8-381" fmla="*/ 1722120 w 2019300"/>
              <a:gd name="connsiteY8-382" fmla="*/ 0 h 2518020"/>
              <a:gd name="connsiteX9-383" fmla="*/ 1554440 w 2019300"/>
              <a:gd name="connsiteY9-384" fmla="*/ 658580 h 2518020"/>
              <a:gd name="connsiteX10-385" fmla="*/ 2019300 w 2019300"/>
              <a:gd name="connsiteY10-386" fmla="*/ 2518020 h 2518020"/>
              <a:gd name="connsiteX11" fmla="*/ 0 w 2019300"/>
              <a:gd name="connsiteY11" fmla="*/ 2518020 h 2518020"/>
              <a:gd name="connsiteX0-387" fmla="*/ 0 w 2019300"/>
              <a:gd name="connsiteY0-388" fmla="*/ 2518020 h 2518020"/>
              <a:gd name="connsiteX1-389" fmla="*/ 464860 w 2019300"/>
              <a:gd name="connsiteY1-390" fmla="*/ 658580 h 2518020"/>
              <a:gd name="connsiteX2-391" fmla="*/ 304800 w 2019300"/>
              <a:gd name="connsiteY2-392" fmla="*/ 495300 h 2518020"/>
              <a:gd name="connsiteX3-393" fmla="*/ 121920 w 2019300"/>
              <a:gd name="connsiteY3-394" fmla="*/ 106680 h 2518020"/>
              <a:gd name="connsiteX4-395" fmla="*/ 381000 w 2019300"/>
              <a:gd name="connsiteY4-396" fmla="*/ 396240 h 2518020"/>
              <a:gd name="connsiteX5-397" fmla="*/ 762000 w 2019300"/>
              <a:gd name="connsiteY5-398" fmla="*/ 655320 h 2518020"/>
              <a:gd name="connsiteX6-399" fmla="*/ 960120 w 2019300"/>
              <a:gd name="connsiteY6-400" fmla="*/ 91440 h 2518020"/>
              <a:gd name="connsiteX7-401" fmla="*/ 1165860 w 2019300"/>
              <a:gd name="connsiteY7-402" fmla="*/ 655320 h 2518020"/>
              <a:gd name="connsiteX8-403" fmla="*/ 1722120 w 2019300"/>
              <a:gd name="connsiteY8-404" fmla="*/ 0 h 2518020"/>
              <a:gd name="connsiteX9-405" fmla="*/ 1554440 w 2019300"/>
              <a:gd name="connsiteY9-406" fmla="*/ 658580 h 2518020"/>
              <a:gd name="connsiteX10-407" fmla="*/ 2019300 w 2019300"/>
              <a:gd name="connsiteY10-408" fmla="*/ 2518020 h 2518020"/>
              <a:gd name="connsiteX11-409" fmla="*/ 0 w 2019300"/>
              <a:gd name="connsiteY11-410" fmla="*/ 2518020 h 2518020"/>
              <a:gd name="connsiteX0-411" fmla="*/ 0 w 2019300"/>
              <a:gd name="connsiteY0-412" fmla="*/ 2518020 h 2518020"/>
              <a:gd name="connsiteX1-413" fmla="*/ 464860 w 2019300"/>
              <a:gd name="connsiteY1-414" fmla="*/ 658580 h 2518020"/>
              <a:gd name="connsiteX2-415" fmla="*/ 304800 w 2019300"/>
              <a:gd name="connsiteY2-416" fmla="*/ 495300 h 2518020"/>
              <a:gd name="connsiteX3-417" fmla="*/ 121920 w 2019300"/>
              <a:gd name="connsiteY3-418" fmla="*/ 106680 h 2518020"/>
              <a:gd name="connsiteX4-419" fmla="*/ 381000 w 2019300"/>
              <a:gd name="connsiteY4-420" fmla="*/ 396240 h 2518020"/>
              <a:gd name="connsiteX5-421" fmla="*/ 533400 w 2019300"/>
              <a:gd name="connsiteY5-422" fmla="*/ 533400 h 2518020"/>
              <a:gd name="connsiteX6-423" fmla="*/ 762000 w 2019300"/>
              <a:gd name="connsiteY6-424" fmla="*/ 655320 h 2518020"/>
              <a:gd name="connsiteX7-425" fmla="*/ 960120 w 2019300"/>
              <a:gd name="connsiteY7-426" fmla="*/ 91440 h 2518020"/>
              <a:gd name="connsiteX8-427" fmla="*/ 1165860 w 2019300"/>
              <a:gd name="connsiteY8-428" fmla="*/ 655320 h 2518020"/>
              <a:gd name="connsiteX9-429" fmla="*/ 1722120 w 2019300"/>
              <a:gd name="connsiteY9-430" fmla="*/ 0 h 2518020"/>
              <a:gd name="connsiteX10-431" fmla="*/ 1554440 w 2019300"/>
              <a:gd name="connsiteY10-432" fmla="*/ 658580 h 2518020"/>
              <a:gd name="connsiteX11-433" fmla="*/ 2019300 w 2019300"/>
              <a:gd name="connsiteY11-434" fmla="*/ 2518020 h 2518020"/>
              <a:gd name="connsiteX12" fmla="*/ 0 w 2019300"/>
              <a:gd name="connsiteY12" fmla="*/ 2518020 h 2518020"/>
              <a:gd name="connsiteX0-435" fmla="*/ 0 w 2019300"/>
              <a:gd name="connsiteY0-436" fmla="*/ 2518020 h 2518020"/>
              <a:gd name="connsiteX1-437" fmla="*/ 464860 w 2019300"/>
              <a:gd name="connsiteY1-438" fmla="*/ 658580 h 2518020"/>
              <a:gd name="connsiteX2-439" fmla="*/ 304800 w 2019300"/>
              <a:gd name="connsiteY2-440" fmla="*/ 495300 h 2518020"/>
              <a:gd name="connsiteX3-441" fmla="*/ 121920 w 2019300"/>
              <a:gd name="connsiteY3-442" fmla="*/ 106680 h 2518020"/>
              <a:gd name="connsiteX4-443" fmla="*/ 381000 w 2019300"/>
              <a:gd name="connsiteY4-444" fmla="*/ 396240 h 2518020"/>
              <a:gd name="connsiteX5-445" fmla="*/ 556260 w 2019300"/>
              <a:gd name="connsiteY5-446" fmla="*/ 472440 h 2518020"/>
              <a:gd name="connsiteX6-447" fmla="*/ 762000 w 2019300"/>
              <a:gd name="connsiteY6-448" fmla="*/ 655320 h 2518020"/>
              <a:gd name="connsiteX7-449" fmla="*/ 960120 w 2019300"/>
              <a:gd name="connsiteY7-450" fmla="*/ 91440 h 2518020"/>
              <a:gd name="connsiteX8-451" fmla="*/ 1165860 w 2019300"/>
              <a:gd name="connsiteY8-452" fmla="*/ 655320 h 2518020"/>
              <a:gd name="connsiteX9-453" fmla="*/ 1722120 w 2019300"/>
              <a:gd name="connsiteY9-454" fmla="*/ 0 h 2518020"/>
              <a:gd name="connsiteX10-455" fmla="*/ 1554440 w 2019300"/>
              <a:gd name="connsiteY10-456" fmla="*/ 658580 h 2518020"/>
              <a:gd name="connsiteX11-457" fmla="*/ 2019300 w 2019300"/>
              <a:gd name="connsiteY11-458" fmla="*/ 2518020 h 2518020"/>
              <a:gd name="connsiteX12-459" fmla="*/ 0 w 2019300"/>
              <a:gd name="connsiteY12-460" fmla="*/ 2518020 h 2518020"/>
              <a:gd name="connsiteX0-461" fmla="*/ 0 w 2019300"/>
              <a:gd name="connsiteY0-462" fmla="*/ 2518020 h 2518020"/>
              <a:gd name="connsiteX1-463" fmla="*/ 464860 w 2019300"/>
              <a:gd name="connsiteY1-464" fmla="*/ 658580 h 2518020"/>
              <a:gd name="connsiteX2-465" fmla="*/ 304800 w 2019300"/>
              <a:gd name="connsiteY2-466" fmla="*/ 495300 h 2518020"/>
              <a:gd name="connsiteX3-467" fmla="*/ 121920 w 2019300"/>
              <a:gd name="connsiteY3-468" fmla="*/ 106680 h 2518020"/>
              <a:gd name="connsiteX4-469" fmla="*/ 381000 w 2019300"/>
              <a:gd name="connsiteY4-470" fmla="*/ 396240 h 2518020"/>
              <a:gd name="connsiteX5-471" fmla="*/ 556260 w 2019300"/>
              <a:gd name="connsiteY5-472" fmla="*/ 472440 h 2518020"/>
              <a:gd name="connsiteX6-473" fmla="*/ 762000 w 2019300"/>
              <a:gd name="connsiteY6-474" fmla="*/ 655320 h 2518020"/>
              <a:gd name="connsiteX7-475" fmla="*/ 960120 w 2019300"/>
              <a:gd name="connsiteY7-476" fmla="*/ 91440 h 2518020"/>
              <a:gd name="connsiteX8-477" fmla="*/ 1165860 w 2019300"/>
              <a:gd name="connsiteY8-478" fmla="*/ 655320 h 2518020"/>
              <a:gd name="connsiteX9-479" fmla="*/ 1722120 w 2019300"/>
              <a:gd name="connsiteY9-480" fmla="*/ 0 h 2518020"/>
              <a:gd name="connsiteX10-481" fmla="*/ 1554440 w 2019300"/>
              <a:gd name="connsiteY10-482" fmla="*/ 658580 h 2518020"/>
              <a:gd name="connsiteX11-483" fmla="*/ 2019300 w 2019300"/>
              <a:gd name="connsiteY11-484" fmla="*/ 2518020 h 2518020"/>
              <a:gd name="connsiteX12-485" fmla="*/ 0 w 2019300"/>
              <a:gd name="connsiteY12-486" fmla="*/ 2518020 h 2518020"/>
              <a:gd name="connsiteX0-487" fmla="*/ 0 w 2019300"/>
              <a:gd name="connsiteY0-488" fmla="*/ 2518020 h 2518020"/>
              <a:gd name="connsiteX1-489" fmla="*/ 464860 w 2019300"/>
              <a:gd name="connsiteY1-490" fmla="*/ 658580 h 2518020"/>
              <a:gd name="connsiteX2-491" fmla="*/ 304800 w 2019300"/>
              <a:gd name="connsiteY2-492" fmla="*/ 495300 h 2518020"/>
              <a:gd name="connsiteX3-493" fmla="*/ 121920 w 2019300"/>
              <a:gd name="connsiteY3-494" fmla="*/ 106680 h 2518020"/>
              <a:gd name="connsiteX4-495" fmla="*/ 381000 w 2019300"/>
              <a:gd name="connsiteY4-496" fmla="*/ 396240 h 2518020"/>
              <a:gd name="connsiteX5-497" fmla="*/ 556260 w 2019300"/>
              <a:gd name="connsiteY5-498" fmla="*/ 472440 h 2518020"/>
              <a:gd name="connsiteX6-499" fmla="*/ 762000 w 2019300"/>
              <a:gd name="connsiteY6-500" fmla="*/ 655320 h 2518020"/>
              <a:gd name="connsiteX7-501" fmla="*/ 960120 w 2019300"/>
              <a:gd name="connsiteY7-502" fmla="*/ 91440 h 2518020"/>
              <a:gd name="connsiteX8-503" fmla="*/ 1165860 w 2019300"/>
              <a:gd name="connsiteY8-504" fmla="*/ 655320 h 2518020"/>
              <a:gd name="connsiteX9-505" fmla="*/ 1722120 w 2019300"/>
              <a:gd name="connsiteY9-506" fmla="*/ 0 h 2518020"/>
              <a:gd name="connsiteX10-507" fmla="*/ 1554440 w 2019300"/>
              <a:gd name="connsiteY10-508" fmla="*/ 658580 h 2518020"/>
              <a:gd name="connsiteX11-509" fmla="*/ 2019300 w 2019300"/>
              <a:gd name="connsiteY11-510" fmla="*/ 2518020 h 2518020"/>
              <a:gd name="connsiteX12-511" fmla="*/ 0 w 2019300"/>
              <a:gd name="connsiteY12-512" fmla="*/ 2518020 h 2518020"/>
              <a:gd name="connsiteX0-513" fmla="*/ 0 w 2019300"/>
              <a:gd name="connsiteY0-514" fmla="*/ 2518020 h 2518020"/>
              <a:gd name="connsiteX1-515" fmla="*/ 464860 w 2019300"/>
              <a:gd name="connsiteY1-516" fmla="*/ 658580 h 2518020"/>
              <a:gd name="connsiteX2-517" fmla="*/ 304800 w 2019300"/>
              <a:gd name="connsiteY2-518" fmla="*/ 495300 h 2518020"/>
              <a:gd name="connsiteX3-519" fmla="*/ 121920 w 2019300"/>
              <a:gd name="connsiteY3-520" fmla="*/ 106680 h 2518020"/>
              <a:gd name="connsiteX4-521" fmla="*/ 381000 w 2019300"/>
              <a:gd name="connsiteY4-522" fmla="*/ 396240 h 2518020"/>
              <a:gd name="connsiteX5-523" fmla="*/ 556260 w 2019300"/>
              <a:gd name="connsiteY5-524" fmla="*/ 472440 h 2518020"/>
              <a:gd name="connsiteX6-525" fmla="*/ 762000 w 2019300"/>
              <a:gd name="connsiteY6-526" fmla="*/ 655320 h 2518020"/>
              <a:gd name="connsiteX7-527" fmla="*/ 960120 w 2019300"/>
              <a:gd name="connsiteY7-528" fmla="*/ 91440 h 2518020"/>
              <a:gd name="connsiteX8-529" fmla="*/ 1165860 w 2019300"/>
              <a:gd name="connsiteY8-530" fmla="*/ 655320 h 2518020"/>
              <a:gd name="connsiteX9-531" fmla="*/ 1722120 w 2019300"/>
              <a:gd name="connsiteY9-532" fmla="*/ 0 h 2518020"/>
              <a:gd name="connsiteX10-533" fmla="*/ 1554440 w 2019300"/>
              <a:gd name="connsiteY10-534" fmla="*/ 658580 h 2518020"/>
              <a:gd name="connsiteX11-535" fmla="*/ 2019300 w 2019300"/>
              <a:gd name="connsiteY11-536" fmla="*/ 2518020 h 2518020"/>
              <a:gd name="connsiteX12-537" fmla="*/ 0 w 2019300"/>
              <a:gd name="connsiteY12-538" fmla="*/ 2518020 h 2518020"/>
              <a:gd name="connsiteX0-539" fmla="*/ 0 w 2019300"/>
              <a:gd name="connsiteY0-540" fmla="*/ 2518020 h 2518020"/>
              <a:gd name="connsiteX1-541" fmla="*/ 464860 w 2019300"/>
              <a:gd name="connsiteY1-542" fmla="*/ 658580 h 2518020"/>
              <a:gd name="connsiteX2-543" fmla="*/ 304800 w 2019300"/>
              <a:gd name="connsiteY2-544" fmla="*/ 495300 h 2518020"/>
              <a:gd name="connsiteX3-545" fmla="*/ 121920 w 2019300"/>
              <a:gd name="connsiteY3-546" fmla="*/ 106680 h 2518020"/>
              <a:gd name="connsiteX4-547" fmla="*/ 381000 w 2019300"/>
              <a:gd name="connsiteY4-548" fmla="*/ 396240 h 2518020"/>
              <a:gd name="connsiteX5-549" fmla="*/ 556260 w 2019300"/>
              <a:gd name="connsiteY5-550" fmla="*/ 472440 h 2518020"/>
              <a:gd name="connsiteX6-551" fmla="*/ 762000 w 2019300"/>
              <a:gd name="connsiteY6-552" fmla="*/ 655320 h 2518020"/>
              <a:gd name="connsiteX7-553" fmla="*/ 960120 w 2019300"/>
              <a:gd name="connsiteY7-554" fmla="*/ 91440 h 2518020"/>
              <a:gd name="connsiteX8-555" fmla="*/ 1165860 w 2019300"/>
              <a:gd name="connsiteY8-556" fmla="*/ 655320 h 2518020"/>
              <a:gd name="connsiteX9-557" fmla="*/ 1722120 w 2019300"/>
              <a:gd name="connsiteY9-558" fmla="*/ 0 h 2518020"/>
              <a:gd name="connsiteX10-559" fmla="*/ 1554440 w 2019300"/>
              <a:gd name="connsiteY10-560" fmla="*/ 658580 h 2518020"/>
              <a:gd name="connsiteX11-561" fmla="*/ 2019300 w 2019300"/>
              <a:gd name="connsiteY11-562" fmla="*/ 2518020 h 2518020"/>
              <a:gd name="connsiteX12-563" fmla="*/ 0 w 2019300"/>
              <a:gd name="connsiteY12-564" fmla="*/ 2518020 h 2518020"/>
              <a:gd name="connsiteX0-565" fmla="*/ 0 w 2019300"/>
              <a:gd name="connsiteY0-566" fmla="*/ 2518020 h 2518020"/>
              <a:gd name="connsiteX1-567" fmla="*/ 464860 w 2019300"/>
              <a:gd name="connsiteY1-568" fmla="*/ 658580 h 2518020"/>
              <a:gd name="connsiteX2-569" fmla="*/ 304800 w 2019300"/>
              <a:gd name="connsiteY2-570" fmla="*/ 495300 h 2518020"/>
              <a:gd name="connsiteX3-571" fmla="*/ 121920 w 2019300"/>
              <a:gd name="connsiteY3-572" fmla="*/ 106680 h 2518020"/>
              <a:gd name="connsiteX4-573" fmla="*/ 381000 w 2019300"/>
              <a:gd name="connsiteY4-574" fmla="*/ 396240 h 2518020"/>
              <a:gd name="connsiteX5-575" fmla="*/ 556260 w 2019300"/>
              <a:gd name="connsiteY5-576" fmla="*/ 472440 h 2518020"/>
              <a:gd name="connsiteX6-577" fmla="*/ 762000 w 2019300"/>
              <a:gd name="connsiteY6-578" fmla="*/ 655320 h 2518020"/>
              <a:gd name="connsiteX7-579" fmla="*/ 960120 w 2019300"/>
              <a:gd name="connsiteY7-580" fmla="*/ 91440 h 2518020"/>
              <a:gd name="connsiteX8-581" fmla="*/ 1165860 w 2019300"/>
              <a:gd name="connsiteY8-582" fmla="*/ 655320 h 2518020"/>
              <a:gd name="connsiteX9-583" fmla="*/ 1722120 w 2019300"/>
              <a:gd name="connsiteY9-584" fmla="*/ 0 h 2518020"/>
              <a:gd name="connsiteX10-585" fmla="*/ 1554440 w 2019300"/>
              <a:gd name="connsiteY10-586" fmla="*/ 658580 h 2518020"/>
              <a:gd name="connsiteX11-587" fmla="*/ 2019300 w 2019300"/>
              <a:gd name="connsiteY11-588" fmla="*/ 2518020 h 2518020"/>
              <a:gd name="connsiteX12-589" fmla="*/ 0 w 2019300"/>
              <a:gd name="connsiteY12-590" fmla="*/ 2518020 h 2518020"/>
              <a:gd name="connsiteX0-591" fmla="*/ 0 w 2019300"/>
              <a:gd name="connsiteY0-592" fmla="*/ 2518020 h 2518020"/>
              <a:gd name="connsiteX1-593" fmla="*/ 464860 w 2019300"/>
              <a:gd name="connsiteY1-594" fmla="*/ 658580 h 2518020"/>
              <a:gd name="connsiteX2-595" fmla="*/ 304800 w 2019300"/>
              <a:gd name="connsiteY2-596" fmla="*/ 495300 h 2518020"/>
              <a:gd name="connsiteX3-597" fmla="*/ 121920 w 2019300"/>
              <a:gd name="connsiteY3-598" fmla="*/ 106680 h 2518020"/>
              <a:gd name="connsiteX4-599" fmla="*/ 381000 w 2019300"/>
              <a:gd name="connsiteY4-600" fmla="*/ 396240 h 2518020"/>
              <a:gd name="connsiteX5-601" fmla="*/ 556260 w 2019300"/>
              <a:gd name="connsiteY5-602" fmla="*/ 472440 h 2518020"/>
              <a:gd name="connsiteX6-603" fmla="*/ 762000 w 2019300"/>
              <a:gd name="connsiteY6-604" fmla="*/ 655320 h 2518020"/>
              <a:gd name="connsiteX7-605" fmla="*/ 960120 w 2019300"/>
              <a:gd name="connsiteY7-606" fmla="*/ 91440 h 2518020"/>
              <a:gd name="connsiteX8-607" fmla="*/ 1165860 w 2019300"/>
              <a:gd name="connsiteY8-608" fmla="*/ 655320 h 2518020"/>
              <a:gd name="connsiteX9-609" fmla="*/ 1722120 w 2019300"/>
              <a:gd name="connsiteY9-610" fmla="*/ 0 h 2518020"/>
              <a:gd name="connsiteX10-611" fmla="*/ 1554440 w 2019300"/>
              <a:gd name="connsiteY10-612" fmla="*/ 658580 h 2518020"/>
              <a:gd name="connsiteX11-613" fmla="*/ 2019300 w 2019300"/>
              <a:gd name="connsiteY11-614" fmla="*/ 2518020 h 2518020"/>
              <a:gd name="connsiteX12-615" fmla="*/ 0 w 2019300"/>
              <a:gd name="connsiteY12-616" fmla="*/ 2518020 h 2518020"/>
              <a:gd name="connsiteX0-617" fmla="*/ 0 w 2019300"/>
              <a:gd name="connsiteY0-618" fmla="*/ 2518020 h 2518020"/>
              <a:gd name="connsiteX1-619" fmla="*/ 464860 w 2019300"/>
              <a:gd name="connsiteY1-620" fmla="*/ 658580 h 2518020"/>
              <a:gd name="connsiteX2-621" fmla="*/ 304800 w 2019300"/>
              <a:gd name="connsiteY2-622" fmla="*/ 495300 h 2518020"/>
              <a:gd name="connsiteX3-623" fmla="*/ 121920 w 2019300"/>
              <a:gd name="connsiteY3-624" fmla="*/ 106680 h 2518020"/>
              <a:gd name="connsiteX4-625" fmla="*/ 381000 w 2019300"/>
              <a:gd name="connsiteY4-626" fmla="*/ 396240 h 2518020"/>
              <a:gd name="connsiteX5-627" fmla="*/ 556260 w 2019300"/>
              <a:gd name="connsiteY5-628" fmla="*/ 472440 h 2518020"/>
              <a:gd name="connsiteX6-629" fmla="*/ 762000 w 2019300"/>
              <a:gd name="connsiteY6-630" fmla="*/ 655320 h 2518020"/>
              <a:gd name="connsiteX7-631" fmla="*/ 960120 w 2019300"/>
              <a:gd name="connsiteY7-632" fmla="*/ 91440 h 2518020"/>
              <a:gd name="connsiteX8-633" fmla="*/ 1165860 w 2019300"/>
              <a:gd name="connsiteY8-634" fmla="*/ 655320 h 2518020"/>
              <a:gd name="connsiteX9-635" fmla="*/ 1722120 w 2019300"/>
              <a:gd name="connsiteY9-636" fmla="*/ 0 h 2518020"/>
              <a:gd name="connsiteX10-637" fmla="*/ 1554440 w 2019300"/>
              <a:gd name="connsiteY10-638" fmla="*/ 658580 h 2518020"/>
              <a:gd name="connsiteX11-639" fmla="*/ 2019300 w 2019300"/>
              <a:gd name="connsiteY11-640" fmla="*/ 2518020 h 2518020"/>
              <a:gd name="connsiteX12-641" fmla="*/ 0 w 2019300"/>
              <a:gd name="connsiteY12-642" fmla="*/ 2518020 h 2518020"/>
              <a:gd name="connsiteX0-643" fmla="*/ 0 w 2019300"/>
              <a:gd name="connsiteY0-644" fmla="*/ 2518020 h 2518020"/>
              <a:gd name="connsiteX1-645" fmla="*/ 464860 w 2019300"/>
              <a:gd name="connsiteY1-646" fmla="*/ 658580 h 2518020"/>
              <a:gd name="connsiteX2-647" fmla="*/ 304800 w 2019300"/>
              <a:gd name="connsiteY2-648" fmla="*/ 495300 h 2518020"/>
              <a:gd name="connsiteX3-649" fmla="*/ 121920 w 2019300"/>
              <a:gd name="connsiteY3-650" fmla="*/ 106680 h 2518020"/>
              <a:gd name="connsiteX4-651" fmla="*/ 381000 w 2019300"/>
              <a:gd name="connsiteY4-652" fmla="*/ 396240 h 2518020"/>
              <a:gd name="connsiteX5-653" fmla="*/ 556260 w 2019300"/>
              <a:gd name="connsiteY5-654" fmla="*/ 472440 h 2518020"/>
              <a:gd name="connsiteX6-655" fmla="*/ 762000 w 2019300"/>
              <a:gd name="connsiteY6-656" fmla="*/ 655320 h 2518020"/>
              <a:gd name="connsiteX7-657" fmla="*/ 960120 w 2019300"/>
              <a:gd name="connsiteY7-658" fmla="*/ 91440 h 2518020"/>
              <a:gd name="connsiteX8-659" fmla="*/ 1165860 w 2019300"/>
              <a:gd name="connsiteY8-660" fmla="*/ 655320 h 2518020"/>
              <a:gd name="connsiteX9-661" fmla="*/ 1722120 w 2019300"/>
              <a:gd name="connsiteY9-662" fmla="*/ 0 h 2518020"/>
              <a:gd name="connsiteX10-663" fmla="*/ 1554440 w 2019300"/>
              <a:gd name="connsiteY10-664" fmla="*/ 658580 h 2518020"/>
              <a:gd name="connsiteX11-665" fmla="*/ 2019300 w 2019300"/>
              <a:gd name="connsiteY11-666" fmla="*/ 2518020 h 2518020"/>
              <a:gd name="connsiteX12-667" fmla="*/ 0 w 2019300"/>
              <a:gd name="connsiteY12-668" fmla="*/ 2518020 h 2518020"/>
              <a:gd name="connsiteX0-669" fmla="*/ 0 w 2019300"/>
              <a:gd name="connsiteY0-670" fmla="*/ 2518020 h 2518020"/>
              <a:gd name="connsiteX1-671" fmla="*/ 464860 w 2019300"/>
              <a:gd name="connsiteY1-672" fmla="*/ 658580 h 2518020"/>
              <a:gd name="connsiteX2-673" fmla="*/ 304800 w 2019300"/>
              <a:gd name="connsiteY2-674" fmla="*/ 495300 h 2518020"/>
              <a:gd name="connsiteX3-675" fmla="*/ 121920 w 2019300"/>
              <a:gd name="connsiteY3-676" fmla="*/ 106680 h 2518020"/>
              <a:gd name="connsiteX4-677" fmla="*/ 381000 w 2019300"/>
              <a:gd name="connsiteY4-678" fmla="*/ 396240 h 2518020"/>
              <a:gd name="connsiteX5-679" fmla="*/ 556260 w 2019300"/>
              <a:gd name="connsiteY5-680" fmla="*/ 472440 h 2518020"/>
              <a:gd name="connsiteX6-681" fmla="*/ 762000 w 2019300"/>
              <a:gd name="connsiteY6-682" fmla="*/ 655320 h 2518020"/>
              <a:gd name="connsiteX7-683" fmla="*/ 960120 w 2019300"/>
              <a:gd name="connsiteY7-684" fmla="*/ 91440 h 2518020"/>
              <a:gd name="connsiteX8-685" fmla="*/ 1165860 w 2019300"/>
              <a:gd name="connsiteY8-686" fmla="*/ 655320 h 2518020"/>
              <a:gd name="connsiteX9-687" fmla="*/ 1722120 w 2019300"/>
              <a:gd name="connsiteY9-688" fmla="*/ 0 h 2518020"/>
              <a:gd name="connsiteX10-689" fmla="*/ 1554440 w 2019300"/>
              <a:gd name="connsiteY10-690" fmla="*/ 658580 h 2518020"/>
              <a:gd name="connsiteX11-691" fmla="*/ 2019300 w 2019300"/>
              <a:gd name="connsiteY11-692" fmla="*/ 2518020 h 2518020"/>
              <a:gd name="connsiteX12-693" fmla="*/ 0 w 2019300"/>
              <a:gd name="connsiteY12-694" fmla="*/ 2518020 h 2518020"/>
              <a:gd name="connsiteX0-695" fmla="*/ 0 w 2019300"/>
              <a:gd name="connsiteY0-696" fmla="*/ 2518020 h 2518020"/>
              <a:gd name="connsiteX1-697" fmla="*/ 464860 w 2019300"/>
              <a:gd name="connsiteY1-698" fmla="*/ 658580 h 2518020"/>
              <a:gd name="connsiteX2-699" fmla="*/ 304800 w 2019300"/>
              <a:gd name="connsiteY2-700" fmla="*/ 495300 h 2518020"/>
              <a:gd name="connsiteX3-701" fmla="*/ 121920 w 2019300"/>
              <a:gd name="connsiteY3-702" fmla="*/ 106680 h 2518020"/>
              <a:gd name="connsiteX4-703" fmla="*/ 381000 w 2019300"/>
              <a:gd name="connsiteY4-704" fmla="*/ 396240 h 2518020"/>
              <a:gd name="connsiteX5-705" fmla="*/ 556260 w 2019300"/>
              <a:gd name="connsiteY5-706" fmla="*/ 472440 h 2518020"/>
              <a:gd name="connsiteX6-707" fmla="*/ 762000 w 2019300"/>
              <a:gd name="connsiteY6-708" fmla="*/ 655320 h 2518020"/>
              <a:gd name="connsiteX7-709" fmla="*/ 960120 w 2019300"/>
              <a:gd name="connsiteY7-710" fmla="*/ 91440 h 2518020"/>
              <a:gd name="connsiteX8-711" fmla="*/ 1165860 w 2019300"/>
              <a:gd name="connsiteY8-712" fmla="*/ 655320 h 2518020"/>
              <a:gd name="connsiteX9-713" fmla="*/ 1722120 w 2019300"/>
              <a:gd name="connsiteY9-714" fmla="*/ 0 h 2518020"/>
              <a:gd name="connsiteX10-715" fmla="*/ 1554440 w 2019300"/>
              <a:gd name="connsiteY10-716" fmla="*/ 658580 h 2518020"/>
              <a:gd name="connsiteX11-717" fmla="*/ 2019300 w 2019300"/>
              <a:gd name="connsiteY11-718" fmla="*/ 2518020 h 2518020"/>
              <a:gd name="connsiteX12-719" fmla="*/ 0 w 2019300"/>
              <a:gd name="connsiteY12-720" fmla="*/ 2518020 h 2518020"/>
              <a:gd name="connsiteX0-721" fmla="*/ 0 w 2019300"/>
              <a:gd name="connsiteY0-722" fmla="*/ 2518020 h 2518020"/>
              <a:gd name="connsiteX1-723" fmla="*/ 464860 w 2019300"/>
              <a:gd name="connsiteY1-724" fmla="*/ 658580 h 2518020"/>
              <a:gd name="connsiteX2-725" fmla="*/ 304800 w 2019300"/>
              <a:gd name="connsiteY2-726" fmla="*/ 495300 h 2518020"/>
              <a:gd name="connsiteX3-727" fmla="*/ 121920 w 2019300"/>
              <a:gd name="connsiteY3-728" fmla="*/ 106680 h 2518020"/>
              <a:gd name="connsiteX4-729" fmla="*/ 381000 w 2019300"/>
              <a:gd name="connsiteY4-730" fmla="*/ 396240 h 2518020"/>
              <a:gd name="connsiteX5-731" fmla="*/ 556260 w 2019300"/>
              <a:gd name="connsiteY5-732" fmla="*/ 472440 h 2518020"/>
              <a:gd name="connsiteX6-733" fmla="*/ 762000 w 2019300"/>
              <a:gd name="connsiteY6-734" fmla="*/ 655320 h 2518020"/>
              <a:gd name="connsiteX7-735" fmla="*/ 960120 w 2019300"/>
              <a:gd name="connsiteY7-736" fmla="*/ 91440 h 2518020"/>
              <a:gd name="connsiteX8-737" fmla="*/ 967581 w 2019300"/>
              <a:gd name="connsiteY8-738" fmla="*/ 115253 h 2518020"/>
              <a:gd name="connsiteX9-739" fmla="*/ 1165860 w 2019300"/>
              <a:gd name="connsiteY9-740" fmla="*/ 655320 h 2518020"/>
              <a:gd name="connsiteX10-741" fmla="*/ 1722120 w 2019300"/>
              <a:gd name="connsiteY10-742" fmla="*/ 0 h 2518020"/>
              <a:gd name="connsiteX11-743" fmla="*/ 1554440 w 2019300"/>
              <a:gd name="connsiteY11-744" fmla="*/ 658580 h 2518020"/>
              <a:gd name="connsiteX12-745" fmla="*/ 2019300 w 2019300"/>
              <a:gd name="connsiteY12-746" fmla="*/ 2518020 h 2518020"/>
              <a:gd name="connsiteX13" fmla="*/ 0 w 2019300"/>
              <a:gd name="connsiteY13" fmla="*/ 2518020 h 2518020"/>
              <a:gd name="connsiteX0-747" fmla="*/ 0 w 2019300"/>
              <a:gd name="connsiteY0-748" fmla="*/ 2518020 h 2518020"/>
              <a:gd name="connsiteX1-749" fmla="*/ 464860 w 2019300"/>
              <a:gd name="connsiteY1-750" fmla="*/ 658580 h 2518020"/>
              <a:gd name="connsiteX2-751" fmla="*/ 304800 w 2019300"/>
              <a:gd name="connsiteY2-752" fmla="*/ 495300 h 2518020"/>
              <a:gd name="connsiteX3-753" fmla="*/ 121920 w 2019300"/>
              <a:gd name="connsiteY3-754" fmla="*/ 106680 h 2518020"/>
              <a:gd name="connsiteX4-755" fmla="*/ 381000 w 2019300"/>
              <a:gd name="connsiteY4-756" fmla="*/ 396240 h 2518020"/>
              <a:gd name="connsiteX5-757" fmla="*/ 556260 w 2019300"/>
              <a:gd name="connsiteY5-758" fmla="*/ 472440 h 2518020"/>
              <a:gd name="connsiteX6-759" fmla="*/ 762000 w 2019300"/>
              <a:gd name="connsiteY6-760" fmla="*/ 655320 h 2518020"/>
              <a:gd name="connsiteX7-761" fmla="*/ 960120 w 2019300"/>
              <a:gd name="connsiteY7-762" fmla="*/ 91440 h 2518020"/>
              <a:gd name="connsiteX8-763" fmla="*/ 967581 w 2019300"/>
              <a:gd name="connsiteY8-764" fmla="*/ 115253 h 2518020"/>
              <a:gd name="connsiteX9-765" fmla="*/ 1165860 w 2019300"/>
              <a:gd name="connsiteY9-766" fmla="*/ 655320 h 2518020"/>
              <a:gd name="connsiteX10-767" fmla="*/ 1722120 w 2019300"/>
              <a:gd name="connsiteY10-768" fmla="*/ 0 h 2518020"/>
              <a:gd name="connsiteX11-769" fmla="*/ 1554440 w 2019300"/>
              <a:gd name="connsiteY11-770" fmla="*/ 658580 h 2518020"/>
              <a:gd name="connsiteX12-771" fmla="*/ 2019300 w 2019300"/>
              <a:gd name="connsiteY12-772" fmla="*/ 2518020 h 2518020"/>
              <a:gd name="connsiteX13-773" fmla="*/ 0 w 2019300"/>
              <a:gd name="connsiteY13-774" fmla="*/ 2518020 h 2518020"/>
              <a:gd name="connsiteX0-775" fmla="*/ 0 w 2019300"/>
              <a:gd name="connsiteY0-776" fmla="*/ 2518020 h 2518020"/>
              <a:gd name="connsiteX1-777" fmla="*/ 464860 w 2019300"/>
              <a:gd name="connsiteY1-778" fmla="*/ 658580 h 2518020"/>
              <a:gd name="connsiteX2-779" fmla="*/ 304800 w 2019300"/>
              <a:gd name="connsiteY2-780" fmla="*/ 495300 h 2518020"/>
              <a:gd name="connsiteX3-781" fmla="*/ 121920 w 2019300"/>
              <a:gd name="connsiteY3-782" fmla="*/ 106680 h 2518020"/>
              <a:gd name="connsiteX4-783" fmla="*/ 381000 w 2019300"/>
              <a:gd name="connsiteY4-784" fmla="*/ 396240 h 2518020"/>
              <a:gd name="connsiteX5-785" fmla="*/ 556260 w 2019300"/>
              <a:gd name="connsiteY5-786" fmla="*/ 472440 h 2518020"/>
              <a:gd name="connsiteX6-787" fmla="*/ 762000 w 2019300"/>
              <a:gd name="connsiteY6-788" fmla="*/ 655320 h 2518020"/>
              <a:gd name="connsiteX7-789" fmla="*/ 945832 w 2019300"/>
              <a:gd name="connsiteY7-790" fmla="*/ 93821 h 2518020"/>
              <a:gd name="connsiteX8-791" fmla="*/ 967581 w 2019300"/>
              <a:gd name="connsiteY8-792" fmla="*/ 115253 h 2518020"/>
              <a:gd name="connsiteX9-793" fmla="*/ 1165860 w 2019300"/>
              <a:gd name="connsiteY9-794" fmla="*/ 655320 h 2518020"/>
              <a:gd name="connsiteX10-795" fmla="*/ 1722120 w 2019300"/>
              <a:gd name="connsiteY10-796" fmla="*/ 0 h 2518020"/>
              <a:gd name="connsiteX11-797" fmla="*/ 1554440 w 2019300"/>
              <a:gd name="connsiteY11-798" fmla="*/ 658580 h 2518020"/>
              <a:gd name="connsiteX12-799" fmla="*/ 2019300 w 2019300"/>
              <a:gd name="connsiteY12-800" fmla="*/ 2518020 h 2518020"/>
              <a:gd name="connsiteX13-801" fmla="*/ 0 w 2019300"/>
              <a:gd name="connsiteY13-802" fmla="*/ 2518020 h 2518020"/>
              <a:gd name="connsiteX0-803" fmla="*/ 0 w 2019300"/>
              <a:gd name="connsiteY0-804" fmla="*/ 2581444 h 2581444"/>
              <a:gd name="connsiteX1-805" fmla="*/ 464860 w 2019300"/>
              <a:gd name="connsiteY1-806" fmla="*/ 722004 h 2581444"/>
              <a:gd name="connsiteX2-807" fmla="*/ 304800 w 2019300"/>
              <a:gd name="connsiteY2-808" fmla="*/ 558724 h 2581444"/>
              <a:gd name="connsiteX3-809" fmla="*/ 121920 w 2019300"/>
              <a:gd name="connsiteY3-810" fmla="*/ 170104 h 2581444"/>
              <a:gd name="connsiteX4-811" fmla="*/ 381000 w 2019300"/>
              <a:gd name="connsiteY4-812" fmla="*/ 459664 h 2581444"/>
              <a:gd name="connsiteX5-813" fmla="*/ 556260 w 2019300"/>
              <a:gd name="connsiteY5-814" fmla="*/ 535864 h 2581444"/>
              <a:gd name="connsiteX6-815" fmla="*/ 762000 w 2019300"/>
              <a:gd name="connsiteY6-816" fmla="*/ 718744 h 2581444"/>
              <a:gd name="connsiteX7-817" fmla="*/ 945832 w 2019300"/>
              <a:gd name="connsiteY7-818" fmla="*/ 157245 h 2581444"/>
              <a:gd name="connsiteX8-819" fmla="*/ 967581 w 2019300"/>
              <a:gd name="connsiteY8-820" fmla="*/ 178677 h 2581444"/>
              <a:gd name="connsiteX9-821" fmla="*/ 1165860 w 2019300"/>
              <a:gd name="connsiteY9-822" fmla="*/ 718744 h 2581444"/>
              <a:gd name="connsiteX10-823" fmla="*/ 1722120 w 2019300"/>
              <a:gd name="connsiteY10-824" fmla="*/ 63424 h 2581444"/>
              <a:gd name="connsiteX11-825" fmla="*/ 1710531 w 2019300"/>
              <a:gd name="connsiteY11-826" fmla="*/ 100095 h 2581444"/>
              <a:gd name="connsiteX12-827" fmla="*/ 1554440 w 2019300"/>
              <a:gd name="connsiteY12-828" fmla="*/ 722004 h 2581444"/>
              <a:gd name="connsiteX13-829" fmla="*/ 2019300 w 2019300"/>
              <a:gd name="connsiteY13-830" fmla="*/ 2581444 h 2581444"/>
              <a:gd name="connsiteX14" fmla="*/ 0 w 2019300"/>
              <a:gd name="connsiteY14" fmla="*/ 2581444 h 2581444"/>
              <a:gd name="connsiteX0-831" fmla="*/ 0 w 2019300"/>
              <a:gd name="connsiteY0-832" fmla="*/ 2579645 h 2579645"/>
              <a:gd name="connsiteX1-833" fmla="*/ 464860 w 2019300"/>
              <a:gd name="connsiteY1-834" fmla="*/ 720205 h 2579645"/>
              <a:gd name="connsiteX2-835" fmla="*/ 304800 w 2019300"/>
              <a:gd name="connsiteY2-836" fmla="*/ 556925 h 2579645"/>
              <a:gd name="connsiteX3-837" fmla="*/ 121920 w 2019300"/>
              <a:gd name="connsiteY3-838" fmla="*/ 168305 h 2579645"/>
              <a:gd name="connsiteX4-839" fmla="*/ 381000 w 2019300"/>
              <a:gd name="connsiteY4-840" fmla="*/ 457865 h 2579645"/>
              <a:gd name="connsiteX5-841" fmla="*/ 556260 w 2019300"/>
              <a:gd name="connsiteY5-842" fmla="*/ 534065 h 2579645"/>
              <a:gd name="connsiteX6-843" fmla="*/ 762000 w 2019300"/>
              <a:gd name="connsiteY6-844" fmla="*/ 716945 h 2579645"/>
              <a:gd name="connsiteX7-845" fmla="*/ 945832 w 2019300"/>
              <a:gd name="connsiteY7-846" fmla="*/ 155446 h 2579645"/>
              <a:gd name="connsiteX8-847" fmla="*/ 967581 w 2019300"/>
              <a:gd name="connsiteY8-848" fmla="*/ 176878 h 2579645"/>
              <a:gd name="connsiteX9-849" fmla="*/ 1165860 w 2019300"/>
              <a:gd name="connsiteY9-850" fmla="*/ 716945 h 2579645"/>
              <a:gd name="connsiteX10-851" fmla="*/ 1722120 w 2019300"/>
              <a:gd name="connsiteY10-852" fmla="*/ 61625 h 2579645"/>
              <a:gd name="connsiteX11-853" fmla="*/ 1729581 w 2019300"/>
              <a:gd name="connsiteY11-854" fmla="*/ 103059 h 2579645"/>
              <a:gd name="connsiteX12-855" fmla="*/ 1554440 w 2019300"/>
              <a:gd name="connsiteY12-856" fmla="*/ 720205 h 2579645"/>
              <a:gd name="connsiteX13-857" fmla="*/ 2019300 w 2019300"/>
              <a:gd name="connsiteY13-858" fmla="*/ 2579645 h 2579645"/>
              <a:gd name="connsiteX14-859" fmla="*/ 0 w 2019300"/>
              <a:gd name="connsiteY14-860" fmla="*/ 2579645 h 2579645"/>
              <a:gd name="connsiteX0-861" fmla="*/ 0 w 2019300"/>
              <a:gd name="connsiteY0-862" fmla="*/ 2580535 h 2580535"/>
              <a:gd name="connsiteX1-863" fmla="*/ 464860 w 2019300"/>
              <a:gd name="connsiteY1-864" fmla="*/ 721095 h 2580535"/>
              <a:gd name="connsiteX2-865" fmla="*/ 304800 w 2019300"/>
              <a:gd name="connsiteY2-866" fmla="*/ 557815 h 2580535"/>
              <a:gd name="connsiteX3-867" fmla="*/ 121920 w 2019300"/>
              <a:gd name="connsiteY3-868" fmla="*/ 169195 h 2580535"/>
              <a:gd name="connsiteX4-869" fmla="*/ 381000 w 2019300"/>
              <a:gd name="connsiteY4-870" fmla="*/ 458755 h 2580535"/>
              <a:gd name="connsiteX5-871" fmla="*/ 556260 w 2019300"/>
              <a:gd name="connsiteY5-872" fmla="*/ 534955 h 2580535"/>
              <a:gd name="connsiteX6-873" fmla="*/ 762000 w 2019300"/>
              <a:gd name="connsiteY6-874" fmla="*/ 717835 h 2580535"/>
              <a:gd name="connsiteX7-875" fmla="*/ 945832 w 2019300"/>
              <a:gd name="connsiteY7-876" fmla="*/ 156336 h 2580535"/>
              <a:gd name="connsiteX8-877" fmla="*/ 967581 w 2019300"/>
              <a:gd name="connsiteY8-878" fmla="*/ 177768 h 2580535"/>
              <a:gd name="connsiteX9-879" fmla="*/ 1165860 w 2019300"/>
              <a:gd name="connsiteY9-880" fmla="*/ 717835 h 2580535"/>
              <a:gd name="connsiteX10-881" fmla="*/ 1722120 w 2019300"/>
              <a:gd name="connsiteY10-882" fmla="*/ 62515 h 2580535"/>
              <a:gd name="connsiteX11-883" fmla="*/ 1715293 w 2019300"/>
              <a:gd name="connsiteY11-884" fmla="*/ 101568 h 2580535"/>
              <a:gd name="connsiteX12-885" fmla="*/ 1554440 w 2019300"/>
              <a:gd name="connsiteY12-886" fmla="*/ 721095 h 2580535"/>
              <a:gd name="connsiteX13-887" fmla="*/ 2019300 w 2019300"/>
              <a:gd name="connsiteY13-888" fmla="*/ 2580535 h 2580535"/>
              <a:gd name="connsiteX14-889" fmla="*/ 0 w 2019300"/>
              <a:gd name="connsiteY14-890" fmla="*/ 2580535 h 2580535"/>
              <a:gd name="connsiteX0-891" fmla="*/ 0 w 2019300"/>
              <a:gd name="connsiteY0-892" fmla="*/ 2579064 h 2579064"/>
              <a:gd name="connsiteX1-893" fmla="*/ 464860 w 2019300"/>
              <a:gd name="connsiteY1-894" fmla="*/ 719624 h 2579064"/>
              <a:gd name="connsiteX2-895" fmla="*/ 304800 w 2019300"/>
              <a:gd name="connsiteY2-896" fmla="*/ 556344 h 2579064"/>
              <a:gd name="connsiteX3-897" fmla="*/ 121920 w 2019300"/>
              <a:gd name="connsiteY3-898" fmla="*/ 167724 h 2579064"/>
              <a:gd name="connsiteX4-899" fmla="*/ 381000 w 2019300"/>
              <a:gd name="connsiteY4-900" fmla="*/ 457284 h 2579064"/>
              <a:gd name="connsiteX5-901" fmla="*/ 556260 w 2019300"/>
              <a:gd name="connsiteY5-902" fmla="*/ 533484 h 2579064"/>
              <a:gd name="connsiteX6-903" fmla="*/ 762000 w 2019300"/>
              <a:gd name="connsiteY6-904" fmla="*/ 716364 h 2579064"/>
              <a:gd name="connsiteX7-905" fmla="*/ 945832 w 2019300"/>
              <a:gd name="connsiteY7-906" fmla="*/ 154865 h 2579064"/>
              <a:gd name="connsiteX8-907" fmla="*/ 967581 w 2019300"/>
              <a:gd name="connsiteY8-908" fmla="*/ 176297 h 2579064"/>
              <a:gd name="connsiteX9-909" fmla="*/ 1165860 w 2019300"/>
              <a:gd name="connsiteY9-910" fmla="*/ 716364 h 2579064"/>
              <a:gd name="connsiteX10-911" fmla="*/ 1705451 w 2019300"/>
              <a:gd name="connsiteY10-912" fmla="*/ 63425 h 2579064"/>
              <a:gd name="connsiteX11-913" fmla="*/ 1715293 w 2019300"/>
              <a:gd name="connsiteY11-914" fmla="*/ 100097 h 2579064"/>
              <a:gd name="connsiteX12-915" fmla="*/ 1554440 w 2019300"/>
              <a:gd name="connsiteY12-916" fmla="*/ 719624 h 2579064"/>
              <a:gd name="connsiteX13-917" fmla="*/ 2019300 w 2019300"/>
              <a:gd name="connsiteY13-918" fmla="*/ 2579064 h 2579064"/>
              <a:gd name="connsiteX14-919" fmla="*/ 0 w 2019300"/>
              <a:gd name="connsiteY14-920" fmla="*/ 2579064 h 2579064"/>
              <a:gd name="connsiteX0-921" fmla="*/ 0 w 2019300"/>
              <a:gd name="connsiteY0-922" fmla="*/ 2554838 h 2554838"/>
              <a:gd name="connsiteX1-923" fmla="*/ 464860 w 2019300"/>
              <a:gd name="connsiteY1-924" fmla="*/ 695398 h 2554838"/>
              <a:gd name="connsiteX2-925" fmla="*/ 304800 w 2019300"/>
              <a:gd name="connsiteY2-926" fmla="*/ 532118 h 2554838"/>
              <a:gd name="connsiteX3-927" fmla="*/ 121920 w 2019300"/>
              <a:gd name="connsiteY3-928" fmla="*/ 143498 h 2554838"/>
              <a:gd name="connsiteX4-929" fmla="*/ 381000 w 2019300"/>
              <a:gd name="connsiteY4-930" fmla="*/ 433058 h 2554838"/>
              <a:gd name="connsiteX5-931" fmla="*/ 556260 w 2019300"/>
              <a:gd name="connsiteY5-932" fmla="*/ 509258 h 2554838"/>
              <a:gd name="connsiteX6-933" fmla="*/ 762000 w 2019300"/>
              <a:gd name="connsiteY6-934" fmla="*/ 692138 h 2554838"/>
              <a:gd name="connsiteX7-935" fmla="*/ 945832 w 2019300"/>
              <a:gd name="connsiteY7-936" fmla="*/ 130639 h 2554838"/>
              <a:gd name="connsiteX8-937" fmla="*/ 967581 w 2019300"/>
              <a:gd name="connsiteY8-938" fmla="*/ 152071 h 2554838"/>
              <a:gd name="connsiteX9-939" fmla="*/ 1165860 w 2019300"/>
              <a:gd name="connsiteY9-940" fmla="*/ 692138 h 2554838"/>
              <a:gd name="connsiteX10-941" fmla="*/ 1705451 w 2019300"/>
              <a:gd name="connsiteY10-942" fmla="*/ 39199 h 2554838"/>
              <a:gd name="connsiteX11-943" fmla="*/ 1715293 w 2019300"/>
              <a:gd name="connsiteY11-944" fmla="*/ 75871 h 2554838"/>
              <a:gd name="connsiteX12-945" fmla="*/ 1554440 w 2019300"/>
              <a:gd name="connsiteY12-946" fmla="*/ 695398 h 2554838"/>
              <a:gd name="connsiteX13-947" fmla="*/ 2019300 w 2019300"/>
              <a:gd name="connsiteY13-948" fmla="*/ 2554838 h 2554838"/>
              <a:gd name="connsiteX14-949" fmla="*/ 0 w 2019300"/>
              <a:gd name="connsiteY14-950" fmla="*/ 2554838 h 2554838"/>
              <a:gd name="connsiteX0-951" fmla="*/ 0 w 2019300"/>
              <a:gd name="connsiteY0-952" fmla="*/ 2554838 h 2554838"/>
              <a:gd name="connsiteX1-953" fmla="*/ 464860 w 2019300"/>
              <a:gd name="connsiteY1-954" fmla="*/ 695398 h 2554838"/>
              <a:gd name="connsiteX2-955" fmla="*/ 304800 w 2019300"/>
              <a:gd name="connsiteY2-956" fmla="*/ 532118 h 2554838"/>
              <a:gd name="connsiteX3-957" fmla="*/ 121920 w 2019300"/>
              <a:gd name="connsiteY3-958" fmla="*/ 143498 h 2554838"/>
              <a:gd name="connsiteX4-959" fmla="*/ 381000 w 2019300"/>
              <a:gd name="connsiteY4-960" fmla="*/ 433058 h 2554838"/>
              <a:gd name="connsiteX5-961" fmla="*/ 556260 w 2019300"/>
              <a:gd name="connsiteY5-962" fmla="*/ 509258 h 2554838"/>
              <a:gd name="connsiteX6-963" fmla="*/ 762000 w 2019300"/>
              <a:gd name="connsiteY6-964" fmla="*/ 692138 h 2554838"/>
              <a:gd name="connsiteX7-965" fmla="*/ 945832 w 2019300"/>
              <a:gd name="connsiteY7-966" fmla="*/ 130639 h 2554838"/>
              <a:gd name="connsiteX8-967" fmla="*/ 967581 w 2019300"/>
              <a:gd name="connsiteY8-968" fmla="*/ 152071 h 2554838"/>
              <a:gd name="connsiteX9-969" fmla="*/ 1165860 w 2019300"/>
              <a:gd name="connsiteY9-970" fmla="*/ 692138 h 2554838"/>
              <a:gd name="connsiteX10-971" fmla="*/ 1705451 w 2019300"/>
              <a:gd name="connsiteY10-972" fmla="*/ 39199 h 2554838"/>
              <a:gd name="connsiteX11-973" fmla="*/ 1708149 w 2019300"/>
              <a:gd name="connsiteY11-974" fmla="*/ 75871 h 2554838"/>
              <a:gd name="connsiteX12-975" fmla="*/ 1554440 w 2019300"/>
              <a:gd name="connsiteY12-976" fmla="*/ 695398 h 2554838"/>
              <a:gd name="connsiteX13-977" fmla="*/ 2019300 w 2019300"/>
              <a:gd name="connsiteY13-978" fmla="*/ 2554838 h 2554838"/>
              <a:gd name="connsiteX14-979" fmla="*/ 0 w 2019300"/>
              <a:gd name="connsiteY14-980" fmla="*/ 2554838 h 2554838"/>
              <a:gd name="connsiteX0-981" fmla="*/ 0 w 2019300"/>
              <a:gd name="connsiteY0-982" fmla="*/ 2554838 h 2554838"/>
              <a:gd name="connsiteX1-983" fmla="*/ 464860 w 2019300"/>
              <a:gd name="connsiteY1-984" fmla="*/ 695398 h 2554838"/>
              <a:gd name="connsiteX2-985" fmla="*/ 304800 w 2019300"/>
              <a:gd name="connsiteY2-986" fmla="*/ 532118 h 2554838"/>
              <a:gd name="connsiteX3-987" fmla="*/ 121920 w 2019300"/>
              <a:gd name="connsiteY3-988" fmla="*/ 143498 h 2554838"/>
              <a:gd name="connsiteX4-989" fmla="*/ 381000 w 2019300"/>
              <a:gd name="connsiteY4-990" fmla="*/ 433058 h 2554838"/>
              <a:gd name="connsiteX5-991" fmla="*/ 556260 w 2019300"/>
              <a:gd name="connsiteY5-992" fmla="*/ 509258 h 2554838"/>
              <a:gd name="connsiteX6-993" fmla="*/ 762000 w 2019300"/>
              <a:gd name="connsiteY6-994" fmla="*/ 692138 h 2554838"/>
              <a:gd name="connsiteX7-995" fmla="*/ 945832 w 2019300"/>
              <a:gd name="connsiteY7-996" fmla="*/ 130639 h 2554838"/>
              <a:gd name="connsiteX8-997" fmla="*/ 967581 w 2019300"/>
              <a:gd name="connsiteY8-998" fmla="*/ 152071 h 2554838"/>
              <a:gd name="connsiteX9-999" fmla="*/ 1165860 w 2019300"/>
              <a:gd name="connsiteY9-1000" fmla="*/ 692138 h 2554838"/>
              <a:gd name="connsiteX10-1001" fmla="*/ 1705451 w 2019300"/>
              <a:gd name="connsiteY10-1002" fmla="*/ 39199 h 2554838"/>
              <a:gd name="connsiteX11-1003" fmla="*/ 1708149 w 2019300"/>
              <a:gd name="connsiteY11-1004" fmla="*/ 75871 h 2554838"/>
              <a:gd name="connsiteX12-1005" fmla="*/ 1554440 w 2019300"/>
              <a:gd name="connsiteY12-1006" fmla="*/ 695398 h 2554838"/>
              <a:gd name="connsiteX13-1007" fmla="*/ 2019300 w 2019300"/>
              <a:gd name="connsiteY13-1008" fmla="*/ 2554838 h 2554838"/>
              <a:gd name="connsiteX14-1009" fmla="*/ 0 w 2019300"/>
              <a:gd name="connsiteY14-1010" fmla="*/ 2554838 h 2554838"/>
              <a:gd name="connsiteX0-1011" fmla="*/ 0 w 2019300"/>
              <a:gd name="connsiteY0-1012" fmla="*/ 2542891 h 2542891"/>
              <a:gd name="connsiteX1-1013" fmla="*/ 464860 w 2019300"/>
              <a:gd name="connsiteY1-1014" fmla="*/ 683451 h 2542891"/>
              <a:gd name="connsiteX2-1015" fmla="*/ 304800 w 2019300"/>
              <a:gd name="connsiteY2-1016" fmla="*/ 520171 h 2542891"/>
              <a:gd name="connsiteX3-1017" fmla="*/ 121920 w 2019300"/>
              <a:gd name="connsiteY3-1018" fmla="*/ 131551 h 2542891"/>
              <a:gd name="connsiteX4-1019" fmla="*/ 381000 w 2019300"/>
              <a:gd name="connsiteY4-1020" fmla="*/ 421111 h 2542891"/>
              <a:gd name="connsiteX5-1021" fmla="*/ 556260 w 2019300"/>
              <a:gd name="connsiteY5-1022" fmla="*/ 497311 h 2542891"/>
              <a:gd name="connsiteX6-1023" fmla="*/ 762000 w 2019300"/>
              <a:gd name="connsiteY6-1024" fmla="*/ 680191 h 2542891"/>
              <a:gd name="connsiteX7-1025" fmla="*/ 945832 w 2019300"/>
              <a:gd name="connsiteY7-1026" fmla="*/ 118692 h 2542891"/>
              <a:gd name="connsiteX8-1027" fmla="*/ 967581 w 2019300"/>
              <a:gd name="connsiteY8-1028" fmla="*/ 140124 h 2542891"/>
              <a:gd name="connsiteX9-1029" fmla="*/ 1165860 w 2019300"/>
              <a:gd name="connsiteY9-1030" fmla="*/ 680191 h 2542891"/>
              <a:gd name="connsiteX10-1031" fmla="*/ 1705451 w 2019300"/>
              <a:gd name="connsiteY10-1032" fmla="*/ 27252 h 2542891"/>
              <a:gd name="connsiteX11-1033" fmla="*/ 1708149 w 2019300"/>
              <a:gd name="connsiteY11-1034" fmla="*/ 63924 h 2542891"/>
              <a:gd name="connsiteX12-1035" fmla="*/ 1554440 w 2019300"/>
              <a:gd name="connsiteY12-1036" fmla="*/ 683451 h 2542891"/>
              <a:gd name="connsiteX13-1037" fmla="*/ 2019300 w 2019300"/>
              <a:gd name="connsiteY13-1038" fmla="*/ 2542891 h 2542891"/>
              <a:gd name="connsiteX14-1039" fmla="*/ 0 w 2019300"/>
              <a:gd name="connsiteY14-1040" fmla="*/ 2542891 h 2542891"/>
              <a:gd name="connsiteX0-1041" fmla="*/ 0 w 2019300"/>
              <a:gd name="connsiteY0-1042" fmla="*/ 2542891 h 2542891"/>
              <a:gd name="connsiteX1-1043" fmla="*/ 464860 w 2019300"/>
              <a:gd name="connsiteY1-1044" fmla="*/ 683451 h 2542891"/>
              <a:gd name="connsiteX2-1045" fmla="*/ 304800 w 2019300"/>
              <a:gd name="connsiteY2-1046" fmla="*/ 520171 h 2542891"/>
              <a:gd name="connsiteX3-1047" fmla="*/ 121920 w 2019300"/>
              <a:gd name="connsiteY3-1048" fmla="*/ 131551 h 2542891"/>
              <a:gd name="connsiteX4-1049" fmla="*/ 381000 w 2019300"/>
              <a:gd name="connsiteY4-1050" fmla="*/ 421111 h 2542891"/>
              <a:gd name="connsiteX5-1051" fmla="*/ 556260 w 2019300"/>
              <a:gd name="connsiteY5-1052" fmla="*/ 497311 h 2542891"/>
              <a:gd name="connsiteX6-1053" fmla="*/ 762000 w 2019300"/>
              <a:gd name="connsiteY6-1054" fmla="*/ 680191 h 2542891"/>
              <a:gd name="connsiteX7-1055" fmla="*/ 945832 w 2019300"/>
              <a:gd name="connsiteY7-1056" fmla="*/ 118692 h 2542891"/>
              <a:gd name="connsiteX8-1057" fmla="*/ 967581 w 2019300"/>
              <a:gd name="connsiteY8-1058" fmla="*/ 140124 h 2542891"/>
              <a:gd name="connsiteX9-1059" fmla="*/ 1165860 w 2019300"/>
              <a:gd name="connsiteY9-1060" fmla="*/ 680191 h 2542891"/>
              <a:gd name="connsiteX10-1061" fmla="*/ 1705451 w 2019300"/>
              <a:gd name="connsiteY10-1062" fmla="*/ 27252 h 2542891"/>
              <a:gd name="connsiteX11-1063" fmla="*/ 1708149 w 2019300"/>
              <a:gd name="connsiteY11-1064" fmla="*/ 63924 h 2542891"/>
              <a:gd name="connsiteX12-1065" fmla="*/ 1554440 w 2019300"/>
              <a:gd name="connsiteY12-1066" fmla="*/ 683451 h 2542891"/>
              <a:gd name="connsiteX13-1067" fmla="*/ 2019300 w 2019300"/>
              <a:gd name="connsiteY13-1068" fmla="*/ 2542891 h 2542891"/>
              <a:gd name="connsiteX14-1069" fmla="*/ 0 w 2019300"/>
              <a:gd name="connsiteY14-1070" fmla="*/ 2542891 h 2542891"/>
              <a:gd name="connsiteX0-1071" fmla="*/ 0 w 2019300"/>
              <a:gd name="connsiteY0-1072" fmla="*/ 2542891 h 2542891"/>
              <a:gd name="connsiteX1-1073" fmla="*/ 464860 w 2019300"/>
              <a:gd name="connsiteY1-1074" fmla="*/ 683451 h 2542891"/>
              <a:gd name="connsiteX2-1075" fmla="*/ 304800 w 2019300"/>
              <a:gd name="connsiteY2-1076" fmla="*/ 520171 h 2542891"/>
              <a:gd name="connsiteX3-1077" fmla="*/ 121920 w 2019300"/>
              <a:gd name="connsiteY3-1078" fmla="*/ 131551 h 2542891"/>
              <a:gd name="connsiteX4-1079" fmla="*/ 381000 w 2019300"/>
              <a:gd name="connsiteY4-1080" fmla="*/ 421111 h 2542891"/>
              <a:gd name="connsiteX5-1081" fmla="*/ 556260 w 2019300"/>
              <a:gd name="connsiteY5-1082" fmla="*/ 497311 h 2542891"/>
              <a:gd name="connsiteX6-1083" fmla="*/ 762000 w 2019300"/>
              <a:gd name="connsiteY6-1084" fmla="*/ 680191 h 2542891"/>
              <a:gd name="connsiteX7-1085" fmla="*/ 945832 w 2019300"/>
              <a:gd name="connsiteY7-1086" fmla="*/ 118692 h 2542891"/>
              <a:gd name="connsiteX8-1087" fmla="*/ 967581 w 2019300"/>
              <a:gd name="connsiteY8-1088" fmla="*/ 140124 h 2542891"/>
              <a:gd name="connsiteX9-1089" fmla="*/ 1165860 w 2019300"/>
              <a:gd name="connsiteY9-1090" fmla="*/ 680191 h 2542891"/>
              <a:gd name="connsiteX10-1091" fmla="*/ 1705451 w 2019300"/>
              <a:gd name="connsiteY10-1092" fmla="*/ 27252 h 2542891"/>
              <a:gd name="connsiteX11-1093" fmla="*/ 1708149 w 2019300"/>
              <a:gd name="connsiteY11-1094" fmla="*/ 63924 h 2542891"/>
              <a:gd name="connsiteX12-1095" fmla="*/ 1554440 w 2019300"/>
              <a:gd name="connsiteY12-1096" fmla="*/ 683451 h 2542891"/>
              <a:gd name="connsiteX13-1097" fmla="*/ 2019300 w 2019300"/>
              <a:gd name="connsiteY13-1098" fmla="*/ 2542891 h 2542891"/>
              <a:gd name="connsiteX14-1099" fmla="*/ 0 w 2019300"/>
              <a:gd name="connsiteY14-1100" fmla="*/ 2542891 h 2542891"/>
              <a:gd name="connsiteX0-1101" fmla="*/ 0 w 2019300"/>
              <a:gd name="connsiteY0-1102" fmla="*/ 2542891 h 2542891"/>
              <a:gd name="connsiteX1-1103" fmla="*/ 464860 w 2019300"/>
              <a:gd name="connsiteY1-1104" fmla="*/ 683451 h 2542891"/>
              <a:gd name="connsiteX2-1105" fmla="*/ 304800 w 2019300"/>
              <a:gd name="connsiteY2-1106" fmla="*/ 520171 h 2542891"/>
              <a:gd name="connsiteX3-1107" fmla="*/ 121920 w 2019300"/>
              <a:gd name="connsiteY3-1108" fmla="*/ 131551 h 2542891"/>
              <a:gd name="connsiteX4-1109" fmla="*/ 381000 w 2019300"/>
              <a:gd name="connsiteY4-1110" fmla="*/ 421111 h 2542891"/>
              <a:gd name="connsiteX5-1111" fmla="*/ 556260 w 2019300"/>
              <a:gd name="connsiteY5-1112" fmla="*/ 497311 h 2542891"/>
              <a:gd name="connsiteX6-1113" fmla="*/ 762000 w 2019300"/>
              <a:gd name="connsiteY6-1114" fmla="*/ 680191 h 2542891"/>
              <a:gd name="connsiteX7-1115" fmla="*/ 945832 w 2019300"/>
              <a:gd name="connsiteY7-1116" fmla="*/ 118692 h 2542891"/>
              <a:gd name="connsiteX8-1117" fmla="*/ 967581 w 2019300"/>
              <a:gd name="connsiteY8-1118" fmla="*/ 140124 h 2542891"/>
              <a:gd name="connsiteX9-1119" fmla="*/ 1165860 w 2019300"/>
              <a:gd name="connsiteY9-1120" fmla="*/ 680191 h 2542891"/>
              <a:gd name="connsiteX10-1121" fmla="*/ 1705451 w 2019300"/>
              <a:gd name="connsiteY10-1122" fmla="*/ 27252 h 2542891"/>
              <a:gd name="connsiteX11-1123" fmla="*/ 1708149 w 2019300"/>
              <a:gd name="connsiteY11-1124" fmla="*/ 63924 h 2542891"/>
              <a:gd name="connsiteX12-1125" fmla="*/ 1554440 w 2019300"/>
              <a:gd name="connsiteY12-1126" fmla="*/ 683451 h 2542891"/>
              <a:gd name="connsiteX13-1127" fmla="*/ 2019300 w 2019300"/>
              <a:gd name="connsiteY13-1128" fmla="*/ 2542891 h 2542891"/>
              <a:gd name="connsiteX14-1129" fmla="*/ 0 w 2019300"/>
              <a:gd name="connsiteY14-1130" fmla="*/ 2542891 h 2542891"/>
              <a:gd name="connsiteX0-1131" fmla="*/ 0 w 2019300"/>
              <a:gd name="connsiteY0-1132" fmla="*/ 2542891 h 2542891"/>
              <a:gd name="connsiteX1-1133" fmla="*/ 464860 w 2019300"/>
              <a:gd name="connsiteY1-1134" fmla="*/ 683451 h 2542891"/>
              <a:gd name="connsiteX2-1135" fmla="*/ 304800 w 2019300"/>
              <a:gd name="connsiteY2-1136" fmla="*/ 520171 h 2542891"/>
              <a:gd name="connsiteX3-1137" fmla="*/ 121920 w 2019300"/>
              <a:gd name="connsiteY3-1138" fmla="*/ 131551 h 2542891"/>
              <a:gd name="connsiteX4-1139" fmla="*/ 381000 w 2019300"/>
              <a:gd name="connsiteY4-1140" fmla="*/ 421111 h 2542891"/>
              <a:gd name="connsiteX5-1141" fmla="*/ 556260 w 2019300"/>
              <a:gd name="connsiteY5-1142" fmla="*/ 497311 h 2542891"/>
              <a:gd name="connsiteX6-1143" fmla="*/ 762000 w 2019300"/>
              <a:gd name="connsiteY6-1144" fmla="*/ 680191 h 2542891"/>
              <a:gd name="connsiteX7-1145" fmla="*/ 945832 w 2019300"/>
              <a:gd name="connsiteY7-1146" fmla="*/ 118692 h 2542891"/>
              <a:gd name="connsiteX8-1147" fmla="*/ 967581 w 2019300"/>
              <a:gd name="connsiteY8-1148" fmla="*/ 140124 h 2542891"/>
              <a:gd name="connsiteX9-1149" fmla="*/ 1165860 w 2019300"/>
              <a:gd name="connsiteY9-1150" fmla="*/ 680191 h 2542891"/>
              <a:gd name="connsiteX10-1151" fmla="*/ 1705451 w 2019300"/>
              <a:gd name="connsiteY10-1152" fmla="*/ 27252 h 2542891"/>
              <a:gd name="connsiteX11-1153" fmla="*/ 1708149 w 2019300"/>
              <a:gd name="connsiteY11-1154" fmla="*/ 63924 h 2542891"/>
              <a:gd name="connsiteX12-1155" fmla="*/ 1554440 w 2019300"/>
              <a:gd name="connsiteY12-1156" fmla="*/ 683451 h 2542891"/>
              <a:gd name="connsiteX13-1157" fmla="*/ 2019300 w 2019300"/>
              <a:gd name="connsiteY13-1158" fmla="*/ 2542891 h 2542891"/>
              <a:gd name="connsiteX14-1159" fmla="*/ 0 w 2019300"/>
              <a:gd name="connsiteY14-1160" fmla="*/ 2542891 h 2542891"/>
              <a:gd name="connsiteX0-1161" fmla="*/ 0 w 2019300"/>
              <a:gd name="connsiteY0-1162" fmla="*/ 2542891 h 2542891"/>
              <a:gd name="connsiteX1-1163" fmla="*/ 464860 w 2019300"/>
              <a:gd name="connsiteY1-1164" fmla="*/ 683451 h 2542891"/>
              <a:gd name="connsiteX2-1165" fmla="*/ 304800 w 2019300"/>
              <a:gd name="connsiteY2-1166" fmla="*/ 520171 h 2542891"/>
              <a:gd name="connsiteX3-1167" fmla="*/ 121920 w 2019300"/>
              <a:gd name="connsiteY3-1168" fmla="*/ 131551 h 2542891"/>
              <a:gd name="connsiteX4-1169" fmla="*/ 381000 w 2019300"/>
              <a:gd name="connsiteY4-1170" fmla="*/ 421111 h 2542891"/>
              <a:gd name="connsiteX5-1171" fmla="*/ 556260 w 2019300"/>
              <a:gd name="connsiteY5-1172" fmla="*/ 497311 h 2542891"/>
              <a:gd name="connsiteX6-1173" fmla="*/ 762000 w 2019300"/>
              <a:gd name="connsiteY6-1174" fmla="*/ 680191 h 2542891"/>
              <a:gd name="connsiteX7-1175" fmla="*/ 945832 w 2019300"/>
              <a:gd name="connsiteY7-1176" fmla="*/ 118692 h 2542891"/>
              <a:gd name="connsiteX8-1177" fmla="*/ 967581 w 2019300"/>
              <a:gd name="connsiteY8-1178" fmla="*/ 140124 h 2542891"/>
              <a:gd name="connsiteX9-1179" fmla="*/ 1165860 w 2019300"/>
              <a:gd name="connsiteY9-1180" fmla="*/ 680191 h 2542891"/>
              <a:gd name="connsiteX10-1181" fmla="*/ 1705451 w 2019300"/>
              <a:gd name="connsiteY10-1182" fmla="*/ 27252 h 2542891"/>
              <a:gd name="connsiteX11-1183" fmla="*/ 1708149 w 2019300"/>
              <a:gd name="connsiteY11-1184" fmla="*/ 63924 h 2542891"/>
              <a:gd name="connsiteX12-1185" fmla="*/ 1554440 w 2019300"/>
              <a:gd name="connsiteY12-1186" fmla="*/ 683451 h 2542891"/>
              <a:gd name="connsiteX13-1187" fmla="*/ 2019300 w 2019300"/>
              <a:gd name="connsiteY13-1188" fmla="*/ 2542891 h 2542891"/>
              <a:gd name="connsiteX14-1189" fmla="*/ 0 w 2019300"/>
              <a:gd name="connsiteY14-1190" fmla="*/ 2542891 h 2542891"/>
              <a:gd name="connsiteX0-1191" fmla="*/ 0 w 2019300"/>
              <a:gd name="connsiteY0-1192" fmla="*/ 2542891 h 2542891"/>
              <a:gd name="connsiteX1-1193" fmla="*/ 464860 w 2019300"/>
              <a:gd name="connsiteY1-1194" fmla="*/ 683451 h 2542891"/>
              <a:gd name="connsiteX2-1195" fmla="*/ 304800 w 2019300"/>
              <a:gd name="connsiteY2-1196" fmla="*/ 520171 h 2542891"/>
              <a:gd name="connsiteX3-1197" fmla="*/ 121920 w 2019300"/>
              <a:gd name="connsiteY3-1198" fmla="*/ 131551 h 2542891"/>
              <a:gd name="connsiteX4-1199" fmla="*/ 381000 w 2019300"/>
              <a:gd name="connsiteY4-1200" fmla="*/ 421111 h 2542891"/>
              <a:gd name="connsiteX5-1201" fmla="*/ 556260 w 2019300"/>
              <a:gd name="connsiteY5-1202" fmla="*/ 497311 h 2542891"/>
              <a:gd name="connsiteX6-1203" fmla="*/ 762000 w 2019300"/>
              <a:gd name="connsiteY6-1204" fmla="*/ 680191 h 2542891"/>
              <a:gd name="connsiteX7-1205" fmla="*/ 945832 w 2019300"/>
              <a:gd name="connsiteY7-1206" fmla="*/ 118692 h 2542891"/>
              <a:gd name="connsiteX8-1207" fmla="*/ 967581 w 2019300"/>
              <a:gd name="connsiteY8-1208" fmla="*/ 140124 h 2542891"/>
              <a:gd name="connsiteX9-1209" fmla="*/ 1165860 w 2019300"/>
              <a:gd name="connsiteY9-1210" fmla="*/ 680191 h 2542891"/>
              <a:gd name="connsiteX10-1211" fmla="*/ 1705451 w 2019300"/>
              <a:gd name="connsiteY10-1212" fmla="*/ 27252 h 2542891"/>
              <a:gd name="connsiteX11-1213" fmla="*/ 1708149 w 2019300"/>
              <a:gd name="connsiteY11-1214" fmla="*/ 63924 h 2542891"/>
              <a:gd name="connsiteX12-1215" fmla="*/ 1554440 w 2019300"/>
              <a:gd name="connsiteY12-1216" fmla="*/ 683451 h 2542891"/>
              <a:gd name="connsiteX13-1217" fmla="*/ 2019300 w 2019300"/>
              <a:gd name="connsiteY13-1218" fmla="*/ 2542891 h 2542891"/>
              <a:gd name="connsiteX14-1219" fmla="*/ 0 w 2019300"/>
              <a:gd name="connsiteY14-1220" fmla="*/ 2542891 h 2542891"/>
              <a:gd name="connsiteX0-1221" fmla="*/ 0 w 2019300"/>
              <a:gd name="connsiteY0-1222" fmla="*/ 2542891 h 2542891"/>
              <a:gd name="connsiteX1-1223" fmla="*/ 464860 w 2019300"/>
              <a:gd name="connsiteY1-1224" fmla="*/ 683451 h 2542891"/>
              <a:gd name="connsiteX2-1225" fmla="*/ 304800 w 2019300"/>
              <a:gd name="connsiteY2-1226" fmla="*/ 520171 h 2542891"/>
              <a:gd name="connsiteX3-1227" fmla="*/ 121920 w 2019300"/>
              <a:gd name="connsiteY3-1228" fmla="*/ 131551 h 2542891"/>
              <a:gd name="connsiteX4-1229" fmla="*/ 381000 w 2019300"/>
              <a:gd name="connsiteY4-1230" fmla="*/ 421111 h 2542891"/>
              <a:gd name="connsiteX5-1231" fmla="*/ 549116 w 2019300"/>
              <a:gd name="connsiteY5-1232" fmla="*/ 521124 h 2542891"/>
              <a:gd name="connsiteX6-1233" fmla="*/ 762000 w 2019300"/>
              <a:gd name="connsiteY6-1234" fmla="*/ 680191 h 2542891"/>
              <a:gd name="connsiteX7-1235" fmla="*/ 945832 w 2019300"/>
              <a:gd name="connsiteY7-1236" fmla="*/ 118692 h 2542891"/>
              <a:gd name="connsiteX8-1237" fmla="*/ 967581 w 2019300"/>
              <a:gd name="connsiteY8-1238" fmla="*/ 140124 h 2542891"/>
              <a:gd name="connsiteX9-1239" fmla="*/ 1165860 w 2019300"/>
              <a:gd name="connsiteY9-1240" fmla="*/ 680191 h 2542891"/>
              <a:gd name="connsiteX10-1241" fmla="*/ 1705451 w 2019300"/>
              <a:gd name="connsiteY10-1242" fmla="*/ 27252 h 2542891"/>
              <a:gd name="connsiteX11-1243" fmla="*/ 1708149 w 2019300"/>
              <a:gd name="connsiteY11-1244" fmla="*/ 63924 h 2542891"/>
              <a:gd name="connsiteX12-1245" fmla="*/ 1554440 w 2019300"/>
              <a:gd name="connsiteY12-1246" fmla="*/ 683451 h 2542891"/>
              <a:gd name="connsiteX13-1247" fmla="*/ 2019300 w 2019300"/>
              <a:gd name="connsiteY13-1248" fmla="*/ 2542891 h 2542891"/>
              <a:gd name="connsiteX14-1249" fmla="*/ 0 w 2019300"/>
              <a:gd name="connsiteY14-1250" fmla="*/ 2542891 h 2542891"/>
              <a:gd name="connsiteX0-1251" fmla="*/ 0 w 2019300"/>
              <a:gd name="connsiteY0-1252" fmla="*/ 2542891 h 2542891"/>
              <a:gd name="connsiteX1-1253" fmla="*/ 464860 w 2019300"/>
              <a:gd name="connsiteY1-1254" fmla="*/ 683451 h 2542891"/>
              <a:gd name="connsiteX2-1255" fmla="*/ 304800 w 2019300"/>
              <a:gd name="connsiteY2-1256" fmla="*/ 520171 h 2542891"/>
              <a:gd name="connsiteX3-1257" fmla="*/ 121920 w 2019300"/>
              <a:gd name="connsiteY3-1258" fmla="*/ 131551 h 2542891"/>
              <a:gd name="connsiteX4-1259" fmla="*/ 381000 w 2019300"/>
              <a:gd name="connsiteY4-1260" fmla="*/ 421111 h 2542891"/>
              <a:gd name="connsiteX5-1261" fmla="*/ 549116 w 2019300"/>
              <a:gd name="connsiteY5-1262" fmla="*/ 521124 h 2542891"/>
              <a:gd name="connsiteX6-1263" fmla="*/ 762000 w 2019300"/>
              <a:gd name="connsiteY6-1264" fmla="*/ 680191 h 2542891"/>
              <a:gd name="connsiteX7-1265" fmla="*/ 945832 w 2019300"/>
              <a:gd name="connsiteY7-1266" fmla="*/ 118692 h 2542891"/>
              <a:gd name="connsiteX8-1267" fmla="*/ 967581 w 2019300"/>
              <a:gd name="connsiteY8-1268" fmla="*/ 140124 h 2542891"/>
              <a:gd name="connsiteX9-1269" fmla="*/ 1165860 w 2019300"/>
              <a:gd name="connsiteY9-1270" fmla="*/ 680191 h 2542891"/>
              <a:gd name="connsiteX10-1271" fmla="*/ 1705451 w 2019300"/>
              <a:gd name="connsiteY10-1272" fmla="*/ 27252 h 2542891"/>
              <a:gd name="connsiteX11-1273" fmla="*/ 1708149 w 2019300"/>
              <a:gd name="connsiteY11-1274" fmla="*/ 63924 h 2542891"/>
              <a:gd name="connsiteX12-1275" fmla="*/ 1554440 w 2019300"/>
              <a:gd name="connsiteY12-1276" fmla="*/ 683451 h 2542891"/>
              <a:gd name="connsiteX13-1277" fmla="*/ 2019300 w 2019300"/>
              <a:gd name="connsiteY13-1278" fmla="*/ 2542891 h 2542891"/>
              <a:gd name="connsiteX14-1279" fmla="*/ 0 w 2019300"/>
              <a:gd name="connsiteY14-1280" fmla="*/ 2542891 h 2542891"/>
              <a:gd name="connsiteX0-1281" fmla="*/ 0 w 2019300"/>
              <a:gd name="connsiteY0-1282" fmla="*/ 2542891 h 2542891"/>
              <a:gd name="connsiteX1-1283" fmla="*/ 464860 w 2019300"/>
              <a:gd name="connsiteY1-1284" fmla="*/ 683451 h 2542891"/>
              <a:gd name="connsiteX2-1285" fmla="*/ 304800 w 2019300"/>
              <a:gd name="connsiteY2-1286" fmla="*/ 520171 h 2542891"/>
              <a:gd name="connsiteX3-1287" fmla="*/ 121920 w 2019300"/>
              <a:gd name="connsiteY3-1288" fmla="*/ 131551 h 2542891"/>
              <a:gd name="connsiteX4-1289" fmla="*/ 381000 w 2019300"/>
              <a:gd name="connsiteY4-1290" fmla="*/ 421111 h 2542891"/>
              <a:gd name="connsiteX5-1291" fmla="*/ 549116 w 2019300"/>
              <a:gd name="connsiteY5-1292" fmla="*/ 521124 h 2542891"/>
              <a:gd name="connsiteX6-1293" fmla="*/ 762000 w 2019300"/>
              <a:gd name="connsiteY6-1294" fmla="*/ 680191 h 2542891"/>
              <a:gd name="connsiteX7-1295" fmla="*/ 945832 w 2019300"/>
              <a:gd name="connsiteY7-1296" fmla="*/ 118692 h 2542891"/>
              <a:gd name="connsiteX8-1297" fmla="*/ 967581 w 2019300"/>
              <a:gd name="connsiteY8-1298" fmla="*/ 140124 h 2542891"/>
              <a:gd name="connsiteX9-1299" fmla="*/ 1165860 w 2019300"/>
              <a:gd name="connsiteY9-1300" fmla="*/ 680191 h 2542891"/>
              <a:gd name="connsiteX10-1301" fmla="*/ 1705451 w 2019300"/>
              <a:gd name="connsiteY10-1302" fmla="*/ 27252 h 2542891"/>
              <a:gd name="connsiteX11-1303" fmla="*/ 1708149 w 2019300"/>
              <a:gd name="connsiteY11-1304" fmla="*/ 63924 h 2542891"/>
              <a:gd name="connsiteX12-1305" fmla="*/ 1554440 w 2019300"/>
              <a:gd name="connsiteY12-1306" fmla="*/ 683451 h 2542891"/>
              <a:gd name="connsiteX13-1307" fmla="*/ 2019300 w 2019300"/>
              <a:gd name="connsiteY13-1308" fmla="*/ 2542891 h 2542891"/>
              <a:gd name="connsiteX14-1309" fmla="*/ 0 w 2019300"/>
              <a:gd name="connsiteY14-1310" fmla="*/ 2542891 h 2542891"/>
            </a:gdLst>
            <a:ahLst/>
            <a:cxnLst>
              <a:cxn ang="0">
                <a:pos x="connsiteX0-1281" y="connsiteY0-1282"/>
              </a:cxn>
              <a:cxn ang="0">
                <a:pos x="connsiteX1-1283" y="connsiteY1-1284"/>
              </a:cxn>
              <a:cxn ang="0">
                <a:pos x="connsiteX2-1285" y="connsiteY2-1286"/>
              </a:cxn>
              <a:cxn ang="0">
                <a:pos x="connsiteX3-1287" y="connsiteY3-1288"/>
              </a:cxn>
              <a:cxn ang="0">
                <a:pos x="connsiteX4-1289" y="connsiteY4-1290"/>
              </a:cxn>
              <a:cxn ang="0">
                <a:pos x="connsiteX5-1291" y="connsiteY5-1292"/>
              </a:cxn>
              <a:cxn ang="0">
                <a:pos x="connsiteX6-1293" y="connsiteY6-1294"/>
              </a:cxn>
              <a:cxn ang="0">
                <a:pos x="connsiteX7-1295" y="connsiteY7-1296"/>
              </a:cxn>
              <a:cxn ang="0">
                <a:pos x="connsiteX8-1297" y="connsiteY8-1298"/>
              </a:cxn>
              <a:cxn ang="0">
                <a:pos x="connsiteX9-1299" y="connsiteY9-1300"/>
              </a:cxn>
              <a:cxn ang="0">
                <a:pos x="connsiteX10-1301" y="connsiteY10-1302"/>
              </a:cxn>
              <a:cxn ang="0">
                <a:pos x="connsiteX11-1303" y="connsiteY11-1304"/>
              </a:cxn>
              <a:cxn ang="0">
                <a:pos x="connsiteX12-1305" y="connsiteY12-1306"/>
              </a:cxn>
              <a:cxn ang="0">
                <a:pos x="connsiteX13-1307" y="connsiteY13-1308"/>
              </a:cxn>
              <a:cxn ang="0">
                <a:pos x="connsiteX14-1309" y="connsiteY14-1310"/>
              </a:cxn>
            </a:cxnLst>
            <a:rect l="l" t="t" r="r" b="b"/>
            <a:pathLst>
              <a:path w="2019300" h="2542891">
                <a:moveTo>
                  <a:pt x="0" y="2542891"/>
                </a:moveTo>
                <a:cubicBezTo>
                  <a:pt x="528333" y="1260138"/>
                  <a:pt x="309907" y="1303264"/>
                  <a:pt x="464860" y="683451"/>
                </a:cubicBezTo>
                <a:cubicBezTo>
                  <a:pt x="409297" y="566676"/>
                  <a:pt x="373863" y="585960"/>
                  <a:pt x="304800" y="520171"/>
                </a:cubicBezTo>
                <a:cubicBezTo>
                  <a:pt x="247643" y="428188"/>
                  <a:pt x="121761" y="179652"/>
                  <a:pt x="121920" y="131551"/>
                </a:cubicBezTo>
                <a:cubicBezTo>
                  <a:pt x="160179" y="123931"/>
                  <a:pt x="312420" y="349991"/>
                  <a:pt x="381000" y="421111"/>
                </a:cubicBezTo>
                <a:cubicBezTo>
                  <a:pt x="449580" y="492231"/>
                  <a:pt x="485616" y="477944"/>
                  <a:pt x="549116" y="521124"/>
                </a:cubicBezTo>
                <a:cubicBezTo>
                  <a:pt x="612616" y="564304"/>
                  <a:pt x="690880" y="753851"/>
                  <a:pt x="762000" y="680191"/>
                </a:cubicBezTo>
                <a:cubicBezTo>
                  <a:pt x="881380" y="507471"/>
                  <a:pt x="895032" y="504772"/>
                  <a:pt x="945832" y="118692"/>
                </a:cubicBezTo>
                <a:cubicBezTo>
                  <a:pt x="980096" y="28681"/>
                  <a:pt x="969010" y="84244"/>
                  <a:pt x="967581" y="140124"/>
                </a:cubicBezTo>
                <a:cubicBezTo>
                  <a:pt x="1001871" y="234104"/>
                  <a:pt x="1040104" y="699400"/>
                  <a:pt x="1165860" y="680191"/>
                </a:cubicBezTo>
                <a:cubicBezTo>
                  <a:pt x="1427480" y="499851"/>
                  <a:pt x="1520031" y="367612"/>
                  <a:pt x="1705451" y="27252"/>
                </a:cubicBezTo>
                <a:cubicBezTo>
                  <a:pt x="1736697" y="-16325"/>
                  <a:pt x="1743239" y="-10120"/>
                  <a:pt x="1708149" y="63924"/>
                </a:cubicBezTo>
                <a:cubicBezTo>
                  <a:pt x="1599240" y="304656"/>
                  <a:pt x="1560129" y="307993"/>
                  <a:pt x="1554440" y="683451"/>
                </a:cubicBezTo>
                <a:cubicBezTo>
                  <a:pt x="1610333" y="1409944"/>
                  <a:pt x="1544307" y="2197398"/>
                  <a:pt x="2019300" y="2542891"/>
                </a:cubicBezTo>
                <a:lnTo>
                  <a:pt x="0" y="254289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2825228" y="1722483"/>
            <a:ext cx="1574470" cy="707886"/>
          </a:xfrm>
          <a:prstGeom prst="rect">
            <a:avLst/>
          </a:prstGeom>
          <a:noFill/>
        </p:spPr>
        <p:txBody>
          <a:bodyPr wrap="none" rtlCol="0">
            <a:spAutoFit/>
          </a:bodyPr>
          <a:lstStyle/>
          <a:p>
            <a:pPr algn="ctr"/>
            <a:r>
              <a:rPr lang="en-US" altLang="zh-CN" sz="2000" dirty="0">
                <a:solidFill>
                  <a:srgbClr val="2DC0D2"/>
                </a:solidFill>
                <a:latin typeface="华文细黑" pitchFamily="2" charset="-122"/>
                <a:ea typeface="华文细黑" pitchFamily="2" charset="-122"/>
              </a:rPr>
              <a:t>Publication</a:t>
            </a:r>
          </a:p>
          <a:p>
            <a:pPr algn="ctr"/>
            <a:r>
              <a:rPr lang="en-US" altLang="zh-CN" sz="2000" dirty="0">
                <a:solidFill>
                  <a:srgbClr val="2DC0D2"/>
                </a:solidFill>
                <a:latin typeface="华文细黑" pitchFamily="2" charset="-122"/>
                <a:ea typeface="华文细黑" pitchFamily="2" charset="-122"/>
              </a:rPr>
              <a:t>Reading</a:t>
            </a:r>
            <a:endParaRPr lang="zh-CN" altLang="en-US" sz="2000" dirty="0">
              <a:solidFill>
                <a:srgbClr val="2DC0D2"/>
              </a:solidFill>
              <a:latin typeface="华文细黑" pitchFamily="2" charset="-122"/>
              <a:ea typeface="华文细黑" pitchFamily="2" charset="-122"/>
            </a:endParaRPr>
          </a:p>
        </p:txBody>
      </p:sp>
      <p:sp>
        <p:nvSpPr>
          <p:cNvPr id="79" name="文本框 78"/>
          <p:cNvSpPr txBox="1"/>
          <p:nvPr/>
        </p:nvSpPr>
        <p:spPr>
          <a:xfrm>
            <a:off x="8092424" y="1706135"/>
            <a:ext cx="1220379" cy="646331"/>
          </a:xfrm>
          <a:prstGeom prst="rect">
            <a:avLst/>
          </a:prstGeom>
          <a:noFill/>
        </p:spPr>
        <p:txBody>
          <a:bodyPr wrap="square" rtlCol="0">
            <a:spAutoFit/>
          </a:bodyPr>
          <a:lstStyle/>
          <a:p>
            <a:r>
              <a:rPr lang="en-US" altLang="zh-CN" sz="3600" dirty="0">
                <a:solidFill>
                  <a:srgbClr val="2DC0D2"/>
                </a:solidFill>
                <a:latin typeface="华文细黑" pitchFamily="2" charset="-122"/>
                <a:ea typeface="华文细黑" pitchFamily="2" charset="-122"/>
              </a:rPr>
              <a:t>Test</a:t>
            </a:r>
            <a:endParaRPr lang="zh-CN" altLang="en-US" sz="3600" dirty="0">
              <a:solidFill>
                <a:srgbClr val="2DC0D2"/>
              </a:solidFill>
              <a:latin typeface="华文细黑" pitchFamily="2" charset="-122"/>
              <a:ea typeface="华文细黑" pitchFamily="2" charset="-122"/>
            </a:endParaRPr>
          </a:p>
        </p:txBody>
      </p:sp>
      <p:sp>
        <p:nvSpPr>
          <p:cNvPr id="83" name="文本框 82"/>
          <p:cNvSpPr txBox="1"/>
          <p:nvPr/>
        </p:nvSpPr>
        <p:spPr>
          <a:xfrm>
            <a:off x="6480649" y="4330948"/>
            <a:ext cx="1407758" cy="646331"/>
          </a:xfrm>
          <a:prstGeom prst="rect">
            <a:avLst/>
          </a:prstGeom>
          <a:noFill/>
        </p:spPr>
        <p:txBody>
          <a:bodyPr wrap="none" rtlCol="0">
            <a:spAutoFit/>
          </a:bodyPr>
          <a:lstStyle/>
          <a:p>
            <a:pPr algn="ctr"/>
            <a:r>
              <a:rPr lang="en-US" altLang="zh-CN" dirty="0">
                <a:solidFill>
                  <a:srgbClr val="2DC0D2"/>
                </a:solidFill>
                <a:latin typeface="华文细黑" pitchFamily="2" charset="-122"/>
                <a:ea typeface="华文细黑" pitchFamily="2" charset="-122"/>
              </a:rPr>
              <a:t>Intergroup </a:t>
            </a:r>
          </a:p>
          <a:p>
            <a:pPr algn="ctr"/>
            <a:r>
              <a:rPr lang="en-US" altLang="zh-CN" dirty="0">
                <a:solidFill>
                  <a:srgbClr val="2DC0D2"/>
                </a:solidFill>
                <a:latin typeface="华文细黑" pitchFamily="2" charset="-122"/>
                <a:ea typeface="华文细黑" pitchFamily="2" charset="-122"/>
              </a:rPr>
              <a:t>Discussion</a:t>
            </a:r>
            <a:endParaRPr lang="zh-CN" altLang="en-US" dirty="0">
              <a:solidFill>
                <a:srgbClr val="2DC0D2"/>
              </a:solidFill>
              <a:latin typeface="华文细黑" pitchFamily="2" charset="-122"/>
              <a:ea typeface="华文细黑" pitchFamily="2" charset="-122"/>
            </a:endParaRPr>
          </a:p>
        </p:txBody>
      </p:sp>
      <p:cxnSp>
        <p:nvCxnSpPr>
          <p:cNvPr id="88" name="直接连接符 87"/>
          <p:cNvCxnSpPr/>
          <p:nvPr/>
        </p:nvCxnSpPr>
        <p:spPr>
          <a:xfrm>
            <a:off x="921174" y="2071476"/>
            <a:ext cx="1936048" cy="0"/>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755374" y="2219371"/>
            <a:ext cx="2041481" cy="1077218"/>
          </a:xfrm>
          <a:prstGeom prst="rect">
            <a:avLst/>
          </a:prstGeom>
          <a:noFill/>
        </p:spPr>
        <p:txBody>
          <a:bodyPr wrap="square" rtlCol="0">
            <a:spAutoFit/>
          </a:bodyPr>
          <a:lstStyle/>
          <a:p>
            <a:pPr algn="ctr"/>
            <a:r>
              <a:rPr lang="zh-CN" altLang="en-US" sz="1600" dirty="0">
                <a:solidFill>
                  <a:srgbClr val="2DC0D2"/>
                </a:solidFill>
                <a:latin typeface="华文细黑" pitchFamily="2" charset="-122"/>
                <a:ea typeface="华文细黑" pitchFamily="2" charset="-122"/>
              </a:rPr>
              <a:t>通过阅读</a:t>
            </a:r>
            <a:r>
              <a:rPr lang="en-US" altLang="zh-CN" sz="1600" dirty="0">
                <a:solidFill>
                  <a:srgbClr val="2DC0D2"/>
                </a:solidFill>
                <a:latin typeface="华文细黑" pitchFamily="2" charset="-122"/>
                <a:ea typeface="华文细黑" pitchFamily="2" charset="-122"/>
              </a:rPr>
              <a:t>darkroom</a:t>
            </a:r>
            <a:r>
              <a:rPr lang="zh-CN" altLang="en-US" sz="1600" dirty="0">
                <a:solidFill>
                  <a:srgbClr val="2DC0D2"/>
                </a:solidFill>
                <a:latin typeface="华文细黑" pitchFamily="2" charset="-122"/>
                <a:ea typeface="华文细黑" pitchFamily="2" charset="-122"/>
              </a:rPr>
              <a:t>论文，以及相关论文，了解有关概念，并掌握了</a:t>
            </a:r>
            <a:r>
              <a:rPr lang="en-US" altLang="zh-CN" sz="1600" dirty="0">
                <a:solidFill>
                  <a:srgbClr val="2DC0D2"/>
                </a:solidFill>
                <a:latin typeface="华文细黑" pitchFamily="2" charset="-122"/>
                <a:ea typeface="华文细黑" pitchFamily="2" charset="-122"/>
              </a:rPr>
              <a:t>darkroom</a:t>
            </a:r>
            <a:r>
              <a:rPr lang="zh-CN" altLang="en-US" sz="1600" dirty="0">
                <a:solidFill>
                  <a:srgbClr val="2DC0D2"/>
                </a:solidFill>
                <a:latin typeface="华文细黑" pitchFamily="2" charset="-122"/>
                <a:ea typeface="华文细黑" pitchFamily="2" charset="-122"/>
              </a:rPr>
              <a:t>原理。</a:t>
            </a:r>
            <a:endParaRPr lang="en-US" altLang="zh-CN" sz="1600" dirty="0">
              <a:solidFill>
                <a:srgbClr val="2DC0D2"/>
              </a:solidFill>
              <a:latin typeface="华文细黑" pitchFamily="2" charset="-122"/>
              <a:ea typeface="华文细黑" pitchFamily="2" charset="-122"/>
            </a:endParaRPr>
          </a:p>
        </p:txBody>
      </p:sp>
      <p:cxnSp>
        <p:nvCxnSpPr>
          <p:cNvPr id="96" name="直接连接符 95"/>
          <p:cNvCxnSpPr/>
          <p:nvPr/>
        </p:nvCxnSpPr>
        <p:spPr>
          <a:xfrm flipH="1">
            <a:off x="9389161" y="2150756"/>
            <a:ext cx="1584527" cy="0"/>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9618511" y="2243054"/>
            <a:ext cx="2018733" cy="830997"/>
          </a:xfrm>
          <a:prstGeom prst="rect">
            <a:avLst/>
          </a:prstGeom>
          <a:noFill/>
        </p:spPr>
        <p:txBody>
          <a:bodyPr wrap="square" rtlCol="0">
            <a:spAutoFit/>
          </a:bodyPr>
          <a:lstStyle/>
          <a:p>
            <a:pPr algn="ctr"/>
            <a:r>
              <a:rPr lang="zh-CN" altLang="en-US" sz="1600" dirty="0">
                <a:solidFill>
                  <a:srgbClr val="2DC0D2"/>
                </a:solidFill>
                <a:latin typeface="华文细黑" pitchFamily="2" charset="-122"/>
                <a:ea typeface="华文细黑" pitchFamily="2" charset="-122"/>
              </a:rPr>
              <a:t>样例测试</a:t>
            </a:r>
            <a:endParaRPr lang="en-US" altLang="zh-CN" sz="1600" dirty="0">
              <a:solidFill>
                <a:srgbClr val="2DC0D2"/>
              </a:solidFill>
              <a:latin typeface="华文细黑" pitchFamily="2" charset="-122"/>
              <a:ea typeface="华文细黑" pitchFamily="2" charset="-122"/>
            </a:endParaRPr>
          </a:p>
          <a:p>
            <a:pPr algn="ctr"/>
            <a:r>
              <a:rPr lang="en-US" altLang="zh-CN" sz="1600" dirty="0" err="1">
                <a:solidFill>
                  <a:srgbClr val="2DC0D2"/>
                </a:solidFill>
                <a:latin typeface="华文细黑" pitchFamily="2" charset="-122"/>
                <a:ea typeface="华文细黑" pitchFamily="2" charset="-122"/>
              </a:rPr>
              <a:t>Darkroom&amp;Halide</a:t>
            </a:r>
            <a:r>
              <a:rPr lang="zh-CN" altLang="en-US" sz="1600" dirty="0">
                <a:solidFill>
                  <a:srgbClr val="2DC0D2"/>
                </a:solidFill>
                <a:latin typeface="华文细黑" pitchFamily="2" charset="-122"/>
                <a:ea typeface="华文细黑" pitchFamily="2" charset="-122"/>
              </a:rPr>
              <a:t>样例对比测试</a:t>
            </a:r>
            <a:endParaRPr lang="en-US" altLang="zh-CN" sz="1600" dirty="0">
              <a:solidFill>
                <a:srgbClr val="2DC0D2"/>
              </a:solidFill>
              <a:latin typeface="华文细黑" pitchFamily="2" charset="-122"/>
              <a:ea typeface="华文细黑" pitchFamily="2" charset="-122"/>
            </a:endParaRPr>
          </a:p>
        </p:txBody>
      </p:sp>
      <p:cxnSp>
        <p:nvCxnSpPr>
          <p:cNvPr id="102" name="直接连接符 101"/>
          <p:cNvCxnSpPr/>
          <p:nvPr/>
        </p:nvCxnSpPr>
        <p:spPr>
          <a:xfrm>
            <a:off x="2365484" y="4065407"/>
            <a:ext cx="2365387" cy="0"/>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2268630" y="4241776"/>
            <a:ext cx="1802687" cy="830997"/>
          </a:xfrm>
          <a:prstGeom prst="rect">
            <a:avLst/>
          </a:prstGeom>
          <a:noFill/>
        </p:spPr>
        <p:txBody>
          <a:bodyPr wrap="square" rtlCol="0">
            <a:spAutoFit/>
          </a:bodyPr>
          <a:lstStyle/>
          <a:p>
            <a:pPr algn="ctr"/>
            <a:r>
              <a:rPr lang="zh-CN" altLang="en-US" sz="1600" dirty="0">
                <a:solidFill>
                  <a:srgbClr val="2DC0D2"/>
                </a:solidFill>
                <a:latin typeface="华文细黑" pitchFamily="2" charset="-122"/>
                <a:ea typeface="华文细黑" pitchFamily="2" charset="-122"/>
              </a:rPr>
              <a:t>分析源码，了解</a:t>
            </a:r>
            <a:r>
              <a:rPr lang="en-US" altLang="zh-CN" sz="1600" dirty="0">
                <a:solidFill>
                  <a:srgbClr val="2DC0D2"/>
                </a:solidFill>
                <a:latin typeface="华文细黑" pitchFamily="2" charset="-122"/>
                <a:ea typeface="华文细黑" pitchFamily="2" charset="-122"/>
              </a:rPr>
              <a:t>darkroom</a:t>
            </a:r>
            <a:r>
              <a:rPr lang="zh-CN" altLang="en-US" sz="1600" dirty="0">
                <a:solidFill>
                  <a:srgbClr val="2DC0D2"/>
                </a:solidFill>
                <a:latin typeface="华文细黑" pitchFamily="2" charset="-122"/>
                <a:ea typeface="华文细黑" pitchFamily="2" charset="-122"/>
              </a:rPr>
              <a:t>优化的实现方式。</a:t>
            </a:r>
            <a:endParaRPr lang="en-US" altLang="zh-CN" sz="1600" dirty="0">
              <a:solidFill>
                <a:srgbClr val="2DC0D2"/>
              </a:solidFill>
              <a:latin typeface="华文细黑" pitchFamily="2" charset="-122"/>
              <a:ea typeface="华文细黑" pitchFamily="2" charset="-122"/>
            </a:endParaRPr>
          </a:p>
        </p:txBody>
      </p:sp>
      <p:cxnSp>
        <p:nvCxnSpPr>
          <p:cNvPr id="106" name="直接连接符 105"/>
          <p:cNvCxnSpPr/>
          <p:nvPr/>
        </p:nvCxnSpPr>
        <p:spPr>
          <a:xfrm flipH="1">
            <a:off x="7929590" y="4680133"/>
            <a:ext cx="1616049" cy="0"/>
          </a:xfrm>
          <a:prstGeom prst="line">
            <a:avLst/>
          </a:prstGeom>
          <a:ln>
            <a:solidFill>
              <a:srgbClr val="2DC0D2"/>
            </a:solidFill>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8172627" y="4804521"/>
            <a:ext cx="1818115" cy="1569660"/>
          </a:xfrm>
          <a:prstGeom prst="rect">
            <a:avLst/>
          </a:prstGeom>
          <a:noFill/>
        </p:spPr>
        <p:txBody>
          <a:bodyPr wrap="square" rtlCol="0">
            <a:spAutoFit/>
          </a:bodyPr>
          <a:lstStyle/>
          <a:p>
            <a:pPr algn="ctr"/>
            <a:r>
              <a:rPr lang="zh-CN" altLang="en-US" sz="1600" dirty="0">
                <a:solidFill>
                  <a:srgbClr val="2DC0D2"/>
                </a:solidFill>
                <a:latin typeface="华文细黑" pitchFamily="2" charset="-122"/>
                <a:ea typeface="华文细黑" pitchFamily="2" charset="-122"/>
              </a:rPr>
              <a:t>组间交流，对比同类语言，了解</a:t>
            </a:r>
            <a:r>
              <a:rPr lang="en-US" altLang="zh-CN" sz="1600" dirty="0">
                <a:solidFill>
                  <a:srgbClr val="2DC0D2"/>
                </a:solidFill>
                <a:latin typeface="华文细黑" pitchFamily="2" charset="-122"/>
                <a:ea typeface="华文细黑" pitchFamily="2" charset="-122"/>
              </a:rPr>
              <a:t>darkroom</a:t>
            </a:r>
            <a:r>
              <a:rPr lang="zh-CN" altLang="en-US" sz="1600" dirty="0">
                <a:solidFill>
                  <a:srgbClr val="2DC0D2"/>
                </a:solidFill>
                <a:latin typeface="华文细黑" pitchFamily="2" charset="-122"/>
                <a:ea typeface="华文细黑" pitchFamily="2" charset="-122"/>
              </a:rPr>
              <a:t>局限，深入理解</a:t>
            </a:r>
            <a:r>
              <a:rPr lang="en-US" altLang="zh-CN" sz="1600" dirty="0">
                <a:solidFill>
                  <a:srgbClr val="2DC0D2"/>
                </a:solidFill>
                <a:latin typeface="华文细黑" pitchFamily="2" charset="-122"/>
                <a:ea typeface="华文细黑" pitchFamily="2" charset="-122"/>
              </a:rPr>
              <a:t>darkroom</a:t>
            </a:r>
            <a:r>
              <a:rPr lang="zh-CN" altLang="en-US" sz="1600" dirty="0">
                <a:solidFill>
                  <a:srgbClr val="2DC0D2"/>
                </a:solidFill>
                <a:latin typeface="华文细黑" pitchFamily="2" charset="-122"/>
                <a:ea typeface="华文细黑" pitchFamily="2" charset="-122"/>
              </a:rPr>
              <a:t>语言设计的原则和思想。</a:t>
            </a:r>
            <a:endParaRPr lang="en-US" altLang="zh-CN" sz="1600" dirty="0">
              <a:solidFill>
                <a:srgbClr val="2DC0D2"/>
              </a:solidFill>
              <a:latin typeface="华文细黑" pitchFamily="2" charset="-122"/>
              <a:ea typeface="华文细黑" pitchFamily="2" charset="-122"/>
            </a:endParaRPr>
          </a:p>
        </p:txBody>
      </p:sp>
      <p:sp>
        <p:nvSpPr>
          <p:cNvPr id="112" name="Oval 15"/>
          <p:cNvSpPr/>
          <p:nvPr/>
        </p:nvSpPr>
        <p:spPr bwMode="auto">
          <a:xfrm>
            <a:off x="5537025" y="4483937"/>
            <a:ext cx="864604" cy="791811"/>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3" name="Oval 15"/>
          <p:cNvSpPr/>
          <p:nvPr/>
        </p:nvSpPr>
        <p:spPr bwMode="auto">
          <a:xfrm>
            <a:off x="4307944" y="4246346"/>
            <a:ext cx="474174" cy="47417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4" name="Oval 15"/>
          <p:cNvSpPr/>
          <p:nvPr/>
        </p:nvSpPr>
        <p:spPr bwMode="auto">
          <a:xfrm>
            <a:off x="4637383" y="4700280"/>
            <a:ext cx="474174" cy="47417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5" name="Oval 15"/>
          <p:cNvSpPr/>
          <p:nvPr/>
        </p:nvSpPr>
        <p:spPr bwMode="auto">
          <a:xfrm>
            <a:off x="5186619" y="4989401"/>
            <a:ext cx="474174" cy="47417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6" name="Oval 15"/>
          <p:cNvSpPr/>
          <p:nvPr/>
        </p:nvSpPr>
        <p:spPr bwMode="auto">
          <a:xfrm>
            <a:off x="6836607" y="2792541"/>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7" name="Oval 15"/>
          <p:cNvSpPr/>
          <p:nvPr/>
        </p:nvSpPr>
        <p:spPr bwMode="auto">
          <a:xfrm>
            <a:off x="7761427" y="3112185"/>
            <a:ext cx="1332559" cy="1332559"/>
          </a:xfrm>
          <a:prstGeom prst="ellipse">
            <a:avLst/>
          </a:prstGeom>
          <a:solidFill>
            <a:srgbClr val="E2C84C"/>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8" name="Oval 15"/>
          <p:cNvSpPr/>
          <p:nvPr/>
        </p:nvSpPr>
        <p:spPr bwMode="auto">
          <a:xfrm>
            <a:off x="5617304" y="1871668"/>
            <a:ext cx="1332559" cy="1332559"/>
          </a:xfrm>
          <a:prstGeom prst="ellipse">
            <a:avLst/>
          </a:prstGeom>
          <a:solidFill>
            <a:srgbClr val="E2C84C"/>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19" name="Oval 15"/>
          <p:cNvSpPr/>
          <p:nvPr/>
        </p:nvSpPr>
        <p:spPr bwMode="auto">
          <a:xfrm>
            <a:off x="3817576" y="2979279"/>
            <a:ext cx="931902" cy="931902"/>
          </a:xfrm>
          <a:prstGeom prst="ellipse">
            <a:avLst/>
          </a:prstGeom>
          <a:solidFill>
            <a:srgbClr val="E2C84C"/>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0" name="Oval 15"/>
          <p:cNvSpPr/>
          <p:nvPr/>
        </p:nvSpPr>
        <p:spPr bwMode="auto">
          <a:xfrm>
            <a:off x="4503116" y="2158428"/>
            <a:ext cx="931902" cy="931902"/>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1" name="Oval 15"/>
          <p:cNvSpPr/>
          <p:nvPr/>
        </p:nvSpPr>
        <p:spPr bwMode="auto">
          <a:xfrm>
            <a:off x="2803557" y="2867463"/>
            <a:ext cx="931902" cy="931902"/>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2" name="Oval 15"/>
          <p:cNvSpPr/>
          <p:nvPr/>
        </p:nvSpPr>
        <p:spPr bwMode="auto">
          <a:xfrm>
            <a:off x="3723844" y="3874101"/>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3" name="Oval 15"/>
          <p:cNvSpPr/>
          <p:nvPr/>
        </p:nvSpPr>
        <p:spPr bwMode="auto">
          <a:xfrm>
            <a:off x="6290239" y="3904108"/>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4" name="Oval 15"/>
          <p:cNvSpPr/>
          <p:nvPr/>
        </p:nvSpPr>
        <p:spPr bwMode="auto">
          <a:xfrm>
            <a:off x="7384181" y="3421455"/>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5" name="Oval 15"/>
          <p:cNvSpPr/>
          <p:nvPr/>
        </p:nvSpPr>
        <p:spPr bwMode="auto">
          <a:xfrm>
            <a:off x="6387704" y="3303552"/>
            <a:ext cx="474174" cy="47417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6" name="Oval 15"/>
          <p:cNvSpPr/>
          <p:nvPr/>
        </p:nvSpPr>
        <p:spPr bwMode="auto">
          <a:xfrm>
            <a:off x="7045081" y="1797993"/>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7" name="Oval 15"/>
          <p:cNvSpPr/>
          <p:nvPr/>
        </p:nvSpPr>
        <p:spPr bwMode="auto">
          <a:xfrm>
            <a:off x="5155836" y="1305787"/>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8" name="Oval 15"/>
          <p:cNvSpPr/>
          <p:nvPr/>
        </p:nvSpPr>
        <p:spPr bwMode="auto">
          <a:xfrm>
            <a:off x="6481480" y="1121443"/>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29" name="Oval 15"/>
          <p:cNvSpPr/>
          <p:nvPr/>
        </p:nvSpPr>
        <p:spPr bwMode="auto">
          <a:xfrm>
            <a:off x="4325542" y="1056097"/>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0" name="Oval 15"/>
          <p:cNvSpPr/>
          <p:nvPr/>
        </p:nvSpPr>
        <p:spPr bwMode="auto">
          <a:xfrm>
            <a:off x="7343580" y="882494"/>
            <a:ext cx="710254" cy="710254"/>
          </a:xfrm>
          <a:prstGeom prst="ellipse">
            <a:avLst/>
          </a:prstGeom>
          <a:solidFill>
            <a:srgbClr val="E2C84C"/>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1" name="Oval 15"/>
          <p:cNvSpPr/>
          <p:nvPr/>
        </p:nvSpPr>
        <p:spPr bwMode="auto">
          <a:xfrm>
            <a:off x="5807406" y="610077"/>
            <a:ext cx="710254" cy="71025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2" name="Oval 15"/>
          <p:cNvSpPr/>
          <p:nvPr/>
        </p:nvSpPr>
        <p:spPr bwMode="auto">
          <a:xfrm>
            <a:off x="8919706" y="2766378"/>
            <a:ext cx="474174" cy="474174"/>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3" name="Oval 15"/>
          <p:cNvSpPr/>
          <p:nvPr/>
        </p:nvSpPr>
        <p:spPr bwMode="auto">
          <a:xfrm>
            <a:off x="7795061" y="2877262"/>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4" name="Oval 15"/>
          <p:cNvSpPr/>
          <p:nvPr/>
        </p:nvSpPr>
        <p:spPr bwMode="auto">
          <a:xfrm>
            <a:off x="6129941" y="1486635"/>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5" name="Oval 15"/>
          <p:cNvSpPr/>
          <p:nvPr/>
        </p:nvSpPr>
        <p:spPr bwMode="auto">
          <a:xfrm>
            <a:off x="5422630" y="2130321"/>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6" name="Oval 15"/>
          <p:cNvSpPr/>
          <p:nvPr/>
        </p:nvSpPr>
        <p:spPr bwMode="auto">
          <a:xfrm>
            <a:off x="4729305" y="1819634"/>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7" name="Oval 15"/>
          <p:cNvSpPr/>
          <p:nvPr/>
        </p:nvSpPr>
        <p:spPr bwMode="auto">
          <a:xfrm>
            <a:off x="4254222" y="2683679"/>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8" name="Oval 15"/>
          <p:cNvSpPr/>
          <p:nvPr/>
        </p:nvSpPr>
        <p:spPr bwMode="auto">
          <a:xfrm>
            <a:off x="5182978" y="883864"/>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139" name="Oval 15"/>
          <p:cNvSpPr/>
          <p:nvPr/>
        </p:nvSpPr>
        <p:spPr bwMode="auto">
          <a:xfrm>
            <a:off x="6740317" y="790902"/>
            <a:ext cx="162680" cy="162680"/>
          </a:xfrm>
          <a:prstGeom prst="ellipse">
            <a:avLst/>
          </a:prstGeom>
          <a:solidFill>
            <a:srgbClr val="EBC74A"/>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algn="ctr" eaLnBrk="1" hangingPunct="1"/>
            <a:endParaRPr lang="es-ES"/>
          </a:p>
        </p:txBody>
      </p:sp>
      <p:sp>
        <p:nvSpPr>
          <p:cNvPr id="61" name="文本框 60">
            <a:extLst>
              <a:ext uri="{FF2B5EF4-FFF2-40B4-BE49-F238E27FC236}">
                <a16:creationId xmlns:a16="http://schemas.microsoft.com/office/drawing/2014/main" id="{A2B33392-65BB-4AEA-8707-F76138D9C40C}"/>
              </a:ext>
            </a:extLst>
          </p:cNvPr>
          <p:cNvSpPr txBox="1"/>
          <p:nvPr/>
        </p:nvSpPr>
        <p:spPr>
          <a:xfrm>
            <a:off x="4893780" y="3474737"/>
            <a:ext cx="1220379" cy="646331"/>
          </a:xfrm>
          <a:prstGeom prst="rect">
            <a:avLst/>
          </a:prstGeom>
          <a:noFill/>
        </p:spPr>
        <p:txBody>
          <a:bodyPr wrap="square" rtlCol="0">
            <a:spAutoFit/>
          </a:bodyPr>
          <a:lstStyle/>
          <a:p>
            <a:r>
              <a:rPr lang="en-US" altLang="zh-CN" dirty="0">
                <a:solidFill>
                  <a:srgbClr val="2DC0D2"/>
                </a:solidFill>
                <a:latin typeface="华文细黑" pitchFamily="2" charset="-122"/>
                <a:ea typeface="华文细黑" pitchFamily="2" charset="-122"/>
              </a:rPr>
              <a:t>Code</a:t>
            </a:r>
          </a:p>
          <a:p>
            <a:r>
              <a:rPr lang="en-US" altLang="zh-CN" dirty="0">
                <a:solidFill>
                  <a:srgbClr val="2DC0D2"/>
                </a:solidFill>
                <a:latin typeface="华文细黑" pitchFamily="2" charset="-122"/>
                <a:ea typeface="华文细黑" pitchFamily="2" charset="-122"/>
              </a:rPr>
              <a:t>Analysis</a:t>
            </a:r>
            <a:endParaRPr lang="zh-CN" altLang="en-US" dirty="0">
              <a:solidFill>
                <a:srgbClr val="2DC0D2"/>
              </a:solidFill>
              <a:latin typeface="华文细黑" pitchFamily="2" charset="-122"/>
              <a:ea typeface="华文细黑"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2DC0D2"/>
        </a:solidFill>
        <a:effectLst/>
      </p:bgPr>
    </p:bg>
    <p:spTree>
      <p:nvGrpSpPr>
        <p:cNvPr id="1" name=""/>
        <p:cNvGrpSpPr/>
        <p:nvPr/>
      </p:nvGrpSpPr>
      <p:grpSpPr>
        <a:xfrm>
          <a:off x="0" y="0"/>
          <a:ext cx="0" cy="0"/>
          <a:chOff x="0" y="0"/>
          <a:chExt cx="0" cy="0"/>
        </a:xfrm>
      </p:grpSpPr>
      <p:grpSp>
        <p:nvGrpSpPr>
          <p:cNvPr id="8" name="组合 7"/>
          <p:cNvGrpSpPr/>
          <p:nvPr/>
        </p:nvGrpSpPr>
        <p:grpSpPr>
          <a:xfrm>
            <a:off x="-798429" y="753253"/>
            <a:ext cx="11853727" cy="5724645"/>
            <a:chOff x="-798429" y="944784"/>
            <a:chExt cx="11853727" cy="5724645"/>
          </a:xfrm>
        </p:grpSpPr>
        <p:sp>
          <p:nvSpPr>
            <p:cNvPr id="9" name="文本框 8"/>
            <p:cNvSpPr txBox="1"/>
            <p:nvPr/>
          </p:nvSpPr>
          <p:spPr>
            <a:xfrm>
              <a:off x="273179" y="1298727"/>
              <a:ext cx="10782119"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Thank you</a:t>
              </a:r>
              <a:endParaRPr lang="zh-CN"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10" name="文本框 9"/>
            <p:cNvSpPr txBox="1"/>
            <p:nvPr/>
          </p:nvSpPr>
          <p:spPr>
            <a:xfrm>
              <a:off x="273179" y="944784"/>
              <a:ext cx="2350323" cy="769441"/>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en-US" altLang="zh-CN" sz="4400" dirty="0"/>
                <a:t>Team 02</a:t>
              </a:r>
              <a:endParaRPr lang="zh-CN" altLang="en-US" sz="4400" dirty="0"/>
            </a:p>
          </p:txBody>
        </p:sp>
        <p:sp>
          <p:nvSpPr>
            <p:cNvPr id="11" name="文本框 10"/>
            <p:cNvSpPr txBox="1"/>
            <p:nvPr/>
          </p:nvSpPr>
          <p:spPr>
            <a:xfrm>
              <a:off x="398245" y="3930217"/>
              <a:ext cx="3432350" cy="1046440"/>
            </a:xfrm>
            <a:prstGeom prst="rect">
              <a:avLst/>
            </a:prstGeom>
            <a:noFill/>
          </p:spPr>
          <p:txBody>
            <a:bodyPr wrap="none" rtlCol="0">
              <a:spAutoFit/>
            </a:bodyPr>
            <a:lstStyle/>
            <a:p>
              <a:r>
                <a:rPr lang="en-US" altLang="zh-CN" sz="6200" dirty="0">
                  <a:solidFill>
                    <a:schemeClr val="bg1"/>
                  </a:solidFill>
                </a:rPr>
                <a:t>Darkroom</a:t>
              </a:r>
              <a:endParaRPr lang="zh-CN" altLang="en-US" sz="6200" dirty="0">
                <a:solidFill>
                  <a:schemeClr val="bg1"/>
                </a:solidFill>
              </a:endParaRPr>
            </a:p>
          </p:txBody>
        </p:sp>
        <p:sp>
          <p:nvSpPr>
            <p:cNvPr id="13" name="文本框 12"/>
            <p:cNvSpPr txBox="1"/>
            <p:nvPr/>
          </p:nvSpPr>
          <p:spPr>
            <a:xfrm>
              <a:off x="-798429" y="4730437"/>
              <a:ext cx="4493538" cy="1938992"/>
            </a:xfrm>
            <a:prstGeom prst="rect">
              <a:avLst/>
            </a:prstGeom>
            <a:noFill/>
          </p:spPr>
          <p:txBody>
            <a:bodyPr wrap="none" rtlCol="0">
              <a:spAutoFit/>
            </a:bodyPr>
            <a:lstStyle/>
            <a:p>
              <a:endParaRPr lang="x-none" altLang="en-US" sz="2400" dirty="0">
                <a:solidFill>
                  <a:schemeClr val="bg1"/>
                </a:solidFill>
                <a:latin typeface="Arial" charset="0"/>
              </a:endParaRPr>
            </a:p>
            <a:p>
              <a:pPr lvl="3"/>
              <a:r>
                <a:rPr lang="x-none" altLang="en-US" sz="2400" dirty="0">
                  <a:solidFill>
                    <a:schemeClr val="bg1"/>
                  </a:solidFill>
                  <a:latin typeface="黑体" charset="0"/>
                  <a:ea typeface="黑体" charset="0"/>
                </a:rPr>
                <a:t>施泽丰 	PB14210224</a:t>
              </a:r>
            </a:p>
            <a:p>
              <a:pPr lvl="3"/>
              <a:r>
                <a:rPr lang="x-none" altLang="en-US" sz="2400" dirty="0">
                  <a:solidFill>
                    <a:schemeClr val="bg1"/>
                  </a:solidFill>
                  <a:latin typeface="黑体" charset="0"/>
                  <a:ea typeface="黑体" charset="0"/>
                </a:rPr>
                <a:t>郭振江 	PB15030776</a:t>
              </a:r>
            </a:p>
            <a:p>
              <a:pPr lvl="3"/>
              <a:r>
                <a:rPr lang="x-none" altLang="en-US" sz="2400" dirty="0">
                  <a:solidFill>
                    <a:schemeClr val="bg1"/>
                  </a:solidFill>
                  <a:latin typeface="黑体" charset="0"/>
                  <a:ea typeface="黑体" charset="0"/>
                </a:rPr>
                <a:t>钟立 	PB15000037</a:t>
              </a:r>
            </a:p>
            <a:p>
              <a:endParaRPr lang="x-none" altLang="en-US" sz="2400" dirty="0">
                <a:solidFill>
                  <a:schemeClr val="bg1"/>
                </a:solidFill>
                <a:latin typeface="黑体" charset="0"/>
                <a:ea typeface="黑体"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11459959" y="6257620"/>
            <a:ext cx="491320" cy="491320"/>
            <a:chOff x="11459959" y="6319279"/>
            <a:chExt cx="491320" cy="491320"/>
          </a:xfrm>
        </p:grpSpPr>
        <p:sp>
          <p:nvSpPr>
            <p:cNvPr id="3" name="椭圆 2"/>
            <p:cNvSpPr/>
            <p:nvPr/>
          </p:nvSpPr>
          <p:spPr>
            <a:xfrm>
              <a:off x="11459959" y="6319279"/>
              <a:ext cx="491320" cy="491320"/>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51021" y="6257620"/>
            <a:ext cx="491320" cy="491320"/>
            <a:chOff x="10651021" y="6332442"/>
            <a:chExt cx="491320" cy="491320"/>
          </a:xfrm>
        </p:grpSpPr>
        <p:sp>
          <p:nvSpPr>
            <p:cNvPr id="6" name="椭圆 5"/>
            <p:cNvSpPr/>
            <p:nvPr/>
          </p:nvSpPr>
          <p:spPr>
            <a:xfrm>
              <a:off x="10651021" y="6332442"/>
              <a:ext cx="491320" cy="491320"/>
            </a:xfrm>
            <a:prstGeom prst="ellipse">
              <a:avLst/>
            </a:prstGeom>
            <a:solidFill>
              <a:srgbClr val="2DC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6613" y="211728"/>
            <a:ext cx="3499676"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One</a:t>
            </a:r>
            <a:endParaRPr lang="zh-CN" altLang="en-US" sz="6000" dirty="0">
              <a:solidFill>
                <a:schemeClr val="accent5"/>
              </a:solidFill>
              <a:latin typeface="华文细黑" pitchFamily="2" charset="-122"/>
              <a:ea typeface="华文细黑" pitchFamily="2" charset="-122"/>
            </a:endParaRPr>
          </a:p>
        </p:txBody>
      </p:sp>
      <p:graphicFrame>
        <p:nvGraphicFramePr>
          <p:cNvPr id="199" name="图表 198"/>
          <p:cNvGraphicFramePr/>
          <p:nvPr>
            <p:extLst>
              <p:ext uri="{D42A27DB-BD31-4B8C-83A1-F6EECF244321}">
                <p14:modId xmlns:p14="http://schemas.microsoft.com/office/powerpoint/2010/main" val="281039246"/>
              </p:ext>
            </p:extLst>
          </p:nvPr>
        </p:nvGraphicFramePr>
        <p:xfrm>
          <a:off x="2097970" y="1948298"/>
          <a:ext cx="4070470" cy="27136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0" name="图表 199"/>
          <p:cNvGraphicFramePr/>
          <p:nvPr>
            <p:extLst>
              <p:ext uri="{D42A27DB-BD31-4B8C-83A1-F6EECF244321}">
                <p14:modId xmlns:p14="http://schemas.microsoft.com/office/powerpoint/2010/main" val="2056861253"/>
              </p:ext>
            </p:extLst>
          </p:nvPr>
        </p:nvGraphicFramePr>
        <p:xfrm>
          <a:off x="6088439" y="1948300"/>
          <a:ext cx="4070470" cy="2382160"/>
        </p:xfrm>
        <a:graphic>
          <a:graphicData uri="http://schemas.openxmlformats.org/drawingml/2006/chart">
            <c:chart xmlns:c="http://schemas.openxmlformats.org/drawingml/2006/chart" xmlns:r="http://schemas.openxmlformats.org/officeDocument/2006/relationships" r:id="rId4"/>
          </a:graphicData>
        </a:graphic>
      </p:graphicFrame>
      <p:sp>
        <p:nvSpPr>
          <p:cNvPr id="201" name="矩形 200"/>
          <p:cNvSpPr/>
          <p:nvPr/>
        </p:nvSpPr>
        <p:spPr>
          <a:xfrm>
            <a:off x="2035419" y="4459392"/>
            <a:ext cx="3781740" cy="923330"/>
          </a:xfrm>
          <a:prstGeom prst="rect">
            <a:avLst/>
          </a:prstGeom>
        </p:spPr>
        <p:txBody>
          <a:bodyPr wrap="square">
            <a:spAutoFit/>
          </a:bodyPr>
          <a:lstStyle/>
          <a:p>
            <a:pPr algn="ctr" fontAlgn="base"/>
            <a:r>
              <a:rPr lang="zh-CN" altLang="en-US" b="0" i="0" dirty="0">
                <a:effectLst/>
                <a:latin typeface="华文细黑" pitchFamily="2" charset="-122"/>
                <a:ea typeface="华文细黑" pitchFamily="2" charset="-122"/>
              </a:rPr>
              <a:t>一次只在一个点上进行。</a:t>
            </a:r>
            <a:endParaRPr lang="en-US" altLang="zh-CN" b="0" i="0" dirty="0">
              <a:effectLst/>
              <a:latin typeface="华文细黑" pitchFamily="2" charset="-122"/>
              <a:ea typeface="华文细黑" pitchFamily="2" charset="-122"/>
            </a:endParaRPr>
          </a:p>
          <a:p>
            <a:pPr algn="ctr" fontAlgn="base"/>
            <a:r>
              <a:rPr lang="zh-CN" altLang="en-US" dirty="0">
                <a:latin typeface="华文细黑" pitchFamily="2" charset="-122"/>
                <a:ea typeface="华文细黑" pitchFamily="2" charset="-122"/>
              </a:rPr>
              <a:t>不需要缓存，因为上一级的输出就直接输入到下一级。</a:t>
            </a:r>
          </a:p>
        </p:txBody>
      </p:sp>
      <p:sp>
        <p:nvSpPr>
          <p:cNvPr id="202" name="文本框 201"/>
          <p:cNvSpPr txBox="1"/>
          <p:nvPr/>
        </p:nvSpPr>
        <p:spPr>
          <a:xfrm>
            <a:off x="3097000" y="2884214"/>
            <a:ext cx="1558440" cy="461665"/>
          </a:xfrm>
          <a:prstGeom prst="rect">
            <a:avLst/>
          </a:prstGeom>
          <a:noFill/>
        </p:spPr>
        <p:txBody>
          <a:bodyPr wrap="none" rtlCol="0">
            <a:spAutoFit/>
          </a:bodyPr>
          <a:lstStyle/>
          <a:p>
            <a:r>
              <a:rPr lang="en-US" altLang="zh-CN" sz="2400" dirty="0">
                <a:solidFill>
                  <a:schemeClr val="bg1">
                    <a:lumMod val="65000"/>
                  </a:schemeClr>
                </a:solidFill>
                <a:latin typeface="华文细黑" pitchFamily="2" charset="-122"/>
                <a:ea typeface="华文细黑" pitchFamily="2" charset="-122"/>
              </a:rPr>
              <a:t>Pointwise</a:t>
            </a:r>
            <a:endParaRPr lang="zh-CN" altLang="en-US" sz="1200" dirty="0">
              <a:solidFill>
                <a:schemeClr val="bg1">
                  <a:lumMod val="65000"/>
                </a:schemeClr>
              </a:solidFill>
              <a:latin typeface="华文细黑" pitchFamily="2" charset="-122"/>
              <a:ea typeface="华文细黑" pitchFamily="2" charset="-122"/>
            </a:endParaRPr>
          </a:p>
        </p:txBody>
      </p:sp>
      <p:sp>
        <p:nvSpPr>
          <p:cNvPr id="203" name="文本框 202"/>
          <p:cNvSpPr txBox="1"/>
          <p:nvPr/>
        </p:nvSpPr>
        <p:spPr>
          <a:xfrm>
            <a:off x="7430975" y="2853436"/>
            <a:ext cx="1316386" cy="523220"/>
          </a:xfrm>
          <a:prstGeom prst="rect">
            <a:avLst/>
          </a:prstGeom>
          <a:noFill/>
        </p:spPr>
        <p:txBody>
          <a:bodyPr wrap="none" rtlCol="0">
            <a:spAutoFit/>
          </a:bodyPr>
          <a:lstStyle/>
          <a:p>
            <a:r>
              <a:rPr lang="en-US" altLang="zh-CN" sz="2800" dirty="0">
                <a:solidFill>
                  <a:schemeClr val="bg1">
                    <a:lumMod val="65000"/>
                  </a:schemeClr>
                </a:solidFill>
                <a:latin typeface="华文细黑" pitchFamily="2" charset="-122"/>
                <a:ea typeface="华文细黑" pitchFamily="2" charset="-122"/>
              </a:rPr>
              <a:t>Stencil</a:t>
            </a:r>
            <a:endParaRPr lang="zh-CN" altLang="en-US" sz="1300" dirty="0">
              <a:solidFill>
                <a:schemeClr val="bg1">
                  <a:lumMod val="65000"/>
                </a:schemeClr>
              </a:solidFill>
              <a:latin typeface="华文细黑" pitchFamily="2" charset="-122"/>
              <a:ea typeface="华文细黑" pitchFamily="2" charset="-122"/>
            </a:endParaRPr>
          </a:p>
        </p:txBody>
      </p:sp>
      <p:sp>
        <p:nvSpPr>
          <p:cNvPr id="16" name="矩形 15">
            <a:extLst>
              <a:ext uri="{FF2B5EF4-FFF2-40B4-BE49-F238E27FC236}">
                <a16:creationId xmlns:a16="http://schemas.microsoft.com/office/drawing/2014/main" id="{50002883-3833-4DE1-8D69-2E041CCB1C0E}"/>
              </a:ext>
            </a:extLst>
          </p:cNvPr>
          <p:cNvSpPr/>
          <p:nvPr/>
        </p:nvSpPr>
        <p:spPr>
          <a:xfrm>
            <a:off x="6198298" y="4496932"/>
            <a:ext cx="3781740" cy="1200329"/>
          </a:xfrm>
          <a:prstGeom prst="rect">
            <a:avLst/>
          </a:prstGeom>
        </p:spPr>
        <p:txBody>
          <a:bodyPr wrap="square">
            <a:spAutoFit/>
          </a:bodyPr>
          <a:lstStyle/>
          <a:p>
            <a:pPr algn="ctr" fontAlgn="base"/>
            <a:r>
              <a:rPr lang="zh-CN" altLang="en-US" dirty="0">
                <a:latin typeface="华文细黑" pitchFamily="2" charset="-122"/>
                <a:ea typeface="华文细黑" pitchFamily="2" charset="-122"/>
              </a:rPr>
              <a:t>要从上一级获得多个输入</a:t>
            </a:r>
            <a:endParaRPr lang="en-US" altLang="zh-CN" dirty="0">
              <a:latin typeface="华文细黑" pitchFamily="2" charset="-122"/>
              <a:ea typeface="华文细黑" pitchFamily="2" charset="-122"/>
            </a:endParaRPr>
          </a:p>
          <a:p>
            <a:pPr algn="ctr" fontAlgn="base"/>
            <a:r>
              <a:rPr lang="zh-CN" altLang="en-US" dirty="0">
                <a:latin typeface="华文细黑" pitchFamily="2" charset="-122"/>
                <a:ea typeface="华文细黑" pitchFamily="2" charset="-122"/>
              </a:rPr>
              <a:t>比如，在计算</a:t>
            </a:r>
            <a:r>
              <a:rPr lang="en-US" altLang="zh-CN" dirty="0">
                <a:latin typeface="华文细黑" pitchFamily="2" charset="-122"/>
                <a:ea typeface="华文细黑" pitchFamily="2" charset="-122"/>
              </a:rPr>
              <a:t>(</a:t>
            </a:r>
            <a:r>
              <a:rPr lang="en-US" altLang="zh-CN" dirty="0" err="1">
                <a:latin typeface="华文细黑" pitchFamily="2" charset="-122"/>
                <a:ea typeface="华文细黑" pitchFamily="2" charset="-122"/>
              </a:rPr>
              <a:t>x,y</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对应的输出时，可能需要</a:t>
            </a:r>
            <a:r>
              <a:rPr lang="en-US" altLang="zh-CN" dirty="0">
                <a:latin typeface="华文细黑" pitchFamily="2" charset="-122"/>
                <a:ea typeface="华文细黑" pitchFamily="2" charset="-122"/>
              </a:rPr>
              <a:t>(x,y-1)</a:t>
            </a:r>
            <a:r>
              <a:rPr lang="zh-CN" altLang="en-US" dirty="0">
                <a:latin typeface="华文细黑" pitchFamily="2" charset="-122"/>
                <a:ea typeface="华文细黑" pitchFamily="2" charset="-122"/>
              </a:rPr>
              <a:t>的值</a:t>
            </a:r>
            <a:endParaRPr lang="en-US" altLang="zh-CN" dirty="0">
              <a:latin typeface="华文细黑" pitchFamily="2" charset="-122"/>
              <a:ea typeface="华文细黑" pitchFamily="2" charset="-122"/>
            </a:endParaRPr>
          </a:p>
          <a:p>
            <a:pPr algn="ctr" fontAlgn="base"/>
            <a:r>
              <a:rPr lang="zh-CN" altLang="en-US" dirty="0">
                <a:latin typeface="华文细黑" pitchFamily="2" charset="-122"/>
                <a:ea typeface="华文细黑" pitchFamily="2" charset="-122"/>
              </a:rPr>
              <a:t>需要缓存上一级的输入</a:t>
            </a:r>
          </a:p>
        </p:txBody>
      </p:sp>
      <p:sp>
        <p:nvSpPr>
          <p:cNvPr id="17" name="文本框 16">
            <a:extLst>
              <a:ext uri="{FF2B5EF4-FFF2-40B4-BE49-F238E27FC236}">
                <a16:creationId xmlns:a16="http://schemas.microsoft.com/office/drawing/2014/main" id="{859A5C12-4A53-415F-A48F-4C5377C991A6}"/>
              </a:ext>
            </a:extLst>
          </p:cNvPr>
          <p:cNvSpPr txBox="1"/>
          <p:nvPr/>
        </p:nvSpPr>
        <p:spPr>
          <a:xfrm>
            <a:off x="9094007" y="478367"/>
            <a:ext cx="1992853" cy="461665"/>
          </a:xfrm>
          <a:prstGeom prst="rect">
            <a:avLst/>
          </a:prstGeom>
          <a:noFill/>
        </p:spPr>
        <p:txBody>
          <a:bodyPr wrap="none" rtlCol="0">
            <a:spAutoFit/>
          </a:bodyPr>
          <a:lstStyle/>
          <a:p>
            <a:r>
              <a:rPr lang="en-US" altLang="zh-CN" sz="2400" dirty="0">
                <a:solidFill>
                  <a:srgbClr val="54D7D3"/>
                </a:solidFill>
                <a:latin typeface="华文细黑" pitchFamily="2" charset="-122"/>
                <a:ea typeface="华文细黑" pitchFamily="2" charset="-122"/>
              </a:rPr>
              <a:t>Introduction</a:t>
            </a:r>
            <a:endParaRPr lang="zh-CN" altLang="en-US" sz="2400" dirty="0">
              <a:solidFill>
                <a:srgbClr val="54D7D3"/>
              </a:solidFill>
              <a:latin typeface="华文细黑" pitchFamily="2" charset="-122"/>
              <a:ea typeface="华文细黑" pitchFamily="2" charset="-122"/>
            </a:endParaRPr>
          </a:p>
        </p:txBody>
      </p:sp>
    </p:spTree>
    <p:extLst>
      <p:ext uri="{BB962C8B-B14F-4D97-AF65-F5344CB8AC3E}">
        <p14:creationId xmlns:p14="http://schemas.microsoft.com/office/powerpoint/2010/main" val="153397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直接连接符 4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9094007" y="478367"/>
            <a:ext cx="1973580" cy="457200"/>
          </a:xfrm>
          <a:prstGeom prst="rect">
            <a:avLst/>
          </a:prstGeom>
          <a:noFill/>
        </p:spPr>
        <p:txBody>
          <a:bodyPr wrap="none" rtlCol="0">
            <a:spAutoFit/>
          </a:bodyPr>
          <a:lstStyle/>
          <a:p>
            <a:r>
              <a:rPr lang="x-none" sz="2400" dirty="0">
                <a:solidFill>
                  <a:srgbClr val="54D7D3"/>
                </a:solidFill>
                <a:latin typeface="华文细黑" pitchFamily="2" charset="-122"/>
                <a:ea typeface="华文细黑" pitchFamily="2" charset="-122"/>
              </a:rPr>
              <a:t>Introduction</a:t>
            </a:r>
          </a:p>
        </p:txBody>
      </p:sp>
      <p:sp>
        <p:nvSpPr>
          <p:cNvPr id="50" name="文本框 49"/>
          <p:cNvSpPr txBox="1"/>
          <p:nvPr/>
        </p:nvSpPr>
        <p:spPr>
          <a:xfrm>
            <a:off x="426613" y="211728"/>
            <a:ext cx="3499676"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One</a:t>
            </a:r>
            <a:endParaRPr lang="zh-CN" altLang="en-US" sz="6000" dirty="0">
              <a:solidFill>
                <a:schemeClr val="accent5"/>
              </a:solidFill>
              <a:latin typeface="华文细黑" pitchFamily="2" charset="-122"/>
              <a:ea typeface="华文细黑" pitchFamily="2" charset="-122"/>
            </a:endParaRPr>
          </a:p>
        </p:txBody>
      </p:sp>
      <p:cxnSp>
        <p:nvCxnSpPr>
          <p:cNvPr id="90" name="Straight Connector 63">
            <a:extLst>
              <a:ext uri="{FF2B5EF4-FFF2-40B4-BE49-F238E27FC236}">
                <a16:creationId xmlns:a16="http://schemas.microsoft.com/office/drawing/2014/main" id="{0366006D-B2CE-42A0-A200-7CC0274DA64A}"/>
              </a:ext>
            </a:extLst>
          </p:cNvPr>
          <p:cNvCxnSpPr/>
          <p:nvPr/>
        </p:nvCxnSpPr>
        <p:spPr>
          <a:xfrm>
            <a:off x="3975924" y="2295738"/>
            <a:ext cx="0" cy="36537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Darkroom Coordinate Conventions">
            <a:extLst>
              <a:ext uri="{FF2B5EF4-FFF2-40B4-BE49-F238E27FC236}">
                <a16:creationId xmlns:a16="http://schemas.microsoft.com/office/drawing/2014/main" id="{238E81DF-3F0B-4A53-978B-40B1B4AFF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09" y="2581178"/>
            <a:ext cx="3318171" cy="248862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7A47154-826E-46FA-A04E-323AD2A66231}"/>
              </a:ext>
            </a:extLst>
          </p:cNvPr>
          <p:cNvSpPr txBox="1"/>
          <p:nvPr/>
        </p:nvSpPr>
        <p:spPr>
          <a:xfrm>
            <a:off x="4378842" y="2581178"/>
            <a:ext cx="7140712" cy="3231654"/>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是一种用于描述图像处理流水线的语言，它嵌入于</a:t>
            </a:r>
            <a:r>
              <a:rPr lang="en-US" altLang="zh-CN" sz="2400" dirty="0">
                <a:latin typeface="微软雅黑" panose="020B0503020204020204" pitchFamily="34" charset="-122"/>
                <a:ea typeface="微软雅黑" panose="020B0503020204020204" pitchFamily="34" charset="-122"/>
              </a:rPr>
              <a:t>Terra</a:t>
            </a:r>
            <a:r>
              <a:rPr lang="zh-CN" altLang="en-US" sz="2400" dirty="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由于其语义特点，</a:t>
            </a:r>
            <a:r>
              <a:rPr lang="en-US" altLang="zh-CN" sz="2400" dirty="0">
                <a:latin typeface="微软雅黑" panose="020B0503020204020204" pitchFamily="34" charset="-122"/>
                <a:ea typeface="微软雅黑" panose="020B0503020204020204" pitchFamily="34" charset="-122"/>
              </a:rPr>
              <a:t>Darkroom</a:t>
            </a:r>
            <a:r>
              <a:rPr lang="zh-CN" altLang="en-US" sz="2400" dirty="0">
                <a:latin typeface="微软雅黑" panose="020B0503020204020204" pitchFamily="34" charset="-122"/>
                <a:ea typeface="微软雅黑" panose="020B0503020204020204" pitchFamily="34" charset="-122"/>
              </a:rPr>
              <a:t>语言</a:t>
            </a:r>
            <a:r>
              <a:rPr lang="zh-CN" altLang="en-US" sz="2400" dirty="0">
                <a:solidFill>
                  <a:srgbClr val="FFC000"/>
                </a:solidFill>
                <a:latin typeface="微软雅黑" panose="020B0503020204020204" pitchFamily="34" charset="-122"/>
                <a:ea typeface="微软雅黑" panose="020B0503020204020204" pitchFamily="34" charset="-122"/>
              </a:rPr>
              <a:t>能够将程序直接编译为行缓冲流水线</a:t>
            </a:r>
            <a:r>
              <a:rPr lang="en-US" altLang="zh-CN" sz="2400" dirty="0">
                <a:latin typeface="微软雅黑" panose="020B0503020204020204" pitchFamily="34" charset="-122"/>
                <a:ea typeface="微软雅黑" panose="020B0503020204020204" pitchFamily="34" charset="-122"/>
              </a:rPr>
              <a:t>(line-buffer pipelines)</a:t>
            </a:r>
            <a:r>
              <a:rPr lang="zh-CN" altLang="en-US" sz="2400" dirty="0">
                <a:latin typeface="微软雅黑" panose="020B0503020204020204" pitchFamily="34" charset="-122"/>
                <a:ea typeface="微软雅黑" panose="020B0503020204020204" pitchFamily="34" charset="-122"/>
              </a:rPr>
              <a:t>，将中间值存储在行缓冲中，减少对片外</a:t>
            </a:r>
            <a:r>
              <a:rPr lang="en-US" altLang="zh-CN" sz="2400" dirty="0">
                <a:latin typeface="微软雅黑" panose="020B0503020204020204" pitchFamily="34" charset="-122"/>
                <a:ea typeface="微软雅黑" panose="020B0503020204020204" pitchFamily="34" charset="-122"/>
              </a:rPr>
              <a:t>DRAM</a:t>
            </a:r>
            <a:r>
              <a:rPr lang="zh-CN" altLang="en-US" sz="2400" dirty="0">
                <a:latin typeface="微软雅黑" panose="020B0503020204020204" pitchFamily="34" charset="-122"/>
                <a:ea typeface="微软雅黑" panose="020B0503020204020204" pitchFamily="34" charset="-122"/>
              </a:rPr>
              <a:t>的访问。</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平台：</a:t>
            </a:r>
            <a:r>
              <a:rPr lang="en-US" altLang="zh-CN" sz="2400" dirty="0">
                <a:latin typeface="微软雅黑" panose="020B0503020204020204" pitchFamily="34" charset="-122"/>
                <a:ea typeface="微软雅黑" panose="020B0503020204020204" pitchFamily="34" charset="-122"/>
              </a:rPr>
              <a:t>ASIC, FPGA, CPU</a:t>
            </a:r>
            <a:endParaRPr lang="zh-CN" altLang="en-US" sz="24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13DF5AAC-319F-4DBD-90F5-E12CC50ED68C}"/>
              </a:ext>
            </a:extLst>
          </p:cNvPr>
          <p:cNvGrpSpPr/>
          <p:nvPr/>
        </p:nvGrpSpPr>
        <p:grpSpPr>
          <a:xfrm>
            <a:off x="11459959" y="6257620"/>
            <a:ext cx="491320" cy="491320"/>
            <a:chOff x="11459959" y="6319279"/>
            <a:chExt cx="491320" cy="491320"/>
          </a:xfrm>
        </p:grpSpPr>
        <p:sp>
          <p:nvSpPr>
            <p:cNvPr id="9" name="椭圆 8">
              <a:extLst>
                <a:ext uri="{FF2B5EF4-FFF2-40B4-BE49-F238E27FC236}">
                  <a16:creationId xmlns:a16="http://schemas.microsoft.com/office/drawing/2014/main" id="{81AD5870-FD9B-4ECA-847C-B8CAE1DD4B20}"/>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D6F6B21A-88DE-4DE4-9F18-350EAFF9235C}"/>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8D531BAF-44E6-4272-A317-49F20C42D2BF}"/>
              </a:ext>
            </a:extLst>
          </p:cNvPr>
          <p:cNvGrpSpPr/>
          <p:nvPr/>
        </p:nvGrpSpPr>
        <p:grpSpPr>
          <a:xfrm>
            <a:off x="10651021" y="6257620"/>
            <a:ext cx="491320" cy="491320"/>
            <a:chOff x="10651021" y="6332442"/>
            <a:chExt cx="491320" cy="491320"/>
          </a:xfrm>
        </p:grpSpPr>
        <p:sp>
          <p:nvSpPr>
            <p:cNvPr id="12" name="椭圆 11">
              <a:extLst>
                <a:ext uri="{FF2B5EF4-FFF2-40B4-BE49-F238E27FC236}">
                  <a16:creationId xmlns:a16="http://schemas.microsoft.com/office/drawing/2014/main" id="{7AE8287A-0A2A-4B01-B3F6-8519F7270664}"/>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797346-3A09-4793-9824-A0B51F7F0013}"/>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2380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C0D2"/>
        </a:solidFill>
        <a:effectLst/>
      </p:bgPr>
    </p:bg>
    <p:spTree>
      <p:nvGrpSpPr>
        <p:cNvPr id="1" name=""/>
        <p:cNvGrpSpPr/>
        <p:nvPr/>
      </p:nvGrpSpPr>
      <p:grpSpPr>
        <a:xfrm>
          <a:off x="0" y="0"/>
          <a:ext cx="0" cy="0"/>
          <a:chOff x="0" y="0"/>
          <a:chExt cx="0" cy="0"/>
        </a:xfrm>
      </p:grpSpPr>
      <p:grpSp>
        <p:nvGrpSpPr>
          <p:cNvPr id="2" name="组合 1"/>
          <p:cNvGrpSpPr/>
          <p:nvPr/>
        </p:nvGrpSpPr>
        <p:grpSpPr>
          <a:xfrm>
            <a:off x="273179" y="753253"/>
            <a:ext cx="9191362" cy="4021753"/>
            <a:chOff x="273179" y="944784"/>
            <a:chExt cx="9191362" cy="4021753"/>
          </a:xfrm>
        </p:grpSpPr>
        <p:sp>
          <p:nvSpPr>
            <p:cNvPr id="3" name="文本框 2"/>
            <p:cNvSpPr txBox="1"/>
            <p:nvPr/>
          </p:nvSpPr>
          <p:spPr>
            <a:xfrm>
              <a:off x="273179" y="1298727"/>
              <a:ext cx="9191362" cy="3154710"/>
            </a:xfrm>
            <a:prstGeom prst="rect">
              <a:avLst/>
            </a:prstGeom>
            <a:noFill/>
          </p:spPr>
          <p:txBody>
            <a:bodyPr wrap="none" rtlCol="0">
              <a:spAutoFit/>
            </a:bodyPr>
            <a:lstStyle/>
            <a:p>
              <a:r>
                <a:rPr lang="en-US" altLang="zh-CN" sz="19900" b="1" dirty="0">
                  <a:solidFill>
                    <a:schemeClr val="bg1"/>
                  </a:solidFill>
                  <a:latin typeface="Impact" pitchFamily="34" charset="0"/>
                  <a:ea typeface="NanLiHei_Eurostile" panose="02010600030101010101" pitchFamily="2" charset="-122"/>
                  <a:cs typeface="FreesiaUPC" panose="020B0604020202020204" pitchFamily="34" charset="-34"/>
                </a:rPr>
                <a:t>Part Two</a:t>
              </a:r>
              <a:endParaRPr lang="zh-CN" altLang="en-US" sz="19900" b="1" dirty="0">
                <a:solidFill>
                  <a:schemeClr val="bg1"/>
                </a:solidFill>
                <a:latin typeface="Impact" pitchFamily="34" charset="0"/>
                <a:ea typeface="NanLiHei_Eurostile" panose="02010600030101010101" pitchFamily="2" charset="-122"/>
                <a:cs typeface="FreesiaUPC" panose="020B0604020202020204" pitchFamily="34" charset="-34"/>
              </a:endParaRPr>
            </a:p>
          </p:txBody>
        </p:sp>
        <p:sp>
          <p:nvSpPr>
            <p:cNvPr id="4" name="文本框 3"/>
            <p:cNvSpPr txBox="1"/>
            <p:nvPr/>
          </p:nvSpPr>
          <p:spPr>
            <a:xfrm>
              <a:off x="273179" y="944784"/>
              <a:ext cx="2635250" cy="762000"/>
            </a:xfrm>
            <a:prstGeom prst="rect">
              <a:avLst/>
            </a:prstGeom>
            <a:noFill/>
          </p:spPr>
          <p:txBody>
            <a:bodyPr wrap="none" rtlCol="0">
              <a:spAutoFit/>
            </a:bodyPr>
            <a:lstStyle>
              <a:defPPr>
                <a:defRPr lang="zh-CN"/>
              </a:defPPr>
              <a:lvl1pPr>
                <a:defRPr sz="2400">
                  <a:solidFill>
                    <a:schemeClr val="bg1"/>
                  </a:solidFill>
                  <a:latin typeface="Arial" charset="0"/>
                </a:defRPr>
              </a:lvl1pPr>
            </a:lstStyle>
            <a:p>
              <a:r>
                <a:rPr lang="x-none" sz="4400" dirty="0"/>
                <a:t>Darkroom</a:t>
              </a:r>
            </a:p>
          </p:txBody>
        </p:sp>
        <p:sp>
          <p:nvSpPr>
            <p:cNvPr id="5" name="文本框 4"/>
            <p:cNvSpPr txBox="1"/>
            <p:nvPr/>
          </p:nvSpPr>
          <p:spPr>
            <a:xfrm>
              <a:off x="398245" y="3930217"/>
              <a:ext cx="7273925" cy="1036320"/>
            </a:xfrm>
            <a:prstGeom prst="rect">
              <a:avLst/>
            </a:prstGeom>
            <a:noFill/>
          </p:spPr>
          <p:txBody>
            <a:bodyPr wrap="none" rtlCol="0">
              <a:spAutoFit/>
            </a:bodyPr>
            <a:lstStyle/>
            <a:p>
              <a:r>
                <a:rPr lang="x-none" sz="6200" dirty="0">
                  <a:solidFill>
                    <a:schemeClr val="bg1"/>
                  </a:solidFill>
                  <a:latin typeface="Arial" charset="0"/>
                </a:rPr>
                <a:t>Programming Model</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直接连接符 47"/>
          <p:cNvCxnSpPr/>
          <p:nvPr/>
        </p:nvCxnSpPr>
        <p:spPr>
          <a:xfrm>
            <a:off x="486382" y="1227391"/>
            <a:ext cx="11219237" cy="0"/>
          </a:xfrm>
          <a:prstGeom prst="line">
            <a:avLst/>
          </a:prstGeom>
          <a:ln w="76200">
            <a:solidFill>
              <a:srgbClr val="2DC0D2"/>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864709" y="609327"/>
            <a:ext cx="2917786" cy="461665"/>
          </a:xfrm>
          <a:prstGeom prst="rect">
            <a:avLst/>
          </a:prstGeom>
          <a:noFill/>
        </p:spPr>
        <p:txBody>
          <a:bodyPr wrap="none" rtlCol="0">
            <a:spAutoFit/>
          </a:bodyPr>
          <a:lstStyle/>
          <a:p>
            <a:r>
              <a:rPr lang="en-US" sz="2400" dirty="0">
                <a:solidFill>
                  <a:srgbClr val="54D7D3"/>
                </a:solidFill>
                <a:latin typeface="华文细黑" pitchFamily="2" charset="-122"/>
                <a:ea typeface="华文细黑" pitchFamily="2" charset="-122"/>
              </a:rPr>
              <a:t>Pointwise Example</a:t>
            </a:r>
            <a:endParaRPr lang="x-none" sz="2400" dirty="0">
              <a:solidFill>
                <a:srgbClr val="54D7D3"/>
              </a:solidFill>
              <a:latin typeface="华文细黑" pitchFamily="2" charset="-122"/>
              <a:ea typeface="华文细黑" pitchFamily="2" charset="-122"/>
            </a:endParaRPr>
          </a:p>
        </p:txBody>
      </p:sp>
      <p:sp>
        <p:nvSpPr>
          <p:cNvPr id="50" name="文本框 49"/>
          <p:cNvSpPr txBox="1"/>
          <p:nvPr/>
        </p:nvSpPr>
        <p:spPr>
          <a:xfrm>
            <a:off x="426613" y="211728"/>
            <a:ext cx="3320140" cy="1015663"/>
          </a:xfrm>
          <a:prstGeom prst="rect">
            <a:avLst/>
          </a:prstGeom>
          <a:noFill/>
        </p:spPr>
        <p:txBody>
          <a:bodyPr wrap="none" rtlCol="0">
            <a:spAutoFit/>
          </a:bodyPr>
          <a:lstStyle/>
          <a:p>
            <a:r>
              <a:rPr lang="en-US" altLang="zh-CN" sz="6000" dirty="0">
                <a:solidFill>
                  <a:schemeClr val="accent5"/>
                </a:solidFill>
                <a:latin typeface="华文细黑" pitchFamily="2" charset="-122"/>
                <a:ea typeface="华文细黑" pitchFamily="2" charset="-122"/>
              </a:rPr>
              <a:t>Part Two</a:t>
            </a:r>
            <a:endParaRPr lang="zh-CN" altLang="en-US" sz="6000" dirty="0">
              <a:solidFill>
                <a:schemeClr val="accent5"/>
              </a:solidFill>
              <a:latin typeface="华文细黑" pitchFamily="2" charset="-122"/>
              <a:ea typeface="华文细黑" pitchFamily="2" charset="-122"/>
            </a:endParaRPr>
          </a:p>
        </p:txBody>
      </p:sp>
      <p:sp>
        <p:nvSpPr>
          <p:cNvPr id="78" name="椭圆 77"/>
          <p:cNvSpPr/>
          <p:nvPr/>
        </p:nvSpPr>
        <p:spPr>
          <a:xfrm>
            <a:off x="3221352" y="4610436"/>
            <a:ext cx="1157490" cy="1157490"/>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Straight Connector 63">
            <a:extLst>
              <a:ext uri="{FF2B5EF4-FFF2-40B4-BE49-F238E27FC236}">
                <a16:creationId xmlns:a16="http://schemas.microsoft.com/office/drawing/2014/main" id="{0366006D-B2CE-42A0-A200-7CC0274DA64A}"/>
              </a:ext>
            </a:extLst>
          </p:cNvPr>
          <p:cNvCxnSpPr/>
          <p:nvPr/>
        </p:nvCxnSpPr>
        <p:spPr>
          <a:xfrm>
            <a:off x="5041155" y="2239176"/>
            <a:ext cx="0" cy="36537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A47154-826E-46FA-A04E-323AD2A66231}"/>
              </a:ext>
            </a:extLst>
          </p:cNvPr>
          <p:cNvSpPr txBox="1"/>
          <p:nvPr/>
        </p:nvSpPr>
        <p:spPr>
          <a:xfrm>
            <a:off x="5114134" y="2078922"/>
            <a:ext cx="7594623" cy="4216539"/>
          </a:xfrm>
          <a:prstGeom prst="rect">
            <a:avLst/>
          </a:prstGeom>
          <a:noFill/>
        </p:spPr>
        <p:txBody>
          <a:bodyPr wrap="square" rtlCol="0">
            <a:spAutoFit/>
          </a:bodyPr>
          <a:lstStyle/>
          <a:p>
            <a:r>
              <a:rPr lang="en-US" altLang="zh-CN" sz="2800" dirty="0">
                <a:solidFill>
                  <a:srgbClr val="54D7D3"/>
                </a:solidFill>
                <a:latin typeface="微软雅黑" panose="020B0503020204020204" pitchFamily="34" charset="-122"/>
                <a:ea typeface="微软雅黑" panose="020B0503020204020204" pitchFamily="34" charset="-122"/>
              </a:rPr>
              <a:t>Example1.t</a:t>
            </a:r>
          </a:p>
          <a:p>
            <a:r>
              <a:rPr lang="en-US" altLang="zh-CN" sz="2000" dirty="0">
                <a:latin typeface="微软雅黑" panose="020B0503020204020204" pitchFamily="34" charset="-122"/>
                <a:ea typeface="微软雅黑" panose="020B0503020204020204" pitchFamily="34" charset="-122"/>
              </a:rPr>
              <a:t>import "darkroom"</a:t>
            </a:r>
          </a:p>
          <a:p>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terralib.require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darkroomSimple</a:t>
            </a:r>
            <a:r>
              <a:rPr lang="en-US" altLang="zh-CN" sz="2000" dirty="0">
                <a:latin typeface="微软雅黑" panose="020B0503020204020204" pitchFamily="34" charset="-122"/>
                <a:ea typeface="微软雅黑" panose="020B0503020204020204" pitchFamily="34" charset="-122"/>
              </a:rPr>
              <a:t>")</a:t>
            </a:r>
          </a:p>
          <a:p>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darkroomSimple.load</a:t>
            </a:r>
            <a:r>
              <a:rPr lang="en-US" altLang="zh-CN" sz="2000" dirty="0">
                <a:latin typeface="微软雅黑" panose="020B0503020204020204" pitchFamily="34" charset="-122"/>
                <a:ea typeface="微软雅黑" panose="020B0503020204020204" pitchFamily="34" charset="-122"/>
              </a:rPr>
              <a:t>("cat.bmp")</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im</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decreaseBrightness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[uint8[3]] (</a:t>
            </a:r>
            <a:r>
              <a:rPr lang="en-US" altLang="zh-CN" sz="2000" dirty="0" err="1">
                <a:latin typeface="微软雅黑" panose="020B0503020204020204" pitchFamily="34" charset="-122"/>
                <a:ea typeface="微软雅黑" panose="020B0503020204020204" pitchFamily="34" charset="-122"/>
              </a:rPr>
              <a:t>inputImage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 * 0.5)</a:t>
            </a:r>
          </a:p>
          <a:p>
            <a:r>
              <a:rPr lang="en-US" altLang="zh-CN" sz="2000" dirty="0">
                <a:latin typeface="微软雅黑" panose="020B0503020204020204" pitchFamily="34" charset="-122"/>
                <a:ea typeface="微软雅黑" panose="020B0503020204020204" pitchFamily="34" charset="-122"/>
              </a:rPr>
              <a:t>end</a:t>
            </a:r>
          </a:p>
          <a:p>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decreaseBrightness:save</a:t>
            </a:r>
            <a:r>
              <a:rPr lang="en-US" altLang="zh-CN" sz="2000" dirty="0">
                <a:latin typeface="微软雅黑" panose="020B0503020204020204" pitchFamily="34" charset="-122"/>
                <a:ea typeface="微软雅黑" panose="020B0503020204020204" pitchFamily="34" charset="-122"/>
              </a:rPr>
              <a:t>("output.bmp")</a:t>
            </a:r>
          </a:p>
          <a:p>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54D7D3"/>
                </a:solidFill>
                <a:latin typeface="微软雅黑" panose="020B0503020204020204" pitchFamily="34" charset="-122"/>
                <a:ea typeface="微软雅黑" panose="020B0503020204020204" pitchFamily="34" charset="-122"/>
              </a:rPr>
              <a:t>Command Line</a:t>
            </a:r>
          </a:p>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terra</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Example1.t</a:t>
            </a:r>
            <a:endParaRPr lang="zh-CN" altLang="en-US"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2FBE775-A53E-4AB8-9A31-C4FF72AFD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92" y="2390006"/>
            <a:ext cx="3890880" cy="2583544"/>
          </a:xfrm>
          <a:prstGeom prst="rect">
            <a:avLst/>
          </a:prstGeom>
        </p:spPr>
      </p:pic>
      <p:sp>
        <p:nvSpPr>
          <p:cNvPr id="9" name="TextBox 7">
            <a:extLst>
              <a:ext uri="{FF2B5EF4-FFF2-40B4-BE49-F238E27FC236}">
                <a16:creationId xmlns:a16="http://schemas.microsoft.com/office/drawing/2014/main" id="{84D160AC-23AA-47FE-AADD-325FA4F4CA3C}"/>
              </a:ext>
            </a:extLst>
          </p:cNvPr>
          <p:cNvSpPr txBox="1">
            <a:spLocks noChangeArrowheads="1"/>
          </p:cNvSpPr>
          <p:nvPr/>
        </p:nvSpPr>
        <p:spPr bwMode="auto">
          <a:xfrm>
            <a:off x="1521074" y="5102605"/>
            <a:ext cx="2555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zh-CN" altLang="en-US" sz="2000" b="1" dirty="0">
                <a:solidFill>
                  <a:srgbClr val="2DC0D2"/>
                </a:solidFill>
                <a:latin typeface="华文细黑" pitchFamily="2" charset="-122"/>
                <a:ea typeface="华文细黑" pitchFamily="2" charset="-122"/>
              </a:rPr>
              <a:t>输入文件：</a:t>
            </a:r>
            <a:r>
              <a:rPr lang="en-US" altLang="zh-CN" sz="2000" b="1" dirty="0">
                <a:solidFill>
                  <a:srgbClr val="2DC0D2"/>
                </a:solidFill>
                <a:latin typeface="华文细黑" pitchFamily="2" charset="-122"/>
                <a:ea typeface="华文细黑" pitchFamily="2" charset="-122"/>
              </a:rPr>
              <a:t>cat.bmp</a:t>
            </a:r>
            <a:endParaRPr lang="en-GB" altLang="zh-CN" sz="2000" b="1" dirty="0">
              <a:solidFill>
                <a:srgbClr val="2DC0D2"/>
              </a:solidFill>
              <a:latin typeface="华文细黑" pitchFamily="2" charset="-122"/>
              <a:ea typeface="华文细黑" pitchFamily="2" charset="-122"/>
            </a:endParaRPr>
          </a:p>
        </p:txBody>
      </p:sp>
      <p:sp>
        <p:nvSpPr>
          <p:cNvPr id="10" name="文本框 9">
            <a:extLst>
              <a:ext uri="{FF2B5EF4-FFF2-40B4-BE49-F238E27FC236}">
                <a16:creationId xmlns:a16="http://schemas.microsoft.com/office/drawing/2014/main" id="{78B85329-180D-4DE6-90B5-F29E3A3E6CA3}"/>
              </a:ext>
            </a:extLst>
          </p:cNvPr>
          <p:cNvSpPr txBox="1"/>
          <p:nvPr/>
        </p:nvSpPr>
        <p:spPr>
          <a:xfrm>
            <a:off x="4378842" y="824282"/>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sp>
        <p:nvSpPr>
          <p:cNvPr id="11" name="文本框 10">
            <a:extLst>
              <a:ext uri="{FF2B5EF4-FFF2-40B4-BE49-F238E27FC236}">
                <a16:creationId xmlns:a16="http://schemas.microsoft.com/office/drawing/2014/main" id="{C7914685-09E2-49C4-9F3A-13351D048E96}"/>
              </a:ext>
            </a:extLst>
          </p:cNvPr>
          <p:cNvSpPr txBox="1"/>
          <p:nvPr/>
        </p:nvSpPr>
        <p:spPr>
          <a:xfrm>
            <a:off x="10742287" y="4656513"/>
            <a:ext cx="1075936" cy="2646878"/>
          </a:xfrm>
          <a:prstGeom prst="rect">
            <a:avLst/>
          </a:prstGeom>
          <a:noFill/>
        </p:spPr>
        <p:txBody>
          <a:bodyPr wrap="none" rtlCol="0">
            <a:spAutoFit/>
          </a:bodyPr>
          <a:lstStyle/>
          <a:p>
            <a:r>
              <a:rPr lang="en-US" altLang="zh-CN" sz="16600" dirty="0">
                <a:solidFill>
                  <a:schemeClr val="accent6">
                    <a:lumMod val="75000"/>
                  </a:schemeClr>
                </a:solidFill>
              </a:rPr>
              <a:t>”</a:t>
            </a:r>
            <a:endParaRPr lang="zh-CN" altLang="en-US" sz="16600" dirty="0">
              <a:solidFill>
                <a:schemeClr val="accent6">
                  <a:lumMod val="75000"/>
                </a:schemeClr>
              </a:solidFill>
            </a:endParaRPr>
          </a:p>
        </p:txBody>
      </p:sp>
      <p:grpSp>
        <p:nvGrpSpPr>
          <p:cNvPr id="12" name="组合 11">
            <a:extLst>
              <a:ext uri="{FF2B5EF4-FFF2-40B4-BE49-F238E27FC236}">
                <a16:creationId xmlns:a16="http://schemas.microsoft.com/office/drawing/2014/main" id="{3B7008CA-FCEE-4131-A20B-344A902B09C2}"/>
              </a:ext>
            </a:extLst>
          </p:cNvPr>
          <p:cNvGrpSpPr/>
          <p:nvPr/>
        </p:nvGrpSpPr>
        <p:grpSpPr>
          <a:xfrm>
            <a:off x="11459959" y="6257620"/>
            <a:ext cx="491320" cy="491320"/>
            <a:chOff x="11459959" y="6319279"/>
            <a:chExt cx="491320" cy="491320"/>
          </a:xfrm>
        </p:grpSpPr>
        <p:sp>
          <p:nvSpPr>
            <p:cNvPr id="13" name="椭圆 12">
              <a:extLst>
                <a:ext uri="{FF2B5EF4-FFF2-40B4-BE49-F238E27FC236}">
                  <a16:creationId xmlns:a16="http://schemas.microsoft.com/office/drawing/2014/main" id="{741A311D-D7B8-48FF-BEA5-40B660B09B7D}"/>
                </a:ext>
              </a:extLst>
            </p:cNvPr>
            <p:cNvSpPr/>
            <p:nvPr/>
          </p:nvSpPr>
          <p:spPr>
            <a:xfrm>
              <a:off x="11459959" y="6319279"/>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17AF993D-8FD9-4F4E-ACC9-46D26FE44514}"/>
                </a:ext>
              </a:extLst>
            </p:cNvPr>
            <p:cNvSpPr/>
            <p:nvPr/>
          </p:nvSpPr>
          <p:spPr>
            <a:xfrm rot="5400000">
              <a:off x="11624121" y="6482917"/>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071FDF0C-E473-4629-BE0B-24B374AB8A14}"/>
              </a:ext>
            </a:extLst>
          </p:cNvPr>
          <p:cNvGrpSpPr/>
          <p:nvPr/>
        </p:nvGrpSpPr>
        <p:grpSpPr>
          <a:xfrm>
            <a:off x="10651021" y="6257620"/>
            <a:ext cx="491320" cy="491320"/>
            <a:chOff x="10651021" y="6332442"/>
            <a:chExt cx="491320" cy="491320"/>
          </a:xfrm>
        </p:grpSpPr>
        <p:sp>
          <p:nvSpPr>
            <p:cNvPr id="16" name="椭圆 15">
              <a:extLst>
                <a:ext uri="{FF2B5EF4-FFF2-40B4-BE49-F238E27FC236}">
                  <a16:creationId xmlns:a16="http://schemas.microsoft.com/office/drawing/2014/main" id="{8009BC2D-E6C9-4E31-A4AE-DC1B834B05A7}"/>
                </a:ext>
              </a:extLst>
            </p:cNvPr>
            <p:cNvSpPr/>
            <p:nvPr/>
          </p:nvSpPr>
          <p:spPr>
            <a:xfrm>
              <a:off x="10651021" y="6332442"/>
              <a:ext cx="491320" cy="491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E2391ACB-5728-48AD-BB01-D51CFABBE0DB}"/>
                </a:ext>
              </a:extLst>
            </p:cNvPr>
            <p:cNvSpPr/>
            <p:nvPr/>
          </p:nvSpPr>
          <p:spPr>
            <a:xfrm rot="16200000">
              <a:off x="10787887" y="6496080"/>
              <a:ext cx="190292" cy="164045"/>
            </a:xfrm>
            <a:prstGeom prst="triangl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7976764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414</TotalTime>
  <Words>2949</Words>
  <Application>Microsoft Office PowerPoint</Application>
  <PresentationFormat>宽屏</PresentationFormat>
  <Paragraphs>425</Paragraphs>
  <Slides>53</Slides>
  <Notes>10</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Gill Sans</vt:lpstr>
      <vt:lpstr>Myriad Pro Light</vt:lpstr>
      <vt:lpstr>NanLiHei_Eurostile</vt:lpstr>
      <vt:lpstr>ヒラギノ角ゴ ProN W3</vt:lpstr>
      <vt:lpstr>黑体</vt:lpstr>
      <vt:lpstr>华文细黑</vt:lpstr>
      <vt:lpstr>宋体</vt:lpstr>
      <vt:lpstr>微软雅黑</vt:lpstr>
      <vt:lpstr>Arial</vt:lpstr>
      <vt:lpstr>Baskerville Old Face</vt:lpstr>
      <vt:lpstr>Calibri</vt:lpstr>
      <vt:lpstr>Calibri Light</vt:lpstr>
      <vt:lpstr>FreesiaUPC</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钟立</cp:lastModifiedBy>
  <cp:revision>116</cp:revision>
  <dcterms:created xsi:type="dcterms:W3CDTF">2018-01-12T16:30:09Z</dcterms:created>
  <dcterms:modified xsi:type="dcterms:W3CDTF">2018-01-13T04:45:21Z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