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</p:sldMasterIdLst>
  <p:notesMasterIdLst>
    <p:notesMasterId r:id="rId15"/>
  </p:notesMasterIdLst>
  <p:sldIdLst>
    <p:sldId id="407" r:id="rId5"/>
    <p:sldId id="410" r:id="rId6"/>
    <p:sldId id="416" r:id="rId7"/>
    <p:sldId id="417" r:id="rId8"/>
    <p:sldId id="411" r:id="rId9"/>
    <p:sldId id="412" r:id="rId10"/>
    <p:sldId id="413" r:id="rId11"/>
    <p:sldId id="415" r:id="rId12"/>
    <p:sldId id="408" r:id="rId13"/>
    <p:sldId id="409" r:id="rId14"/>
  </p:sldIdLst>
  <p:sldSz cx="10656888" cy="5994400"/>
  <p:notesSz cx="6797675" cy="9926638"/>
  <p:defaultTextStyle>
    <a:defPPr>
      <a:defRPr lang="en-US"/>
    </a:defPPr>
    <a:lvl1pPr marL="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3357" userDrawn="1">
          <p15:clr>
            <a:srgbClr val="A4A3A4"/>
          </p15:clr>
        </p15:guide>
        <p15:guide id="3" pos="181" userDrawn="1">
          <p15:clr>
            <a:srgbClr val="A4A3A4"/>
          </p15:clr>
        </p15:guide>
        <p15:guide id="4" pos="65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3" autoAdjust="0"/>
    <p:restoredTop sz="64569" autoAdjust="0"/>
  </p:normalViewPr>
  <p:slideViewPr>
    <p:cSldViewPr snapToObjects="1">
      <p:cViewPr varScale="1">
        <p:scale>
          <a:sx n="57" d="100"/>
          <a:sy n="57" d="100"/>
        </p:scale>
        <p:origin x="1680" y="66"/>
      </p:cViewPr>
      <p:guideLst>
        <p:guide orient="horz" pos="1888"/>
        <p:guide pos="3357"/>
        <p:guide pos="181"/>
        <p:guide pos="6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5C3BD-AA9D-4985-8BCA-A61C5996F9BF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E18DF-29F7-467D-AE61-24A211DAD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//Project Dynamic </a:t>
            </a:r>
            <a:r>
              <a:rPr lang="ru-RU" dirty="0"/>
              <a:t>звучит круче, чем просто </a:t>
            </a:r>
            <a:r>
              <a:rPr lang="en-US" dirty="0"/>
              <a:t>Dynamic (</a:t>
            </a:r>
            <a:r>
              <a:rPr lang="ru-RU" dirty="0"/>
              <a:t>инфа 100</a:t>
            </a:r>
            <a:r>
              <a:rPr lang="ru-RU" dirty="0" smtClean="0"/>
              <a:t>%)(Согласен </a:t>
            </a:r>
            <a:r>
              <a:rPr lang="en-US" dirty="0" smtClean="0"/>
              <a:t>by</a:t>
            </a:r>
            <a:r>
              <a:rPr lang="en-US" baseline="0" dirty="0" smtClean="0"/>
              <a:t> </a:t>
            </a:r>
            <a:r>
              <a:rPr lang="ru-RU" dirty="0" smtClean="0"/>
              <a:t>Андрей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Сначала мы хотим показать ключевые особенности нашего языка и пояснить, почему он называется динамическим. В нашем языке типы создаваемых объектов не указываются при инициализации и впоследствии могут изменяться в ходе работы программы. Также язык поддерживает неявное преобразование типов, что означает, что при операции с разными типами они преобразуются без дополнительных усилий со стороны разработчика.</a:t>
            </a:r>
            <a:r>
              <a:rPr lang="en-US" dirty="0"/>
              <a:t> </a:t>
            </a:r>
            <a:r>
              <a:rPr lang="ru-RU" dirty="0"/>
              <a:t>Помимо базовых типов </a:t>
            </a:r>
            <a:r>
              <a:rPr lang="en-US" dirty="0"/>
              <a:t>int, real, bool</a:t>
            </a:r>
            <a:r>
              <a:rPr lang="ru-RU" dirty="0"/>
              <a:t> и </a:t>
            </a:r>
            <a:r>
              <a:rPr lang="en-US" dirty="0"/>
              <a:t> string</a:t>
            </a:r>
            <a:r>
              <a:rPr lang="ru-RU" dirty="0"/>
              <a:t> поддерживаются типы </a:t>
            </a:r>
            <a:r>
              <a:rPr lang="en-US" dirty="0"/>
              <a:t>array </a:t>
            </a:r>
            <a:r>
              <a:rPr lang="ru-RU" dirty="0"/>
              <a:t>и </a:t>
            </a:r>
            <a:r>
              <a:rPr lang="en-US" dirty="0"/>
              <a:t>tuple</a:t>
            </a:r>
            <a:r>
              <a:rPr lang="ru-RU" dirty="0"/>
              <a:t>, особенностью которых является то, что они поддерживают хранение переменных разного типа (ассоциативный массив и кортеж).Помимо этого в языке есть всем привычные конструкции </a:t>
            </a:r>
            <a:r>
              <a:rPr lang="en-US" dirty="0"/>
              <a:t>if/while/for, return, IO</a:t>
            </a:r>
            <a:r>
              <a:rPr lang="en-US" dirty="0" smtClean="0"/>
              <a:t>.</a:t>
            </a:r>
            <a:r>
              <a:rPr lang="ru-RU" dirty="0" smtClean="0"/>
              <a:t> (Предлагаю разделить этот текст на два слайда. В первом мы говорим основные особенности языка,</a:t>
            </a:r>
            <a:r>
              <a:rPr lang="ru-RU" baseline="0" dirty="0" smtClean="0"/>
              <a:t> типа динамики, интерпретируемость, </a:t>
            </a:r>
            <a:r>
              <a:rPr lang="en-US" baseline="0" dirty="0" smtClean="0"/>
              <a:t>array </a:t>
            </a:r>
            <a:r>
              <a:rPr lang="ru-RU" baseline="0" dirty="0" smtClean="0"/>
              <a:t>и </a:t>
            </a:r>
            <a:r>
              <a:rPr lang="en-US" baseline="0" dirty="0" smtClean="0"/>
              <a:t>tuple</a:t>
            </a:r>
            <a:r>
              <a:rPr lang="ru-RU" baseline="0" dirty="0" smtClean="0"/>
              <a:t>. Во втором про вообще что есть в программе</a:t>
            </a:r>
            <a:r>
              <a:rPr lang="ru-RU" dirty="0" smtClean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en-US" dirty="0"/>
              <a:t>//</a:t>
            </a:r>
            <a:r>
              <a:rPr lang="ru-RU" dirty="0"/>
              <a:t>я подумал, что можно рассказать достаточно подробно. Все равно у нас довольно много времени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Просто</a:t>
            </a:r>
            <a:r>
              <a:rPr lang="ru-RU" baseline="0" dirty="0" smtClean="0"/>
              <a:t> перечисляем сколько всего у нас есть в языке и говорим что на нём действительно можно писать нормальные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9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Перед тем, как приступить к работе, перед нами стоял выбор</a:t>
            </a:r>
            <a:r>
              <a:rPr lang="en-US" dirty="0"/>
              <a:t>: </a:t>
            </a:r>
            <a:r>
              <a:rPr lang="ru-RU" dirty="0"/>
              <a:t>писать парсер вручную или использовать </a:t>
            </a:r>
            <a:r>
              <a:rPr lang="en-US" dirty="0"/>
              <a:t>flex/bison. </a:t>
            </a:r>
            <a:r>
              <a:rPr lang="ru-RU" dirty="0"/>
              <a:t>Посовещавшись, мы пришли к выводу, что использование </a:t>
            </a:r>
            <a:r>
              <a:rPr lang="en-US" dirty="0"/>
              <a:t>flex/bison</a:t>
            </a:r>
            <a:r>
              <a:rPr lang="ru-RU" dirty="0"/>
              <a:t> больше подходит для нас, так как мы посчитали, что этот способ быстрее, а времени на проект у нас не очень много и лучше будет его потратить на что </a:t>
            </a:r>
            <a:r>
              <a:rPr lang="ru-RU" dirty="0" err="1"/>
              <a:t>нибудь</a:t>
            </a:r>
            <a:r>
              <a:rPr lang="ru-RU" dirty="0"/>
              <a:t> другое + интересно было изучить утилиту такого рода. (Оглядываясь назад – это было правильным решением, времени действительно не хватало). В итоге получение</a:t>
            </a:r>
            <a:r>
              <a:rPr lang="ru-RU" baseline="0" dirty="0"/>
              <a:t> анализаторов не заняло у нас большого количества времени. Мой коллега *имя* в достаточно быстрый срок сделал </a:t>
            </a:r>
            <a:r>
              <a:rPr lang="en-US" baseline="0" dirty="0"/>
              <a:t>flex </a:t>
            </a:r>
            <a:r>
              <a:rPr lang="ru-RU" baseline="0" dirty="0"/>
              <a:t>и </a:t>
            </a:r>
            <a:r>
              <a:rPr lang="en-US" baseline="0" dirty="0"/>
              <a:t>bison </a:t>
            </a:r>
            <a:r>
              <a:rPr lang="ru-RU" baseline="0" dirty="0"/>
              <a:t>файлы с данными нам описаниями грамматики. *передаем слово*</a:t>
            </a:r>
            <a:br>
              <a:rPr lang="ru-RU" baseline="0" dirty="0"/>
            </a:br>
            <a:r>
              <a:rPr lang="ru-RU" baseline="0" dirty="0"/>
              <a:t>Самая большая проблема была в ссылках, правильном раскрытие списков аргументов (</a:t>
            </a:r>
            <a:r>
              <a:rPr lang="en-US" baseline="0" dirty="0" err="1"/>
              <a:t>statement_list</a:t>
            </a:r>
            <a:r>
              <a:rPr lang="en-US" baseline="0" dirty="0"/>
              <a:t> etc…)</a:t>
            </a:r>
            <a:r>
              <a:rPr lang="ru-RU" baseline="0" dirty="0"/>
              <a:t>. Ну и безусловно в уменьшении количества ошибок типа </a:t>
            </a:r>
            <a:r>
              <a:rPr lang="en-US" baseline="0" dirty="0"/>
              <a:t>shift/reduce</a:t>
            </a:r>
            <a:r>
              <a:rPr lang="ru-RU" baseline="0" dirty="0"/>
              <a:t>. </a:t>
            </a:r>
            <a:r>
              <a:rPr lang="en-US" baseline="0" dirty="0"/>
              <a:t>*</a:t>
            </a:r>
            <a:r>
              <a:rPr lang="ru-RU" baseline="0" dirty="0"/>
              <a:t>возможно рассказать про баги/интересные моменты правки*.</a:t>
            </a:r>
          </a:p>
          <a:p>
            <a:r>
              <a:rPr lang="ru-RU" baseline="0" dirty="0"/>
              <a:t>Следующим шагом было создание дерева абстрактного синтаксиса. Этот шаг и шаг написания </a:t>
            </a:r>
            <a:r>
              <a:rPr lang="ru-RU" baseline="0" dirty="0" err="1"/>
              <a:t>визитора</a:t>
            </a:r>
            <a:r>
              <a:rPr lang="ru-RU" baseline="0" dirty="0"/>
              <a:t> у нас был един и принимали в нем участие все участники команды, с миру по нитке. На этой стадии мы начинали с простых шагов, литералов в частности, переходя к более сложным управляющим конструкциям, и наконец переходя к самому сложному для нас - функциональным типам и таблице символов. Ну и соответственно это все было одновременно с выполнением этих входящих узлов в </a:t>
            </a:r>
            <a:r>
              <a:rPr lang="ru-RU" baseline="0" dirty="0" err="1"/>
              <a:t>визиторе</a:t>
            </a:r>
            <a:r>
              <a:rPr lang="ru-RU" baseline="0" dirty="0"/>
              <a:t>. Итак, переходя к результатам. *след. Слайд*</a:t>
            </a:r>
            <a:br>
              <a:rPr lang="ru-RU" baseline="0" dirty="0"/>
            </a:br>
            <a:r>
              <a:rPr lang="ru-RU" baseline="0" dirty="0"/>
              <a:t/>
            </a:r>
            <a:br>
              <a:rPr lang="ru-RU" baseline="0" dirty="0"/>
            </a:br>
            <a:r>
              <a:rPr lang="en-US" baseline="0" dirty="0"/>
              <a:t>// </a:t>
            </a:r>
            <a:r>
              <a:rPr lang="ru-RU" baseline="0" dirty="0"/>
              <a:t>ИМХО, здесь</a:t>
            </a:r>
            <a:r>
              <a:rPr lang="en-US" baseline="0" dirty="0"/>
              <a:t> </a:t>
            </a:r>
            <a:r>
              <a:rPr lang="ru-RU" baseline="0" dirty="0"/>
              <a:t>стоит рассказать поподробнее чутка. Если с лексическим и синтаксическим анализатором все более менее понятно, то про то, что такое </a:t>
            </a:r>
            <a:r>
              <a:rPr lang="en-US" baseline="0" dirty="0"/>
              <a:t>AST </a:t>
            </a:r>
            <a:r>
              <a:rPr lang="ru-RU" baseline="0" dirty="0"/>
              <a:t>и </a:t>
            </a:r>
            <a:r>
              <a:rPr lang="en-US" baseline="0" dirty="0" err="1"/>
              <a:t>visiter</a:t>
            </a:r>
            <a:r>
              <a:rPr lang="en-US" baseline="0" dirty="0"/>
              <a:t> </a:t>
            </a:r>
            <a:r>
              <a:rPr lang="ru-RU" baseline="0" dirty="0"/>
              <a:t>можно сказать пару слов. Я понимаю, что там скорее всего будут сидеть люди, которые этим занимаются, (и возможно знают лучше нас) но думаю что все равно стоит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*передаем слово* Для понимания</a:t>
            </a:r>
            <a:r>
              <a:rPr lang="ru-RU" baseline="0" dirty="0"/>
              <a:t> насколько у нас проект завершен уже на стадии синтаксического анализа мы начали проводить простые тесты на проверку всевозможных конструкций языка. Но впоследствии на этапе семантического анализа были написаны </a:t>
            </a:r>
            <a:r>
              <a:rPr lang="ru-RU" baseline="0" dirty="0" smtClean="0"/>
              <a:t>пара примеров на нашем языке, в частности эта сортировка, </a:t>
            </a:r>
            <a:r>
              <a:rPr lang="ru-RU" baseline="0" dirty="0"/>
              <a:t>чтобы лучше убедится в корректности нашей программы. Сначала для простоты был выбран обычный пузырек, а затем ближе к завершению проекта написали быструю сортировку (теперь в нашем языке есть стандартный </a:t>
            </a:r>
            <a:r>
              <a:rPr lang="en-US" baseline="0" dirty="0" err="1"/>
              <a:t>qsort</a:t>
            </a:r>
            <a:r>
              <a:rPr lang="en-US" baseline="0" dirty="0"/>
              <a:t> =))</a:t>
            </a:r>
            <a:r>
              <a:rPr lang="ru-RU" baseline="0" dirty="0"/>
              <a:t>. Сортировки успешно обработались компилятором, что означает, что мы идем в правильном направлении, и наш компилятор правильно обрабатывает синтаксис, а также выдает результат. </a:t>
            </a:r>
            <a:br>
              <a:rPr lang="ru-RU" baseline="0" dirty="0"/>
            </a:br>
            <a:r>
              <a:rPr lang="ru-RU" baseline="0" dirty="0"/>
              <a:t/>
            </a:r>
            <a:br>
              <a:rPr lang="ru-RU" baseline="0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9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первую очередь хочется сказать, что этот </a:t>
            </a:r>
            <a:r>
              <a:rPr lang="en-US" baseline="0" dirty="0"/>
              <a:t>Bootcamp </a:t>
            </a:r>
            <a:r>
              <a:rPr lang="ru-RU" baseline="0" dirty="0"/>
              <a:t>является учебным, и я уверен, что в ходе работы все мы получили много новых знаний</a:t>
            </a:r>
            <a:r>
              <a:rPr lang="en-US" baseline="0" dirty="0"/>
              <a:t>/</a:t>
            </a:r>
            <a:r>
              <a:rPr lang="ru-RU" baseline="0" dirty="0"/>
              <a:t>опыта. Так же мы поняли, что написание компилятора довольно трудоемкий процесс и отнимает много времени, особенно если вы новичок в этом деле (а скорее всего даже если вы и не новичок). Чем сложнее структура языка, тем интереснее и сложнее получается структура компилятора.</a:t>
            </a:r>
            <a:r>
              <a:rPr lang="ru-RU" b="1" baseline="0" dirty="0"/>
              <a:t>(?)</a:t>
            </a:r>
            <a:r>
              <a:rPr lang="ru-RU" baseline="0" dirty="0"/>
              <a:t>. </a:t>
            </a:r>
            <a:br>
              <a:rPr lang="ru-RU" baseline="0" dirty="0"/>
            </a:br>
            <a:endParaRPr lang="ru-RU" baseline="0" dirty="0"/>
          </a:p>
          <a:p>
            <a:r>
              <a:rPr lang="ru-RU" baseline="0" dirty="0"/>
              <a:t>Касательно нашего языка, мы приняли единогласное решение, что если мы решим реализовывать что-нибудь на базе этого языка, то посовещавшись произведем некоторые реконструкции языка, пока не знаем в какую сторону. Конкретных планов на продолжение проекта пока что нет. </a:t>
            </a:r>
          </a:p>
          <a:p>
            <a:r>
              <a:rPr lang="ru-RU" baseline="0" dirty="0"/>
              <a:t>Мы намеренно не добавляли код реализации в презентацию. Если кому-либо интересно ознакомиться с ним поближе, то добро пожаловать на страницу этого </a:t>
            </a:r>
            <a:r>
              <a:rPr lang="ru-RU" baseline="0" dirty="0" err="1"/>
              <a:t>буткемпа</a:t>
            </a:r>
            <a:r>
              <a:rPr lang="ru-RU" baseline="0" dirty="0"/>
              <a:t>, наш проект под кодовым именем </a:t>
            </a:r>
            <a:r>
              <a:rPr lang="en-US" baseline="0" dirty="0"/>
              <a:t>D</a:t>
            </a:r>
            <a:r>
              <a:rPr lang="ru-RU" baseline="0" dirty="0"/>
              <a:t>(</a:t>
            </a:r>
            <a:r>
              <a:rPr lang="en-US" baseline="0" dirty="0" err="1"/>
              <a:t>ynamic</a:t>
            </a:r>
            <a:r>
              <a:rPr lang="en-US" baseline="0" dirty="0"/>
              <a:t>). </a:t>
            </a:r>
            <a:endParaRPr lang="ru-RU" baseline="0" dirty="0"/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13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-19050" y="2756205"/>
            <a:ext cx="2467094" cy="324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10"/>
          <p:cNvSpPr/>
          <p:nvPr userDrawn="1"/>
        </p:nvSpPr>
        <p:spPr>
          <a:xfrm>
            <a:off x="0" y="1198882"/>
            <a:ext cx="10656888" cy="239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 sz="2107" dirty="0"/>
          </a:p>
        </p:txBody>
      </p:sp>
      <p:sp>
        <p:nvSpPr>
          <p:cNvPr id="10" name="직사각형 5"/>
          <p:cNvSpPr/>
          <p:nvPr/>
        </p:nvSpPr>
        <p:spPr bwMode="auto">
          <a:xfrm>
            <a:off x="5" y="3796454"/>
            <a:ext cx="449555" cy="2188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68668" y="1267440"/>
            <a:ext cx="9144496" cy="1798320"/>
          </a:xfrm>
          <a:prstGeom prst="rect">
            <a:avLst/>
          </a:prstGeom>
        </p:spPr>
        <p:txBody>
          <a:bodyPr lIns="91434" tIns="45718" rIns="91434" bIns="45718">
            <a:noAutofit/>
          </a:bodyPr>
          <a:lstStyle>
            <a:lvl1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  <a:defRPr lang="ru-RU" sz="38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dirty="0"/>
              <a:t>Click to insert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1832" y="4094347"/>
            <a:ext cx="4490463" cy="916447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 algn="r" defTabSz="107278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ru-RU" sz="32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pPr lvl="0"/>
            <a:r>
              <a:rPr lang="en-US" dirty="0"/>
              <a:t>Author</a:t>
            </a:r>
          </a:p>
          <a:p>
            <a:pPr lvl="0"/>
            <a:r>
              <a:rPr lang="en-US" dirty="0"/>
              <a:t>Date</a:t>
            </a:r>
            <a:endParaRPr lang="ru-RU" dirty="0"/>
          </a:p>
        </p:txBody>
      </p:sp>
      <p:grpSp>
        <p:nvGrpSpPr>
          <p:cNvPr id="79" name="그룹 6"/>
          <p:cNvGrpSpPr/>
          <p:nvPr userDrawn="1"/>
        </p:nvGrpSpPr>
        <p:grpSpPr>
          <a:xfrm>
            <a:off x="1432885" y="2493130"/>
            <a:ext cx="6775959" cy="45719"/>
            <a:chOff x="509588" y="2508251"/>
            <a:chExt cx="3857625" cy="31749"/>
          </a:xfrm>
        </p:grpSpPr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2805113" y="2508251"/>
              <a:ext cx="1038225" cy="31749"/>
            </a:xfrm>
            <a:prstGeom prst="rect">
              <a:avLst/>
            </a:prstGeom>
            <a:solidFill>
              <a:srgbClr val="E75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6"/>
            <p:cNvSpPr>
              <a:spLocks noChangeArrowheads="1"/>
            </p:cNvSpPr>
            <p:nvPr/>
          </p:nvSpPr>
          <p:spPr bwMode="auto">
            <a:xfrm>
              <a:off x="509588" y="2508251"/>
              <a:ext cx="1735138" cy="31749"/>
            </a:xfrm>
            <a:prstGeom prst="rect">
              <a:avLst/>
            </a:prstGeom>
            <a:solidFill>
              <a:srgbClr val="084F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7"/>
            <p:cNvSpPr>
              <a:spLocks noChangeArrowheads="1"/>
            </p:cNvSpPr>
            <p:nvPr/>
          </p:nvSpPr>
          <p:spPr bwMode="auto">
            <a:xfrm>
              <a:off x="2235201" y="2508251"/>
              <a:ext cx="627063" cy="3174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3836988" y="2508251"/>
              <a:ext cx="530225" cy="31749"/>
            </a:xfrm>
            <a:prstGeom prst="rect">
              <a:avLst/>
            </a:prstGeom>
            <a:solidFill>
              <a:srgbClr val="059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9"/>
            <p:cNvSpPr>
              <a:spLocks noChangeArrowheads="1"/>
            </p:cNvSpPr>
            <p:nvPr/>
          </p:nvSpPr>
          <p:spPr bwMode="auto">
            <a:xfrm>
              <a:off x="3584576" y="2508251"/>
              <a:ext cx="265113" cy="31749"/>
            </a:xfrm>
            <a:prstGeom prst="rect">
              <a:avLst/>
            </a:prstGeom>
            <a:solidFill>
              <a:srgbClr val="B93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455" y="260820"/>
            <a:ext cx="1237435" cy="681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14" y="5517550"/>
            <a:ext cx="1708767" cy="28779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2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813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Arial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958568" y="1455119"/>
            <a:ext cx="6739757" cy="3084162"/>
          </a:xfrm>
          <a:prstGeom prst="rect">
            <a:avLst/>
          </a:prstGeom>
        </p:spPr>
        <p:txBody>
          <a:bodyPr lIns="0" tIns="45718" rIns="91434" bIns="45718"/>
          <a:lstStyle>
            <a:lvl1pPr marL="0" indent="-719949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 baseline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  <a:lvl2pPr marL="719994" indent="179998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-"/>
              <a:defRPr lang="en-US" altLang="en-US" sz="1800" b="1" dirty="0" smtClean="0">
                <a:solidFill>
                  <a:schemeClr val="tx2"/>
                </a:solidFill>
                <a:latin typeface="+mn-lt"/>
                <a:ea typeface="+mn-ea"/>
                <a:cs typeface="Arial" pitchFamily="34" charset="0"/>
              </a:defRPr>
            </a:lvl2pPr>
            <a:lvl3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3pPr>
            <a:lvl4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4pPr>
            <a:lvl5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5275073"/>
            <a:ext cx="1008062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Sources and footnotes</a:t>
            </a: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5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01858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orient="horz" pos="1888" userDrawn="1">
          <p15:clr>
            <a:srgbClr val="FBAE40"/>
          </p15:clr>
        </p15:guide>
        <p15:guide id="2" pos="3357" userDrawn="1">
          <p15:clr>
            <a:srgbClr val="FBAE40"/>
          </p15:clr>
        </p15:guide>
        <p15:guide id="3" pos="6532" userDrawn="1">
          <p15:clr>
            <a:srgbClr val="FBAE40"/>
          </p15:clr>
        </p15:guide>
        <p15:guide id="4" pos="18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954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Arial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288444" y="857170"/>
            <a:ext cx="10080000" cy="4417903"/>
          </a:xfrm>
          <a:prstGeom prst="rect">
            <a:avLst/>
          </a:prstGeom>
        </p:spPr>
        <p:txBody>
          <a:bodyPr lIns="0" tIns="45718" rIns="0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latin typeface="Arial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6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baseline="0">
                <a:solidFill>
                  <a:schemeClr val="tx1"/>
                </a:solidFill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Sources and footnotes</a:t>
            </a:r>
          </a:p>
        </p:txBody>
      </p:sp>
      <p:sp>
        <p:nvSpPr>
          <p:cNvPr id="14" name="Round Same Side Corner Rectangle 13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7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1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2014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1"/>
          <p:cNvSpPr>
            <a:spLocks noGrp="1"/>
          </p:cNvSpPr>
          <p:nvPr>
            <p:ph sz="quarter" idx="29" hasCustomPrompt="1"/>
          </p:nvPr>
        </p:nvSpPr>
        <p:spPr>
          <a:xfrm>
            <a:off x="287338" y="1224064"/>
            <a:ext cx="4835098" cy="4051009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6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baseline="0">
                <a:solidFill>
                  <a:schemeClr val="tx1"/>
                </a:solidFill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30" hasCustomPrompt="1"/>
          </p:nvPr>
        </p:nvSpPr>
        <p:spPr>
          <a:xfrm>
            <a:off x="5484060" y="1234822"/>
            <a:ext cx="4879835" cy="4040250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6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baseline="0">
                <a:solidFill>
                  <a:schemeClr val="tx1"/>
                </a:solidFill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954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Arial 40pt - 1 row / 24pt - 2 rows</a:t>
            </a:r>
            <a:endParaRPr lang="ko-KR" alt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7655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Sources and footnotes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828771"/>
            <a:ext cx="4838425" cy="342987"/>
          </a:xfrm>
          <a:prstGeom prst="rect">
            <a:avLst/>
          </a:prstGeom>
        </p:spPr>
        <p:txBody>
          <a:bodyPr lIns="0" tIns="45718" rIns="91434" bIns="45718" anchor="t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- no more than 1 line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5484060" y="828771"/>
            <a:ext cx="4879835" cy="342987"/>
          </a:xfrm>
          <a:prstGeom prst="rect">
            <a:avLst/>
          </a:prstGeom>
        </p:spPr>
        <p:txBody>
          <a:bodyPr lIns="0" tIns="45718" rIns="91434" bIns="45718" anchor="t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- no more than 1 line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287338" y="1201520"/>
            <a:ext cx="483842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auto">
          <a:xfrm>
            <a:off x="5484060" y="1201520"/>
            <a:ext cx="48798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Round Same Side Corner Rectangle 23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5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21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03244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1"/>
          <p:cNvSpPr>
            <a:spLocks noGrp="1"/>
          </p:cNvSpPr>
          <p:nvPr>
            <p:ph sz="quarter" idx="29" hasCustomPrompt="1"/>
          </p:nvPr>
        </p:nvSpPr>
        <p:spPr>
          <a:xfrm>
            <a:off x="287339" y="1224063"/>
            <a:ext cx="10080625" cy="4051010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4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baseline="0">
                <a:solidFill>
                  <a:schemeClr val="tx1"/>
                </a:solidFill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954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Arial 40pt - 1 row / 24pt - 2 rows</a:t>
            </a:r>
            <a:endParaRPr lang="ko-KR" alt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828771"/>
            <a:ext cx="10080625" cy="343679"/>
          </a:xfrm>
          <a:prstGeom prst="rect">
            <a:avLst/>
          </a:prstGeom>
        </p:spPr>
        <p:txBody>
          <a:bodyPr lIns="0" tIns="45718" rIns="91434" bIns="45718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- no more than 1 line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287339" y="1198880"/>
            <a:ext cx="100806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Sources and footnotes</a:t>
            </a:r>
          </a:p>
        </p:txBody>
      </p:sp>
      <p:sp>
        <p:nvSpPr>
          <p:cNvPr id="18" name="Round Same Side Corner Rectangle 17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1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20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4801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954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Arial 40pt - 1 row / 24pt - 2 rows</a:t>
            </a:r>
            <a:endParaRPr lang="ko-KR" altLang="en-US" dirty="0"/>
          </a:p>
        </p:txBody>
      </p:sp>
      <p:sp>
        <p:nvSpPr>
          <p:cNvPr id="13" name="Round Same Side Corner Rectangle 12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2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9445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elim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1368425" y="1632221"/>
            <a:ext cx="7823200" cy="3595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tx2"/>
                </a:solidFill>
              </a:defRPr>
            </a:lvl1pPr>
            <a:lvl2pPr marL="457116" indent="0" algn="r">
              <a:buNone/>
              <a:defRPr/>
            </a:lvl2pPr>
            <a:lvl3pPr marL="914231" indent="0" algn="r">
              <a:buNone/>
              <a:defRPr/>
            </a:lvl3pPr>
            <a:lvl4pPr marL="1371347" indent="0" algn="r">
              <a:buNone/>
              <a:defRPr/>
            </a:lvl4pPr>
            <a:lvl5pPr marL="1828462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ound Same Side Corner Rectangle 12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9192249" y="1345719"/>
            <a:ext cx="0" cy="539496"/>
          </a:xfrm>
          <a:prstGeom prst="line">
            <a:avLst/>
          </a:prstGeom>
          <a:ln w="19050">
            <a:solidFill>
              <a:srgbClr val="5B9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794375"/>
            <a:ext cx="10656888" cy="17865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119062" indent="-119062" algn="ctr">
              <a:defRPr sz="1200"/>
            </a:lvl1pPr>
          </a:lstStyle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11" y="1181732"/>
            <a:ext cx="9190038" cy="446888"/>
          </a:xfrm>
          <a:prstGeom prst="rect">
            <a:avLst/>
          </a:prstGeom>
        </p:spPr>
        <p:txBody>
          <a:bodyPr/>
          <a:lstStyle>
            <a:lvl1pPr algn="r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53939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667" t="52397"/>
          <a:stretch/>
        </p:blipFill>
        <p:spPr>
          <a:xfrm>
            <a:off x="6680762" y="3545237"/>
            <a:ext cx="3962400" cy="2449163"/>
          </a:xfrm>
          <a:prstGeom prst="rect">
            <a:avLst/>
          </a:prstGeom>
        </p:spPr>
      </p:pic>
      <p:pic>
        <p:nvPicPr>
          <p:cNvPr id="11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472" r="74083"/>
          <a:stretch/>
        </p:blipFill>
        <p:spPr>
          <a:xfrm>
            <a:off x="0" y="3446177"/>
            <a:ext cx="2369820" cy="2548223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87339" y="649990"/>
            <a:ext cx="10080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sz="66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HYGothic-Extra" pitchFamily="18" charset="-127"/>
                <a:cs typeface="Arial" pitchFamily="34" charset="0"/>
              </a:rPr>
              <a:t>THANK YOU!</a:t>
            </a:r>
          </a:p>
          <a:p>
            <a:pPr marL="0" algn="ct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66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HYGothic-Extra" pitchFamily="18" charset="-127"/>
                <a:cs typeface="Arial" pitchFamily="34" charset="0"/>
              </a:rPr>
              <a:t>감사합니다</a:t>
            </a:r>
            <a:r>
              <a:rPr lang="en-US" altLang="ko-KR" sz="66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HYGothic-Extra" pitchFamily="18" charset="-127"/>
                <a:cs typeface="Arial" pitchFamily="34" charset="0"/>
              </a:rPr>
              <a:t>!</a:t>
            </a:r>
          </a:p>
          <a:p>
            <a:pPr marL="0" algn="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ru-RU" sz="66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HYGothic-Extra" pitchFamily="18" charset="-127"/>
                <a:cs typeface="Arial" pitchFamily="34" charset="0"/>
              </a:rPr>
              <a:t>СПАСИБО!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9426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689" y="240054"/>
            <a:ext cx="9058355" cy="999067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93399" y="5411611"/>
            <a:ext cx="2886241" cy="416278"/>
          </a:xfrm>
          <a:prstGeom prst="rect">
            <a:avLst/>
          </a:prstGeom>
        </p:spPr>
        <p:txBody>
          <a:bodyPr/>
          <a:lstStyle/>
          <a:p>
            <a:fld id="{A5AA68E6-59A9-43DE-BFE3-AF4C630F2CDB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689" y="5394960"/>
            <a:ext cx="4617985" cy="39962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0510" y="5428262"/>
            <a:ext cx="532844" cy="399627"/>
          </a:xfrm>
          <a:prstGeom prst="ellipse">
            <a:avLst/>
          </a:prstGeom>
        </p:spPr>
        <p:txBody>
          <a:bodyPr/>
          <a:lstStyle/>
          <a:p>
            <a:fld id="{78800CD2-01C5-4870-86DC-CE11BD802A6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65689" y="1265484"/>
            <a:ext cx="9058355" cy="3996267"/>
          </a:xfrm>
          <a:prstGeom prst="rect">
            <a:avLst/>
          </a:prstGeo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93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1" r:id="rId3"/>
    <p:sldLayoutId id="2147483662" r:id="rId4"/>
    <p:sldLayoutId id="2147483663" r:id="rId5"/>
    <p:sldLayoutId id="2147483664" r:id="rId6"/>
    <p:sldLayoutId id="2147483667" r:id="rId7"/>
    <p:sldLayoutId id="2147483666" r:id="rId8"/>
    <p:sldLayoutId id="2147483670" r:id="rId9"/>
  </p:sldLayoutIdLst>
  <p:transition/>
  <p:txStyles>
    <p:titleStyle>
      <a:lvl1pPr algn="ctr" defTabSz="457116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116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230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346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462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836" indent="-342836" algn="l" defTabSz="457116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812" indent="-285697" algn="l" defTabSz="457116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788" indent="-228557" algn="l" defTabSz="457116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9904" indent="-228557" algn="l" defTabSz="457116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018" indent="-228557" algn="l" defTabSz="457116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135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9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4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0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8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ilerBootCamp/Project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672214" y="3248961"/>
            <a:ext cx="6168152" cy="56646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ru-RU" sz="1748" dirty="0"/>
              <a:t>Сергей </a:t>
            </a:r>
            <a:r>
              <a:rPr lang="ru-RU" sz="1748" dirty="0" err="1"/>
              <a:t>Хиль</a:t>
            </a:r>
            <a:endParaRPr lang="ru-RU" sz="1748" dirty="0"/>
          </a:p>
          <a:p>
            <a:pPr algn="l"/>
            <a:r>
              <a:rPr lang="ru-RU" sz="1748" dirty="0"/>
              <a:t>Андрей Андропов</a:t>
            </a:r>
          </a:p>
          <a:p>
            <a:pPr algn="l"/>
            <a:r>
              <a:rPr lang="ru-RU" sz="1748" dirty="0"/>
              <a:t>Михаил Слуцкий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04" y="1557000"/>
            <a:ext cx="8784446" cy="1798320"/>
          </a:xfrm>
        </p:spPr>
        <p:txBody>
          <a:bodyPr/>
          <a:lstStyle/>
          <a:p>
            <a:pPr algn="l"/>
            <a:r>
              <a:rPr lang="en-US" dirty="0"/>
              <a:t>Project Dynamic</a:t>
            </a:r>
            <a:endParaRPr lang="ru-RU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439904" y="402426"/>
            <a:ext cx="4680650" cy="690094"/>
          </a:xfrm>
          <a:prstGeom prst="rect">
            <a:avLst/>
          </a:prstGeom>
          <a:noFill/>
        </p:spPr>
        <p:txBody>
          <a:bodyPr wrap="square" lIns="79917" tIns="39958" rIns="79917" bIns="39958" rtlCol="0">
            <a:spAutoFit/>
          </a:bodyPr>
          <a:lstStyle/>
          <a:p>
            <a:pPr defTabSz="799186" latinLnBrk="1">
              <a:spcBef>
                <a:spcPct val="20000"/>
              </a:spcBef>
              <a:defRPr/>
            </a:pPr>
            <a:r>
              <a:rPr kumimoji="1" lang="en-US" altLang="ko-KR" sz="1800" b="1" dirty="0">
                <a:ln w="11430"/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Samsung Compiler Bootcamp </a:t>
            </a:r>
            <a:endParaRPr kumimoji="1" lang="ru-RU" altLang="ko-KR" sz="1800" b="1" dirty="0">
              <a:ln w="11430"/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  <a:p>
            <a:pPr defTabSz="799186" latinLnBrk="1">
              <a:spcBef>
                <a:spcPct val="20000"/>
              </a:spcBef>
              <a:defRPr/>
            </a:pPr>
            <a:r>
              <a:rPr kumimoji="1" lang="ru-RU" altLang="ko-KR" sz="1800" b="1" dirty="0">
                <a:ln w="11430"/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30 </a:t>
            </a:r>
            <a:r>
              <a:rPr kumimoji="1" lang="en-US" altLang="ko-KR" sz="1800" b="1" dirty="0">
                <a:ln w="11430"/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Sept – 18 Oct` 19</a:t>
            </a:r>
            <a:endParaRPr kumimoji="1" lang="ko-KR" altLang="en-US" sz="1800" b="1" dirty="0">
              <a:ln w="11430"/>
              <a:latin typeface="Samsung Sharp Sans" pitchFamily="2" charset="0"/>
              <a:ea typeface="삼성고딕 L" panose="020B0600000000000000" pitchFamily="50" charset="-127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5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2464453" y="2797387"/>
            <a:ext cx="5594773" cy="1398693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  <a:p>
            <a:r>
              <a:rPr lang="en-US" dirty="0"/>
              <a:t>@mail</a:t>
            </a:r>
            <a:endParaRPr lang="ru-RU" dirty="0"/>
          </a:p>
          <a:p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3158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особенности языка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/>
              <a:t>Типы объектов не указываются и могут изменять в ходе работы </a:t>
            </a:r>
            <a:r>
              <a:rPr lang="ru-RU" dirty="0" smtClean="0"/>
              <a:t>программы</a:t>
            </a:r>
            <a:endParaRPr lang="en-US" dirty="0" smtClean="0"/>
          </a:p>
          <a:p>
            <a:r>
              <a:rPr lang="ru-RU" dirty="0" smtClean="0"/>
              <a:t>Язык является интерпретируемым</a:t>
            </a:r>
            <a:endParaRPr lang="ru-RU" dirty="0"/>
          </a:p>
          <a:p>
            <a:r>
              <a:rPr lang="ru-RU" dirty="0"/>
              <a:t>Неявные преобразования типов</a:t>
            </a:r>
          </a:p>
          <a:p>
            <a:r>
              <a:rPr lang="ru-RU" dirty="0"/>
              <a:t>Встроенные типы </a:t>
            </a:r>
            <a:r>
              <a:rPr lang="en-US" dirty="0"/>
              <a:t>array </a:t>
            </a:r>
            <a:r>
              <a:rPr lang="ru-RU" dirty="0"/>
              <a:t>и </a:t>
            </a:r>
            <a:r>
              <a:rPr lang="en-US" dirty="0"/>
              <a:t>tuple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1854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80626" cy="3806631"/>
          </a:xfrm>
        </p:spPr>
        <p:txBody>
          <a:bodyPr/>
          <a:lstStyle/>
          <a:p>
            <a:pPr indent="0">
              <a:buNone/>
            </a:pPr>
            <a:r>
              <a:rPr lang="ru-RU" dirty="0"/>
              <a:t>Существующие типы —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, real, bool, string, array, tuple, function, </a:t>
            </a:r>
            <a:r>
              <a:rPr lang="en-US" dirty="0" smtClean="0">
                <a:solidFill>
                  <a:srgbClr val="FF0000"/>
                </a:solidFill>
              </a:rPr>
              <a:t>empty</a:t>
            </a:r>
          </a:p>
          <a:p>
            <a:pPr indent="0">
              <a:buNone/>
            </a:pPr>
            <a:r>
              <a:rPr lang="ru-RU" dirty="0" smtClean="0"/>
              <a:t>Арифметические операции </a:t>
            </a:r>
            <a:r>
              <a:rPr lang="en-US" dirty="0" smtClean="0"/>
              <a:t>(</a:t>
            </a:r>
            <a:r>
              <a:rPr lang="ru-RU" dirty="0" smtClean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rgbClr val="FF0000"/>
                </a:solidFill>
              </a:rPr>
              <a:t> -</a:t>
            </a:r>
            <a:r>
              <a:rPr lang="en-US" dirty="0" smtClean="0">
                <a:solidFill>
                  <a:srgbClr val="FF0000"/>
                </a:solidFill>
              </a:rPr>
              <a:t>, /, *</a:t>
            </a:r>
            <a:r>
              <a:rPr lang="en-US" dirty="0" smtClean="0"/>
              <a:t>)</a:t>
            </a:r>
          </a:p>
          <a:p>
            <a:pPr indent="0">
              <a:buNone/>
            </a:pPr>
            <a:r>
              <a:rPr lang="ru-RU" dirty="0" smtClean="0"/>
              <a:t>Операции сравнения (</a:t>
            </a:r>
            <a:r>
              <a:rPr lang="en-US" dirty="0" smtClean="0">
                <a:solidFill>
                  <a:srgbClr val="FF0000"/>
                </a:solidFill>
              </a:rPr>
              <a:t>&lt;,&lt;=,&gt;,&gt;=,=,/=</a:t>
            </a:r>
            <a:r>
              <a:rPr lang="ru-RU" dirty="0" smtClean="0"/>
              <a:t>)</a:t>
            </a:r>
            <a:endParaRPr lang="en-US" dirty="0" smtClean="0"/>
          </a:p>
          <a:p>
            <a:pPr indent="0">
              <a:buNone/>
            </a:pPr>
            <a:r>
              <a:rPr lang="ru-RU" dirty="0" smtClean="0"/>
              <a:t>Логические операции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and, or, </a:t>
            </a:r>
            <a:r>
              <a:rPr lang="en-US" dirty="0" err="1" smtClean="0">
                <a:solidFill>
                  <a:srgbClr val="FF0000"/>
                </a:solidFill>
              </a:rPr>
              <a:t>xor</a:t>
            </a:r>
            <a:r>
              <a:rPr lang="en-US" dirty="0" smtClean="0">
                <a:solidFill>
                  <a:srgbClr val="FF0000"/>
                </a:solidFill>
              </a:rPr>
              <a:t>, not</a:t>
            </a:r>
            <a:r>
              <a:rPr lang="en-US" dirty="0" smtClean="0"/>
              <a:t>)</a:t>
            </a:r>
          </a:p>
          <a:p>
            <a:pPr indent="0">
              <a:buNone/>
            </a:pPr>
            <a:r>
              <a:rPr lang="ru-RU" dirty="0" smtClean="0"/>
              <a:t>Операторы ввода(</a:t>
            </a:r>
            <a:r>
              <a:rPr lang="en-US" dirty="0" err="1" smtClean="0">
                <a:solidFill>
                  <a:srgbClr val="FF0000"/>
                </a:solidFill>
              </a:rPr>
              <a:t>readInt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readReal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readString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вывода(</a:t>
            </a:r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ru-RU" dirty="0" smtClean="0"/>
              <a:t>)</a:t>
            </a:r>
            <a:endParaRPr lang="en-US" dirty="0" smtClean="0"/>
          </a:p>
          <a:p>
            <a:pPr indent="0">
              <a:buNone/>
            </a:pPr>
            <a:r>
              <a:rPr lang="ru-RU" dirty="0" smtClean="0"/>
              <a:t>Условные оператор(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Циклы(</a:t>
            </a:r>
            <a:r>
              <a:rPr lang="en-US" dirty="0" smtClean="0">
                <a:solidFill>
                  <a:srgbClr val="FF0000"/>
                </a:solidFill>
              </a:rPr>
              <a:t>While, For</a:t>
            </a:r>
            <a:r>
              <a:rPr lang="ru-RU" dirty="0" smtClean="0"/>
              <a:t>)</a:t>
            </a:r>
            <a:endParaRPr lang="en-US" dirty="0" smtClean="0"/>
          </a:p>
          <a:p>
            <a:pPr indent="0">
              <a:buNone/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7416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языка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94" y="1338642"/>
            <a:ext cx="8134350" cy="15906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49" y="3429120"/>
            <a:ext cx="8829675" cy="8667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31" y="4240456"/>
            <a:ext cx="56578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550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1958568" y="1455119"/>
            <a:ext cx="7762486" cy="3084162"/>
          </a:xfrm>
        </p:spPr>
        <p:txBody>
          <a:bodyPr/>
          <a:lstStyle/>
          <a:p>
            <a:r>
              <a:rPr lang="ru-RU" dirty="0"/>
              <a:t>Написание лексического анализатора</a:t>
            </a:r>
          </a:p>
          <a:p>
            <a:r>
              <a:rPr lang="ru-RU" dirty="0"/>
              <a:t>Написание синтаксического анализатора</a:t>
            </a:r>
          </a:p>
          <a:p>
            <a:r>
              <a:rPr lang="ru-RU" dirty="0"/>
              <a:t>Написание </a:t>
            </a:r>
            <a:r>
              <a:rPr lang="en-US" dirty="0"/>
              <a:t>AST </a:t>
            </a:r>
            <a:endParaRPr lang="ru-RU" dirty="0"/>
          </a:p>
          <a:p>
            <a:r>
              <a:rPr lang="ru-RU" dirty="0"/>
              <a:t>Написание </a:t>
            </a:r>
            <a:r>
              <a:rPr lang="ru-RU" dirty="0" err="1"/>
              <a:t>визитора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3472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2962941" y="854414"/>
            <a:ext cx="4896680" cy="4451528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933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дальнейшие планы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/>
              <a:t>Реализация языка - это не просто!</a:t>
            </a:r>
          </a:p>
          <a:p>
            <a:r>
              <a:rPr lang="ru-RU" dirty="0"/>
              <a:t>Развитие языка с реконструкцией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000" dirty="0">
                <a:hlinkClick r:id="rId3"/>
              </a:rPr>
              <a:t>https://github.com/CompilerBootCamp/ProjectD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0979235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402364" y="3065760"/>
            <a:ext cx="6662460" cy="139869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Dream.doomwalker@yandex.ru</a:t>
            </a:r>
            <a:endParaRPr lang="ru-RU" dirty="0"/>
          </a:p>
          <a:p>
            <a:r>
              <a:rPr lang="en-US" dirty="0"/>
              <a:t>mace_window@mail.ru</a:t>
            </a:r>
          </a:p>
          <a:p>
            <a:r>
              <a:rPr lang="en-US" dirty="0" smtClean="0"/>
              <a:t>www.ordandrew1@gmail.com</a:t>
            </a:r>
            <a:endParaRPr lang="en-US" dirty="0"/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30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Презентация должна содержать: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598613" y="1265238"/>
            <a:ext cx="9058275" cy="399573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 dirty="0"/>
              <a:t>Основную идею проекта = суть</a:t>
            </a:r>
          </a:p>
          <a:p>
            <a:pPr lvl="0"/>
            <a:r>
              <a:rPr lang="ru-RU" dirty="0"/>
              <a:t>Анализ проблемной ситуации = актуальность, цель</a:t>
            </a:r>
          </a:p>
          <a:p>
            <a:pPr lvl="0"/>
            <a:r>
              <a:rPr lang="ru-RU" dirty="0"/>
              <a:t>Постановка задачи проекта</a:t>
            </a:r>
          </a:p>
          <a:p>
            <a:pPr lvl="0"/>
            <a:r>
              <a:rPr lang="ru-RU" dirty="0"/>
              <a:t>Описание результата, который вы получили</a:t>
            </a:r>
          </a:p>
          <a:p>
            <a:pPr lvl="0"/>
            <a:r>
              <a:rPr lang="ru-RU" dirty="0"/>
              <a:t>Заключительный слайд – приобретенный опыт, планы на будущее проекта (если есть)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6820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R">
  <a:themeElements>
    <a:clrScheme name="Samsung 2016">
      <a:dk1>
        <a:srgbClr val="000000"/>
      </a:dk1>
      <a:lt1>
        <a:srgbClr val="FFFFFF"/>
      </a:lt1>
      <a:dk2>
        <a:srgbClr val="75787B"/>
      </a:dk2>
      <a:lt2>
        <a:srgbClr val="FFFFFF"/>
      </a:lt2>
      <a:accent1>
        <a:srgbClr val="0689D8"/>
      </a:accent1>
      <a:accent2>
        <a:srgbClr val="C800A1"/>
      </a:accent2>
      <a:accent3>
        <a:srgbClr val="009CA6"/>
      </a:accent3>
      <a:accent4>
        <a:srgbClr val="685BC7"/>
      </a:accent4>
      <a:accent5>
        <a:srgbClr val="1428A0"/>
      </a:accent5>
      <a:accent6>
        <a:srgbClr val="F45C10"/>
      </a:accent6>
      <a:hlink>
        <a:srgbClr val="0689D8"/>
      </a:hlink>
      <a:folHlink>
        <a:srgbClr val="009C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2197e0b2-cf37-488d-88db-d557befb65e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66B1BC960804EBE311A162B429B29" ma:contentTypeVersion="1" ma:contentTypeDescription="Create a new document." ma:contentTypeScope="" ma:versionID="27a044afd16f3a757f4d6842eaac2048">
  <xsd:schema xmlns:xsd="http://www.w3.org/2001/XMLSchema" xmlns:xs="http://www.w3.org/2001/XMLSchema" xmlns:p="http://schemas.microsoft.com/office/2006/metadata/properties" xmlns:ns2="2197e0b2-cf37-488d-88db-d557befb65e6" targetNamespace="http://schemas.microsoft.com/office/2006/metadata/properties" ma:root="true" ma:fieldsID="6d50bb6e73a2448b3f789295958be752" ns2:_="">
    <xsd:import namespace="2197e0b2-cf37-488d-88db-d557befb65e6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97e0b2-cf37-488d-88db-d557befb65e6" elementFormDefault="qualified">
    <xsd:import namespace="http://schemas.microsoft.com/office/2006/documentManagement/types"/>
    <xsd:import namespace="http://schemas.microsoft.com/office/infopath/2007/PartnerControls"/>
    <xsd:element name="Comments" ma:index="8" nillable="true" ma:displayName="Comments" ma:internalName="Comment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F8CF10-F3A3-4260-8AFE-3A5E67BC45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23D77C-998C-4889-AAE9-7A3C0CDCEE56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2197e0b2-cf37-488d-88db-d557befb65e6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AD616A0-B0A7-4778-A55D-7D608184C8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97e0b2-cf37-488d-88db-d557befb6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17232</TotalTime>
  <Words>689</Words>
  <Application>Microsoft Office PowerPoint</Application>
  <PresentationFormat>Произвольный</PresentationFormat>
  <Paragraphs>58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굴림</vt:lpstr>
      <vt:lpstr>HYGothic-Extra</vt:lpstr>
      <vt:lpstr>HYGothic-Extra</vt:lpstr>
      <vt:lpstr>맑은 고딕</vt:lpstr>
      <vt:lpstr>ＭＳ Ｐゴシック</vt:lpstr>
      <vt:lpstr>Samsung Sharp Sans</vt:lpstr>
      <vt:lpstr>삼성고딕 L</vt:lpstr>
      <vt:lpstr>Arial</vt:lpstr>
      <vt:lpstr>Calibri</vt:lpstr>
      <vt:lpstr>Wingdings</vt:lpstr>
      <vt:lpstr>SRR</vt:lpstr>
      <vt:lpstr>Project Dynamic</vt:lpstr>
      <vt:lpstr>Основные особенности языка</vt:lpstr>
      <vt:lpstr>Возможности языка</vt:lpstr>
      <vt:lpstr>Возможности языка</vt:lpstr>
      <vt:lpstr>Цели и постановка задачи</vt:lpstr>
      <vt:lpstr>Результаты</vt:lpstr>
      <vt:lpstr>Выводы и дальнейшие планы</vt:lpstr>
      <vt:lpstr>Спасибо за внимание!</vt:lpstr>
      <vt:lpstr>Презентация должна содержать:</vt:lpstr>
      <vt:lpstr>Спасибо за внимание!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SRR Presentation Template</dc:title>
  <dc:subject>SRR Presentation Template</dc:subject>
  <dc:creator>Labutin-Rymsho Yaroslav</dc:creator>
  <cp:keywords>SRR Presentation Template</cp:keywords>
  <cp:lastModifiedBy>User</cp:lastModifiedBy>
  <cp:revision>1244</cp:revision>
  <cp:lastPrinted>2017-01-19T13:17:56Z</cp:lastPrinted>
  <dcterms:created xsi:type="dcterms:W3CDTF">2011-12-28T16:57:40Z</dcterms:created>
  <dcterms:modified xsi:type="dcterms:W3CDTF">2019-10-18T03:12:53Z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0x01010006466B1BC960804EBE311A162B429B29</vt:lpwstr>
  </property>
  <property fmtid="{D5CDD505-2E9C-101B-9397-08002B2CF9AE}" pid="3" name="NSCPROP_SA">
    <vt:lpwstr>C:\Users\svetlana.yun\Documents\SRR\Шаблоны\1. SRR Powerpoint Template (16x9).pptx</vt:lpwstr>
  </property>
</Properties>
</file>