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3"/>
  </p:notesMasterIdLst>
  <p:sldIdLst>
    <p:sldId id="407" r:id="rId5"/>
    <p:sldId id="410" r:id="rId6"/>
    <p:sldId id="411" r:id="rId7"/>
    <p:sldId id="412" r:id="rId8"/>
    <p:sldId id="413" r:id="rId9"/>
    <p:sldId id="415" r:id="rId10"/>
    <p:sldId id="408" r:id="rId11"/>
    <p:sldId id="409" r:id="rId12"/>
  </p:sldIdLst>
  <p:sldSz cx="10656888" cy="5994400"/>
  <p:notesSz cx="6797675" cy="9926638"/>
  <p:defaultTextStyle>
    <a:defPPr>
      <a:defRPr lang="en-US"/>
    </a:defPPr>
    <a:lvl1pPr marL="0" algn="l" defTabSz="1072680" rtl="0" eaLnBrk="1" latinLnBrk="0" hangingPunct="1">
      <a:defRPr sz="2100" kern="1200">
        <a:solidFill>
          <a:schemeClr val="tx1"/>
        </a:solidFill>
        <a:latin typeface="+mn-lt"/>
        <a:ea typeface="+mn-ea"/>
        <a:cs typeface="+mn-cs"/>
      </a:defRPr>
    </a:lvl1pPr>
    <a:lvl2pPr marL="536340" algn="l" defTabSz="1072680" rtl="0" eaLnBrk="1" latinLnBrk="0" hangingPunct="1">
      <a:defRPr sz="2100" kern="1200">
        <a:solidFill>
          <a:schemeClr val="tx1"/>
        </a:solidFill>
        <a:latin typeface="+mn-lt"/>
        <a:ea typeface="+mn-ea"/>
        <a:cs typeface="+mn-cs"/>
      </a:defRPr>
    </a:lvl2pPr>
    <a:lvl3pPr marL="1072680" algn="l" defTabSz="1072680" rtl="0" eaLnBrk="1" latinLnBrk="0" hangingPunct="1">
      <a:defRPr sz="2100" kern="1200">
        <a:solidFill>
          <a:schemeClr val="tx1"/>
        </a:solidFill>
        <a:latin typeface="+mn-lt"/>
        <a:ea typeface="+mn-ea"/>
        <a:cs typeface="+mn-cs"/>
      </a:defRPr>
    </a:lvl3pPr>
    <a:lvl4pPr marL="1609021" algn="l" defTabSz="1072680" rtl="0" eaLnBrk="1" latinLnBrk="0" hangingPunct="1">
      <a:defRPr sz="2100" kern="1200">
        <a:solidFill>
          <a:schemeClr val="tx1"/>
        </a:solidFill>
        <a:latin typeface="+mn-lt"/>
        <a:ea typeface="+mn-ea"/>
        <a:cs typeface="+mn-cs"/>
      </a:defRPr>
    </a:lvl4pPr>
    <a:lvl5pPr marL="2145359" algn="l" defTabSz="1072680" rtl="0" eaLnBrk="1" latinLnBrk="0" hangingPunct="1">
      <a:defRPr sz="2100" kern="1200">
        <a:solidFill>
          <a:schemeClr val="tx1"/>
        </a:solidFill>
        <a:latin typeface="+mn-lt"/>
        <a:ea typeface="+mn-ea"/>
        <a:cs typeface="+mn-cs"/>
      </a:defRPr>
    </a:lvl5pPr>
    <a:lvl6pPr marL="2681699" algn="l" defTabSz="1072680" rtl="0" eaLnBrk="1" latinLnBrk="0" hangingPunct="1">
      <a:defRPr sz="2100" kern="1200">
        <a:solidFill>
          <a:schemeClr val="tx1"/>
        </a:solidFill>
        <a:latin typeface="+mn-lt"/>
        <a:ea typeface="+mn-ea"/>
        <a:cs typeface="+mn-cs"/>
      </a:defRPr>
    </a:lvl6pPr>
    <a:lvl7pPr marL="3218040" algn="l" defTabSz="1072680" rtl="0" eaLnBrk="1" latinLnBrk="0" hangingPunct="1">
      <a:defRPr sz="2100" kern="1200">
        <a:solidFill>
          <a:schemeClr val="tx1"/>
        </a:solidFill>
        <a:latin typeface="+mn-lt"/>
        <a:ea typeface="+mn-ea"/>
        <a:cs typeface="+mn-cs"/>
      </a:defRPr>
    </a:lvl7pPr>
    <a:lvl8pPr marL="3754379" algn="l" defTabSz="1072680" rtl="0" eaLnBrk="1" latinLnBrk="0" hangingPunct="1">
      <a:defRPr sz="2100" kern="1200">
        <a:solidFill>
          <a:schemeClr val="tx1"/>
        </a:solidFill>
        <a:latin typeface="+mn-lt"/>
        <a:ea typeface="+mn-ea"/>
        <a:cs typeface="+mn-cs"/>
      </a:defRPr>
    </a:lvl8pPr>
    <a:lvl9pPr marL="4290720" algn="l" defTabSz="107268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3357" userDrawn="1">
          <p15:clr>
            <a:srgbClr val="A4A3A4"/>
          </p15:clr>
        </p15:guide>
        <p15:guide id="3" pos="181" userDrawn="1">
          <p15:clr>
            <a:srgbClr val="A4A3A4"/>
          </p15:clr>
        </p15:guide>
        <p15:guide id="4" pos="65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3" autoAdjust="0"/>
    <p:restoredTop sz="64569" autoAdjust="0"/>
  </p:normalViewPr>
  <p:slideViewPr>
    <p:cSldViewPr snapToObjects="1">
      <p:cViewPr varScale="1">
        <p:scale>
          <a:sx n="68" d="100"/>
          <a:sy n="68" d="100"/>
        </p:scale>
        <p:origin x="84" y="366"/>
      </p:cViewPr>
      <p:guideLst>
        <p:guide orient="horz" pos="1888"/>
        <p:guide pos="3357"/>
        <p:guide pos="181"/>
        <p:guide pos="653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8D5C3BD-AA9D-4985-8BCA-A61C5996F9BF}" type="datetimeFigureOut">
              <a:rPr lang="en-US" smtClean="0"/>
              <a:pPr/>
              <a:t>10/18/2019</a:t>
            </a:fld>
            <a:endParaRPr 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3E18DF-29F7-467D-AE61-24A211DADF20}" type="slidenum">
              <a:rPr lang="en-US" smtClean="0"/>
              <a:pPr/>
              <a:t>‹#›</a:t>
            </a:fld>
            <a:endParaRPr lang="en-US"/>
          </a:p>
        </p:txBody>
      </p:sp>
    </p:spTree>
    <p:extLst>
      <p:ext uri="{BB962C8B-B14F-4D97-AF65-F5344CB8AC3E}">
        <p14:creationId xmlns:p14="http://schemas.microsoft.com/office/powerpoint/2010/main" val="1793362109"/>
      </p:ext>
    </p:extLst>
  </p:cSld>
  <p:clrMap bg1="lt1" tx1="dk1" bg2="lt2" tx2="dk2" accent1="accent1" accent2="accent2" accent3="accent3" accent4="accent4" accent5="accent5" accent6="accent6" hlink="hlink" folHlink="folHlink"/>
  <p:notesStyle>
    <a:lvl1pPr marL="0" algn="l" defTabSz="1072680" rtl="0" eaLnBrk="1" latinLnBrk="0" hangingPunct="1">
      <a:defRPr sz="1400" kern="1200">
        <a:solidFill>
          <a:schemeClr val="tx1"/>
        </a:solidFill>
        <a:latin typeface="+mn-lt"/>
        <a:ea typeface="+mn-ea"/>
        <a:cs typeface="+mn-cs"/>
      </a:defRPr>
    </a:lvl1pPr>
    <a:lvl2pPr marL="536340" algn="l" defTabSz="1072680" rtl="0" eaLnBrk="1" latinLnBrk="0" hangingPunct="1">
      <a:defRPr sz="1400" kern="1200">
        <a:solidFill>
          <a:schemeClr val="tx1"/>
        </a:solidFill>
        <a:latin typeface="+mn-lt"/>
        <a:ea typeface="+mn-ea"/>
        <a:cs typeface="+mn-cs"/>
      </a:defRPr>
    </a:lvl2pPr>
    <a:lvl3pPr marL="1072680" algn="l" defTabSz="1072680" rtl="0" eaLnBrk="1" latinLnBrk="0" hangingPunct="1">
      <a:defRPr sz="1400" kern="1200">
        <a:solidFill>
          <a:schemeClr val="tx1"/>
        </a:solidFill>
        <a:latin typeface="+mn-lt"/>
        <a:ea typeface="+mn-ea"/>
        <a:cs typeface="+mn-cs"/>
      </a:defRPr>
    </a:lvl3pPr>
    <a:lvl4pPr marL="1609021" algn="l" defTabSz="1072680" rtl="0" eaLnBrk="1" latinLnBrk="0" hangingPunct="1">
      <a:defRPr sz="1400" kern="1200">
        <a:solidFill>
          <a:schemeClr val="tx1"/>
        </a:solidFill>
        <a:latin typeface="+mn-lt"/>
        <a:ea typeface="+mn-ea"/>
        <a:cs typeface="+mn-cs"/>
      </a:defRPr>
    </a:lvl4pPr>
    <a:lvl5pPr marL="2145359" algn="l" defTabSz="1072680" rtl="0" eaLnBrk="1" latinLnBrk="0" hangingPunct="1">
      <a:defRPr sz="1400" kern="1200">
        <a:solidFill>
          <a:schemeClr val="tx1"/>
        </a:solidFill>
        <a:latin typeface="+mn-lt"/>
        <a:ea typeface="+mn-ea"/>
        <a:cs typeface="+mn-cs"/>
      </a:defRPr>
    </a:lvl5pPr>
    <a:lvl6pPr marL="2681699" algn="l" defTabSz="1072680" rtl="0" eaLnBrk="1" latinLnBrk="0" hangingPunct="1">
      <a:defRPr sz="1400" kern="1200">
        <a:solidFill>
          <a:schemeClr val="tx1"/>
        </a:solidFill>
        <a:latin typeface="+mn-lt"/>
        <a:ea typeface="+mn-ea"/>
        <a:cs typeface="+mn-cs"/>
      </a:defRPr>
    </a:lvl6pPr>
    <a:lvl7pPr marL="3218040" algn="l" defTabSz="1072680" rtl="0" eaLnBrk="1" latinLnBrk="0" hangingPunct="1">
      <a:defRPr sz="1400" kern="1200">
        <a:solidFill>
          <a:schemeClr val="tx1"/>
        </a:solidFill>
        <a:latin typeface="+mn-lt"/>
        <a:ea typeface="+mn-ea"/>
        <a:cs typeface="+mn-cs"/>
      </a:defRPr>
    </a:lvl7pPr>
    <a:lvl8pPr marL="3754379" algn="l" defTabSz="1072680" rtl="0" eaLnBrk="1" latinLnBrk="0" hangingPunct="1">
      <a:defRPr sz="1400" kern="1200">
        <a:solidFill>
          <a:schemeClr val="tx1"/>
        </a:solidFill>
        <a:latin typeface="+mn-lt"/>
        <a:ea typeface="+mn-ea"/>
        <a:cs typeface="+mn-cs"/>
      </a:defRPr>
    </a:lvl8pPr>
    <a:lvl9pPr marL="4290720" algn="l" defTabSz="10726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//Project Dynamic </a:t>
            </a:r>
            <a:r>
              <a:rPr lang="ru-RU" dirty="0"/>
              <a:t>звучит круче, чем просто </a:t>
            </a:r>
            <a:r>
              <a:rPr lang="en-US" dirty="0"/>
              <a:t>Dynamic (</a:t>
            </a:r>
            <a:r>
              <a:rPr lang="ru-RU" dirty="0"/>
              <a:t>инфа 100%)</a:t>
            </a:r>
          </a:p>
        </p:txBody>
      </p:sp>
      <p:sp>
        <p:nvSpPr>
          <p:cNvPr id="4" name="Номер слайда 3"/>
          <p:cNvSpPr>
            <a:spLocks noGrp="1"/>
          </p:cNvSpPr>
          <p:nvPr>
            <p:ph type="sldNum" sz="quarter" idx="5"/>
          </p:nvPr>
        </p:nvSpPr>
        <p:spPr/>
        <p:txBody>
          <a:bodyPr/>
          <a:lstStyle/>
          <a:p>
            <a:fld id="{FC3E18DF-29F7-467D-AE61-24A211DADF20}" type="slidenum">
              <a:rPr lang="en-US" smtClean="0"/>
              <a:pPr/>
              <a:t>1</a:t>
            </a:fld>
            <a:endParaRPr lang="en-US"/>
          </a:p>
        </p:txBody>
      </p:sp>
    </p:spTree>
    <p:extLst>
      <p:ext uri="{BB962C8B-B14F-4D97-AF65-F5344CB8AC3E}">
        <p14:creationId xmlns:p14="http://schemas.microsoft.com/office/powerpoint/2010/main" val="401872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Сначала мы хотим показать ключевые особенности нашего языка и пояснить, почему он называется динамическим. В нашем языке типы создаваемых объектов не указываются при инициализации и впоследствии могут изменяться в ходе работы программы. Также язык поддерживает неявное преобразование типов, что означает, что при операции с разными типами они преобразуются без дополнительных усилий со стороны разработчика.</a:t>
            </a:r>
            <a:r>
              <a:rPr lang="en-US" dirty="0"/>
              <a:t> </a:t>
            </a:r>
            <a:r>
              <a:rPr lang="ru-RU" dirty="0"/>
              <a:t>Помимо базовых типов </a:t>
            </a:r>
            <a:r>
              <a:rPr lang="en-US" dirty="0"/>
              <a:t>int, real, bool</a:t>
            </a:r>
            <a:r>
              <a:rPr lang="ru-RU" dirty="0"/>
              <a:t> и </a:t>
            </a:r>
            <a:r>
              <a:rPr lang="en-US" dirty="0"/>
              <a:t> string</a:t>
            </a:r>
            <a:r>
              <a:rPr lang="ru-RU" dirty="0"/>
              <a:t> поддерживаются типы </a:t>
            </a:r>
            <a:r>
              <a:rPr lang="en-US" dirty="0"/>
              <a:t>array </a:t>
            </a:r>
            <a:r>
              <a:rPr lang="ru-RU" dirty="0"/>
              <a:t>и </a:t>
            </a:r>
            <a:r>
              <a:rPr lang="en-US" dirty="0"/>
              <a:t>tuple</a:t>
            </a:r>
            <a:r>
              <a:rPr lang="ru-RU" dirty="0"/>
              <a:t>, особенностью которых является то, что они поддерживают хранение переменных разного типа (ассоциативный массив и кортеж).Помимо этого в языке есть всем привычные конструкции </a:t>
            </a:r>
            <a:r>
              <a:rPr lang="en-US" dirty="0"/>
              <a:t>if/while/for, return, IO.</a:t>
            </a:r>
            <a:br>
              <a:rPr lang="ru-RU" dirty="0"/>
            </a:br>
            <a:br>
              <a:rPr lang="ru-RU" dirty="0"/>
            </a:br>
            <a:r>
              <a:rPr lang="en-US" dirty="0"/>
              <a:t>//</a:t>
            </a:r>
            <a:r>
              <a:rPr lang="ru-RU" dirty="0"/>
              <a:t>я подумал, что можно рассказать достаточно подробно. Все равно у нас довольно много времени</a:t>
            </a:r>
          </a:p>
        </p:txBody>
      </p:sp>
      <p:sp>
        <p:nvSpPr>
          <p:cNvPr id="4" name="Номер слайда 3"/>
          <p:cNvSpPr>
            <a:spLocks noGrp="1"/>
          </p:cNvSpPr>
          <p:nvPr>
            <p:ph type="sldNum" sz="quarter" idx="10"/>
          </p:nvPr>
        </p:nvSpPr>
        <p:spPr/>
        <p:txBody>
          <a:bodyPr/>
          <a:lstStyle/>
          <a:p>
            <a:fld id="{FC3E18DF-29F7-467D-AE61-24A211DADF20}" type="slidenum">
              <a:rPr lang="en-US" smtClean="0"/>
              <a:pPr/>
              <a:t>2</a:t>
            </a:fld>
            <a:endParaRPr lang="en-US"/>
          </a:p>
        </p:txBody>
      </p:sp>
    </p:spTree>
    <p:extLst>
      <p:ext uri="{BB962C8B-B14F-4D97-AF65-F5344CB8AC3E}">
        <p14:creationId xmlns:p14="http://schemas.microsoft.com/office/powerpoint/2010/main" val="70379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a:t>Перед тем, как приступить к работе, перед нами стоял выбор</a:t>
            </a:r>
            <a:r>
              <a:rPr lang="en-US" dirty="0"/>
              <a:t>: </a:t>
            </a:r>
            <a:r>
              <a:rPr lang="ru-RU" dirty="0"/>
              <a:t>писать парсер вручную или использовать </a:t>
            </a:r>
            <a:r>
              <a:rPr lang="en-US" dirty="0"/>
              <a:t>flex/bison. </a:t>
            </a:r>
            <a:r>
              <a:rPr lang="ru-RU" dirty="0"/>
              <a:t>Посовещавшись, мы пришли к выводу, что использование </a:t>
            </a:r>
            <a:r>
              <a:rPr lang="en-US" dirty="0"/>
              <a:t>flex/bison</a:t>
            </a:r>
            <a:r>
              <a:rPr lang="ru-RU" dirty="0"/>
              <a:t> больше подходит для нас, так как мы посчитали, что этот способ быстрее, а времени на проект у нас не очень много и лучше будет его потратить на что </a:t>
            </a:r>
            <a:r>
              <a:rPr lang="ru-RU" dirty="0" err="1"/>
              <a:t>нибудь</a:t>
            </a:r>
            <a:r>
              <a:rPr lang="ru-RU" dirty="0"/>
              <a:t> другое + интересно было изучить утилиту такого рода. (Оглядываясь назад – это было правильным решением, времени действительно не хватало). В итоге получение</a:t>
            </a:r>
            <a:r>
              <a:rPr lang="ru-RU" baseline="0" dirty="0"/>
              <a:t> анализаторов не заняло у нас большого количества времени. Мой коллега *имя* в достаточно быстрый срок сделал </a:t>
            </a:r>
            <a:r>
              <a:rPr lang="en-US" baseline="0" dirty="0"/>
              <a:t>flex </a:t>
            </a:r>
            <a:r>
              <a:rPr lang="ru-RU" baseline="0" dirty="0"/>
              <a:t>и </a:t>
            </a:r>
            <a:r>
              <a:rPr lang="en-US" baseline="0" dirty="0"/>
              <a:t>bison </a:t>
            </a:r>
            <a:r>
              <a:rPr lang="ru-RU" baseline="0" dirty="0"/>
              <a:t>файлы с данными нам описаниями грамматики. *передаем слово*</a:t>
            </a:r>
            <a:br>
              <a:rPr lang="ru-RU" baseline="0" dirty="0"/>
            </a:br>
            <a:r>
              <a:rPr lang="ru-RU" baseline="0" dirty="0"/>
              <a:t>Самая большая проблема была в ссылках, правильном раскрытие списков аргументов (</a:t>
            </a:r>
            <a:r>
              <a:rPr lang="en-US" baseline="0" dirty="0" err="1"/>
              <a:t>statement_list</a:t>
            </a:r>
            <a:r>
              <a:rPr lang="en-US" baseline="0" dirty="0"/>
              <a:t> etc…)</a:t>
            </a:r>
            <a:r>
              <a:rPr lang="ru-RU" baseline="0" dirty="0"/>
              <a:t>. Ну и безусловно в уменьшении количества ошибок типа </a:t>
            </a:r>
            <a:r>
              <a:rPr lang="en-US" baseline="0" dirty="0"/>
              <a:t>shift/reduce</a:t>
            </a:r>
            <a:r>
              <a:rPr lang="ru-RU" baseline="0" dirty="0"/>
              <a:t>. </a:t>
            </a:r>
            <a:r>
              <a:rPr lang="en-US" baseline="0" dirty="0"/>
              <a:t>*</a:t>
            </a:r>
            <a:r>
              <a:rPr lang="ru-RU" baseline="0" dirty="0"/>
              <a:t>возможно рассказать про баги/интересные моменты правки*.</a:t>
            </a:r>
          </a:p>
          <a:p>
            <a:r>
              <a:rPr lang="ru-RU" baseline="0" dirty="0"/>
              <a:t>Следующим шагом было создание дерева абстрактного синтаксиса. Этот шаг и шаг написания </a:t>
            </a:r>
            <a:r>
              <a:rPr lang="ru-RU" baseline="0" dirty="0" err="1"/>
              <a:t>визитора</a:t>
            </a:r>
            <a:r>
              <a:rPr lang="ru-RU" baseline="0" dirty="0"/>
              <a:t> у нас был един и принимали в нем участие все участники команды, с миру по нитке. На этой стадии мы начинали с простых шагов, литералов в частности, переходя к более сложным управляющим конструкциям, и наконец переходя к самому сложному для нас - функциональным типам и таблице символов. Ну и соответственно это все было одновременно с выполнением этих входящих узлов в </a:t>
            </a:r>
            <a:r>
              <a:rPr lang="ru-RU" baseline="0" dirty="0" err="1"/>
              <a:t>визиторе</a:t>
            </a:r>
            <a:r>
              <a:rPr lang="ru-RU" baseline="0" dirty="0"/>
              <a:t>. Итак, переходя к результатам. *след. Слайд*</a:t>
            </a:r>
            <a:br>
              <a:rPr lang="ru-RU" baseline="0" dirty="0"/>
            </a:br>
            <a:br>
              <a:rPr lang="ru-RU" baseline="0" dirty="0"/>
            </a:br>
            <a:r>
              <a:rPr lang="en-US" baseline="0" dirty="0"/>
              <a:t>// </a:t>
            </a:r>
            <a:r>
              <a:rPr lang="ru-RU" baseline="0" dirty="0"/>
              <a:t>ИМХО, здесь</a:t>
            </a:r>
            <a:r>
              <a:rPr lang="en-US" baseline="0" dirty="0"/>
              <a:t> </a:t>
            </a:r>
            <a:r>
              <a:rPr lang="ru-RU" baseline="0" dirty="0"/>
              <a:t>стоит рассказать поподробнее чутка. Если с лексическим и синтаксическим анализатором все более менее понятно, то про то, что такое </a:t>
            </a:r>
            <a:r>
              <a:rPr lang="en-US" baseline="0" dirty="0"/>
              <a:t>AST </a:t>
            </a:r>
            <a:r>
              <a:rPr lang="ru-RU" baseline="0" dirty="0"/>
              <a:t>и </a:t>
            </a:r>
            <a:r>
              <a:rPr lang="en-US" baseline="0" dirty="0" err="1"/>
              <a:t>visiter</a:t>
            </a:r>
            <a:r>
              <a:rPr lang="en-US" baseline="0" dirty="0"/>
              <a:t> </a:t>
            </a:r>
            <a:r>
              <a:rPr lang="ru-RU" baseline="0" dirty="0"/>
              <a:t>можно сказать пару слов. Я понимаю, что там скорее всего будут сидеть люди, которые этим занимаются, (и возможно знают лучше нас) но думаю что все равно стоит</a:t>
            </a:r>
            <a:endParaRPr lang="ru-RU" dirty="0"/>
          </a:p>
        </p:txBody>
      </p:sp>
      <p:sp>
        <p:nvSpPr>
          <p:cNvPr id="4" name="Номер слайда 3"/>
          <p:cNvSpPr>
            <a:spLocks noGrp="1"/>
          </p:cNvSpPr>
          <p:nvPr>
            <p:ph type="sldNum" sz="quarter" idx="10"/>
          </p:nvPr>
        </p:nvSpPr>
        <p:spPr/>
        <p:txBody>
          <a:bodyPr/>
          <a:lstStyle/>
          <a:p>
            <a:fld id="{FC3E18DF-29F7-467D-AE61-24A211DADF20}" type="slidenum">
              <a:rPr lang="en-US" smtClean="0"/>
              <a:pPr/>
              <a:t>3</a:t>
            </a:fld>
            <a:endParaRPr lang="en-US"/>
          </a:p>
        </p:txBody>
      </p:sp>
    </p:spTree>
    <p:extLst>
      <p:ext uri="{BB962C8B-B14F-4D97-AF65-F5344CB8AC3E}">
        <p14:creationId xmlns:p14="http://schemas.microsoft.com/office/powerpoint/2010/main" val="54724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*передаем слово* Для понимания</a:t>
            </a:r>
            <a:r>
              <a:rPr lang="ru-RU" baseline="0" dirty="0"/>
              <a:t> насколько у нас проект завершен уже на стадии синтаксического анализа мы начали проводить простые тесты на проверку всевозможных конструкций языка. Но впоследствии на этапе семантического анализа были написаны пара сортировок на нашем языке, чтобы лучше убедится в корректности нашей программы. Сначала для простоты был выбран обычный пузырек, а затем ближе к завершению проекта написали быструю сортировку (теперь в нашем языке есть стандартный </a:t>
            </a:r>
            <a:r>
              <a:rPr lang="en-US" baseline="0" dirty="0" err="1"/>
              <a:t>qsort</a:t>
            </a:r>
            <a:r>
              <a:rPr lang="en-US" baseline="0" dirty="0"/>
              <a:t> =))</a:t>
            </a:r>
            <a:r>
              <a:rPr lang="ru-RU" baseline="0" dirty="0"/>
              <a:t>. Сортировки успешно обработались компилятором, что означает, что мы идем в правильном направлении, и наш компилятор правильно обрабатывает синтаксис, а также выдает результат. </a:t>
            </a:r>
            <a:br>
              <a:rPr lang="ru-RU" baseline="0" dirty="0"/>
            </a:br>
            <a:br>
              <a:rPr lang="ru-RU" baseline="0" dirty="0"/>
            </a:br>
            <a:endParaRPr lang="ru-RU" dirty="0"/>
          </a:p>
        </p:txBody>
      </p:sp>
      <p:sp>
        <p:nvSpPr>
          <p:cNvPr id="4" name="Номер слайда 3"/>
          <p:cNvSpPr>
            <a:spLocks noGrp="1"/>
          </p:cNvSpPr>
          <p:nvPr>
            <p:ph type="sldNum" sz="quarter" idx="10"/>
          </p:nvPr>
        </p:nvSpPr>
        <p:spPr/>
        <p:txBody>
          <a:bodyPr/>
          <a:lstStyle/>
          <a:p>
            <a:fld id="{FC3E18DF-29F7-467D-AE61-24A211DADF20}" type="slidenum">
              <a:rPr lang="en-US" smtClean="0"/>
              <a:pPr/>
              <a:t>4</a:t>
            </a:fld>
            <a:endParaRPr lang="en-US"/>
          </a:p>
        </p:txBody>
      </p:sp>
    </p:spTree>
    <p:extLst>
      <p:ext uri="{BB962C8B-B14F-4D97-AF65-F5344CB8AC3E}">
        <p14:creationId xmlns:p14="http://schemas.microsoft.com/office/powerpoint/2010/main" val="394483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a:t>
            </a:r>
            <a:r>
              <a:rPr lang="ru-RU" baseline="0" dirty="0"/>
              <a:t> первую очередь хочется сказать, что этот </a:t>
            </a:r>
            <a:r>
              <a:rPr lang="en-US" baseline="0" dirty="0"/>
              <a:t>Bootcamp </a:t>
            </a:r>
            <a:r>
              <a:rPr lang="ru-RU" baseline="0" dirty="0"/>
              <a:t>является учебным, и я уверен, что в ходе работы все мы получили много новых знаний</a:t>
            </a:r>
            <a:r>
              <a:rPr lang="en-US" baseline="0" dirty="0"/>
              <a:t>/</a:t>
            </a:r>
            <a:r>
              <a:rPr lang="ru-RU" baseline="0" dirty="0"/>
              <a:t>опыта. Так же мы поняли, что написание компилятора довольно трудоемкий процесс и отнимает много времени, особенно если вы новичок в этом деле (а скорее всего даже если вы и не новичок). Чем сложнее структура языка, тем интереснее и сложнее получается структура компилятора.</a:t>
            </a:r>
            <a:r>
              <a:rPr lang="ru-RU" b="1" baseline="0" dirty="0"/>
              <a:t>(?)</a:t>
            </a:r>
            <a:r>
              <a:rPr lang="ru-RU" baseline="0" dirty="0"/>
              <a:t>. </a:t>
            </a:r>
            <a:br>
              <a:rPr lang="ru-RU" baseline="0" dirty="0"/>
            </a:br>
            <a:endParaRPr lang="ru-RU" baseline="0" dirty="0"/>
          </a:p>
          <a:p>
            <a:r>
              <a:rPr lang="ru-RU" baseline="0" dirty="0"/>
              <a:t>Касательно нашего языка, мы приняли единогласное решение, что если мы решим реализовывать что-нибудь на базе этого языка, то посовещавшись произведем некоторые реконструкции языка, пока не знаем в какую сторону. Конкретных планов на продолжение проекта пока что нет. </a:t>
            </a:r>
          </a:p>
          <a:p>
            <a:r>
              <a:rPr lang="ru-RU" baseline="0" dirty="0"/>
              <a:t>Мы намеренно не добавляли код реализации в презентацию. Если кому-либо интересно ознакомиться с ним поближе, то добро пожаловать на страницу этого </a:t>
            </a:r>
            <a:r>
              <a:rPr lang="ru-RU" baseline="0" dirty="0" err="1"/>
              <a:t>буткемпа</a:t>
            </a:r>
            <a:r>
              <a:rPr lang="ru-RU" baseline="0" dirty="0"/>
              <a:t>, наш проект под кодовым именем </a:t>
            </a:r>
            <a:r>
              <a:rPr lang="en-US" baseline="0" dirty="0"/>
              <a:t>D</a:t>
            </a:r>
            <a:r>
              <a:rPr lang="ru-RU" baseline="0" dirty="0"/>
              <a:t>(</a:t>
            </a:r>
            <a:r>
              <a:rPr lang="en-US" baseline="0" dirty="0" err="1"/>
              <a:t>ynamic</a:t>
            </a:r>
            <a:r>
              <a:rPr lang="en-US" baseline="0" dirty="0"/>
              <a:t>). </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FC3E18DF-29F7-467D-AE61-24A211DADF20}" type="slidenum">
              <a:rPr lang="en-US" smtClean="0"/>
              <a:pPr/>
              <a:t>5</a:t>
            </a:fld>
            <a:endParaRPr lang="en-US"/>
          </a:p>
        </p:txBody>
      </p:sp>
    </p:spTree>
    <p:extLst>
      <p:ext uri="{BB962C8B-B14F-4D97-AF65-F5344CB8AC3E}">
        <p14:creationId xmlns:p14="http://schemas.microsoft.com/office/powerpoint/2010/main" val="3095113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C3E18DF-29F7-467D-AE61-24A211DADF20}" type="slidenum">
              <a:rPr lang="en-US" smtClean="0"/>
              <a:pPr/>
              <a:t>6</a:t>
            </a:fld>
            <a:endParaRPr lang="en-US"/>
          </a:p>
        </p:txBody>
      </p:sp>
    </p:spTree>
    <p:extLst>
      <p:ext uri="{BB962C8B-B14F-4D97-AF65-F5344CB8AC3E}">
        <p14:creationId xmlns:p14="http://schemas.microsoft.com/office/powerpoint/2010/main" val="743209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cstate="email">
            <a:lum bright="70000" contrast="-70000"/>
          </a:blip>
          <a:srcRect/>
          <a:stretch>
            <a:fillRect/>
          </a:stretch>
        </p:blipFill>
        <p:spPr bwMode="auto">
          <a:xfrm>
            <a:off x="-19050" y="2756205"/>
            <a:ext cx="2467094" cy="324772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a:ln>
                <a:noFill/>
              </a:ln>
              <a:solidFill>
                <a:schemeClr val="tx1"/>
              </a:solidFill>
              <a:effectLst/>
              <a:ea typeface="굴림" pitchFamily="50" charset="-127"/>
            </a:endParaRPr>
          </a:p>
        </p:txBody>
      </p:sp>
      <p:sp>
        <p:nvSpPr>
          <p:cNvPr id="12" name="Title 11"/>
          <p:cNvSpPr>
            <a:spLocks noGrp="1"/>
          </p:cNvSpPr>
          <p:nvPr>
            <p:ph type="title" hasCustomPrompt="1"/>
          </p:nvPr>
        </p:nvSpPr>
        <p:spPr>
          <a:xfrm>
            <a:off x="1368668" y="1267440"/>
            <a:ext cx="9144496" cy="1798320"/>
          </a:xfrm>
          <a:prstGeom prst="rect">
            <a:avLst/>
          </a:prstGeom>
        </p:spPr>
        <p:txBody>
          <a:bodyPr lIns="91434" tIns="45718" rIns="91434" bIns="45718">
            <a:noAutofit/>
          </a:bodyPr>
          <a:lstStyle>
            <a:lvl1pPr marL="0" algn="l" defTabSz="1072789" rtl="0" eaLnBrk="1" fontAlgn="base" latinLnBrk="0" hangingPunct="1">
              <a:spcBef>
                <a:spcPct val="0"/>
              </a:spcBef>
              <a:spcAft>
                <a:spcPct val="0"/>
              </a:spcAft>
              <a:defRPr lang="ru-RU" sz="38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dirty="0"/>
              <a:t>Click to insert title</a:t>
            </a:r>
            <a:endParaRPr lang="ru-RU" dirty="0"/>
          </a:p>
        </p:txBody>
      </p:sp>
      <p:sp>
        <p:nvSpPr>
          <p:cNvPr id="3" name="Text Placeholder 2"/>
          <p:cNvSpPr>
            <a:spLocks noGrp="1"/>
          </p:cNvSpPr>
          <p:nvPr>
            <p:ph type="body" sz="quarter" idx="10" hasCustomPrompt="1"/>
          </p:nvPr>
        </p:nvSpPr>
        <p:spPr>
          <a:xfrm>
            <a:off x="201832" y="4094347"/>
            <a:ext cx="4490463" cy="916447"/>
          </a:xfrm>
          <a:prstGeom prst="rect">
            <a:avLst/>
          </a:prstGeom>
        </p:spPr>
        <p:txBody>
          <a:bodyPr lIns="91434" tIns="45718" rIns="91434" bIns="45718"/>
          <a:lstStyle>
            <a:lvl1pPr marL="0" indent="0" algn="r" defTabSz="1072789" rtl="0" eaLnBrk="1" fontAlgn="base" latinLnBrk="0" hangingPunct="1">
              <a:lnSpc>
                <a:spcPct val="100000"/>
              </a:lnSpc>
              <a:spcBef>
                <a:spcPts val="0"/>
              </a:spcBef>
              <a:spcAft>
                <a:spcPct val="0"/>
              </a:spcAft>
              <a:buNone/>
              <a:defRPr lang="ru-RU" sz="3200" b="1" kern="120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pPr lvl="0"/>
            <a:r>
              <a:rPr lang="en-US" dirty="0"/>
              <a:t>Author</a:t>
            </a:r>
          </a:p>
          <a:p>
            <a:pPr lvl="0"/>
            <a:r>
              <a:rPr lang="en-US" dirty="0"/>
              <a:t>Date</a:t>
            </a:r>
            <a:endParaRPr lang="ru-RU" dirty="0"/>
          </a:p>
        </p:txBody>
      </p:sp>
      <p:grpSp>
        <p:nvGrpSpPr>
          <p:cNvPr id="79" name="그룹 6"/>
          <p:cNvGrpSpPr/>
          <p:nvPr userDrawn="1"/>
        </p:nvGrpSpPr>
        <p:grpSpPr>
          <a:xfrm>
            <a:off x="1432885" y="2493130"/>
            <a:ext cx="6775959" cy="45719"/>
            <a:chOff x="509588" y="2508251"/>
            <a:chExt cx="3857625" cy="31749"/>
          </a:xfrm>
        </p:grpSpPr>
        <p:sp>
          <p:nvSpPr>
            <p:cNvPr id="80" name="Rectangle 5"/>
            <p:cNvSpPr>
              <a:spLocks noChangeArrowheads="1"/>
            </p:cNvSpPr>
            <p:nvPr/>
          </p:nvSpPr>
          <p:spPr bwMode="auto">
            <a:xfrm>
              <a:off x="2805113" y="2508251"/>
              <a:ext cx="1038225" cy="31749"/>
            </a:xfrm>
            <a:prstGeom prst="rect">
              <a:avLst/>
            </a:prstGeom>
            <a:solidFill>
              <a:srgbClr val="E75D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Rectangle 6"/>
            <p:cNvSpPr>
              <a:spLocks noChangeArrowheads="1"/>
            </p:cNvSpPr>
            <p:nvPr/>
          </p:nvSpPr>
          <p:spPr bwMode="auto">
            <a:xfrm>
              <a:off x="509588" y="2508251"/>
              <a:ext cx="1735138" cy="31749"/>
            </a:xfrm>
            <a:prstGeom prst="rect">
              <a:avLst/>
            </a:prstGeom>
            <a:solidFill>
              <a:srgbClr val="084F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2" name="Rectangle 7"/>
            <p:cNvSpPr>
              <a:spLocks noChangeArrowheads="1"/>
            </p:cNvSpPr>
            <p:nvPr/>
          </p:nvSpPr>
          <p:spPr bwMode="auto">
            <a:xfrm>
              <a:off x="2235201" y="2508251"/>
              <a:ext cx="627063" cy="3174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3" name="Rectangle 8"/>
            <p:cNvSpPr>
              <a:spLocks noChangeArrowheads="1"/>
            </p:cNvSpPr>
            <p:nvPr/>
          </p:nvSpPr>
          <p:spPr bwMode="auto">
            <a:xfrm>
              <a:off x="3836988" y="2508251"/>
              <a:ext cx="530225" cy="31749"/>
            </a:xfrm>
            <a:prstGeom prst="rect">
              <a:avLst/>
            </a:prstGeom>
            <a:solidFill>
              <a:srgbClr val="0596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Rectangle 9"/>
            <p:cNvSpPr>
              <a:spLocks noChangeArrowheads="1"/>
            </p:cNvSpPr>
            <p:nvPr/>
          </p:nvSpPr>
          <p:spPr bwMode="auto">
            <a:xfrm>
              <a:off x="3584576" y="2508251"/>
              <a:ext cx="265113" cy="31749"/>
            </a:xfrm>
            <a:prstGeom prst="rect">
              <a:avLst/>
            </a:prstGeom>
            <a:solidFill>
              <a:srgbClr val="B93D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73455" y="260820"/>
            <a:ext cx="1237435" cy="681695"/>
          </a:xfrm>
          <a:prstGeom prst="rect">
            <a:avLst/>
          </a:prstGeom>
        </p:spPr>
      </p:pic>
      <p:pic>
        <p:nvPicPr>
          <p:cNvPr id="4" name="Picture 3"/>
          <p:cNvPicPr>
            <a:picLocks noChangeAspect="1"/>
          </p:cNvPicPr>
          <p:nvPr userDrawn="1"/>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712914" y="5517550"/>
            <a:ext cx="1708767" cy="287792"/>
          </a:xfrm>
          <a:prstGeom prst="rect">
            <a:avLst/>
          </a:prstGeom>
        </p:spPr>
      </p:pic>
    </p:spTree>
  </p:cSld>
  <p:clrMapOvr>
    <a:masterClrMapping/>
  </p:clrMapOvr>
  <p:extLst>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Round Same Side Corner Rectangle 2"/>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2" name="Title 1"/>
          <p:cNvSpPr>
            <a:spLocks noGrp="1"/>
          </p:cNvSpPr>
          <p:nvPr>
            <p:ph type="title" hasCustomPrompt="1"/>
          </p:nvPr>
        </p:nvSpPr>
        <p:spPr>
          <a:xfrm>
            <a:off x="164813" y="1"/>
            <a:ext cx="10492936" cy="732649"/>
          </a:xfrm>
          <a:prstGeom prst="rect">
            <a:avLst/>
          </a:prstGeom>
        </p:spPr>
        <p:txBody>
          <a:bodyPr lIns="91434" tIns="45718" rIns="91434" bIns="45718" anchor="ctr"/>
          <a:lstStyle>
            <a:lvl1pPr marL="0" algn="l" defTabSz="1072789" rtl="0" eaLnBrk="1" latinLnBrk="0" hangingPunct="1">
              <a:defRPr lang="ko-KR" altLang="en-US" sz="36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altLang="ko-KR" dirty="0"/>
              <a:t>Arial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mn-lt"/>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mn-lt"/>
                <a:ea typeface="+mn-ea"/>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a:t>First level</a:t>
            </a:r>
          </a:p>
          <a:p>
            <a:pPr lvl="1"/>
            <a:r>
              <a:rPr lang="en-US" dirty="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defRPr>
            </a:lvl1pPr>
            <a:lvl2pPr>
              <a:buNone/>
              <a:defRPr/>
            </a:lvl2pPr>
            <a:lvl3pPr>
              <a:buNone/>
              <a:defRPr/>
            </a:lvl3pPr>
            <a:lvl4pPr>
              <a:buNone/>
              <a:defRPr/>
            </a:lvl4pPr>
            <a:lvl5pPr>
              <a:buNone/>
              <a:defRPr/>
            </a:lvl5pPr>
          </a:lstStyle>
          <a:p>
            <a:pPr lvl="0"/>
            <a:r>
              <a:rPr lang="en-US" dirty="0"/>
              <a:t>Sources and footnotes</a:t>
            </a:r>
          </a:p>
        </p:txBody>
      </p:sp>
      <p:sp>
        <p:nvSpPr>
          <p:cNvPr id="14"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pic>
        <p:nvPicPr>
          <p:cNvPr id="15" name="그림 6"/>
          <p:cNvPicPr>
            <a:picLocks noChangeAspect="1"/>
          </p:cNvPicPr>
          <p:nvPr userDrawn="1"/>
        </p:nvPicPr>
        <p:blipFill rotWithShape="1">
          <a:blip r:embed="rId2">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2720001858"/>
      </p:ext>
    </p:extLst>
  </p:cSld>
  <p:clrMapOvr>
    <a:masterClrMapping/>
  </p:clrMapOvr>
  <p:transition advClick="0"/>
  <p:extLst>
    <p:ext uri="{DCECCB84-F9BA-43D5-87BE-67443E8EF086}">
      <p15:sldGuideLst xmlns:p15="http://schemas.microsoft.com/office/powerpoint/2012/main">
        <p15:guide id="1" orient="horz" pos="1888" userDrawn="1">
          <p15:clr>
            <a:srgbClr val="FBAE40"/>
          </p15:clr>
        </p15:guide>
        <p15:guide id="2" pos="3357" userDrawn="1">
          <p15:clr>
            <a:srgbClr val="FBAE40"/>
          </p15:clr>
        </p15:guide>
        <p15:guide id="3" pos="6532" userDrawn="1">
          <p15:clr>
            <a:srgbClr val="FBAE40"/>
          </p15:clr>
        </p15:guide>
        <p15:guide id="4" pos="18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3954" y="1"/>
            <a:ext cx="10492936" cy="732649"/>
          </a:xfrm>
          <a:prstGeom prst="rect">
            <a:avLst/>
          </a:prstGeom>
        </p:spPr>
        <p:txBody>
          <a:bodyPr lIns="91434" tIns="45718" rIns="91434" bIns="45718" anchor="ctr"/>
          <a:lstStyle>
            <a:lvl1pPr marL="0" algn="l" defTabSz="1072789" rtl="0" eaLnBrk="1" latinLnBrk="0" hangingPunct="1">
              <a:defRPr lang="ko-KR" altLang="en-US" sz="36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altLang="ko-KR" dirty="0"/>
              <a:t>Arial 40pt - 1 row / 24pt - 2 rows</a:t>
            </a:r>
            <a:endParaRPr lang="ko-KR" altLang="en-US" dirty="0"/>
          </a:p>
        </p:txBody>
      </p:sp>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latin typeface="Arial"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600" baseline="0" dirty="0" smtClean="0">
                <a:solidFill>
                  <a:schemeClr val="tx1"/>
                </a:solidFill>
                <a:latin typeface="Arial" pitchFamily="34" charset="0"/>
                <a:ea typeface="+mn-ea"/>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600" baseline="0">
                <a:solidFill>
                  <a:schemeClr val="tx1"/>
                </a:solidFill>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600">
                <a:solidFill>
                  <a:schemeClr val="tx1"/>
                </a:solidFill>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600">
                <a:solidFill>
                  <a:schemeClr val="tx1"/>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defRPr>
            </a:lvl1pPr>
            <a:lvl2pPr>
              <a:buNone/>
              <a:defRPr/>
            </a:lvl2pPr>
            <a:lvl3pPr>
              <a:buNone/>
              <a:defRPr/>
            </a:lvl3pPr>
            <a:lvl4pPr>
              <a:buNone/>
              <a:defRPr/>
            </a:lvl4pPr>
            <a:lvl5pPr>
              <a:buNone/>
              <a:defRPr/>
            </a:lvl5pPr>
          </a:lstStyle>
          <a:p>
            <a:pPr lvl="0"/>
            <a:r>
              <a:rPr lang="en-US" dirty="0"/>
              <a:t>Sources and footnotes</a:t>
            </a:r>
          </a:p>
        </p:txBody>
      </p:sp>
      <p:sp>
        <p:nvSpPr>
          <p:cNvPr id="14" name="Round Same Side Corner Rectangle 13"/>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17"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pic>
        <p:nvPicPr>
          <p:cNvPr id="11" name="그림 6"/>
          <p:cNvPicPr>
            <a:picLocks noChangeAspect="1"/>
          </p:cNvPicPr>
          <p:nvPr userDrawn="1"/>
        </p:nvPicPr>
        <p:blipFill rotWithShape="1">
          <a:blip r:embed="rId2">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3230512014"/>
      </p:ext>
    </p:extLst>
  </p:cSld>
  <p:clrMapOvr>
    <a:masterClrMapping/>
  </p:clrMapOvr>
  <p:transition advClick="0"/>
  <p:extLst>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3" name="Content Placeholder 11"/>
          <p:cNvSpPr>
            <a:spLocks noGrp="1"/>
          </p:cNvSpPr>
          <p:nvPr>
            <p:ph sz="quarter" idx="29" hasCustomPrompt="1"/>
          </p:nvPr>
        </p:nvSpPr>
        <p:spPr>
          <a:xfrm>
            <a:off x="287338" y="1224064"/>
            <a:ext cx="4835098" cy="4051009"/>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Arial"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600" baseline="0" dirty="0" smtClean="0">
                <a:solidFill>
                  <a:schemeClr val="tx1"/>
                </a:solidFill>
                <a:latin typeface="Arial" pitchFamily="34" charset="0"/>
                <a:ea typeface="+mn-ea"/>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600" baseline="0">
                <a:solidFill>
                  <a:schemeClr val="tx1"/>
                </a:solidFill>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600">
                <a:solidFill>
                  <a:schemeClr val="tx1"/>
                </a:solidFill>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600">
                <a:solidFill>
                  <a:schemeClr val="tx1"/>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1"/>
          <p:cNvSpPr>
            <a:spLocks noGrp="1"/>
          </p:cNvSpPr>
          <p:nvPr>
            <p:ph sz="quarter" idx="30" hasCustomPrompt="1"/>
          </p:nvPr>
        </p:nvSpPr>
        <p:spPr>
          <a:xfrm>
            <a:off x="5484060" y="1234822"/>
            <a:ext cx="4879835" cy="404025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Arial"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600" baseline="0" dirty="0" smtClean="0">
                <a:solidFill>
                  <a:schemeClr val="tx1"/>
                </a:solidFill>
                <a:latin typeface="Arial" pitchFamily="34" charset="0"/>
                <a:ea typeface="+mn-ea"/>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600" baseline="0">
                <a:solidFill>
                  <a:schemeClr val="tx1"/>
                </a:solidFill>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600">
                <a:solidFill>
                  <a:schemeClr val="tx1"/>
                </a:solidFill>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600">
                <a:solidFill>
                  <a:schemeClr val="tx1"/>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163954" y="1"/>
            <a:ext cx="10492936" cy="732649"/>
          </a:xfrm>
          <a:prstGeom prst="rect">
            <a:avLst/>
          </a:prstGeom>
        </p:spPr>
        <p:txBody>
          <a:bodyPr lIns="91434" tIns="45718" rIns="91434" bIns="45718" anchor="ctr"/>
          <a:lstStyle>
            <a:lvl1pPr marL="0" algn="l" defTabSz="1072789" rtl="0" eaLnBrk="1" latinLnBrk="0" hangingPunct="1">
              <a:defRPr lang="ko-KR" altLang="en-US" sz="36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altLang="ko-KR" dirty="0"/>
              <a:t>Arial 40pt - 1 row / 24pt - 2 rows</a:t>
            </a:r>
            <a:endParaRPr lang="ko-KR" altLang="en-US" dirty="0"/>
          </a:p>
        </p:txBody>
      </p:sp>
      <p:sp>
        <p:nvSpPr>
          <p:cNvPr id="9" name="Text Placeholder 14"/>
          <p:cNvSpPr>
            <a:spLocks noGrp="1"/>
          </p:cNvSpPr>
          <p:nvPr>
            <p:ph type="body" sz="quarter" idx="19" hasCustomPrompt="1"/>
          </p:nvPr>
        </p:nvSpPr>
        <p:spPr>
          <a:xfrm>
            <a:off x="287339" y="5275073"/>
            <a:ext cx="10076556" cy="319701"/>
          </a:xfrm>
          <a:prstGeom prst="rect">
            <a:avLst/>
          </a:prstGeom>
        </p:spPr>
        <p:txBody>
          <a:bodyPr lIns="0" tIns="45718" rIns="91434" bIns="0" anchor="b" anchorCtr="0"/>
          <a:lstStyle>
            <a:lvl1pPr marL="0" indent="0">
              <a:spcBef>
                <a:spcPts val="0"/>
              </a:spcBef>
              <a:buNone/>
              <a:defRPr sz="900" i="0" baseline="0">
                <a:solidFill>
                  <a:schemeClr val="tx1"/>
                </a:solidFill>
              </a:defRPr>
            </a:lvl1pPr>
            <a:lvl2pPr>
              <a:buNone/>
              <a:defRPr/>
            </a:lvl2pPr>
            <a:lvl3pPr>
              <a:buNone/>
              <a:defRPr/>
            </a:lvl3pPr>
            <a:lvl4pPr>
              <a:buNone/>
              <a:defRPr/>
            </a:lvl4pPr>
            <a:lvl5pPr>
              <a:buNone/>
              <a:defRPr/>
            </a:lvl5pPr>
          </a:lstStyle>
          <a:p>
            <a:pPr lvl="0"/>
            <a:r>
              <a:rPr lang="en-US" dirty="0"/>
              <a:t>Sources and footnotes</a:t>
            </a:r>
          </a:p>
        </p:txBody>
      </p:sp>
      <p:sp>
        <p:nvSpPr>
          <p:cNvPr id="10" name="Text Placeholder 14"/>
          <p:cNvSpPr>
            <a:spLocks noGrp="1"/>
          </p:cNvSpPr>
          <p:nvPr>
            <p:ph type="body" sz="quarter" idx="27" hasCustomPrompt="1"/>
          </p:nvPr>
        </p:nvSpPr>
        <p:spPr>
          <a:xfrm>
            <a:off x="287339" y="828771"/>
            <a:ext cx="4838425" cy="342987"/>
          </a:xfrm>
          <a:prstGeom prst="rect">
            <a:avLst/>
          </a:prstGeom>
        </p:spPr>
        <p:txBody>
          <a:bodyPr lIns="0" tIns="45718" rIns="91434" bIns="45718" anchor="t"/>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Arial" pitchFamily="34" charset="0"/>
                <a:ea typeface="+mn-ea"/>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a:t>Subtitle - no more than 1 line</a:t>
            </a:r>
          </a:p>
        </p:txBody>
      </p:sp>
      <p:sp>
        <p:nvSpPr>
          <p:cNvPr id="11" name="Text Placeholder 14"/>
          <p:cNvSpPr>
            <a:spLocks noGrp="1"/>
          </p:cNvSpPr>
          <p:nvPr>
            <p:ph type="body" sz="quarter" idx="28" hasCustomPrompt="1"/>
          </p:nvPr>
        </p:nvSpPr>
        <p:spPr>
          <a:xfrm>
            <a:off x="5484060" y="828771"/>
            <a:ext cx="4879835" cy="342987"/>
          </a:xfrm>
          <a:prstGeom prst="rect">
            <a:avLst/>
          </a:prstGeom>
        </p:spPr>
        <p:txBody>
          <a:bodyPr lIns="0" tIns="45718" rIns="91434" bIns="45718" anchor="t"/>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Arial" pitchFamily="34" charset="0"/>
                <a:ea typeface="+mn-ea"/>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a:t>Subtitle - no more than 1 line</a:t>
            </a:r>
          </a:p>
        </p:txBody>
      </p:sp>
      <p:cxnSp>
        <p:nvCxnSpPr>
          <p:cNvPr id="12" name="Straight Connector 11"/>
          <p:cNvCxnSpPr/>
          <p:nvPr userDrawn="1"/>
        </p:nvCxnSpPr>
        <p:spPr bwMode="auto">
          <a:xfrm>
            <a:off x="287338" y="1201520"/>
            <a:ext cx="4838426"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userDrawn="1"/>
        </p:nvCxnSpPr>
        <p:spPr bwMode="auto">
          <a:xfrm>
            <a:off x="5484060" y="1201520"/>
            <a:ext cx="487983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4" name="Round Same Side Corner Rectangle 23"/>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25"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pic>
        <p:nvPicPr>
          <p:cNvPr id="21" name="그림 6"/>
          <p:cNvPicPr>
            <a:picLocks noChangeAspect="1"/>
          </p:cNvPicPr>
          <p:nvPr userDrawn="1"/>
        </p:nvPicPr>
        <p:blipFill rotWithShape="1">
          <a:blip r:embed="rId2">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3388303244"/>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Arial"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Arial" pitchFamily="34" charset="0"/>
                <a:ea typeface="+mn-ea"/>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163954" y="1"/>
            <a:ext cx="10492936" cy="732649"/>
          </a:xfrm>
          <a:prstGeom prst="rect">
            <a:avLst/>
          </a:prstGeom>
        </p:spPr>
        <p:txBody>
          <a:bodyPr lIns="91434" tIns="45718" rIns="91434" bIns="45718" anchor="ctr"/>
          <a:lstStyle>
            <a:lvl1pPr marL="0" algn="l" defTabSz="1072789" rtl="0" eaLnBrk="1" latinLnBrk="0" hangingPunct="1">
              <a:defRPr lang="ko-KR" altLang="en-US" sz="36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altLang="ko-KR" dirty="0"/>
              <a:t>Arial 40pt - 1 row / 24pt - 2 rows</a:t>
            </a:r>
            <a:endParaRPr lang="ko-KR" altLang="en-US" dirty="0"/>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Arial" pitchFamily="34" charset="0"/>
                <a:ea typeface="+mn-ea"/>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a:t>Subtitle - no more than 1 line</a:t>
            </a:r>
          </a:p>
        </p:txBody>
      </p:sp>
      <p:cxnSp>
        <p:nvCxnSpPr>
          <p:cNvPr id="12" name="Straight Connector 11"/>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defRPr>
            </a:lvl1pPr>
            <a:lvl2pPr>
              <a:buNone/>
              <a:defRPr/>
            </a:lvl2pPr>
            <a:lvl3pPr>
              <a:buNone/>
              <a:defRPr/>
            </a:lvl3pPr>
            <a:lvl4pPr>
              <a:buNone/>
              <a:defRPr/>
            </a:lvl4pPr>
            <a:lvl5pPr>
              <a:buNone/>
              <a:defRPr/>
            </a:lvl5pPr>
          </a:lstStyle>
          <a:p>
            <a:pPr lvl="0"/>
            <a:r>
              <a:rPr lang="en-US" dirty="0"/>
              <a:t>Sources and footnotes</a:t>
            </a:r>
          </a:p>
        </p:txBody>
      </p:sp>
      <p:sp>
        <p:nvSpPr>
          <p:cNvPr id="18" name="Round Same Side Corner Rectangle 17"/>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21"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pic>
        <p:nvPicPr>
          <p:cNvPr id="20" name="그림 6"/>
          <p:cNvPicPr>
            <a:picLocks noChangeAspect="1"/>
          </p:cNvPicPr>
          <p:nvPr userDrawn="1"/>
        </p:nvPicPr>
        <p:blipFill rotWithShape="1">
          <a:blip r:embed="rId2">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100194801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3954" y="1"/>
            <a:ext cx="10492936" cy="732649"/>
          </a:xfrm>
          <a:prstGeom prst="rect">
            <a:avLst/>
          </a:prstGeom>
        </p:spPr>
        <p:txBody>
          <a:bodyPr lIns="91434" tIns="45718" rIns="91434" bIns="45718" anchor="ctr"/>
          <a:lstStyle>
            <a:lvl1pPr marL="0" algn="l" defTabSz="1072789" rtl="0" eaLnBrk="1" latinLnBrk="0" hangingPunct="1">
              <a:defRPr lang="ko-KR" altLang="en-US" sz="3600" b="1" kern="1200" baseline="0" dirty="0">
                <a:ln w="12700">
                  <a:solidFill>
                    <a:schemeClr val="tx2">
                      <a:satMod val="155000"/>
                    </a:schemeClr>
                  </a:solidFill>
                  <a:prstDash val="solid"/>
                </a:ln>
                <a:solidFill>
                  <a:schemeClr val="tx1"/>
                </a:solidFill>
                <a:effectLst/>
                <a:latin typeface="Arial" pitchFamily="34" charset="0"/>
                <a:ea typeface="HYGothic-Extra" pitchFamily="18" charset="-127"/>
                <a:cs typeface="Arial" pitchFamily="34" charset="0"/>
              </a:defRPr>
            </a:lvl1pPr>
          </a:lstStyle>
          <a:p>
            <a:r>
              <a:rPr lang="en-US" altLang="ko-KR" dirty="0"/>
              <a:t>Arial 40pt - 1 row / 24pt - 2 rows</a:t>
            </a:r>
            <a:endParaRPr lang="ko-KR" altLang="en-US" dirty="0"/>
          </a:p>
        </p:txBody>
      </p:sp>
      <p:sp>
        <p:nvSpPr>
          <p:cNvPr id="13" name="Round Same Side Corner Rectangle 12"/>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14"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pic>
        <p:nvPicPr>
          <p:cNvPr id="12" name="그림 6"/>
          <p:cNvPicPr>
            <a:picLocks noChangeAspect="1"/>
          </p:cNvPicPr>
          <p:nvPr userDrawn="1"/>
        </p:nvPicPr>
        <p:blipFill rotWithShape="1">
          <a:blip r:embed="rId2">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584494453"/>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Delimiter">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a:xfrm>
            <a:off x="1368425" y="1632221"/>
            <a:ext cx="7823200" cy="359530"/>
          </a:xfrm>
          <a:prstGeom prst="rect">
            <a:avLst/>
          </a:prstGeom>
        </p:spPr>
        <p:txBody>
          <a:bodyPr/>
          <a:lstStyle>
            <a:lvl1pPr marL="0" indent="0" algn="r">
              <a:buNone/>
              <a:defRPr sz="1600" b="0">
                <a:solidFill>
                  <a:schemeClr val="tx2"/>
                </a:solidFill>
              </a:defRPr>
            </a:lvl1pPr>
            <a:lvl2pPr marL="457116" indent="0" algn="r">
              <a:buNone/>
              <a:defRPr/>
            </a:lvl2pPr>
            <a:lvl3pPr marL="914231" indent="0" algn="r">
              <a:buNone/>
              <a:defRPr/>
            </a:lvl3pPr>
            <a:lvl4pPr marL="1371347" indent="0" algn="r">
              <a:buNone/>
              <a:defRPr/>
            </a:lvl4pPr>
            <a:lvl5pPr marL="1828462" indent="0" algn="r">
              <a:buNone/>
              <a:defRPr/>
            </a:lvl5pPr>
          </a:lstStyle>
          <a:p>
            <a:pPr lvl="0"/>
            <a:r>
              <a:rPr lang="en-US" dirty="0"/>
              <a:t>Click to edit Master text styles</a:t>
            </a:r>
          </a:p>
        </p:txBody>
      </p:sp>
      <p:sp>
        <p:nvSpPr>
          <p:cNvPr id="13" name="Round Same Side Corner Rectangle 12"/>
          <p:cNvSpPr/>
          <p:nvPr userDrawn="1"/>
        </p:nvSpPr>
        <p:spPr>
          <a:xfrm>
            <a:off x="9721055" y="5729864"/>
            <a:ext cx="853124"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p>
        </p:txBody>
      </p:sp>
      <p:sp>
        <p:nvSpPr>
          <p:cNvPr id="14" name="Rectangle 6"/>
          <p:cNvSpPr>
            <a:spLocks noChangeArrowheads="1"/>
          </p:cNvSpPr>
          <p:nvPr userDrawn="1"/>
        </p:nvSpPr>
        <p:spPr bwMode="black">
          <a:xfrm>
            <a:off x="9721055" y="5746652"/>
            <a:ext cx="853124" cy="283443"/>
          </a:xfrm>
          <a:prstGeom prst="rect">
            <a:avLst/>
          </a:prstGeom>
          <a:noFill/>
          <a:ln w="9525">
            <a:noFill/>
            <a:miter lim="800000"/>
            <a:headEnd/>
            <a:tailEnd/>
          </a:ln>
          <a:effectLst/>
        </p:spPr>
        <p:txBody>
          <a:bodyPr wrap="square" lIns="67344" tIns="33671" rIns="67344" bIns="33671">
            <a:spAutoFit/>
          </a:bodyPr>
          <a:lstStyle/>
          <a:p>
            <a:pPr algn="ctr" defTabSz="672976" eaLnBrk="0" hangingPunct="0">
              <a:defRPr/>
            </a:pPr>
            <a:r>
              <a:rPr lang="en-US" altLang="en-US" sz="1400" b="0" dirty="0">
                <a:solidFill>
                  <a:schemeClr val="tx2"/>
                </a:solidFill>
                <a:latin typeface="Arial" pitchFamily="34" charset="0"/>
                <a:ea typeface="HY견고딕" pitchFamily="18" charset="-127"/>
                <a:cs typeface="Arial" pitchFamily="34" charset="0"/>
              </a:rPr>
              <a:t>Page</a:t>
            </a:r>
            <a:r>
              <a:rPr lang="en-US" altLang="en-US" sz="1400" b="0" dirty="0">
                <a:solidFill>
                  <a:schemeClr val="accent1"/>
                </a:solidFill>
                <a:latin typeface="Arial" pitchFamily="34" charset="0"/>
                <a:ea typeface="HY견고딕" pitchFamily="18" charset="-127"/>
                <a:cs typeface="Arial" pitchFamily="34" charset="0"/>
              </a:rPr>
              <a:t> </a:t>
            </a:r>
            <a:fld id="{029918DC-C8F7-4D02-9AD2-58A659584AEF}" type="slidenum">
              <a:rPr lang="en-US" altLang="en-US" sz="1400" b="1" smtClean="0">
                <a:solidFill>
                  <a:schemeClr val="accent1"/>
                </a:solidFill>
                <a:latin typeface="Arial" pitchFamily="34" charset="0"/>
                <a:ea typeface="HY견고딕" pitchFamily="18" charset="-127"/>
                <a:cs typeface="Arial" pitchFamily="34" charset="0"/>
              </a:rPr>
              <a:pPr algn="ctr" defTabSz="672976" eaLnBrk="0" hangingPunct="0">
                <a:defRPr/>
              </a:pPr>
              <a:t>‹#›</a:t>
            </a:fld>
            <a:endParaRPr lang="en-US" altLang="en-US" sz="1400" b="1" dirty="0">
              <a:solidFill>
                <a:schemeClr val="accent1"/>
              </a:solidFill>
              <a:latin typeface="Arial" pitchFamily="34" charset="0"/>
              <a:ea typeface="HY견고딕" pitchFamily="18" charset="-127"/>
              <a:cs typeface="Arial" pitchFamily="34" charset="0"/>
            </a:endParaRPr>
          </a:p>
        </p:txBody>
      </p:sp>
      <p:cxnSp>
        <p:nvCxnSpPr>
          <p:cNvPr id="16" name="Straight Connector 15"/>
          <p:cNvCxnSpPr/>
          <p:nvPr userDrawn="1"/>
        </p:nvCxnSpPr>
        <p:spPr>
          <a:xfrm>
            <a:off x="9192249" y="1345719"/>
            <a:ext cx="0" cy="539496"/>
          </a:xfrm>
          <a:prstGeom prst="line">
            <a:avLst/>
          </a:prstGeom>
          <a:ln w="19050">
            <a:solidFill>
              <a:srgbClr val="5B93B4"/>
            </a:solidFill>
          </a:ln>
        </p:spPr>
        <p:style>
          <a:lnRef idx="1">
            <a:schemeClr val="accent1"/>
          </a:lnRef>
          <a:fillRef idx="0">
            <a:schemeClr val="accent1"/>
          </a:fillRef>
          <a:effectRef idx="0">
            <a:schemeClr val="accent1"/>
          </a:effectRef>
          <a:fontRef idx="minor">
            <a:schemeClr val="tx1"/>
          </a:fontRef>
        </p:style>
      </p:cxnSp>
      <p:sp>
        <p:nvSpPr>
          <p:cNvPr id="30" name="Picture Placeholder 6"/>
          <p:cNvSpPr>
            <a:spLocks noGrp="1"/>
          </p:cNvSpPr>
          <p:nvPr>
            <p:ph type="pic" sz="quarter" idx="12"/>
          </p:nvPr>
        </p:nvSpPr>
        <p:spPr>
          <a:xfrm>
            <a:off x="0" y="2794375"/>
            <a:ext cx="10656888" cy="1786520"/>
          </a:xfrm>
          <a:prstGeom prst="rect">
            <a:avLst/>
          </a:prstGeom>
          <a:solidFill>
            <a:schemeClr val="bg1">
              <a:lumMod val="75000"/>
            </a:schemeClr>
          </a:solidFill>
        </p:spPr>
        <p:txBody>
          <a:bodyPr anchor="ctr"/>
          <a:lstStyle>
            <a:lvl1pPr marL="119062" indent="-119062" algn="ctr">
              <a:defRPr sz="1200"/>
            </a:lvl1pPr>
          </a:lstStyle>
          <a:p>
            <a:endParaRPr lang="en-US" dirty="0"/>
          </a:p>
        </p:txBody>
      </p:sp>
      <p:sp>
        <p:nvSpPr>
          <p:cNvPr id="10" name="Title 9"/>
          <p:cNvSpPr>
            <a:spLocks noGrp="1"/>
          </p:cNvSpPr>
          <p:nvPr>
            <p:ph type="title"/>
          </p:nvPr>
        </p:nvSpPr>
        <p:spPr>
          <a:xfrm>
            <a:off x="2211" y="1181732"/>
            <a:ext cx="9190038" cy="446888"/>
          </a:xfrm>
          <a:prstGeom prst="rect">
            <a:avLst/>
          </a:prstGeom>
        </p:spPr>
        <p:txBody>
          <a:bodyPr/>
          <a:lstStyle>
            <a:lvl1pPr algn="r">
              <a:defRPr sz="3000" b="1">
                <a:solidFill>
                  <a:schemeClr val="accent1"/>
                </a:solidFill>
              </a:defRPr>
            </a:lvl1pPr>
          </a:lstStyle>
          <a:p>
            <a:r>
              <a:rPr lang="en-US" dirty="0"/>
              <a:t>Click to edit Master title style</a:t>
            </a:r>
            <a:endParaRPr lang="ru-RU"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207785393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6" name="TextBox 15"/>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HYGothic-Extra" pitchFamily="18" charset="-127"/>
                <a:cs typeface="Arial" pitchFamily="34" charset="0"/>
              </a:rPr>
              <a:t>THANK YOU!</a:t>
            </a:r>
          </a:p>
          <a:p>
            <a:pPr marL="0" algn="ctr" defTabSz="1072789" rtl="0" eaLnBrk="1" fontAlgn="base" latinLnBrk="0" hangingPunct="1">
              <a:spcBef>
                <a:spcPct val="0"/>
              </a:spcBef>
              <a:spcAft>
                <a:spcPct val="0"/>
              </a:spcAft>
            </a:pPr>
            <a:r>
              <a:rPr lang="ko-KR" altLang="en-US" sz="6600" b="1" kern="12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HYGothic-Extra" pitchFamily="18" charset="-127"/>
                <a:cs typeface="Arial" pitchFamily="34" charset="0"/>
              </a:rPr>
              <a:t>감사합니다</a:t>
            </a:r>
            <a:r>
              <a:rPr lang="en-US" altLang="ko-KR" sz="6600" b="1" kern="12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HYGothic-Extra" pitchFamily="18" charset="-127"/>
                <a:cs typeface="Arial" pitchFamily="34" charset="0"/>
              </a:rPr>
              <a:t>!</a:t>
            </a:r>
          </a:p>
          <a:p>
            <a:pPr marL="0" algn="r" defTabSz="1072789" rtl="0" eaLnBrk="1" fontAlgn="base" latinLnBrk="0" hangingPunct="1">
              <a:spcBef>
                <a:spcPct val="0"/>
              </a:spcBef>
              <a:spcAft>
                <a:spcPct val="0"/>
              </a:spcAft>
            </a:pPr>
            <a:r>
              <a:rPr lang="ru-RU" sz="6600" b="1" kern="120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HYGothic-Extra" pitchFamily="18" charset="-127"/>
                <a:cs typeface="Arial" pitchFamily="34" charset="0"/>
              </a:rPr>
              <a:t>СПАСИБО!</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4602" y="116800"/>
            <a:ext cx="797002" cy="439063"/>
          </a:xfrm>
          <a:prstGeom prst="rect">
            <a:avLst/>
          </a:prstGeom>
        </p:spPr>
      </p:pic>
    </p:spTree>
    <p:extLst>
      <p:ext uri="{BB962C8B-B14F-4D97-AF65-F5344CB8AC3E}">
        <p14:creationId xmlns:p14="http://schemas.microsoft.com/office/powerpoint/2010/main" val="1275494268"/>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689" y="240054"/>
            <a:ext cx="9058355" cy="999067"/>
          </a:xfrm>
          <a:prstGeom prst="rect">
            <a:avLst/>
          </a:prstGeom>
        </p:spPr>
        <p:txBody>
          <a:bodyPr/>
          <a:lstStyle/>
          <a:p>
            <a:r>
              <a:rPr kumimoji="0" lang="en-US"/>
              <a:t>Click to edit Master title style</a:t>
            </a:r>
          </a:p>
        </p:txBody>
      </p:sp>
      <p:sp>
        <p:nvSpPr>
          <p:cNvPr id="4" name="Date Placeholder 3"/>
          <p:cNvSpPr>
            <a:spLocks noGrp="1"/>
          </p:cNvSpPr>
          <p:nvPr>
            <p:ph type="dt" sz="half" idx="10"/>
          </p:nvPr>
        </p:nvSpPr>
        <p:spPr>
          <a:xfrm>
            <a:off x="7193399" y="5411611"/>
            <a:ext cx="2886241" cy="416278"/>
          </a:xfrm>
          <a:prstGeom prst="rect">
            <a:avLst/>
          </a:prstGeom>
        </p:spPr>
        <p:txBody>
          <a:bodyPr/>
          <a:lstStyle/>
          <a:p>
            <a:fld id="{A5AA68E6-59A9-43DE-BFE3-AF4C630F2CDB}" type="datetimeFigureOut">
              <a:rPr lang="ru-RU" smtClean="0"/>
              <a:pPr/>
              <a:t>18.10.2019</a:t>
            </a:fld>
            <a:endParaRPr lang="ru-RU"/>
          </a:p>
        </p:txBody>
      </p:sp>
      <p:sp>
        <p:nvSpPr>
          <p:cNvPr id="5" name="Footer Placeholder 4"/>
          <p:cNvSpPr>
            <a:spLocks noGrp="1"/>
          </p:cNvSpPr>
          <p:nvPr>
            <p:ph type="ftr" sz="quarter" idx="11"/>
          </p:nvPr>
        </p:nvSpPr>
        <p:spPr>
          <a:xfrm>
            <a:off x="1065689" y="5394960"/>
            <a:ext cx="4617985" cy="399627"/>
          </a:xfrm>
          <a:prstGeom prst="rect">
            <a:avLst/>
          </a:prstGeom>
        </p:spPr>
        <p:txBody>
          <a:bodyPr/>
          <a:lstStyle/>
          <a:p>
            <a:endParaRPr lang="ru-RU"/>
          </a:p>
        </p:txBody>
      </p:sp>
      <p:sp>
        <p:nvSpPr>
          <p:cNvPr id="6" name="Slide Number Placeholder 5"/>
          <p:cNvSpPr>
            <a:spLocks noGrp="1"/>
          </p:cNvSpPr>
          <p:nvPr>
            <p:ph type="sldNum" sz="quarter" idx="12"/>
          </p:nvPr>
        </p:nvSpPr>
        <p:spPr>
          <a:xfrm>
            <a:off x="170510" y="5428262"/>
            <a:ext cx="532844" cy="399627"/>
          </a:xfrm>
          <a:prstGeom prst="ellipse">
            <a:avLst/>
          </a:prstGeom>
        </p:spPr>
        <p:txBody>
          <a:bodyPr/>
          <a:lstStyle/>
          <a:p>
            <a:fld id="{78800CD2-01C5-4870-86DC-CE11BD802A6C}" type="slidenum">
              <a:rPr lang="ru-RU" smtClean="0"/>
              <a:pPr/>
              <a:t>‹#›</a:t>
            </a:fld>
            <a:endParaRPr lang="ru-RU"/>
          </a:p>
        </p:txBody>
      </p:sp>
      <p:sp>
        <p:nvSpPr>
          <p:cNvPr id="8" name="Content Placeholder 7"/>
          <p:cNvSpPr>
            <a:spLocks noGrp="1"/>
          </p:cNvSpPr>
          <p:nvPr>
            <p:ph sz="quarter" idx="1"/>
          </p:nvPr>
        </p:nvSpPr>
        <p:spPr>
          <a:xfrm>
            <a:off x="1065689" y="1265484"/>
            <a:ext cx="9058355" cy="3996267"/>
          </a:xfrm>
          <a:prstGeom prst="rect">
            <a:avLst/>
          </a:prstGeo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5935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8" r:id="rId2"/>
    <p:sldLayoutId id="2147483661" r:id="rId3"/>
    <p:sldLayoutId id="2147483662" r:id="rId4"/>
    <p:sldLayoutId id="2147483663" r:id="rId5"/>
    <p:sldLayoutId id="2147483664" r:id="rId6"/>
    <p:sldLayoutId id="2147483667" r:id="rId7"/>
    <p:sldLayoutId id="2147483666" r:id="rId8"/>
    <p:sldLayoutId id="2147483670" r:id="rId9"/>
  </p:sldLayoutIdLst>
  <p:transition/>
  <p:txStyles>
    <p:titleStyle>
      <a:lvl1pPr algn="ctr" defTabSz="457116"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ompilerBootCamp/Project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672214" y="3248961"/>
            <a:ext cx="6168152" cy="566463"/>
          </a:xfrm>
          <a:prstGeom prst="rect">
            <a:avLst/>
          </a:prstGeom>
        </p:spPr>
        <p:txBody>
          <a:bodyPr/>
          <a:lstStyle/>
          <a:p>
            <a:pPr algn="l"/>
            <a:r>
              <a:rPr lang="ru-RU" sz="1748" dirty="0"/>
              <a:t>Сергей </a:t>
            </a:r>
            <a:r>
              <a:rPr lang="ru-RU" sz="1748" dirty="0" err="1"/>
              <a:t>Хиль</a:t>
            </a:r>
            <a:endParaRPr lang="ru-RU" sz="1748" dirty="0"/>
          </a:p>
          <a:p>
            <a:pPr algn="l"/>
            <a:r>
              <a:rPr lang="ru-RU" sz="1748" dirty="0"/>
              <a:t>Андрей Андропов</a:t>
            </a:r>
          </a:p>
          <a:p>
            <a:pPr algn="l"/>
            <a:r>
              <a:rPr lang="ru-RU" sz="1748" dirty="0"/>
              <a:t>Михаил Слуцкий</a:t>
            </a:r>
          </a:p>
        </p:txBody>
      </p:sp>
      <p:sp>
        <p:nvSpPr>
          <p:cNvPr id="2" name="Title 1"/>
          <p:cNvSpPr>
            <a:spLocks noGrp="1"/>
          </p:cNvSpPr>
          <p:nvPr>
            <p:ph type="ctrTitle"/>
          </p:nvPr>
        </p:nvSpPr>
        <p:spPr>
          <a:xfrm>
            <a:off x="1439904" y="1557000"/>
            <a:ext cx="8784446" cy="1798320"/>
          </a:xfrm>
        </p:spPr>
        <p:txBody>
          <a:bodyPr/>
          <a:lstStyle/>
          <a:p>
            <a:pPr algn="l"/>
            <a:r>
              <a:rPr lang="en-US" dirty="0"/>
              <a:t>Project Dynamic</a:t>
            </a:r>
            <a:endParaRPr lang="ru-RU" dirty="0"/>
          </a:p>
        </p:txBody>
      </p:sp>
      <p:sp>
        <p:nvSpPr>
          <p:cNvPr id="4" name="부제목 2"/>
          <p:cNvSpPr txBox="1">
            <a:spLocks/>
          </p:cNvSpPr>
          <p:nvPr/>
        </p:nvSpPr>
        <p:spPr>
          <a:xfrm>
            <a:off x="1439904" y="402426"/>
            <a:ext cx="4680650" cy="690094"/>
          </a:xfrm>
          <a:prstGeom prst="rect">
            <a:avLst/>
          </a:prstGeom>
          <a:noFill/>
        </p:spPr>
        <p:txBody>
          <a:bodyPr wrap="square" lIns="79917" tIns="39958" rIns="79917" bIns="39958" rtlCol="0">
            <a:spAutoFit/>
          </a:bodyPr>
          <a:lstStyle/>
          <a:p>
            <a:pPr defTabSz="799186" latinLnBrk="1">
              <a:spcBef>
                <a:spcPct val="20000"/>
              </a:spcBef>
              <a:defRPr/>
            </a:pPr>
            <a:r>
              <a:rPr kumimoji="1" lang="en-US" altLang="ko-KR" sz="1800" b="1" dirty="0">
                <a:ln w="11430"/>
                <a:latin typeface="Samsung Sharp Sans" pitchFamily="2" charset="0"/>
                <a:ea typeface="Samsung Sharp Sans" pitchFamily="2" charset="0"/>
                <a:cs typeface="Samsung Sharp Sans" pitchFamily="2" charset="0"/>
              </a:rPr>
              <a:t>Samsung Compiler Bootcamp </a:t>
            </a:r>
            <a:endParaRPr kumimoji="1" lang="ru-RU" altLang="ko-KR" sz="1800" b="1" dirty="0">
              <a:ln w="11430"/>
              <a:latin typeface="Samsung Sharp Sans" pitchFamily="2" charset="0"/>
              <a:ea typeface="Samsung Sharp Sans" pitchFamily="2" charset="0"/>
              <a:cs typeface="Samsung Sharp Sans" pitchFamily="2" charset="0"/>
            </a:endParaRPr>
          </a:p>
          <a:p>
            <a:pPr defTabSz="799186" latinLnBrk="1">
              <a:spcBef>
                <a:spcPct val="20000"/>
              </a:spcBef>
              <a:defRPr/>
            </a:pPr>
            <a:r>
              <a:rPr kumimoji="1" lang="ru-RU" altLang="ko-KR" sz="1800" b="1" dirty="0">
                <a:ln w="11430"/>
                <a:latin typeface="Samsung Sharp Sans" pitchFamily="2" charset="0"/>
                <a:ea typeface="Samsung Sharp Sans" pitchFamily="2" charset="0"/>
                <a:cs typeface="Samsung Sharp Sans" pitchFamily="2" charset="0"/>
              </a:rPr>
              <a:t>30 </a:t>
            </a:r>
            <a:r>
              <a:rPr kumimoji="1" lang="en-US" altLang="ko-KR" sz="1800" b="1" dirty="0">
                <a:ln w="11430"/>
                <a:latin typeface="Samsung Sharp Sans" pitchFamily="2" charset="0"/>
                <a:ea typeface="Samsung Sharp Sans" pitchFamily="2" charset="0"/>
                <a:cs typeface="Samsung Sharp Sans" pitchFamily="2" charset="0"/>
              </a:rPr>
              <a:t>Sept – 18 Oct` 19</a:t>
            </a:r>
            <a:endParaRPr kumimoji="1" lang="ko-KR" altLang="en-US" sz="1800" b="1" dirty="0">
              <a:ln w="11430"/>
              <a:latin typeface="Samsung Sharp Sans" pitchFamily="2" charset="0"/>
              <a:ea typeface="삼성고딕 L" panose="020B0600000000000000" pitchFamily="50" charset="-127"/>
              <a:cs typeface="Samsung Sharp Sans" pitchFamily="2" charset="0"/>
            </a:endParaRPr>
          </a:p>
        </p:txBody>
      </p:sp>
    </p:spTree>
    <p:extLst>
      <p:ext uri="{BB962C8B-B14F-4D97-AF65-F5344CB8AC3E}">
        <p14:creationId xmlns:p14="http://schemas.microsoft.com/office/powerpoint/2010/main" val="13561514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особенности языка</a:t>
            </a:r>
          </a:p>
        </p:txBody>
      </p:sp>
      <p:sp>
        <p:nvSpPr>
          <p:cNvPr id="3" name="Объект 2"/>
          <p:cNvSpPr>
            <a:spLocks noGrp="1"/>
          </p:cNvSpPr>
          <p:nvPr>
            <p:ph sz="quarter" idx="14"/>
          </p:nvPr>
        </p:nvSpPr>
        <p:spPr/>
        <p:txBody>
          <a:bodyPr/>
          <a:lstStyle/>
          <a:p>
            <a:r>
              <a:rPr lang="ru-RU" dirty="0"/>
              <a:t>Типы объектов не указываются и могут изменять в ходе работы программы</a:t>
            </a:r>
          </a:p>
          <a:p>
            <a:r>
              <a:rPr lang="ru-RU" dirty="0"/>
              <a:t>Неявные преобразования типов</a:t>
            </a:r>
          </a:p>
          <a:p>
            <a:r>
              <a:rPr lang="ru-RU" dirty="0"/>
              <a:t>Встроенные типы </a:t>
            </a:r>
            <a:r>
              <a:rPr lang="en-US" dirty="0"/>
              <a:t>array </a:t>
            </a:r>
            <a:r>
              <a:rPr lang="ru-RU" dirty="0"/>
              <a:t>и </a:t>
            </a:r>
            <a:r>
              <a:rPr lang="en-US" dirty="0"/>
              <a:t>tuple</a:t>
            </a:r>
            <a:endParaRPr lang="ru-RU" dirty="0"/>
          </a:p>
          <a:p>
            <a:endParaRPr lang="ru-RU" dirty="0"/>
          </a:p>
          <a:p>
            <a:endParaRPr lang="ru-RU" dirty="0"/>
          </a:p>
        </p:txBody>
      </p:sp>
      <p:sp>
        <p:nvSpPr>
          <p:cNvPr id="4" name="Текст 3"/>
          <p:cNvSpPr>
            <a:spLocks noGrp="1"/>
          </p:cNvSpPr>
          <p:nvPr>
            <p:ph type="body" sz="quarter" idx="19"/>
          </p:nvPr>
        </p:nvSpPr>
        <p:spPr/>
        <p:txBody>
          <a:bodyPr/>
          <a:lstStyle/>
          <a:p>
            <a:endParaRPr lang="ru-RU" dirty="0"/>
          </a:p>
        </p:txBody>
      </p:sp>
    </p:spTree>
    <p:extLst>
      <p:ext uri="{BB962C8B-B14F-4D97-AF65-F5344CB8AC3E}">
        <p14:creationId xmlns:p14="http://schemas.microsoft.com/office/powerpoint/2010/main" val="4229185479"/>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постановка задачи</a:t>
            </a:r>
          </a:p>
        </p:txBody>
      </p:sp>
      <p:sp>
        <p:nvSpPr>
          <p:cNvPr id="3" name="Объект 2"/>
          <p:cNvSpPr>
            <a:spLocks noGrp="1"/>
          </p:cNvSpPr>
          <p:nvPr>
            <p:ph sz="quarter" idx="14"/>
          </p:nvPr>
        </p:nvSpPr>
        <p:spPr>
          <a:xfrm>
            <a:off x="1958568" y="1455119"/>
            <a:ext cx="7762486" cy="3084162"/>
          </a:xfrm>
        </p:spPr>
        <p:txBody>
          <a:bodyPr/>
          <a:lstStyle/>
          <a:p>
            <a:r>
              <a:rPr lang="ru-RU" dirty="0"/>
              <a:t>Написание лексического анализатора</a:t>
            </a:r>
          </a:p>
          <a:p>
            <a:r>
              <a:rPr lang="ru-RU" dirty="0"/>
              <a:t>Написание синтаксического анализатора</a:t>
            </a:r>
          </a:p>
          <a:p>
            <a:r>
              <a:rPr lang="ru-RU" dirty="0"/>
              <a:t>Написание </a:t>
            </a:r>
            <a:r>
              <a:rPr lang="en-US" dirty="0"/>
              <a:t>AST </a:t>
            </a:r>
            <a:endParaRPr lang="ru-RU" dirty="0"/>
          </a:p>
          <a:p>
            <a:r>
              <a:rPr lang="ru-RU" dirty="0"/>
              <a:t>Написание </a:t>
            </a:r>
            <a:r>
              <a:rPr lang="ru-RU" dirty="0" err="1"/>
              <a:t>визитора</a:t>
            </a:r>
            <a:endParaRPr lang="ru-RU" dirty="0"/>
          </a:p>
        </p:txBody>
      </p:sp>
      <p:sp>
        <p:nvSpPr>
          <p:cNvPr id="4" name="Текст 3"/>
          <p:cNvSpPr>
            <a:spLocks noGrp="1"/>
          </p:cNvSpPr>
          <p:nvPr>
            <p:ph type="body" sz="quarter" idx="19"/>
          </p:nvPr>
        </p:nvSpPr>
        <p:spPr/>
        <p:txBody>
          <a:bodyPr/>
          <a:lstStyle/>
          <a:p>
            <a:endParaRPr lang="ru-RU"/>
          </a:p>
        </p:txBody>
      </p:sp>
    </p:spTree>
    <p:extLst>
      <p:ext uri="{BB962C8B-B14F-4D97-AF65-F5344CB8AC3E}">
        <p14:creationId xmlns:p14="http://schemas.microsoft.com/office/powerpoint/2010/main" val="3446347273"/>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Результаты</a:t>
            </a:r>
          </a:p>
        </p:txBody>
      </p:sp>
      <p:pic>
        <p:nvPicPr>
          <p:cNvPr id="5" name="Объект 4"/>
          <p:cNvPicPr>
            <a:picLocks noGrp="1" noChangeAspect="1"/>
          </p:cNvPicPr>
          <p:nvPr>
            <p:ph sz="quarter" idx="14"/>
          </p:nvPr>
        </p:nvPicPr>
        <p:blipFill>
          <a:blip r:embed="rId3"/>
          <a:stretch>
            <a:fillRect/>
          </a:stretch>
        </p:blipFill>
        <p:spPr>
          <a:xfrm>
            <a:off x="2962941" y="854414"/>
            <a:ext cx="4896680" cy="4451528"/>
          </a:xfrm>
          <a:prstGeom prst="rect">
            <a:avLst/>
          </a:prstGeom>
        </p:spPr>
      </p:pic>
      <p:sp>
        <p:nvSpPr>
          <p:cNvPr id="4" name="Текст 3"/>
          <p:cNvSpPr>
            <a:spLocks noGrp="1"/>
          </p:cNvSpPr>
          <p:nvPr>
            <p:ph type="body" sz="quarter" idx="19"/>
          </p:nvPr>
        </p:nvSpPr>
        <p:spPr/>
        <p:txBody>
          <a:bodyPr/>
          <a:lstStyle/>
          <a:p>
            <a:endParaRPr lang="ru-RU"/>
          </a:p>
        </p:txBody>
      </p:sp>
    </p:spTree>
    <p:extLst>
      <p:ext uri="{BB962C8B-B14F-4D97-AF65-F5344CB8AC3E}">
        <p14:creationId xmlns:p14="http://schemas.microsoft.com/office/powerpoint/2010/main" val="1409793376"/>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Выводы и дальнейшие планы</a:t>
            </a:r>
          </a:p>
        </p:txBody>
      </p:sp>
      <p:sp>
        <p:nvSpPr>
          <p:cNvPr id="3" name="Объект 2"/>
          <p:cNvSpPr>
            <a:spLocks noGrp="1"/>
          </p:cNvSpPr>
          <p:nvPr>
            <p:ph sz="quarter" idx="14"/>
          </p:nvPr>
        </p:nvSpPr>
        <p:spPr/>
        <p:txBody>
          <a:bodyPr/>
          <a:lstStyle/>
          <a:p>
            <a:r>
              <a:rPr lang="ru-RU" dirty="0"/>
              <a:t>Реализация языка - это не просто!</a:t>
            </a:r>
          </a:p>
          <a:p>
            <a:r>
              <a:rPr lang="ru-RU" dirty="0"/>
              <a:t>Развитие языка с реконструкцией</a:t>
            </a:r>
          </a:p>
          <a:p>
            <a:endParaRPr lang="ru-RU" dirty="0"/>
          </a:p>
        </p:txBody>
      </p:sp>
      <p:sp>
        <p:nvSpPr>
          <p:cNvPr id="4" name="Текст 3"/>
          <p:cNvSpPr>
            <a:spLocks noGrp="1"/>
          </p:cNvSpPr>
          <p:nvPr>
            <p:ph type="body" sz="quarter" idx="19"/>
          </p:nvPr>
        </p:nvSpPr>
        <p:spPr/>
        <p:txBody>
          <a:bodyPr/>
          <a:lstStyle/>
          <a:p>
            <a:r>
              <a:rPr lang="en-US" sz="2000" dirty="0">
                <a:hlinkClick r:id="rId3"/>
              </a:rPr>
              <a:t>https://github.com/CompilerBootCamp/ProjectD</a:t>
            </a:r>
            <a:endParaRPr lang="ru-RU" sz="2000" dirty="0"/>
          </a:p>
        </p:txBody>
      </p:sp>
    </p:spTree>
    <p:extLst>
      <p:ext uri="{BB962C8B-B14F-4D97-AF65-F5344CB8AC3E}">
        <p14:creationId xmlns:p14="http://schemas.microsoft.com/office/powerpoint/2010/main" val="2009792350"/>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1402364" y="3065760"/>
            <a:ext cx="6320471" cy="1398693"/>
          </a:xfrm>
          <a:prstGeom prst="rect">
            <a:avLst/>
          </a:prstGeom>
        </p:spPr>
        <p:txBody>
          <a:bodyPr/>
          <a:lstStyle/>
          <a:p>
            <a:r>
              <a:rPr lang="en-US" dirty="0"/>
              <a:t>Dream.doomwalker@yandex.ru</a:t>
            </a:r>
            <a:endParaRPr lang="ru-RU" dirty="0"/>
          </a:p>
          <a:p>
            <a:r>
              <a:rPr lang="en-US" dirty="0"/>
              <a:t>mace_window@mail.ru</a:t>
            </a:r>
          </a:p>
          <a:p>
            <a:r>
              <a:rPr lang="en-US" b="1" dirty="0"/>
              <a:t>@mail</a:t>
            </a:r>
          </a:p>
          <a:p>
            <a:endParaRPr lang="ru-RU" b="1" dirty="0"/>
          </a:p>
          <a:p>
            <a:endParaRPr lang="ru-RU" dirty="0"/>
          </a:p>
        </p:txBody>
      </p:sp>
      <p:sp>
        <p:nvSpPr>
          <p:cNvPr id="4" name="Title 3"/>
          <p:cNvSpPr>
            <a:spLocks noGrp="1"/>
          </p:cNvSpPr>
          <p:nvPr>
            <p:ph type="ctrTitle"/>
          </p:nvPr>
        </p:nvSpPr>
        <p:spPr/>
        <p:txBody>
          <a:bodyPr/>
          <a:lstStyle/>
          <a:p>
            <a:r>
              <a:rPr lang="ru-RU" dirty="0"/>
              <a:t>Спасибо за внимание!</a:t>
            </a:r>
          </a:p>
        </p:txBody>
      </p:sp>
    </p:spTree>
    <p:extLst>
      <p:ext uri="{BB962C8B-B14F-4D97-AF65-F5344CB8AC3E}">
        <p14:creationId xmlns:p14="http://schemas.microsoft.com/office/powerpoint/2010/main" val="18306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Презентация должна содержать:</a:t>
            </a:r>
          </a:p>
        </p:txBody>
      </p:sp>
      <p:sp>
        <p:nvSpPr>
          <p:cNvPr id="5" name="Content Placeholder 4"/>
          <p:cNvSpPr>
            <a:spLocks noGrp="1"/>
          </p:cNvSpPr>
          <p:nvPr>
            <p:ph sz="quarter" idx="4294967295"/>
          </p:nvPr>
        </p:nvSpPr>
        <p:spPr>
          <a:xfrm>
            <a:off x="1598613" y="1265238"/>
            <a:ext cx="9058275" cy="3995737"/>
          </a:xfrm>
          <a:prstGeom prst="rect">
            <a:avLst/>
          </a:prstGeom>
        </p:spPr>
        <p:txBody>
          <a:bodyPr>
            <a:normAutofit/>
          </a:bodyPr>
          <a:lstStyle/>
          <a:p>
            <a:pPr lvl="0"/>
            <a:r>
              <a:rPr lang="ru-RU" dirty="0"/>
              <a:t>Основную идею проекта = суть</a:t>
            </a:r>
          </a:p>
          <a:p>
            <a:pPr lvl="0"/>
            <a:r>
              <a:rPr lang="ru-RU" dirty="0"/>
              <a:t>Анализ проблемной ситуации = актуальность, цель</a:t>
            </a:r>
          </a:p>
          <a:p>
            <a:pPr lvl="0"/>
            <a:r>
              <a:rPr lang="ru-RU" dirty="0"/>
              <a:t>Постановка задачи проекта</a:t>
            </a:r>
          </a:p>
          <a:p>
            <a:pPr lvl="0"/>
            <a:r>
              <a:rPr lang="ru-RU" dirty="0"/>
              <a:t>Описание результата, который вы получили</a:t>
            </a:r>
          </a:p>
          <a:p>
            <a:pPr lvl="0"/>
            <a:r>
              <a:rPr lang="ru-RU" dirty="0"/>
              <a:t>Заключительный слайд – приобретенный опыт, планы на будущее проекта (если есть)</a:t>
            </a:r>
          </a:p>
          <a:p>
            <a:endParaRPr lang="ru-RU" dirty="0"/>
          </a:p>
        </p:txBody>
      </p:sp>
    </p:spTree>
    <p:extLst>
      <p:ext uri="{BB962C8B-B14F-4D97-AF65-F5344CB8AC3E}">
        <p14:creationId xmlns:p14="http://schemas.microsoft.com/office/powerpoint/2010/main" val="1610682097"/>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2464453" y="2797387"/>
            <a:ext cx="5594773" cy="1398693"/>
          </a:xfrm>
          <a:prstGeom prst="rect">
            <a:avLst/>
          </a:prstGeom>
        </p:spPr>
        <p:txBody>
          <a:bodyPr/>
          <a:lstStyle/>
          <a:p>
            <a:r>
              <a:rPr lang="ru-RU" dirty="0"/>
              <a:t>Контакты</a:t>
            </a:r>
          </a:p>
          <a:p>
            <a:r>
              <a:rPr lang="en-US" dirty="0"/>
              <a:t>@mail</a:t>
            </a:r>
            <a:endParaRPr lang="ru-RU" dirty="0"/>
          </a:p>
          <a:p>
            <a:endParaRPr lang="ru-RU" dirty="0"/>
          </a:p>
        </p:txBody>
      </p:sp>
      <p:sp>
        <p:nvSpPr>
          <p:cNvPr id="4" name="Title 3"/>
          <p:cNvSpPr>
            <a:spLocks noGrp="1"/>
          </p:cNvSpPr>
          <p:nvPr>
            <p:ph type="ctrTitle"/>
          </p:nvPr>
        </p:nvSpPr>
        <p:spPr/>
        <p:txBody>
          <a:bodyPr/>
          <a:lstStyle/>
          <a:p>
            <a:r>
              <a:rPr lang="ru-RU" dirty="0"/>
              <a:t>Спасибо за внимание!</a:t>
            </a:r>
          </a:p>
        </p:txBody>
      </p:sp>
    </p:spTree>
    <p:extLst>
      <p:ext uri="{BB962C8B-B14F-4D97-AF65-F5344CB8AC3E}">
        <p14:creationId xmlns:p14="http://schemas.microsoft.com/office/powerpoint/2010/main" val="1231589446"/>
      </p:ext>
    </p:extLst>
  </p:cSld>
  <p:clrMapOvr>
    <a:masterClrMapping/>
  </p:clrMapOvr>
</p:sld>
</file>

<file path=ppt/theme/theme1.xml><?xml version="1.0" encoding="utf-8"?>
<a:theme xmlns:a="http://schemas.openxmlformats.org/drawingml/2006/main" name="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400" dirty="0"/>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2197e0b2-cf37-488d-88db-d557befb65e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66B1BC960804EBE311A162B429B29" ma:contentTypeVersion="1" ma:contentTypeDescription="Create a new document." ma:contentTypeScope="" ma:versionID="27a044afd16f3a757f4d6842eaac2048">
  <xsd:schema xmlns:xsd="http://www.w3.org/2001/XMLSchema" xmlns:xs="http://www.w3.org/2001/XMLSchema" xmlns:p="http://schemas.microsoft.com/office/2006/metadata/properties" xmlns:ns2="2197e0b2-cf37-488d-88db-d557befb65e6" targetNamespace="http://schemas.microsoft.com/office/2006/metadata/properties" ma:root="true" ma:fieldsID="6d50bb6e73a2448b3f789295958be752" ns2:_="">
    <xsd:import namespace="2197e0b2-cf37-488d-88db-d557befb65e6"/>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97e0b2-cf37-488d-88db-d557befb65e6"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3D77C-998C-4889-AAE9-7A3C0CDCEE56}">
  <ds:schemaRefs>
    <ds:schemaRef ds:uri="http://schemas.microsoft.com/office/2006/documentManagement/types"/>
    <ds:schemaRef ds:uri="2197e0b2-cf37-488d-88db-d557befb65e6"/>
    <ds:schemaRef ds:uri="http://purl.org/dc/elements/1.1/"/>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5F8CF10-F3A3-4260-8AFE-3A5E67BC4563}">
  <ds:schemaRefs>
    <ds:schemaRef ds:uri="http://schemas.microsoft.com/sharepoint/v3/contenttype/forms"/>
  </ds:schemaRefs>
</ds:datastoreItem>
</file>

<file path=customXml/itemProps3.xml><?xml version="1.0" encoding="utf-8"?>
<ds:datastoreItem xmlns:ds="http://schemas.openxmlformats.org/officeDocument/2006/customXml" ds:itemID="{FAD616A0-B0A7-4778-A55D-7D608184C8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97e0b2-cf37-488d-88db-d557befb65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17187</TotalTime>
  <Words>580</Words>
  <Application>Microsoft Office PowerPoint</Application>
  <PresentationFormat>Произвольный</PresentationFormat>
  <Paragraphs>47</Paragraphs>
  <Slides>8</Slides>
  <Notes>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Samsung Sharp Sans</vt:lpstr>
      <vt:lpstr>Wingdings</vt:lpstr>
      <vt:lpstr>SRR</vt:lpstr>
      <vt:lpstr>Project Dynamic</vt:lpstr>
      <vt:lpstr>Основные особенности языка</vt:lpstr>
      <vt:lpstr>Цели и постановка задачи</vt:lpstr>
      <vt:lpstr>Результаты</vt:lpstr>
      <vt:lpstr>Выводы и дальнейшие планы</vt:lpstr>
      <vt:lpstr>Спасибо за внимание!</vt:lpstr>
      <vt:lpstr>Презентация должна содержать:</vt:lpstr>
      <vt:lpstr>Спасибо за внимание!</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SRR Presentation Template</dc:title>
  <dc:subject>SRR Presentation Template</dc:subject>
  <dc:creator>Labutin-Rymsho Yaroslav</dc:creator>
  <cp:keywords>SRR Presentation Template</cp:keywords>
  <cp:lastModifiedBy>Михаил Слуцкий</cp:lastModifiedBy>
  <cp:revision>1238</cp:revision>
  <cp:lastPrinted>2017-01-19T13:17:56Z</cp:lastPrinted>
  <dcterms:created xsi:type="dcterms:W3CDTF">2011-12-28T16:57:40Z</dcterms:created>
  <dcterms:modified xsi:type="dcterms:W3CDTF">2019-10-17T23:57:23Z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0x01010006466B1BC960804EBE311A162B429B29</vt:lpwstr>
  </property>
  <property fmtid="{D5CDD505-2E9C-101B-9397-08002B2CF9AE}" pid="3" name="NSCPROP_SA">
    <vt:lpwstr>C:\Users\svetlana.yun\Documents\SRR\Шаблоны\1. SRR Powerpoint Template (16x9).pptx</vt:lpwstr>
  </property>
</Properties>
</file>