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42C477EA.xml" ContentType="application/vnd.ms-powerpoint.comments+xml"/>
  <Override PartName="/ppt/comments/modernComment_106_4BD5744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71" r:id="rId6"/>
    <p:sldId id="273" r:id="rId7"/>
    <p:sldId id="258" r:id="rId8"/>
    <p:sldId id="269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60" r:id="rId17"/>
    <p:sldId id="25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1CE578-2734-9478-89B5-B5BCA5E4D1C8}" name="Арциус 24" initials="А2" userId="c8100f11a5eb507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5_42C477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26C0FE-4440-4AE3-8B88-57E8E7BA74AE}" authorId="{941CE578-2734-9478-89B5-B5BCA5E4D1C8}" created="2023-10-23T00:10:29.4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20172010" sldId="261"/>
      <ac:spMk id="10" creationId="{E76DA522-E977-C5FF-E017-241E75535CF7}"/>
      <ac:txMk cp="0" len="836">
        <ac:context len="837" hash="1682611897"/>
      </ac:txMk>
    </ac:txMkLst>
    <p188:txBody>
      <a:bodyPr/>
      <a:lstStyle/>
      <a:p>
        <a:r>
          <a:rPr lang="ru-RU"/>
          <a:t>https://www.matburo.ru/ex_tv.php?p1=tvmch – неравенство Чебышева, Закон больших чисел
1. Чебышев: Если у выборок распределения с одинаковыми характеристиками (мат. Ожидание и дисперсия ограничены константами), то при n стремящемся к бесконечности, мат. Ожидание будет сводиться к среднему арифметическому (работает ли обратно?)
2. Маркова: не понял
gpt: То есть, если у распределения математическое ожидание равно среднему арифметическому значению (среднему значению), это гарантирует, что с ростом размера выборки математическое ожидание не будет меняться (при условии, что оно конечно). Однако оно не даёт нам информации о том, как будет изменяться дисперсия с увеличением размера выборки. Дисперсия может оставаться постоянной, уменьшаться или увеличиваться, в зависимости от конкретного распределения и свойств случайных величин.</a:t>
        </a:r>
      </a:p>
    </p188:txBody>
  </p188:cm>
  <p188:cm id="{895290E1-6F9D-44DE-9510-8910C5518A2C}" authorId="{941CE578-2734-9478-89B5-B5BCA5E4D1C8}" created="2023-10-23T00:13:05.270">
    <pc:sldMkLst xmlns:pc="http://schemas.microsoft.com/office/powerpoint/2013/main/command">
      <pc:docMk/>
      <pc:sldMk cId="1120172010" sldId="261"/>
    </pc:sldMkLst>
    <p188:txBody>
      <a:bodyPr/>
      <a:lstStyle/>
      <a:p>
        <a:r>
          <a:rPr lang="ru-RU"/>
          <a:t>1) Потому что это логично
2) Чтобы смещалось не только одно значение,
Но и смещались в целом все значения. Это 
Выгодно потому, что можно просто пампить
моду любыми путями (к примеру: просто чаще выпускать на работу тех, 
кто формирует моду, что может в какой-то момент стать невозможным),
 а нам нужна именно 
закономерность, которой мы могли бы управлять. 
3) потому что другого не дано </a:t>
        </a:r>
      </a:p>
    </p188:txBody>
  </p188:cm>
  <p188:cm id="{D99558FB-6E65-4CCF-A6A5-9465BD318678}" authorId="{941CE578-2734-9478-89B5-B5BCA5E4D1C8}" created="2023-10-23T00:40:03.695">
    <pc:sldMkLst xmlns:pc="http://schemas.microsoft.com/office/powerpoint/2013/main/command">
      <pc:docMk/>
      <pc:sldMk cId="1120172010" sldId="261"/>
    </pc:sldMkLst>
    <p188:txBody>
      <a:bodyPr/>
      <a:lstStyle/>
      <a:p>
        <a:r>
          <a:rPr lang="ru-RU"/>
          <a:t>В одном случае нам нужно, чтобы меньше стала в среднем вся выборка (например вот давать отдыхи всем, поработать над общим процессом)
В другом случае мы концентрируемся только на тех, кто приносит больший результат (к примеру даем отдыхи или чаще выводим на работу тех, кто сейчас формирует моду, или допустим снизить количество клиентов, и при этом чтобы работали вообще только те врачи, кто формирует моду и ближайшие по времени с ними врачи (в какой-то пропорции))</a:t>
        </a:r>
      </a:p>
    </p188:txBody>
  </p188:cm>
</p188:cmLst>
</file>

<file path=ppt/comments/modernComment_106_4BD574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F939C1-66FE-40BF-847D-F7C639A1621D}" authorId="{941CE578-2734-9478-89B5-B5BCA5E4D1C8}" created="2023-10-23T00:28:29.932">
    <pc:sldMkLst xmlns:pc="http://schemas.microsoft.com/office/powerpoint/2013/main/command">
      <pc:docMk/>
      <pc:sldMk cId="1272280129" sldId="262"/>
    </pc:sldMkLst>
    <p188:txBody>
      <a:bodyPr/>
      <a:lstStyle/>
      <a:p>
        <a:r>
          <a:rPr lang="ru-RU"/>
          <a:t>Тут можно посмотреть, в каком значении времени какая доля недопусков вместе с ассистентом к примеру, потому что так осмотры происходят быстрее (9 секунд)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3E014-91BD-2B15-38E7-32082480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AA86C3-A178-CCBC-184F-FC37B2AB8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D6285-025E-29E5-98A3-82D27A3D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99134-6F3C-D968-A82D-DDAB583A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EBA2B-F075-E329-46A4-4157DCE4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7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B4613-2503-C927-0256-8CC555CA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A081EC-99FD-CF37-82B9-BEEA677B5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15B92-A772-1920-B959-DFFB847A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B89F7-BAC1-055C-6701-AEAC98A7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DDEE70-500F-D76B-D770-60E37AC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255C86-1826-3AB3-7125-6A646042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48714D-58F5-1D1D-0328-CB79792B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D382D1-354D-048A-50AF-4C9C8DB0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5EAAC-D8DA-301D-4BCF-D6B029DA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F9BA2-B5B5-8B26-2846-7C3E5108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6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A79F6-9A56-8A72-F8DF-C19AA33C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6BD78-1E5C-06EB-1790-7E98FF81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47376-CC68-FC9A-85C0-946AB7C6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6CB64-DBC6-CFE6-3AA9-94F86F48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E7530-0222-CCD9-1C78-AC3024F1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21CA2-357E-6646-E2C3-A4CC655B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111B4-02F2-E724-F594-394464B7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6E86D-AB1E-AA04-A9AB-C8993D35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14681-6AC2-6DEB-40F6-16B78978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B3E73-8FE2-B605-F9DC-C2B7ABB3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2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F75FB-C2D9-7434-1EB8-7A3CB4F6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1A555-119D-9A62-59B9-59DEF247D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C8CDCA-5C41-82DE-47B6-EC0DFEB1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2CA14C-598D-0963-054E-DA48BA7E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A08566-5642-ADF9-C004-601521EA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8D16AF-48B2-039B-C9DF-32B17A53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2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BF39-34F2-B8F9-21F5-EFED2AC2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6509B-B8D6-2734-0A50-EAA838A2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20686D-B1C6-8CF8-9A2A-C1CF6390E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A94483-2389-5F35-4D68-A1C7F1925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20101B-FC26-BF96-AE7B-6A36296CE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FA040A-D710-37BE-4C8A-8E609D1D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7B85CE-3755-6108-2DEC-8C6E7A95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593CE2-5728-0BA1-7FA2-8A673A5D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D59C2-0685-938D-A0F0-48C5772A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8B4B8D-2E21-4377-9259-131AA6CB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CA04A-7C06-84CA-550B-2C7D75DE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E63818-3866-AABE-B2D7-34C0E623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3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04EA94-6E17-4401-BF79-7C28F691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3C5598-6E40-4D03-B8AF-614DAD1B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2AB9E2-30B4-6048-4251-8D3D4411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3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EE627-1CA1-A2D3-632A-03D15DEE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E7106-1DCA-A693-FE47-6611D76B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240380-E8FD-072E-3EE9-EF93F9CE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471C7-6DFD-7BF9-CCBD-0882BE30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3C09AC-7EB8-EA01-3A4D-12625CCE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C922FF-788C-667F-BC66-C75248D4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3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8CDF7-294A-F44F-49BB-AA4A13F3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A79FEC-FE9E-1A44-EB4B-8FD4F4EEC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2B5506-5B61-9A7B-D604-B15D7B02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8039E6-61DC-82CD-AF68-C9A3289B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19B195-A898-23A0-F85B-134EE5AA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34016A-5D78-2B38-D74B-0E877425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E0041-F26E-DD64-907F-1AD8539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1D55F0-F837-D71B-5EC7-3B4CD6AE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E4EDF7-DE4B-5984-AD41-36EA0D2FC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6FB0-E031-4935-AE71-09BB95123D9B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41392-11C8-E87B-F37B-02364EB5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BAE21-28D1-FF84-6EE3-D164C8B35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8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5_42C477EA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6_4BD574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EF5A8-4351-F1E1-09A6-4FF4EC227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Снижение времени проведения осмотров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4EE2DB-469A-AFA5-E69A-C0DF3737E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Кузьмин Глеб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63728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B2F7B-D3D2-BDA1-DD51-4029CB25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08"/>
            <a:ext cx="10515600" cy="568129"/>
          </a:xfrm>
        </p:spPr>
        <p:txBody>
          <a:bodyPr/>
          <a:lstStyle/>
          <a:p>
            <a:pPr algn="ctr"/>
            <a:r>
              <a:rPr lang="ru-RU" sz="2000" dirty="0"/>
              <a:t>Время на взятие: есть ли потенциал и какой он</a:t>
            </a:r>
            <a:r>
              <a:rPr lang="en-US" sz="2000" dirty="0"/>
              <a:t>?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5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0BA58-60C9-F19E-1370-23A6880B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CB9BC-F2CF-EF1D-9644-B60C5040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09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B4AD8-C278-BC08-E0BD-7A039C21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F8AA3-B79E-1BF1-4DD0-9E420816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0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FAA62-A9CF-6EC6-028B-144A4B70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41267-DF95-6ECA-2F18-F8E7E080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4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AD592-8561-0122-7B26-7B46AF5C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E64FC-10D0-1626-F17F-9BAE51B1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03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DF991-2CD3-E1C4-3147-ADF0816D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B65D0-23C2-391F-14CB-EA8F0EA3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6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0FD27-D3EE-C23C-5B03-474D26EE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FE049-DC22-B72A-DA68-26675E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7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57E94-80BA-E99A-78AB-75558034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8ADE5-4F74-95F6-0FD9-C5BF11D9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4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B89A3-7616-1F50-0626-1EA5F924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DE475-779C-6FEE-CFC7-B60AE141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6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Разведочный анализ </a:t>
            </a:r>
          </a:p>
          <a:p>
            <a:r>
              <a:rPr lang="ru-RU" sz="1600" dirty="0"/>
              <a:t>Очереди </a:t>
            </a:r>
          </a:p>
          <a:p>
            <a:pPr lvl="1"/>
            <a:r>
              <a:rPr lang="ru-RU" sz="1400" dirty="0"/>
              <a:t>Есть ли потенциал для уменьшения и какой он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За счёт чего может произойти снижение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В какие сроки может произойти снижение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Вывод</a:t>
            </a:r>
            <a:endParaRPr lang="en-US" sz="1400" dirty="0"/>
          </a:p>
          <a:p>
            <a:r>
              <a:rPr lang="ru-RU" sz="1600" dirty="0"/>
              <a:t>Время на принятие решения  </a:t>
            </a:r>
          </a:p>
          <a:p>
            <a:pPr lvl="1"/>
            <a:r>
              <a:rPr lang="ru-RU" sz="1400" dirty="0"/>
              <a:t>Есть ли потенциал для уменьшения и какой он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За счёт чего может произойти снижение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В какие сроки может произойти снижение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Вывод</a:t>
            </a:r>
          </a:p>
          <a:p>
            <a:r>
              <a:rPr lang="ru-RU" sz="1600" dirty="0"/>
              <a:t>Очереди </a:t>
            </a:r>
          </a:p>
          <a:p>
            <a:pPr lvl="1"/>
            <a:r>
              <a:rPr lang="ru-RU" sz="1600" dirty="0"/>
              <a:t>Есть ли потенциал для уменьшения и какой он</a:t>
            </a:r>
            <a:r>
              <a:rPr lang="en-US" sz="1600" dirty="0"/>
              <a:t>?</a:t>
            </a:r>
          </a:p>
          <a:p>
            <a:pPr lvl="1"/>
            <a:r>
              <a:rPr lang="ru-RU" sz="1600" dirty="0"/>
              <a:t>За счёт чего может произойти снижение</a:t>
            </a:r>
            <a:r>
              <a:rPr lang="en-US" sz="1600" dirty="0"/>
              <a:t>?</a:t>
            </a:r>
          </a:p>
          <a:p>
            <a:pPr lvl="1"/>
            <a:r>
              <a:rPr lang="ru-RU" sz="1600" dirty="0"/>
              <a:t>В какие сроки может произойти снижение</a:t>
            </a:r>
            <a:r>
              <a:rPr lang="en-US" sz="1600" dirty="0"/>
              <a:t>?</a:t>
            </a:r>
          </a:p>
          <a:p>
            <a:pPr lvl="1"/>
            <a:r>
              <a:rPr lang="ru-RU" sz="1600" dirty="0"/>
              <a:t>Вывод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1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F68BE-EDDC-1AE6-7C3A-504E9A57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42"/>
            <a:ext cx="10515600" cy="490194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Время на принятие решения: есть ли потенциал и какой он</a:t>
            </a:r>
            <a:r>
              <a:rPr lang="en-US" sz="2000" dirty="0"/>
              <a:t>?</a:t>
            </a:r>
            <a:r>
              <a:rPr lang="ru-RU" sz="20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DB1395-B163-605B-613D-80BEF2E7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7" y="1541495"/>
            <a:ext cx="5465313" cy="3775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1CEF1-210E-186F-407A-40A8C6AE6245}"/>
              </a:ext>
            </a:extLst>
          </p:cNvPr>
          <p:cNvSpPr txBox="1"/>
          <p:nvPr/>
        </p:nvSpPr>
        <p:spPr>
          <a:xfrm>
            <a:off x="7041823" y="1541495"/>
            <a:ext cx="3963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Матожидание</a:t>
            </a:r>
            <a:r>
              <a:rPr lang="ru-RU" dirty="0"/>
              <a:t>: 18.969 сек </a:t>
            </a:r>
          </a:p>
          <a:p>
            <a:r>
              <a:rPr lang="ru-RU" b="1" dirty="0"/>
              <a:t>Дисперсия:</a:t>
            </a:r>
            <a:r>
              <a:rPr lang="ru-RU" dirty="0"/>
              <a:t> 90.057 сек</a:t>
            </a:r>
          </a:p>
          <a:p>
            <a:r>
              <a:rPr lang="ru-RU" b="1" dirty="0"/>
              <a:t>Стандартное отклонение:</a:t>
            </a:r>
            <a:r>
              <a:rPr lang="ru-RU" dirty="0"/>
              <a:t> 9.490 сек</a:t>
            </a:r>
          </a:p>
          <a:p>
            <a:r>
              <a:rPr lang="ru-RU" b="1" dirty="0"/>
              <a:t>Среднее арифметическое:</a:t>
            </a:r>
            <a:r>
              <a:rPr lang="ru-RU" dirty="0"/>
              <a:t> 18.969 сек </a:t>
            </a:r>
          </a:p>
          <a:p>
            <a:r>
              <a:rPr lang="ru-RU" b="1" dirty="0"/>
              <a:t>Медиана:</a:t>
            </a:r>
            <a:r>
              <a:rPr lang="ru-RU" dirty="0"/>
              <a:t> 17.000 сек</a:t>
            </a:r>
          </a:p>
          <a:p>
            <a:r>
              <a:rPr lang="ru-RU" b="1" dirty="0"/>
              <a:t>Мода:</a:t>
            </a:r>
            <a:r>
              <a:rPr lang="ru-RU" dirty="0"/>
              <a:t> 16.000 сек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CDA4-E426-4325-CA1A-2FCBB6E69321}"/>
              </a:ext>
            </a:extLst>
          </p:cNvPr>
          <p:cNvSpPr txBox="1"/>
          <p:nvPr/>
        </p:nvSpPr>
        <p:spPr>
          <a:xfrm>
            <a:off x="6733710" y="3429000"/>
            <a:ext cx="49019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Интерпретация:</a:t>
            </a:r>
          </a:p>
          <a:p>
            <a:r>
              <a:rPr lang="ru-RU" sz="1600" dirty="0"/>
              <a:t>1) </a:t>
            </a:r>
            <a:r>
              <a:rPr lang="en-US" sz="1600" dirty="0"/>
              <a:t>E(x)</a:t>
            </a:r>
            <a:r>
              <a:rPr lang="ru-RU" sz="1600" dirty="0"/>
              <a:t> нов.</a:t>
            </a:r>
            <a:r>
              <a:rPr lang="en-US" sz="1600" dirty="0"/>
              <a:t> =</a:t>
            </a:r>
            <a:r>
              <a:rPr lang="ru-RU" sz="1600" dirty="0"/>
              <a:t> </a:t>
            </a:r>
            <a:r>
              <a:rPr lang="en-US" sz="1600" dirty="0"/>
              <a:t>E(x) </a:t>
            </a:r>
            <a:r>
              <a:rPr lang="ru-RU" sz="1600" dirty="0" err="1"/>
              <a:t>текущ</a:t>
            </a:r>
            <a:r>
              <a:rPr lang="ru-RU" sz="1600" dirty="0"/>
              <a:t>. – </a:t>
            </a:r>
            <a:r>
              <a:rPr lang="ru-RU" sz="1600" dirty="0" err="1"/>
              <a:t>стд</a:t>
            </a:r>
            <a:r>
              <a:rPr lang="ru-RU" sz="1600" dirty="0"/>
              <a:t>. </a:t>
            </a:r>
            <a:r>
              <a:rPr lang="ru-RU" sz="1600" dirty="0" err="1"/>
              <a:t>откл</a:t>
            </a:r>
            <a:r>
              <a:rPr lang="ru-RU" sz="1600" dirty="0"/>
              <a:t>., а мода будет </a:t>
            </a:r>
            <a:r>
              <a:rPr lang="ru-RU" sz="1600" dirty="0" err="1"/>
              <a:t>сни</a:t>
            </a:r>
            <a:r>
              <a:rPr lang="ru-RU" sz="1600" dirty="0"/>
              <a:t>-</a:t>
            </a:r>
            <a:br>
              <a:rPr lang="ru-RU" sz="1600" dirty="0"/>
            </a:br>
            <a:r>
              <a:rPr lang="ru-RU" sz="1600" dirty="0"/>
              <a:t>жаться автоматом</a:t>
            </a:r>
            <a:br>
              <a:rPr lang="ru-RU" sz="1600" dirty="0"/>
            </a:br>
            <a:r>
              <a:rPr lang="ru-RU" sz="1600" dirty="0"/>
              <a:t>2) </a:t>
            </a:r>
            <a:r>
              <a:rPr lang="en-US" sz="1600" dirty="0"/>
              <a:t> M(X)</a:t>
            </a:r>
            <a:r>
              <a:rPr lang="ru-RU" sz="1600" dirty="0"/>
              <a:t> снижать (</a:t>
            </a:r>
            <a:r>
              <a:rPr lang="ru-RU" sz="1600" dirty="0" err="1"/>
              <a:t>пампить</a:t>
            </a:r>
            <a:r>
              <a:rPr lang="ru-RU" sz="1600" dirty="0"/>
              <a:t> моду)</a:t>
            </a:r>
          </a:p>
          <a:p>
            <a:r>
              <a:rPr lang="en-US" sz="1600" dirty="0"/>
              <a:t>3) </a:t>
            </a:r>
            <a:r>
              <a:rPr lang="ru-RU" sz="1600" dirty="0"/>
              <a:t>Все значения идеальны</a:t>
            </a:r>
            <a:br>
              <a:rPr lang="en-US" sz="1600" dirty="0"/>
            </a:br>
            <a:br>
              <a:rPr lang="ru-RU" sz="1600" dirty="0"/>
            </a:br>
            <a:br>
              <a:rPr lang="en-US" sz="1600" dirty="0"/>
            </a:br>
            <a:r>
              <a:rPr lang="ru-RU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01720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DAA2-F4B8-8511-1778-3033117D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61" y="94269"/>
            <a:ext cx="7278278" cy="530208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Время на принятие решения: есть ли потенциал и какой он</a:t>
            </a:r>
            <a:r>
              <a:rPr lang="en-US" sz="2000" dirty="0"/>
              <a:t>?</a:t>
            </a:r>
            <a:r>
              <a:rPr lang="ru-RU" sz="2000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F8A170-8EF5-2712-E267-B428E28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61" y="912669"/>
            <a:ext cx="4287600" cy="2660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E995E2-3BDB-D677-2309-6807C163B8B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22" y="912543"/>
            <a:ext cx="4287600" cy="266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B56A7DA-B228-96BF-6A8D-F7A9E0570BB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604861" y="3782819"/>
            <a:ext cx="4287600" cy="266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0B4647-E197-3781-7EFA-17945CFD32B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31622" y="3782819"/>
            <a:ext cx="4287600" cy="266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22801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DAA2-F4B8-8511-1778-3033117D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61" y="94269"/>
            <a:ext cx="7278278" cy="5302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/>
              <a:t>За счёт чего может произойти снижение</a:t>
            </a:r>
            <a:r>
              <a:rPr lang="en-US" sz="2000" dirty="0"/>
              <a:t>?</a:t>
            </a:r>
            <a:r>
              <a:rPr lang="ru-RU" sz="2000" dirty="0"/>
              <a:t>: Гипотеза про отдых для сотрудников </a:t>
            </a:r>
            <a:r>
              <a:rPr lang="en-US" sz="2000" dirty="0"/>
              <a:t>(</a:t>
            </a:r>
            <a:r>
              <a:rPr lang="ru-RU" sz="2000" dirty="0"/>
              <a:t>без учета таймаутов</a:t>
            </a:r>
            <a:r>
              <a:rPr lang="en-US" sz="2000" dirty="0"/>
              <a:t>)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DD88E-531B-5A3F-D1F3-0C1421EB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520" y="800249"/>
            <a:ext cx="864990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4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DAA2-F4B8-8511-1778-3033117D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61" y="94269"/>
            <a:ext cx="7278278" cy="5302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/>
              <a:t>За счёт чего может произойти снижение</a:t>
            </a:r>
            <a:r>
              <a:rPr lang="en-US" sz="2000" dirty="0"/>
              <a:t>?</a:t>
            </a:r>
            <a:r>
              <a:rPr lang="ru-RU" sz="2000" dirty="0"/>
              <a:t>: Гипотеза про отдых для сотрудников (без учета таймаутов)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681C83-71CD-F68D-6C16-7454CB8B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28" y="1329179"/>
            <a:ext cx="6589336" cy="37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8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C3916-544E-A23D-903F-E0A7059A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18854"/>
            <a:ext cx="10515600" cy="597178"/>
          </a:xfrm>
        </p:spPr>
        <p:txBody>
          <a:bodyPr/>
          <a:lstStyle/>
          <a:p>
            <a:pPr algn="ctr"/>
            <a:r>
              <a:rPr lang="ru-RU" sz="2000" dirty="0"/>
              <a:t>Очереди: есть ли потенциал и какой он</a:t>
            </a:r>
            <a:r>
              <a:rPr lang="en-US" sz="2000" dirty="0"/>
              <a:t>?</a:t>
            </a:r>
            <a:r>
              <a:rPr lang="ru-RU" sz="20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D07E55-BCDA-BE4C-F990-0E50925F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6" y="1048732"/>
            <a:ext cx="8339940" cy="4760536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9F1CA465-68DA-B0B5-A8C5-3CCB757B5F3B}"/>
              </a:ext>
            </a:extLst>
          </p:cNvPr>
          <p:cNvSpPr/>
          <p:nvPr/>
        </p:nvSpPr>
        <p:spPr>
          <a:xfrm>
            <a:off x="6256256" y="4582174"/>
            <a:ext cx="320511" cy="3110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F355E-63A5-6CCE-E07B-56B8C84F1B4D}"/>
              </a:ext>
            </a:extLst>
          </p:cNvPr>
          <p:cNvSpPr txBox="1"/>
          <p:nvPr/>
        </p:nvSpPr>
        <p:spPr>
          <a:xfrm>
            <a:off x="9110036" y="1559388"/>
            <a:ext cx="28620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Матожидание</a:t>
            </a:r>
            <a:r>
              <a:rPr lang="ru-RU" dirty="0"/>
              <a:t>: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0.95 сек</a:t>
            </a:r>
            <a:r>
              <a:rPr lang="ru-RU" dirty="0"/>
              <a:t>  </a:t>
            </a:r>
          </a:p>
          <a:p>
            <a:r>
              <a:rPr lang="ru-RU" b="1" dirty="0"/>
              <a:t>Дисперсия:</a:t>
            </a:r>
            <a:r>
              <a:rPr lang="ru-RU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сек</a:t>
            </a:r>
            <a:endParaRPr lang="ru-RU" dirty="0"/>
          </a:p>
          <a:p>
            <a:r>
              <a:rPr lang="ru-RU" b="1" dirty="0"/>
              <a:t>Стандартное отклонение:</a:t>
            </a:r>
            <a:r>
              <a:rPr lang="ru-RU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2.693 сек</a:t>
            </a:r>
            <a:b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ru-RU" b="1" dirty="0"/>
              <a:t>Среднее арифметическое:</a:t>
            </a:r>
            <a:r>
              <a:rPr lang="ru-RU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0,95 сек</a:t>
            </a:r>
            <a:r>
              <a:rPr lang="ru-RU" dirty="0"/>
              <a:t>  </a:t>
            </a:r>
          </a:p>
          <a:p>
            <a:r>
              <a:rPr lang="ru-RU" b="1" dirty="0"/>
              <a:t>Медиана:</a:t>
            </a:r>
            <a:r>
              <a:rPr lang="ru-RU" dirty="0"/>
              <a:t> </a:t>
            </a:r>
            <a:r>
              <a:rPr lang="en-US" dirty="0"/>
              <a:t>0</a:t>
            </a:r>
            <a:r>
              <a:rPr lang="ru-RU" dirty="0"/>
              <a:t> сек </a:t>
            </a:r>
          </a:p>
          <a:p>
            <a:r>
              <a:rPr lang="ru-RU" b="1" dirty="0"/>
              <a:t>Мода:</a:t>
            </a:r>
            <a:r>
              <a:rPr lang="ru-RU" dirty="0"/>
              <a:t> 0 сек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9F418-7DE3-B928-35DB-723466052C1F}"/>
              </a:ext>
            </a:extLst>
          </p:cNvPr>
          <p:cNvSpPr txBox="1"/>
          <p:nvPr/>
        </p:nvSpPr>
        <p:spPr>
          <a:xfrm>
            <a:off x="8936850" y="4091980"/>
            <a:ext cx="39260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Вывод:</a:t>
            </a:r>
            <a:r>
              <a:rPr lang="ru-RU" sz="1400" dirty="0"/>
              <a:t> тут легче </a:t>
            </a:r>
            <a:r>
              <a:rPr lang="ru-RU" sz="1400" dirty="0" err="1"/>
              <a:t>запам</a:t>
            </a:r>
            <a:r>
              <a:rPr lang="ru-RU" sz="1400" dirty="0"/>
              <a:t>-</a:t>
            </a:r>
            <a:br>
              <a:rPr lang="ru-RU" sz="1400" dirty="0"/>
            </a:br>
            <a:r>
              <a:rPr lang="ru-RU" sz="1400" dirty="0"/>
              <a:t>пить моду и второе за ней значение</a:t>
            </a:r>
          </a:p>
          <a:p>
            <a:r>
              <a:rPr lang="ru-RU" sz="1400" dirty="0"/>
              <a:t>, потому что</a:t>
            </a:r>
            <a:br>
              <a:rPr lang="ru-RU" sz="1400" dirty="0"/>
            </a:br>
            <a:r>
              <a:rPr lang="ru-RU" sz="1400" dirty="0"/>
              <a:t>она итак огромная</a:t>
            </a:r>
            <a:br>
              <a:rPr lang="ru-RU" sz="1400" dirty="0"/>
            </a:br>
            <a:r>
              <a:rPr lang="ru-RU" sz="1400" dirty="0"/>
              <a:t> (дальше мы это увидим). Допустим, </a:t>
            </a:r>
            <a:br>
              <a:rPr lang="ru-RU" sz="1400" dirty="0"/>
            </a:br>
            <a:r>
              <a:rPr lang="ru-RU" sz="1400" dirty="0"/>
              <a:t>если выяснится, что очереди моды </a:t>
            </a:r>
            <a:br>
              <a:rPr lang="ru-RU" sz="1400" dirty="0"/>
            </a:br>
            <a:r>
              <a:rPr lang="ru-RU" sz="1400" dirty="0"/>
              <a:t>происходят только перед первой и второй</a:t>
            </a:r>
            <a:br>
              <a:rPr lang="ru-RU" sz="1400" dirty="0"/>
            </a:br>
            <a:r>
              <a:rPr lang="ru-RU" sz="1400" dirty="0"/>
              <a:t>попытками, то третью попытку вообще убираем.</a:t>
            </a:r>
          </a:p>
        </p:txBody>
      </p:sp>
    </p:spTree>
    <p:extLst>
      <p:ext uri="{BB962C8B-B14F-4D97-AF65-F5344CB8AC3E}">
        <p14:creationId xmlns:p14="http://schemas.microsoft.com/office/powerpoint/2010/main" val="39110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C3916-544E-A23D-903F-E0A7059A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18854"/>
            <a:ext cx="10515600" cy="597178"/>
          </a:xfrm>
        </p:spPr>
        <p:txBody>
          <a:bodyPr/>
          <a:lstStyle/>
          <a:p>
            <a:pPr algn="ctr"/>
            <a:r>
              <a:rPr lang="ru-RU" sz="2000" dirty="0"/>
              <a:t>Очереди: есть ли потенциал и какой он</a:t>
            </a:r>
            <a:r>
              <a:rPr lang="en-US" sz="2000" dirty="0"/>
              <a:t>?</a:t>
            </a:r>
            <a:r>
              <a:rPr lang="ru-RU" sz="2000" dirty="0"/>
              <a:t> 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1CA465-68DA-B0B5-A8C5-3CCB757B5F3B}"/>
              </a:ext>
            </a:extLst>
          </p:cNvPr>
          <p:cNvSpPr/>
          <p:nvPr/>
        </p:nvSpPr>
        <p:spPr>
          <a:xfrm>
            <a:off x="6256256" y="4582174"/>
            <a:ext cx="320511" cy="3110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342775-A20C-3A73-8268-C03769C7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486" y="909912"/>
            <a:ext cx="3572374" cy="5426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8C8013-101E-4405-8086-8D631395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6" y="936543"/>
            <a:ext cx="5542318" cy="4455589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42E45A69-FE25-0417-4801-6719FD87CE17}"/>
              </a:ext>
            </a:extLst>
          </p:cNvPr>
          <p:cNvSpPr/>
          <p:nvPr/>
        </p:nvSpPr>
        <p:spPr>
          <a:xfrm>
            <a:off x="4741682" y="5052767"/>
            <a:ext cx="499621" cy="2356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79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B2F7B-D3D2-BDA1-DD51-4029CB25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08"/>
            <a:ext cx="10515600" cy="568129"/>
          </a:xfrm>
        </p:spPr>
        <p:txBody>
          <a:bodyPr/>
          <a:lstStyle/>
          <a:p>
            <a:pPr algn="ctr"/>
            <a:r>
              <a:rPr lang="ru-RU" sz="2000" dirty="0"/>
              <a:t>Время на взятие: есть ли потенциал и какой он</a:t>
            </a:r>
            <a:r>
              <a:rPr lang="en-US" sz="2000" dirty="0"/>
              <a:t>?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721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347</Words>
  <Application>Microsoft Office PowerPoint</Application>
  <PresentationFormat>Широкоэкранный</PresentationFormat>
  <Paragraphs>44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Снижение времени проведения осмотров </vt:lpstr>
      <vt:lpstr>Содержание</vt:lpstr>
      <vt:lpstr>Время на принятие решения: есть ли потенциал и какой он? </vt:lpstr>
      <vt:lpstr>Время на принятие решения: есть ли потенциал и какой он? </vt:lpstr>
      <vt:lpstr>За счёт чего может произойти снижение?: Гипотеза про отдых для сотрудников (без учета таймаутов)</vt:lpstr>
      <vt:lpstr>За счёт чего может произойти снижение?: Гипотеза про отдых для сотрудников (без учета таймаутов) </vt:lpstr>
      <vt:lpstr>Очереди: есть ли потенциал и какой он? </vt:lpstr>
      <vt:lpstr>Очереди: есть ли потенциал и какой он? </vt:lpstr>
      <vt:lpstr>Время на взятие: есть ли потенциал и какой он? </vt:lpstr>
      <vt:lpstr>Время на взятие: есть ли потенциал и какой он?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Снижение времени проведения осмотров </dc:title>
  <dc:creator>Арциус 24</dc:creator>
  <cp:lastModifiedBy>Арциус 24</cp:lastModifiedBy>
  <cp:revision>18</cp:revision>
  <dcterms:created xsi:type="dcterms:W3CDTF">2023-10-22T03:00:49Z</dcterms:created>
  <dcterms:modified xsi:type="dcterms:W3CDTF">2023-10-23T15:44:27Z</dcterms:modified>
</cp:coreProperties>
</file>