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notesMasterIdLst>
    <p:notesMasterId r:id="rId12"/>
  </p:notesMasterIdLst>
  <p:handoutMasterIdLst>
    <p:handoutMasterId r:id="rId13"/>
  </p:handoutMasterIdLst>
  <p:sldIdLst>
    <p:sldId id="257" r:id="rId2"/>
    <p:sldId id="260" r:id="rId3"/>
    <p:sldId id="258" r:id="rId4"/>
    <p:sldId id="263" r:id="rId5"/>
    <p:sldId id="259" r:id="rId6"/>
    <p:sldId id="266" r:id="rId7"/>
    <p:sldId id="261" r:id="rId8"/>
    <p:sldId id="262" r:id="rId9"/>
    <p:sldId id="265" r:id="rId10"/>
    <p:sldId id="264" r:id="rId11"/>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snapToGrid="0">
      <p:cViewPr varScale="1">
        <p:scale>
          <a:sx n="89" d="100"/>
          <a:sy n="89" d="100"/>
        </p:scale>
        <p:origin x="68" y="304"/>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D:\study\&#22823;&#20108;&#19979;\4.0&#39640;&#32423;&#25968;&#25454;&#32467;&#26500;&#19982;&#31639;&#27861;&#20998;&#26512;\project_2safefruits\shuju_pic.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dirty="0"/>
              <a:t>Time</a:t>
            </a:r>
            <a:r>
              <a:rPr lang="en-US" altLang="zh-CN" baseline="0" dirty="0"/>
              <a:t> Consumed</a:t>
            </a:r>
            <a:endParaRPr lang="en-US" altLang="zh-C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tx>
            <c:strRef>
              <c:f>Sheet1!$A$4</c:f>
              <c:strCache>
                <c:ptCount val="1"/>
                <c:pt idx="0">
                  <c:v>fruit size 100</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Sheet1!$B$3:$G$3</c:f>
              <c:numCache>
                <c:formatCode>General</c:formatCode>
                <c:ptCount val="6"/>
                <c:pt idx="0">
                  <c:v>10</c:v>
                </c:pt>
                <c:pt idx="1">
                  <c:v>30</c:v>
                </c:pt>
                <c:pt idx="2">
                  <c:v>60</c:v>
                </c:pt>
                <c:pt idx="3">
                  <c:v>70</c:v>
                </c:pt>
                <c:pt idx="4">
                  <c:v>90</c:v>
                </c:pt>
                <c:pt idx="5">
                  <c:v>100</c:v>
                </c:pt>
              </c:numCache>
            </c:numRef>
          </c:xVal>
          <c:yVal>
            <c:numRef>
              <c:f>Sheet1!$B$4:$G$4</c:f>
              <c:numCache>
                <c:formatCode>General</c:formatCode>
                <c:ptCount val="6"/>
                <c:pt idx="0">
                  <c:v>2</c:v>
                </c:pt>
                <c:pt idx="1">
                  <c:v>1</c:v>
                </c:pt>
                <c:pt idx="2">
                  <c:v>2</c:v>
                </c:pt>
                <c:pt idx="3">
                  <c:v>2</c:v>
                </c:pt>
                <c:pt idx="4">
                  <c:v>3</c:v>
                </c:pt>
                <c:pt idx="5">
                  <c:v>3</c:v>
                </c:pt>
              </c:numCache>
            </c:numRef>
          </c:yVal>
          <c:smooth val="0"/>
          <c:extLst>
            <c:ext xmlns:c16="http://schemas.microsoft.com/office/drawing/2014/chart" uri="{C3380CC4-5D6E-409C-BE32-E72D297353CC}">
              <c16:uniqueId val="{00000000-D85C-4D19-BB8F-DBBD137A5318}"/>
            </c:ext>
          </c:extLst>
        </c:ser>
        <c:ser>
          <c:idx val="1"/>
          <c:order val="1"/>
          <c:tx>
            <c:strRef>
              <c:f>Sheet1!$A$5</c:f>
              <c:strCache>
                <c:ptCount val="1"/>
                <c:pt idx="0">
                  <c:v>fruit size 200</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Sheet1!$B$3:$G$3</c:f>
              <c:numCache>
                <c:formatCode>General</c:formatCode>
                <c:ptCount val="6"/>
                <c:pt idx="0">
                  <c:v>10</c:v>
                </c:pt>
                <c:pt idx="1">
                  <c:v>30</c:v>
                </c:pt>
                <c:pt idx="2">
                  <c:v>60</c:v>
                </c:pt>
                <c:pt idx="3">
                  <c:v>70</c:v>
                </c:pt>
                <c:pt idx="4">
                  <c:v>90</c:v>
                </c:pt>
                <c:pt idx="5">
                  <c:v>100</c:v>
                </c:pt>
              </c:numCache>
            </c:numRef>
          </c:xVal>
          <c:yVal>
            <c:numRef>
              <c:f>Sheet1!$B$5:$G$5</c:f>
              <c:numCache>
                <c:formatCode>General</c:formatCode>
                <c:ptCount val="6"/>
                <c:pt idx="0">
                  <c:v>9</c:v>
                </c:pt>
                <c:pt idx="1">
                  <c:v>11</c:v>
                </c:pt>
                <c:pt idx="2">
                  <c:v>11</c:v>
                </c:pt>
                <c:pt idx="3">
                  <c:v>544</c:v>
                </c:pt>
                <c:pt idx="4">
                  <c:v>120</c:v>
                </c:pt>
                <c:pt idx="5">
                  <c:v>1594</c:v>
                </c:pt>
              </c:numCache>
            </c:numRef>
          </c:yVal>
          <c:smooth val="0"/>
          <c:extLst>
            <c:ext xmlns:c16="http://schemas.microsoft.com/office/drawing/2014/chart" uri="{C3380CC4-5D6E-409C-BE32-E72D297353CC}">
              <c16:uniqueId val="{00000001-D85C-4D19-BB8F-DBBD137A5318}"/>
            </c:ext>
          </c:extLst>
        </c:ser>
        <c:ser>
          <c:idx val="2"/>
          <c:order val="2"/>
          <c:tx>
            <c:strRef>
              <c:f>Sheet1!$A$6</c:f>
              <c:strCache>
                <c:ptCount val="1"/>
                <c:pt idx="0">
                  <c:v>fruit size 300</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Sheet1!$B$3:$G$3</c:f>
              <c:numCache>
                <c:formatCode>General</c:formatCode>
                <c:ptCount val="6"/>
                <c:pt idx="0">
                  <c:v>10</c:v>
                </c:pt>
                <c:pt idx="1">
                  <c:v>30</c:v>
                </c:pt>
                <c:pt idx="2">
                  <c:v>60</c:v>
                </c:pt>
                <c:pt idx="3">
                  <c:v>70</c:v>
                </c:pt>
                <c:pt idx="4">
                  <c:v>90</c:v>
                </c:pt>
                <c:pt idx="5">
                  <c:v>100</c:v>
                </c:pt>
              </c:numCache>
            </c:numRef>
          </c:xVal>
          <c:yVal>
            <c:numRef>
              <c:f>Sheet1!$B$6:$G$6</c:f>
              <c:numCache>
                <c:formatCode>General</c:formatCode>
                <c:ptCount val="6"/>
                <c:pt idx="0">
                  <c:v>27</c:v>
                </c:pt>
                <c:pt idx="1">
                  <c:v>21</c:v>
                </c:pt>
                <c:pt idx="2">
                  <c:v>52</c:v>
                </c:pt>
                <c:pt idx="3">
                  <c:v>204</c:v>
                </c:pt>
                <c:pt idx="4">
                  <c:v>683</c:v>
                </c:pt>
                <c:pt idx="5">
                  <c:v>4353</c:v>
                </c:pt>
              </c:numCache>
            </c:numRef>
          </c:yVal>
          <c:smooth val="0"/>
          <c:extLst>
            <c:ext xmlns:c16="http://schemas.microsoft.com/office/drawing/2014/chart" uri="{C3380CC4-5D6E-409C-BE32-E72D297353CC}">
              <c16:uniqueId val="{00000002-D85C-4D19-BB8F-DBBD137A5318}"/>
            </c:ext>
          </c:extLst>
        </c:ser>
        <c:ser>
          <c:idx val="3"/>
          <c:order val="3"/>
          <c:tx>
            <c:strRef>
              <c:f>Sheet1!$A$7</c:f>
              <c:strCache>
                <c:ptCount val="1"/>
                <c:pt idx="0">
                  <c:v>fruit size 400</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Sheet1!$B$3:$G$3</c:f>
              <c:numCache>
                <c:formatCode>General</c:formatCode>
                <c:ptCount val="6"/>
                <c:pt idx="0">
                  <c:v>10</c:v>
                </c:pt>
                <c:pt idx="1">
                  <c:v>30</c:v>
                </c:pt>
                <c:pt idx="2">
                  <c:v>60</c:v>
                </c:pt>
                <c:pt idx="3">
                  <c:v>70</c:v>
                </c:pt>
                <c:pt idx="4">
                  <c:v>90</c:v>
                </c:pt>
                <c:pt idx="5">
                  <c:v>100</c:v>
                </c:pt>
              </c:numCache>
            </c:numRef>
          </c:xVal>
          <c:yVal>
            <c:numRef>
              <c:f>Sheet1!$B$7:$G$7</c:f>
              <c:numCache>
                <c:formatCode>General</c:formatCode>
                <c:ptCount val="6"/>
                <c:pt idx="0">
                  <c:v>111</c:v>
                </c:pt>
                <c:pt idx="1">
                  <c:v>99</c:v>
                </c:pt>
                <c:pt idx="2">
                  <c:v>188</c:v>
                </c:pt>
                <c:pt idx="3">
                  <c:v>251</c:v>
                </c:pt>
                <c:pt idx="4">
                  <c:v>3399</c:v>
                </c:pt>
                <c:pt idx="5">
                  <c:v>6352</c:v>
                </c:pt>
              </c:numCache>
            </c:numRef>
          </c:yVal>
          <c:smooth val="0"/>
          <c:extLst>
            <c:ext xmlns:c16="http://schemas.microsoft.com/office/drawing/2014/chart" uri="{C3380CC4-5D6E-409C-BE32-E72D297353CC}">
              <c16:uniqueId val="{00000003-D85C-4D19-BB8F-DBBD137A5318}"/>
            </c:ext>
          </c:extLst>
        </c:ser>
        <c:dLbls>
          <c:showLegendKey val="0"/>
          <c:showVal val="0"/>
          <c:showCatName val="0"/>
          <c:showSerName val="0"/>
          <c:showPercent val="0"/>
          <c:showBubbleSize val="0"/>
        </c:dLbls>
        <c:axId val="1622068176"/>
        <c:axId val="1622063184"/>
      </c:scatterChart>
      <c:valAx>
        <c:axId val="16220681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Tips</a:t>
                </a:r>
                <a:r>
                  <a:rPr lang="en-US" altLang="zh-CN" baseline="0"/>
                  <a:t> size</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622063184"/>
        <c:crosses val="autoZero"/>
        <c:crossBetween val="midCat"/>
      </c:valAx>
      <c:valAx>
        <c:axId val="16220631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时间</a:t>
                </a:r>
                <a:r>
                  <a:rPr lang="en-US" altLang="zh-CN"/>
                  <a:t>\ms</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62206817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D0FB4D3-6128-4A32-99CB-3D641AA2C1C7}" type="datetime1">
              <a:rPr lang="zh-CN" altLang="en-US" smtClean="0"/>
              <a:t>2022/6/7</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A5D8F05-9A30-4406-B806-2F3173E8BD00}" type="datetime1">
              <a:rPr lang="zh-CN" altLang="en-US" smtClean="0"/>
              <a:t>2022/6/7</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zh-CN" altLang="en-US"/>
              <a:t>单击此处编辑母版副标题样式</a:t>
            </a:r>
            <a:endParaRPr lang="en-US" dirty="0"/>
          </a:p>
        </p:txBody>
      </p:sp>
      <p:cxnSp>
        <p:nvCxnSpPr>
          <p:cNvPr id="9" name="直接连接符​​(S)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日期占位符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CADA3F98-F3A6-4186-A9B7-7633E0EF6D0A}" type="datetime1">
              <a:rPr lang="zh-CN" altLang="en-US" smtClean="0"/>
              <a:t>2022/6/7</a:t>
            </a:fld>
            <a:endParaRPr lang="en-US" dirty="0"/>
          </a:p>
        </p:txBody>
      </p:sp>
      <p:sp>
        <p:nvSpPr>
          <p:cNvPr id="5" name="页脚占位符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灯片编号占位符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lIns="45720" tIns="0" rIns="45720" bIns="0"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EC970623-7DFB-42A3-8CCE-B702D8A8CBA8}" type="datetime1">
              <a:rPr lang="zh-CN" altLang="en-US" smtClean="0"/>
              <a:t>2022/6/7</a:t>
            </a:fld>
            <a:endParaRPr lang="en-US" dirty="0"/>
          </a:p>
        </p:txBody>
      </p:sp>
      <p:sp>
        <p:nvSpPr>
          <p:cNvPr id="8" name="页脚占位符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灯片编号占位符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标题与文本">
    <p:spTree>
      <p:nvGrpSpPr>
        <p:cNvPr id="1" name=""/>
        <p:cNvGrpSpPr/>
        <p:nvPr/>
      </p:nvGrpSpPr>
      <p:grpSpPr>
        <a:xfrm>
          <a:off x="0" y="0"/>
          <a:ext cx="0" cy="0"/>
          <a:chOff x="0" y="0"/>
          <a:chExt cx="0" cy="0"/>
        </a:xfrm>
      </p:grpSpPr>
      <p:sp>
        <p:nvSpPr>
          <p:cNvPr id="9" name="长方形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垂直标题 1"/>
          <p:cNvSpPr>
            <a:spLocks noGrp="1"/>
          </p:cNvSpPr>
          <p:nvPr>
            <p:ph type="title" orient="vert"/>
          </p:nvPr>
        </p:nvSpPr>
        <p:spPr>
          <a:xfrm>
            <a:off x="8724900" y="412302"/>
            <a:ext cx="2628900" cy="5759898"/>
          </a:xfrm>
        </p:spPr>
        <p:txBody>
          <a:bodyPr vert="eaVert"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a:xfrm>
            <a:off x="838200" y="412302"/>
            <a:ext cx="7734300" cy="5759898"/>
          </a:xfrm>
        </p:spPr>
        <p:txBody>
          <a:bodyPr vert="eaVert" lIns="45720" tIns="0" rIns="45720" bIns="0"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B4E34121-4184-41C6-9EDA-96583076281D}" type="datetime1">
              <a:rPr lang="zh-CN" altLang="en-US" smtClean="0"/>
              <a:t>2022/6/7</a:t>
            </a:fld>
            <a:endParaRPr lang="en-US" dirty="0"/>
          </a:p>
        </p:txBody>
      </p:sp>
      <p:sp>
        <p:nvSpPr>
          <p:cNvPr id="8" name="页脚占位符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灯片编号占位符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E61CDE99-011F-4AB3-8089-8BA026F96ECC}" type="datetime1">
              <a:rPr lang="zh-CN" altLang="en-US" smtClean="0"/>
              <a:t>2022/6/7</a:t>
            </a:fld>
            <a:endParaRPr lang="en-US" dirty="0"/>
          </a:p>
        </p:txBody>
      </p:sp>
      <p:sp>
        <p:nvSpPr>
          <p:cNvPr id="8" name="页脚占位符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灯片编号占位符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cxnSp>
        <p:nvCxnSpPr>
          <p:cNvPr id="9" name="直接连接符​​(S)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日期占位符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0817410B-1C3C-466F-BA3D-F359386E7408}" type="datetime1">
              <a:rPr lang="zh-CN" altLang="en-US" smtClean="0"/>
              <a:t>2022/6/7</a:t>
            </a:fld>
            <a:endParaRPr lang="en-US" dirty="0"/>
          </a:p>
        </p:txBody>
      </p:sp>
      <p:sp>
        <p:nvSpPr>
          <p:cNvPr id="8" name="页脚占位符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灯片编号占位符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标题 7"/>
          <p:cNvSpPr>
            <a:spLocks noGrp="1"/>
          </p:cNvSpPr>
          <p:nvPr>
            <p:ph type="title"/>
          </p:nvPr>
        </p:nvSpPr>
        <p:spPr>
          <a:xfrm>
            <a:off x="1097280" y="286603"/>
            <a:ext cx="10058400" cy="1450757"/>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1097280" y="2120900"/>
            <a:ext cx="4639736" cy="3748193"/>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515944" y="2120900"/>
            <a:ext cx="4639736" cy="3748194"/>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2" name="日期占位符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30FE62F4-ED20-483D-8882-4E153F4AB1A9}" type="datetime1">
              <a:rPr lang="zh-CN" altLang="en-US" smtClean="0"/>
              <a:t>2022/6/7</a:t>
            </a:fld>
            <a:endParaRPr lang="en-US" dirty="0"/>
          </a:p>
        </p:txBody>
      </p:sp>
      <p:sp>
        <p:nvSpPr>
          <p:cNvPr id="9" name="页脚占位符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标题 9"/>
          <p:cNvSpPr>
            <a:spLocks noGrp="1"/>
          </p:cNvSpPr>
          <p:nvPr>
            <p:ph type="title"/>
          </p:nvPr>
        </p:nvSpPr>
        <p:spPr>
          <a:xfrm>
            <a:off x="1097280" y="286603"/>
            <a:ext cx="10058400" cy="1450757"/>
          </a:xfrm>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097280" y="2958274"/>
            <a:ext cx="4639736" cy="2910821"/>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文本占位符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515944" y="2958273"/>
            <a:ext cx="4639736" cy="2910821"/>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2" name="日期占位符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536EC757-5EFA-4870-8AE0-CBC7F92E42C0}" type="datetime1">
              <a:rPr lang="zh-CN" altLang="en-US" smtClean="0"/>
              <a:t>2022/6/7</a:t>
            </a:fld>
            <a:endParaRPr lang="en-US" dirty="0"/>
          </a:p>
        </p:txBody>
      </p:sp>
      <p:sp>
        <p:nvSpPr>
          <p:cNvPr id="11" name="页脚占位符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灯片编号占位符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6" name="日期占位符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D103F23F-FFB3-4FD8-83B9-A81F36049536}" type="datetime1">
              <a:rPr lang="zh-CN" altLang="en-US" smtClean="0"/>
              <a:t>2022/6/7</a:t>
            </a:fld>
            <a:endParaRPr lang="en-US" dirty="0"/>
          </a:p>
        </p:txBody>
      </p:sp>
      <p:sp>
        <p:nvSpPr>
          <p:cNvPr id="7" name="页脚占位符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灯片编号占位符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期占位符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BC2E68CC-4D92-4E28-8F7F-261B223C8800}" type="datetime1">
              <a:rPr lang="zh-CN" altLang="en-US" smtClean="0"/>
              <a:t>2022/6/7</a:t>
            </a:fld>
            <a:endParaRPr lang="en-US" dirty="0"/>
          </a:p>
        </p:txBody>
      </p:sp>
      <p:sp>
        <p:nvSpPr>
          <p:cNvPr id="3" name="页脚占位符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灯片编号占位符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标题的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5458984" y="812799"/>
            <a:ext cx="5928344" cy="5294757"/>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a:xfrm>
            <a:off x="643464" y="6446520"/>
            <a:ext cx="3517568" cy="365125"/>
          </a:xfrm>
        </p:spPr>
        <p:txBody>
          <a:bodyPr rtlCol="0"/>
          <a:lstStyle>
            <a:lvl1pPr algn="l">
              <a:defRPr/>
            </a:lvl1pPr>
          </a:lstStyle>
          <a:p>
            <a:pPr rtl="0"/>
            <a:fld id="{4B028F21-D2E0-4913-BDE8-7EAF71B2B670}" type="datetime1">
              <a:rPr lang="zh-CN" altLang="en-US" smtClean="0"/>
              <a:t>2022/6/7</a:t>
            </a:fld>
            <a:endParaRPr lang="en-US" dirty="0"/>
          </a:p>
        </p:txBody>
      </p:sp>
      <p:sp>
        <p:nvSpPr>
          <p:cNvPr id="6" name="页脚占位符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幻灯片编号占位符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标题的图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图片占位符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en-US" dirty="0"/>
          </a:p>
        </p:txBody>
      </p:sp>
      <p:sp>
        <p:nvSpPr>
          <p:cNvPr id="2" name="标题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zh-CN" altLang="en-US"/>
              <a:t>单击此处编辑母版标题样式</a:t>
            </a:r>
            <a:endParaRPr lang="en-US" dirty="0"/>
          </a:p>
        </p:txBody>
      </p:sp>
      <p:sp>
        <p:nvSpPr>
          <p:cNvPr id="4" name="文本占位符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lvl1pPr>
              <a:defRPr/>
            </a:lvl1pPr>
          </a:lstStyle>
          <a:p>
            <a:pPr rtl="0"/>
            <a:fld id="{20C43889-E80A-487F-AA95-12C7DE3EDE65}" type="datetime1">
              <a:rPr lang="zh-CN" altLang="en-US" smtClean="0"/>
              <a:t>2022/6/7</a:t>
            </a:fld>
            <a:endParaRPr lang="en-US" dirty="0"/>
          </a:p>
        </p:txBody>
      </p:sp>
      <p:sp>
        <p:nvSpPr>
          <p:cNvPr id="6" name="页脚占位符 5"/>
          <p:cNvSpPr>
            <a:spLocks noGrp="1"/>
          </p:cNvSpPr>
          <p:nvPr>
            <p:ph type="ftr" sz="quarter" idx="11"/>
          </p:nvPr>
        </p:nvSpPr>
        <p:spPr>
          <a:xfrm>
            <a:off x="1097279" y="6446838"/>
            <a:ext cx="6818262" cy="365125"/>
          </a:xfrm>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占位符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endParaRPr lang="en-US" dirty="0"/>
          </a:p>
        </p:txBody>
      </p:sp>
      <p:sp>
        <p:nvSpPr>
          <p:cNvPr id="4" name="日期占位符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icrosoft YaHei UI" panose="020B0503020204020204" pitchFamily="34" charset="-122"/>
                <a:ea typeface="Microsoft YaHei UI" panose="020B0503020204020204" pitchFamily="34" charset="-122"/>
              </a:defRPr>
            </a:lvl1pPr>
          </a:lstStyle>
          <a:p>
            <a:fld id="{F339E1E4-D2DD-4CAA-9BAA-90EEA32661C4}" type="datetime1">
              <a:rPr lang="zh-CN" altLang="en-US" smtClean="0"/>
              <a:t>2022/6/7</a:t>
            </a:fld>
            <a:endParaRPr lang="en-US" dirty="0"/>
          </a:p>
        </p:txBody>
      </p:sp>
      <p:sp>
        <p:nvSpPr>
          <p:cNvPr id="5" name="页脚占位符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icrosoft YaHei UI" panose="020B0503020204020204" pitchFamily="34" charset="-122"/>
                <a:ea typeface="Microsoft YaHei UI" panose="020B0503020204020204" pitchFamily="34" charset="-122"/>
              </a:defRPr>
            </a:lvl1pPr>
          </a:lstStyle>
          <a:p>
            <a:fld id="{3A98EE3D-8CD1-4C3F-BD1C-C98C9596463C}" type="slidenum">
              <a:rPr lang="en-US" smtClean="0"/>
              <a:pPr/>
              <a:t>‹#›</a:t>
            </a:fld>
            <a:endParaRPr lang="en-US" dirty="0"/>
          </a:p>
        </p:txBody>
      </p:sp>
      <p:cxnSp>
        <p:nvCxnSpPr>
          <p:cNvPr id="10" name="直接连接符​​(S)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长方形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en-US" altLang="zh-CN" sz="4400" dirty="0"/>
              <a:t>A Compiler of C-Minus</a:t>
            </a:r>
            <a:endParaRPr lang="zh-cn" sz="4400" dirty="0"/>
          </a:p>
        </p:txBody>
      </p:sp>
      <p:sp>
        <p:nvSpPr>
          <p:cNvPr id="3" name="副标题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8"/>
            <a:ext cx="6269347" cy="1546149"/>
          </a:xfrm>
        </p:spPr>
        <p:txBody>
          <a:bodyPr rtlCol="0">
            <a:normAutofit fontScale="62500" lnSpcReduction="20000"/>
          </a:bodyPr>
          <a:lstStyle/>
          <a:p>
            <a:pPr algn="r" rtl="0"/>
            <a:endParaRPr lang="en-US" altLang="zh-CN" sz="2400" dirty="0">
              <a:solidFill>
                <a:schemeClr val="tx1">
                  <a:lumMod val="85000"/>
                  <a:lumOff val="15000"/>
                </a:schemeClr>
              </a:solidFill>
              <a:latin typeface="+mn-ea"/>
              <a:ea typeface="+mn-ea"/>
            </a:endParaRPr>
          </a:p>
          <a:p>
            <a:pPr algn="r" rtl="0"/>
            <a:r>
              <a:rPr lang="zh-CN" altLang="en-US" sz="2400" dirty="0">
                <a:solidFill>
                  <a:schemeClr val="tx1">
                    <a:lumMod val="85000"/>
                    <a:lumOff val="15000"/>
                  </a:schemeClr>
                </a:solidFill>
                <a:latin typeface="+mn-ea"/>
                <a:ea typeface="+mn-ea"/>
              </a:rPr>
              <a:t>第九组</a:t>
            </a:r>
            <a:endParaRPr lang="en-US" altLang="zh-CN" sz="2400" dirty="0">
              <a:solidFill>
                <a:schemeClr val="tx1">
                  <a:lumMod val="85000"/>
                  <a:lumOff val="15000"/>
                </a:schemeClr>
              </a:solidFill>
              <a:latin typeface="+mn-ea"/>
              <a:ea typeface="+mn-ea"/>
            </a:endParaRPr>
          </a:p>
          <a:p>
            <a:pPr algn="r" rtl="0"/>
            <a:r>
              <a:rPr lang="zh-CN" altLang="en-US" sz="2400" dirty="0">
                <a:solidFill>
                  <a:schemeClr val="tx1">
                    <a:lumMod val="85000"/>
                    <a:lumOff val="15000"/>
                  </a:schemeClr>
                </a:solidFill>
                <a:latin typeface="+mn-ea"/>
                <a:ea typeface="+mn-ea"/>
              </a:rPr>
              <a:t>谢文想 徐正韬 汪辉</a:t>
            </a:r>
            <a:endParaRPr lang="en-US" altLang="zh-CN" sz="2400" dirty="0">
              <a:solidFill>
                <a:schemeClr val="tx1">
                  <a:lumMod val="85000"/>
                  <a:lumOff val="15000"/>
                </a:schemeClr>
              </a:solidFill>
              <a:latin typeface="+mn-ea"/>
              <a:ea typeface="+mn-ea"/>
            </a:endParaRPr>
          </a:p>
          <a:p>
            <a:pPr algn="r" rtl="0"/>
            <a:r>
              <a:rPr lang="en-US" altLang="zh-CN" sz="2400" dirty="0">
                <a:solidFill>
                  <a:schemeClr val="tx1">
                    <a:lumMod val="85000"/>
                    <a:lumOff val="15000"/>
                  </a:schemeClr>
                </a:solidFill>
                <a:latin typeface="+mn-ea"/>
                <a:ea typeface="+mn-ea"/>
              </a:rPr>
              <a:t>2022/6/8</a:t>
            </a:r>
          </a:p>
          <a:p>
            <a:pPr algn="r" rtl="0"/>
            <a:endParaRPr lang="zh-cn" sz="2400" dirty="0">
              <a:solidFill>
                <a:schemeClr val="tx1">
                  <a:lumMod val="85000"/>
                  <a:lumOff val="15000"/>
                </a:schemeClr>
              </a:solidFill>
              <a:latin typeface="+mn-ea"/>
              <a:ea typeface="+mn-ea"/>
            </a:endParaRPr>
          </a:p>
        </p:txBody>
      </p:sp>
      <p:pic>
        <p:nvPicPr>
          <p:cNvPr id="5" name="图片 4" descr="一张显示了建筑物、坐姿、长凳和侧边的图片&#10;&#10;说明自动生成">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直接连接符​​(S)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333D30B4-566B-42CB-96C7-1297B72E22BF}"/>
              </a:ext>
            </a:extLst>
          </p:cNvPr>
          <p:cNvSpPr txBox="1"/>
          <p:nvPr/>
        </p:nvSpPr>
        <p:spPr>
          <a:xfrm>
            <a:off x="5500688" y="735806"/>
            <a:ext cx="5343525"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Compiler Principle and Technology</a:t>
            </a:r>
            <a:endParaRPr lang="zh-CN" altLang="en-US" dirty="0">
              <a:latin typeface="Times New Roman" panose="02020603050405020304" pitchFamily="18" charset="0"/>
              <a:cs typeface="Times New Roman" panose="02020603050405020304" pitchFamily="18" charset="0"/>
            </a:endParaRPr>
          </a:p>
        </p:txBody>
      </p:sp>
      <p:sp>
        <p:nvSpPr>
          <p:cNvPr id="6" name="日期占位符 5">
            <a:extLst>
              <a:ext uri="{FF2B5EF4-FFF2-40B4-BE49-F238E27FC236}">
                <a16:creationId xmlns:a16="http://schemas.microsoft.com/office/drawing/2014/main" id="{E37B8F6D-3D57-4507-8270-2EBC964ED928}"/>
              </a:ext>
            </a:extLst>
          </p:cNvPr>
          <p:cNvSpPr>
            <a:spLocks noGrp="1"/>
          </p:cNvSpPr>
          <p:nvPr>
            <p:ph type="dt" sz="half" idx="10"/>
          </p:nvPr>
        </p:nvSpPr>
        <p:spPr/>
        <p:txBody>
          <a:bodyPr/>
          <a:lstStyle/>
          <a:p>
            <a:pPr rtl="0"/>
            <a:fld id="{07FE4C25-9B3E-4C00-B87D-B7DC74B7F318}" type="datetime1">
              <a:rPr lang="zh-CN" altLang="en-US" smtClean="0"/>
              <a:t>2022/6/7</a:t>
            </a:fld>
            <a:endParaRPr lang="en-US" dirty="0"/>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7D882A-3D14-41DB-BF9F-182F94987A4F}"/>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Complexity Analysis</a:t>
            </a:r>
            <a:endParaRPr lang="zh-CN" altLang="en-US" dirty="0">
              <a:latin typeface="Times New Roman" panose="02020603050405020304" pitchFamily="18" charset="0"/>
              <a:cs typeface="Times New Roman" panose="02020603050405020304" pitchFamily="18" charset="0"/>
            </a:endParaRPr>
          </a:p>
        </p:txBody>
      </p:sp>
      <p:sp>
        <p:nvSpPr>
          <p:cNvPr id="4" name="日期占位符 3">
            <a:extLst>
              <a:ext uri="{FF2B5EF4-FFF2-40B4-BE49-F238E27FC236}">
                <a16:creationId xmlns:a16="http://schemas.microsoft.com/office/drawing/2014/main" id="{5E089F7A-8A6B-4E98-A615-9E535337F158}"/>
              </a:ext>
            </a:extLst>
          </p:cNvPr>
          <p:cNvSpPr>
            <a:spLocks noGrp="1"/>
          </p:cNvSpPr>
          <p:nvPr>
            <p:ph type="dt" sz="half" idx="10"/>
          </p:nvPr>
        </p:nvSpPr>
        <p:spPr/>
        <p:txBody>
          <a:bodyPr/>
          <a:lstStyle/>
          <a:p>
            <a:pPr rtl="0"/>
            <a:fld id="{73DC7586-D071-4E96-8A3C-DCED39D863C1}" type="datetime1">
              <a:rPr lang="zh-CN" altLang="en-US" smtClean="0"/>
              <a:t>2022/6/7</a:t>
            </a:fld>
            <a:endParaRPr lang="en-US" dirty="0"/>
          </a:p>
        </p:txBody>
      </p:sp>
      <mc:AlternateContent xmlns:mc="http://schemas.openxmlformats.org/markup-compatibility/2006" xmlns:a14="http://schemas.microsoft.com/office/drawing/2010/main">
        <mc:Choice Requires="a14">
          <p:sp>
            <p:nvSpPr>
              <p:cNvPr id="6" name="内容占位符 5">
                <a:extLst>
                  <a:ext uri="{FF2B5EF4-FFF2-40B4-BE49-F238E27FC236}">
                    <a16:creationId xmlns:a16="http://schemas.microsoft.com/office/drawing/2014/main" id="{9FE07B5B-F6E7-4C5F-9106-7ECEF2038CEC}"/>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It has been approved that the time complexity is:  </a:t>
                </a:r>
                <a14:m>
                  <m:oMath xmlns:m="http://schemas.openxmlformats.org/officeDocument/2006/math">
                    <m:r>
                      <m:rPr>
                        <m:sty m:val="p"/>
                      </m:rPr>
                      <a:rPr lang="en-US" altLang="zh-CN" b="0" i="0" smtClean="0">
                        <a:latin typeface="Cambria Math" panose="02040503050406030204" pitchFamily="18" charset="0"/>
                      </a:rPr>
                      <m:t>T</m:t>
                    </m:r>
                    <m:r>
                      <a:rPr lang="en-US" altLang="zh-CN" b="0" i="0" smtClean="0">
                        <a:latin typeface="Cambria Math" panose="02040503050406030204" pitchFamily="18" charset="0"/>
                      </a:rPr>
                      <m:t>=</m:t>
                    </m:r>
                    <m:r>
                      <a:rPr lang="en-US" altLang="zh-CN" i="1" smtClean="0">
                        <a:latin typeface="Cambria Math" panose="02040503050406030204" pitchFamily="18" charset="0"/>
                      </a:rPr>
                      <m:t>𝑂</m:t>
                    </m:r>
                    <m:d>
                      <m:dPr>
                        <m:ctrlPr>
                          <a:rPr lang="en-US" altLang="zh-CN" i="1" smtClean="0">
                            <a:solidFill>
                              <a:srgbClr val="836967"/>
                            </a:solidFill>
                            <a:latin typeface="Cambria Math" panose="02040503050406030204" pitchFamily="18" charset="0"/>
                          </a:rPr>
                        </m:ctrlPr>
                      </m:dPr>
                      <m:e>
                        <m:sSup>
                          <m:sSupPr>
                            <m:ctrlPr>
                              <a:rPr lang="en-US" altLang="zh-CN" i="1" smtClean="0">
                                <a:solidFill>
                                  <a:srgbClr val="836967"/>
                                </a:solidFill>
                                <a:latin typeface="Cambria Math" panose="02040503050406030204" pitchFamily="18" charset="0"/>
                              </a:rPr>
                            </m:ctrlPr>
                          </m:sSupPr>
                          <m:e>
                            <m:r>
                              <a:rPr lang="en-US" altLang="zh-CN" i="0" smtClean="0">
                                <a:latin typeface="Cambria Math" panose="02040503050406030204" pitchFamily="18" charset="0"/>
                              </a:rPr>
                              <m:t>3</m:t>
                            </m:r>
                          </m:e>
                          <m:sup>
                            <m:f>
                              <m:fPr>
                                <m:type m:val="lin"/>
                                <m:ctrlPr>
                                  <a:rPr lang="en-US" altLang="zh-CN" i="1" smtClean="0">
                                    <a:latin typeface="Cambria Math" panose="02040503050406030204" pitchFamily="18" charset="0"/>
                                  </a:rPr>
                                </m:ctrlPr>
                              </m:fPr>
                              <m:num>
                                <m:r>
                                  <a:rPr lang="en-US" altLang="zh-CN" i="1" smtClean="0">
                                    <a:latin typeface="Cambria Math" panose="02040503050406030204" pitchFamily="18" charset="0"/>
                                  </a:rPr>
                                  <m:t>𝑛</m:t>
                                </m:r>
                              </m:num>
                              <m:den>
                                <m:r>
                                  <a:rPr lang="en-US" altLang="zh-CN" i="0" smtClean="0">
                                    <a:latin typeface="Cambria Math" panose="02040503050406030204" pitchFamily="18" charset="0"/>
                                  </a:rPr>
                                  <m:t>3</m:t>
                                </m:r>
                              </m:den>
                            </m:f>
                          </m:sup>
                        </m:sSup>
                      </m:e>
                    </m:d>
                  </m:oMath>
                </a14:m>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Since we use the adjacent matrix to store the graph of all fruits and the tips, the space complexity is that:</a:t>
                </a:r>
                <a:r>
                  <a:rPr lang="en-US" altLang="zh-CN" b="0" dirty="0"/>
                  <a:t> </a:t>
                </a:r>
                <a14:m>
                  <m:oMath xmlns:m="http://schemas.openxmlformats.org/officeDocument/2006/math">
                    <m:r>
                      <m:rPr>
                        <m:sty m:val="p"/>
                      </m:rPr>
                      <a:rPr lang="en-US" altLang="zh-CN">
                        <a:latin typeface="Cambria Math" panose="02040503050406030204" pitchFamily="18" charset="0"/>
                      </a:rPr>
                      <m:t>S</m:t>
                    </m:r>
                    <m:r>
                      <a:rPr lang="en-US" altLang="zh-CN" b="0" i="0" smtClean="0">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m:t>
                        </m:r>
                        <m:r>
                          <a:rPr lang="en-US" altLang="zh-CN" b="0" i="1" smtClean="0">
                            <a:latin typeface="Cambria Math" panose="02040503050406030204" pitchFamily="18" charset="0"/>
                          </a:rPr>
                          <m:t>𝑉</m:t>
                        </m:r>
                      </m:e>
                      <m:sup>
                        <m:r>
                          <a:rPr lang="en-US" altLang="zh-CN" i="1" smtClean="0">
                            <a:latin typeface="Cambria Math" panose="02040503050406030204" pitchFamily="18" charset="0"/>
                          </a:rPr>
                          <m:t>2</m:t>
                        </m:r>
                      </m:sup>
                    </m:sSup>
                    <m:r>
                      <a:rPr lang="en-US" altLang="zh-CN" b="0" i="1" smtClean="0">
                        <a:latin typeface="Cambria Math" panose="02040503050406030204" pitchFamily="18" charset="0"/>
                      </a:rPr>
                      <m:t>)</m:t>
                    </m:r>
                  </m:oMath>
                </a14:m>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mc:Choice>
        <mc:Fallback xmlns="">
          <p:sp>
            <p:nvSpPr>
              <p:cNvPr id="6" name="内容占位符 5">
                <a:extLst>
                  <a:ext uri="{FF2B5EF4-FFF2-40B4-BE49-F238E27FC236}">
                    <a16:creationId xmlns:a16="http://schemas.microsoft.com/office/drawing/2014/main" id="{9FE07B5B-F6E7-4C5F-9106-7ECEF2038CEC}"/>
                  </a:ext>
                </a:extLst>
              </p:cNvPr>
              <p:cNvSpPr>
                <a:spLocks noGrp="1" noRot="1" noChangeAspect="1" noMove="1" noResize="1" noEditPoints="1" noAdjustHandles="1" noChangeArrowheads="1" noChangeShapeType="1" noTextEdit="1"/>
              </p:cNvSpPr>
              <p:nvPr>
                <p:ph idx="1"/>
              </p:nvPr>
            </p:nvSpPr>
            <p:spPr>
              <a:blipFill>
                <a:blip r:embed="rId2"/>
                <a:stretch>
                  <a:fillRect l="-545" t="-72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34877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71CDC4-6755-436C-9CFE-883A6F42285D}"/>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About the language</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B90DC4F-6306-4246-A176-7AB00A3498F4}"/>
              </a:ext>
            </a:extLst>
          </p:cNvPr>
          <p:cNvSpPr>
            <a:spLocks noGrp="1"/>
          </p:cNvSpPr>
          <p:nvPr>
            <p:ph idx="1"/>
          </p:nvPr>
        </p:nvSpPr>
        <p:spPr>
          <a:xfrm>
            <a:off x="1097280" y="2129632"/>
            <a:ext cx="4424838" cy="3760891"/>
          </a:xfrm>
        </p:spPr>
        <p:txBody>
          <a:bodyPr>
            <a:normAutofit/>
          </a:bodyPr>
          <a:lstStyle/>
          <a:p>
            <a:r>
              <a:rPr lang="en-US" altLang="zh-CN" sz="1800" dirty="0">
                <a:latin typeface="Times New Roman" panose="02020603050405020304" pitchFamily="18" charset="0"/>
                <a:cs typeface="Times New Roman" panose="02020603050405020304" pitchFamily="18" charset="0"/>
              </a:rPr>
              <a:t>What’s</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in</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it?</a:t>
            </a:r>
            <a:br>
              <a:rPr lang="en-US" altLang="zh-CN" sz="1800" dirty="0">
                <a:latin typeface="Times New Roman" panose="02020603050405020304" pitchFamily="18" charset="0"/>
                <a:cs typeface="Times New Roman" panose="02020603050405020304" pitchFamily="18" charset="0"/>
              </a:rPr>
            </a:br>
            <a:r>
              <a:rPr lang="en-US" altLang="zh-CN" sz="1800" dirty="0">
                <a:latin typeface="Times New Roman" panose="02020603050405020304" pitchFamily="18" charset="0"/>
                <a:cs typeface="Times New Roman" panose="02020603050405020304" pitchFamily="18" charset="0"/>
              </a:rPr>
              <a:t>Reserved words:</a:t>
            </a:r>
          </a:p>
          <a:p>
            <a:pPr lvl="1"/>
            <a:r>
              <a:rPr lang="en-US" altLang="zh-CN" sz="1600" dirty="0">
                <a:latin typeface="Times New Roman" panose="02020603050405020304" pitchFamily="18" charset="0"/>
                <a:cs typeface="Times New Roman" panose="02020603050405020304" pitchFamily="18" charset="0"/>
              </a:rPr>
              <a:t>char ,int ,float ,void ,</a:t>
            </a:r>
          </a:p>
          <a:p>
            <a:pPr lvl="1"/>
            <a:r>
              <a:rPr lang="en-US" altLang="zh-CN" sz="1600" dirty="0">
                <a:latin typeface="Times New Roman" panose="02020603050405020304" pitchFamily="18" charset="0"/>
                <a:cs typeface="Times New Roman" panose="02020603050405020304" pitchFamily="18" charset="0"/>
              </a:rPr>
              <a:t>if ,else ,for ,while ,</a:t>
            </a:r>
          </a:p>
          <a:p>
            <a:pPr lvl="1"/>
            <a:r>
              <a:rPr lang="en-US" altLang="zh-CN" sz="1600" dirty="0">
                <a:latin typeface="Times New Roman" panose="02020603050405020304" pitchFamily="18" charset="0"/>
                <a:cs typeface="Times New Roman" panose="02020603050405020304" pitchFamily="18" charset="0"/>
              </a:rPr>
              <a:t>continue ,break , return</a:t>
            </a:r>
            <a:endParaRPr lang="en-US" altLang="zh-CN" sz="500" dirty="0">
              <a:latin typeface="Times New Roman" panose="02020603050405020304" pitchFamily="18" charset="0"/>
              <a:cs typeface="Times New Roman" panose="02020603050405020304" pitchFamily="18" charset="0"/>
            </a:endParaRPr>
          </a:p>
          <a:p>
            <a:r>
              <a:rPr lang="en-US" altLang="zh-CN" sz="1800" dirty="0">
                <a:latin typeface="Times New Roman" panose="02020603050405020304" pitchFamily="18" charset="0"/>
                <a:cs typeface="Times New Roman" panose="02020603050405020304" pitchFamily="18" charset="0"/>
              </a:rPr>
              <a:t>Global declaration</a:t>
            </a:r>
          </a:p>
          <a:p>
            <a:endParaRPr lang="en-US" altLang="zh-CN" sz="1800" dirty="0">
              <a:latin typeface="Times New Roman" panose="02020603050405020304" pitchFamily="18" charset="0"/>
              <a:cs typeface="Times New Roman" panose="02020603050405020304" pitchFamily="18" charset="0"/>
            </a:endParaRPr>
          </a:p>
        </p:txBody>
      </p:sp>
      <p:sp>
        <p:nvSpPr>
          <p:cNvPr id="4" name="日期占位符 3">
            <a:extLst>
              <a:ext uri="{FF2B5EF4-FFF2-40B4-BE49-F238E27FC236}">
                <a16:creationId xmlns:a16="http://schemas.microsoft.com/office/drawing/2014/main" id="{BE21D691-19F9-4730-BEA7-AD16C560C59A}"/>
              </a:ext>
            </a:extLst>
          </p:cNvPr>
          <p:cNvSpPr>
            <a:spLocks noGrp="1"/>
          </p:cNvSpPr>
          <p:nvPr>
            <p:ph type="dt" sz="half" idx="10"/>
          </p:nvPr>
        </p:nvSpPr>
        <p:spPr/>
        <p:txBody>
          <a:bodyPr/>
          <a:lstStyle/>
          <a:p>
            <a:pPr rtl="0"/>
            <a:fld id="{BB1CC466-CCAC-4194-BBF5-3F531B488EE8}" type="datetime1">
              <a:rPr lang="zh-CN" altLang="en-US" smtClean="0"/>
              <a:t>2022/6/7</a:t>
            </a:fld>
            <a:endParaRPr lang="en-US" dirty="0"/>
          </a:p>
        </p:txBody>
      </p:sp>
      <p:cxnSp>
        <p:nvCxnSpPr>
          <p:cNvPr id="7" name="直接连接符 6">
            <a:extLst>
              <a:ext uri="{FF2B5EF4-FFF2-40B4-BE49-F238E27FC236}">
                <a16:creationId xmlns:a16="http://schemas.microsoft.com/office/drawing/2014/main" id="{2883D919-5520-475B-ACC6-129E447C2B94}"/>
              </a:ext>
            </a:extLst>
          </p:cNvPr>
          <p:cNvCxnSpPr/>
          <p:nvPr/>
        </p:nvCxnSpPr>
        <p:spPr>
          <a:xfrm>
            <a:off x="5586413" y="1907381"/>
            <a:ext cx="0" cy="3321844"/>
          </a:xfrm>
          <a:prstGeom prst="line">
            <a:avLst/>
          </a:prstGeom>
        </p:spPr>
        <p:style>
          <a:lnRef idx="1">
            <a:schemeClr val="accent1"/>
          </a:lnRef>
          <a:fillRef idx="0">
            <a:schemeClr val="accent1"/>
          </a:fillRef>
          <a:effectRef idx="0">
            <a:schemeClr val="accent1"/>
          </a:effectRef>
          <a:fontRef idx="minor">
            <a:schemeClr val="tx1"/>
          </a:fontRef>
        </p:style>
      </p:cxnSp>
      <p:sp>
        <p:nvSpPr>
          <p:cNvPr id="8" name="内容占位符 2">
            <a:extLst>
              <a:ext uri="{FF2B5EF4-FFF2-40B4-BE49-F238E27FC236}">
                <a16:creationId xmlns:a16="http://schemas.microsoft.com/office/drawing/2014/main" id="{706B47BC-1D52-4DB2-89DC-06E697C90352}"/>
              </a:ext>
            </a:extLst>
          </p:cNvPr>
          <p:cNvSpPr txBox="1">
            <a:spLocks/>
          </p:cNvSpPr>
          <p:nvPr/>
        </p:nvSpPr>
        <p:spPr>
          <a:xfrm>
            <a:off x="5928836" y="2129631"/>
            <a:ext cx="4424838"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sz="1800" dirty="0">
                <a:latin typeface="Times New Roman" panose="02020603050405020304" pitchFamily="18" charset="0"/>
                <a:cs typeface="Times New Roman" panose="02020603050405020304" pitchFamily="18" charset="0"/>
              </a:rPr>
              <a:t>What’s</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not in</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it?</a:t>
            </a:r>
            <a:br>
              <a:rPr lang="en-US" altLang="zh-CN" sz="1800" dirty="0">
                <a:latin typeface="Times New Roman" panose="02020603050405020304" pitchFamily="18" charset="0"/>
                <a:cs typeface="Times New Roman" panose="02020603050405020304" pitchFamily="18" charset="0"/>
              </a:rPr>
            </a:br>
            <a:r>
              <a:rPr lang="en-US" altLang="zh-CN" sz="1800" dirty="0">
                <a:latin typeface="Times New Roman" panose="02020603050405020304" pitchFamily="18" charset="0"/>
                <a:cs typeface="Times New Roman" panose="02020603050405020304" pitchFamily="18" charset="0"/>
              </a:rPr>
              <a:t>Pointer</a:t>
            </a:r>
          </a:p>
          <a:p>
            <a:r>
              <a:rPr lang="en-US" altLang="zh-CN" sz="1800" dirty="0">
                <a:latin typeface="Times New Roman" panose="02020603050405020304" pitchFamily="18" charset="0"/>
                <a:cs typeface="Times New Roman" panose="02020603050405020304" pitchFamily="18" charset="0"/>
              </a:rPr>
              <a:t>Array’s initialized declaration</a:t>
            </a:r>
          </a:p>
          <a:p>
            <a:r>
              <a:rPr lang="en-US" altLang="zh-CN" sz="1800" dirty="0">
                <a:latin typeface="Times New Roman" panose="02020603050405020304" pitchFamily="18" charset="0"/>
                <a:cs typeface="Times New Roman" panose="02020603050405020304" pitchFamily="18" charset="0"/>
              </a:rPr>
              <a:t>Nested declaration</a:t>
            </a:r>
          </a:p>
          <a:p>
            <a:r>
              <a:rPr lang="en-US" altLang="zh-CN" sz="1800" dirty="0">
                <a:latin typeface="Times New Roman" panose="02020603050405020304" pitchFamily="18" charset="0"/>
                <a:cs typeface="Times New Roman" panose="02020603050405020304" pitchFamily="18" charset="0"/>
              </a:rPr>
              <a:t>#define and other macro definitions</a:t>
            </a:r>
            <a:endParaRPr lang="zh-CN"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3378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长方形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a:r>
              <a:rPr lang="en-US" altLang="zh-CN" sz="2500" dirty="0">
                <a:solidFill>
                  <a:srgbClr val="404040"/>
                </a:solidFill>
                <a:latin typeface="Times New Roman" panose="02020603050405020304" pitchFamily="18" charset="0"/>
                <a:cs typeface="Times New Roman" panose="02020603050405020304" pitchFamily="18" charset="0"/>
              </a:rPr>
              <a:t>G</a:t>
            </a:r>
            <a:r>
              <a:rPr lang="en-US" altLang="zh-CN" sz="2500" b="0" i="0" dirty="0">
                <a:solidFill>
                  <a:srgbClr val="404040"/>
                </a:solidFill>
                <a:effectLst/>
                <a:latin typeface="Times New Roman" panose="02020603050405020304" pitchFamily="18" charset="0"/>
                <a:cs typeface="Times New Roman" panose="02020603050405020304" pitchFamily="18" charset="0"/>
              </a:rPr>
              <a:t>iven an AST, build the LLVM-IR code.</a:t>
            </a:r>
            <a:br>
              <a:rPr lang="en-US" altLang="zh-CN" sz="2500" b="0" i="0" dirty="0">
                <a:solidFill>
                  <a:srgbClr val="404040"/>
                </a:solidFill>
                <a:effectLst/>
                <a:latin typeface="Times New Roman" panose="02020603050405020304" pitchFamily="18" charset="0"/>
                <a:cs typeface="Times New Roman" panose="02020603050405020304" pitchFamily="18" charset="0"/>
              </a:rPr>
            </a:br>
            <a:br>
              <a:rPr lang="en-US" altLang="zh-CN" sz="2500" b="0" i="0" dirty="0">
                <a:solidFill>
                  <a:srgbClr val="404040"/>
                </a:solidFill>
                <a:effectLst/>
                <a:latin typeface="Times New Roman" panose="02020603050405020304" pitchFamily="18" charset="0"/>
                <a:cs typeface="Times New Roman" panose="02020603050405020304" pitchFamily="18" charset="0"/>
              </a:rPr>
            </a:br>
            <a:r>
              <a:rPr lang="en-US" altLang="zh-CN" sz="2500" b="0" i="0" dirty="0">
                <a:solidFill>
                  <a:srgbClr val="404040"/>
                </a:solidFill>
                <a:effectLst/>
                <a:latin typeface="Times New Roman" panose="02020603050405020304" pitchFamily="18" charset="0"/>
                <a:cs typeface="Times New Roman" panose="02020603050405020304" pitchFamily="18" charset="0"/>
              </a:rPr>
              <a:t>Implement the instructions including variable’s addressing and valuing, expression and branch.</a:t>
            </a:r>
            <a:r>
              <a:rPr lang="en-US" altLang="zh-CN" sz="2500" dirty="0">
                <a:solidFill>
                  <a:srgbClr val="404040"/>
                </a:solidFill>
                <a:latin typeface="Times New Roman" panose="02020603050405020304" pitchFamily="18" charset="0"/>
                <a:cs typeface="Times New Roman" panose="02020603050405020304" pitchFamily="18" charset="0"/>
              </a:rPr>
              <a:t> </a:t>
            </a:r>
            <a:br>
              <a:rPr lang="en-US" altLang="zh-CN" sz="2500" dirty="0">
                <a:solidFill>
                  <a:srgbClr val="404040"/>
                </a:solidFill>
                <a:latin typeface="Times New Roman" panose="02020603050405020304" pitchFamily="18" charset="0"/>
                <a:cs typeface="Times New Roman" panose="02020603050405020304" pitchFamily="18" charset="0"/>
              </a:rPr>
            </a:br>
            <a:br>
              <a:rPr lang="en-US" altLang="zh-CN" sz="2500" dirty="0">
                <a:solidFill>
                  <a:srgbClr val="404040"/>
                </a:solidFill>
                <a:latin typeface="Times New Roman" panose="02020603050405020304" pitchFamily="18" charset="0"/>
                <a:cs typeface="Times New Roman" panose="02020603050405020304" pitchFamily="18" charset="0"/>
              </a:rPr>
            </a:br>
            <a:r>
              <a:rPr lang="en-US" altLang="zh-CN" sz="2500" dirty="0">
                <a:solidFill>
                  <a:srgbClr val="404040"/>
                </a:solidFill>
                <a:latin typeface="Times New Roman" panose="02020603050405020304" pitchFamily="18" charset="0"/>
                <a:cs typeface="Times New Roman" panose="02020603050405020304" pitchFamily="18" charset="0"/>
              </a:rPr>
              <a:t>Implement type casting within the scope of valid types.</a:t>
            </a:r>
            <a:br>
              <a:rPr lang="en-US" altLang="zh-CN" sz="2500" b="0" i="0" dirty="0">
                <a:solidFill>
                  <a:srgbClr val="404040"/>
                </a:solidFill>
                <a:effectLst/>
                <a:latin typeface="Times New Roman" panose="02020603050405020304" pitchFamily="18" charset="0"/>
                <a:cs typeface="Times New Roman" panose="02020603050405020304" pitchFamily="18" charset="0"/>
              </a:rPr>
            </a:br>
            <a:br>
              <a:rPr lang="en-US" altLang="zh-CN" sz="2500" b="0" i="0" dirty="0">
                <a:solidFill>
                  <a:srgbClr val="404040"/>
                </a:solidFill>
                <a:effectLst/>
                <a:latin typeface="Times New Roman" panose="02020603050405020304" pitchFamily="18" charset="0"/>
                <a:cs typeface="Times New Roman" panose="02020603050405020304" pitchFamily="18" charset="0"/>
              </a:rPr>
            </a:br>
            <a:r>
              <a:rPr lang="en-US" altLang="zh-CN" sz="2500" b="0" i="0" dirty="0">
                <a:solidFill>
                  <a:srgbClr val="404040"/>
                </a:solidFill>
                <a:effectLst/>
                <a:latin typeface="Times New Roman" panose="02020603050405020304" pitchFamily="18" charset="0"/>
                <a:cs typeface="Times New Roman" panose="02020603050405020304" pitchFamily="18" charset="0"/>
              </a:rPr>
              <a:t>Implement IO functions </a:t>
            </a:r>
            <a:r>
              <a:rPr lang="en-US" altLang="zh-CN" sz="2500" b="0" i="0" dirty="0" err="1">
                <a:solidFill>
                  <a:srgbClr val="404040"/>
                </a:solidFill>
                <a:effectLst/>
                <a:latin typeface="Times New Roman" panose="02020603050405020304" pitchFamily="18" charset="0"/>
                <a:cs typeface="Times New Roman" panose="02020603050405020304" pitchFamily="18" charset="0"/>
              </a:rPr>
              <a:t>printf</a:t>
            </a:r>
            <a:r>
              <a:rPr lang="en-US" altLang="zh-CN" sz="2500" b="0" i="0" dirty="0">
                <a:solidFill>
                  <a:srgbClr val="404040"/>
                </a:solidFill>
                <a:effectLst/>
                <a:latin typeface="Times New Roman" panose="02020603050405020304" pitchFamily="18" charset="0"/>
                <a:cs typeface="Times New Roman" panose="02020603050405020304" pitchFamily="18" charset="0"/>
              </a:rPr>
              <a:t>()</a:t>
            </a:r>
            <a:r>
              <a:rPr lang="en-US" altLang="zh-CN" sz="2500" dirty="0">
                <a:solidFill>
                  <a:srgbClr val="404040"/>
                </a:solidFill>
                <a:latin typeface="Times New Roman" panose="02020603050405020304" pitchFamily="18" charset="0"/>
                <a:cs typeface="Times New Roman" panose="02020603050405020304" pitchFamily="18" charset="0"/>
              </a:rPr>
              <a:t> and </a:t>
            </a:r>
            <a:r>
              <a:rPr lang="en-US" altLang="zh-CN" sz="2500" dirty="0" err="1">
                <a:solidFill>
                  <a:srgbClr val="404040"/>
                </a:solidFill>
                <a:latin typeface="Times New Roman" panose="02020603050405020304" pitchFamily="18" charset="0"/>
                <a:cs typeface="Times New Roman" panose="02020603050405020304" pitchFamily="18" charset="0"/>
              </a:rPr>
              <a:t>scanf</a:t>
            </a:r>
            <a:r>
              <a:rPr lang="en-US" altLang="zh-CN" sz="2500" dirty="0">
                <a:solidFill>
                  <a:srgbClr val="404040"/>
                </a:solidFill>
                <a:latin typeface="Times New Roman" panose="02020603050405020304" pitchFamily="18" charset="0"/>
                <a:cs typeface="Times New Roman" panose="02020603050405020304" pitchFamily="18" charset="0"/>
              </a:rPr>
              <a:t>() by </a:t>
            </a:r>
            <a:r>
              <a:rPr lang="en-US" altLang="zh-CN" sz="2500" dirty="0" err="1">
                <a:solidFill>
                  <a:srgbClr val="404040"/>
                </a:solidFill>
                <a:latin typeface="Times New Roman" panose="02020603050405020304" pitchFamily="18" charset="0"/>
                <a:cs typeface="Times New Roman" panose="02020603050405020304" pitchFamily="18" charset="0"/>
              </a:rPr>
              <a:t>llvm</a:t>
            </a:r>
            <a:r>
              <a:rPr lang="en-US" altLang="zh-CN" sz="2500" dirty="0">
                <a:solidFill>
                  <a:srgbClr val="404040"/>
                </a:solidFill>
                <a:latin typeface="Times New Roman" panose="02020603050405020304" pitchFamily="18" charset="0"/>
                <a:cs typeface="Times New Roman" panose="02020603050405020304" pitchFamily="18" charset="0"/>
              </a:rPr>
              <a:t>::Function::</a:t>
            </a:r>
            <a:r>
              <a:rPr lang="en-US" altLang="zh-CN" sz="2500" dirty="0" err="1">
                <a:solidFill>
                  <a:srgbClr val="404040"/>
                </a:solidFill>
                <a:latin typeface="Times New Roman" panose="02020603050405020304" pitchFamily="18" charset="0"/>
                <a:cs typeface="Times New Roman" panose="02020603050405020304" pitchFamily="18" charset="0"/>
              </a:rPr>
              <a:t>ExternalLinkage</a:t>
            </a:r>
            <a:endParaRPr lang="zh-cn" sz="2500" i="1" dirty="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9" name="长方形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副标题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zh-cn" dirty="0">
                <a:solidFill>
                  <a:srgbClr val="FFFFFF"/>
                </a:solidFill>
              </a:rPr>
              <a:t>- </a:t>
            </a:r>
            <a:r>
              <a:rPr lang="en-US" altLang="zh-CN" dirty="0">
                <a:solidFill>
                  <a:srgbClr val="FFFFFF"/>
                </a:solidFill>
              </a:rPr>
              <a:t>What to do in Sematic analysis</a:t>
            </a:r>
            <a:endParaRPr lang="zh-cn" dirty="0">
              <a:solidFill>
                <a:srgbClr val="FFFFFF"/>
              </a:solidFill>
            </a:endParaRPr>
          </a:p>
        </p:txBody>
      </p:sp>
      <p:sp>
        <p:nvSpPr>
          <p:cNvPr id="4" name="日期占位符 3">
            <a:extLst>
              <a:ext uri="{FF2B5EF4-FFF2-40B4-BE49-F238E27FC236}">
                <a16:creationId xmlns:a16="http://schemas.microsoft.com/office/drawing/2014/main" id="{0AFEB5E5-7447-40D9-B50F-6DBBD7919CA4}"/>
              </a:ext>
            </a:extLst>
          </p:cNvPr>
          <p:cNvSpPr>
            <a:spLocks noGrp="1"/>
          </p:cNvSpPr>
          <p:nvPr>
            <p:ph type="dt" sz="half" idx="10"/>
          </p:nvPr>
        </p:nvSpPr>
        <p:spPr/>
        <p:txBody>
          <a:bodyPr/>
          <a:lstStyle/>
          <a:p>
            <a:pPr rtl="0"/>
            <a:fld id="{313A56E2-689C-4C5A-A2F3-177CE92C4E29}" type="datetime1">
              <a:rPr lang="zh-CN" altLang="en-US" smtClean="0"/>
              <a:t>2022/6/7</a:t>
            </a:fld>
            <a:endParaRPr lang="en-US" dirty="0"/>
          </a:p>
        </p:txBody>
      </p:sp>
    </p:spTree>
    <p:extLst>
      <p:ext uri="{BB962C8B-B14F-4D97-AF65-F5344CB8AC3E}">
        <p14:creationId xmlns:p14="http://schemas.microsoft.com/office/powerpoint/2010/main" val="19171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F84C43-5914-48CA-9171-F99A786B24EE}"/>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Variable</a:t>
            </a:r>
            <a:endParaRPr lang="zh-CN" altLang="en-US" dirty="0">
              <a:latin typeface="Times New Roman" panose="02020603050405020304" pitchFamily="18" charset="0"/>
              <a:cs typeface="Times New Roman" panose="02020603050405020304" pitchFamily="18" charset="0"/>
            </a:endParaRPr>
          </a:p>
        </p:txBody>
      </p:sp>
      <p:sp>
        <p:nvSpPr>
          <p:cNvPr id="4" name="日期占位符 3">
            <a:extLst>
              <a:ext uri="{FF2B5EF4-FFF2-40B4-BE49-F238E27FC236}">
                <a16:creationId xmlns:a16="http://schemas.microsoft.com/office/drawing/2014/main" id="{722AA721-6663-4EC3-B4EA-70D19B324BF3}"/>
              </a:ext>
            </a:extLst>
          </p:cNvPr>
          <p:cNvSpPr>
            <a:spLocks noGrp="1"/>
          </p:cNvSpPr>
          <p:nvPr>
            <p:ph type="dt" sz="half" idx="10"/>
          </p:nvPr>
        </p:nvSpPr>
        <p:spPr/>
        <p:txBody>
          <a:bodyPr/>
          <a:lstStyle/>
          <a:p>
            <a:pPr rtl="0"/>
            <a:fld id="{A5177DA3-A8C7-4912-ADDF-438128E8904A}" type="datetime1">
              <a:rPr lang="zh-CN" altLang="en-US" smtClean="0"/>
              <a:t>2022/6/7</a:t>
            </a:fld>
            <a:endParaRPr lang="en-US" dirty="0"/>
          </a:p>
        </p:txBody>
      </p:sp>
      <p:sp>
        <p:nvSpPr>
          <p:cNvPr id="3" name="文本框 2">
            <a:extLst>
              <a:ext uri="{FF2B5EF4-FFF2-40B4-BE49-F238E27FC236}">
                <a16:creationId xmlns:a16="http://schemas.microsoft.com/office/drawing/2014/main" id="{E2CC7EF9-4397-41FA-B5D3-D1C7D861F646}"/>
              </a:ext>
            </a:extLst>
          </p:cNvPr>
          <p:cNvSpPr txBox="1"/>
          <p:nvPr/>
        </p:nvSpPr>
        <p:spPr>
          <a:xfrm>
            <a:off x="1097280" y="2288540"/>
            <a:ext cx="5060633"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Declare before use.</a:t>
            </a:r>
          </a:p>
        </p:txBody>
      </p:sp>
      <p:sp>
        <p:nvSpPr>
          <p:cNvPr id="5" name="文本框 4">
            <a:extLst>
              <a:ext uri="{FF2B5EF4-FFF2-40B4-BE49-F238E27FC236}">
                <a16:creationId xmlns:a16="http://schemas.microsoft.com/office/drawing/2014/main" id="{BDF9BE4B-35A2-4758-BB10-ED524054B9DB}"/>
              </a:ext>
            </a:extLst>
          </p:cNvPr>
          <p:cNvSpPr txBox="1"/>
          <p:nvPr/>
        </p:nvSpPr>
        <p:spPr>
          <a:xfrm>
            <a:off x="1097280" y="3223340"/>
            <a:ext cx="6672262" cy="2031325"/>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Use</a:t>
            </a: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Left value</a:t>
            </a:r>
          </a:p>
          <a:p>
            <a:r>
              <a:rPr lang="en-US" altLang="zh-CN" dirty="0">
                <a:latin typeface="Times New Roman" panose="02020603050405020304" pitchFamily="18" charset="0"/>
                <a:cs typeface="Times New Roman" panose="02020603050405020304" pitchFamily="18" charset="0"/>
              </a:rPr>
              <a:t>When variable is assigned </a:t>
            </a:r>
          </a:p>
          <a:p>
            <a:pPr marL="285750"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Right value</a:t>
            </a:r>
          </a:p>
          <a:p>
            <a:r>
              <a:rPr lang="en-US" altLang="zh-CN" dirty="0">
                <a:latin typeface="Times New Roman" panose="02020603050405020304" pitchFamily="18" charset="0"/>
                <a:cs typeface="Times New Roman" panose="02020603050405020304" pitchFamily="18" charset="0"/>
              </a:rPr>
              <a:t>When variable is used in expression</a:t>
            </a:r>
          </a:p>
          <a:p>
            <a:pPr marL="285750" indent="-285750">
              <a:buFont typeface="Arial" panose="020B0604020202020204" pitchFamily="34" charset="0"/>
              <a:buChar char="•"/>
            </a:pP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803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359F89-A1DF-4969-8E5C-D2ED6B476E21}"/>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Expression</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1F9B86BE-B8BC-4E27-B403-9FBD12396427}"/>
              </a:ext>
            </a:extLst>
          </p:cNvPr>
          <p:cNvSpPr>
            <a:spLocks noGrp="1"/>
          </p:cNvSpPr>
          <p:nvPr>
            <p:ph idx="1"/>
          </p:nvPr>
        </p:nvSpPr>
        <p:spPr/>
        <p:txBody>
          <a:bodyPr>
            <a:normAutofit/>
          </a:bodyPr>
          <a:lstStyle/>
          <a:p>
            <a:r>
              <a:rPr lang="en-US" altLang="zh-CN" sz="2600" dirty="0">
                <a:latin typeface="Times New Roman" panose="02020603050405020304" pitchFamily="18" charset="0"/>
                <a:cs typeface="Times New Roman" panose="02020603050405020304" pitchFamily="18" charset="0"/>
              </a:rPr>
              <a:t>Maximum Clique</a:t>
            </a:r>
          </a:p>
          <a:p>
            <a:pPr marL="0" indent="0">
              <a:buNone/>
            </a:pPr>
            <a:endParaRPr lang="en-US" altLang="zh-CN" sz="2600" dirty="0">
              <a:latin typeface="Times New Roman" panose="02020603050405020304" pitchFamily="18" charset="0"/>
              <a:cs typeface="Times New Roman" panose="02020603050405020304" pitchFamily="18" charset="0"/>
            </a:endParaRPr>
          </a:p>
          <a:p>
            <a:pPr marL="0" indent="0">
              <a:buNone/>
            </a:pPr>
            <a:endParaRPr lang="en-US" altLang="zh-CN" sz="2600" dirty="0">
              <a:latin typeface="Times New Roman" panose="02020603050405020304" pitchFamily="18" charset="0"/>
              <a:cs typeface="Times New Roman" panose="02020603050405020304" pitchFamily="18" charset="0"/>
            </a:endParaRPr>
          </a:p>
          <a:p>
            <a:pPr marL="0" indent="0">
              <a:buNone/>
            </a:pPr>
            <a:endParaRPr lang="en-US" altLang="zh-CN" sz="2600" dirty="0">
              <a:latin typeface="Times New Roman" panose="02020603050405020304" pitchFamily="18" charset="0"/>
              <a:cs typeface="Times New Roman" panose="02020603050405020304" pitchFamily="18" charset="0"/>
            </a:endParaRPr>
          </a:p>
          <a:p>
            <a:r>
              <a:rPr lang="en-US" altLang="zh-CN" sz="2600" dirty="0">
                <a:latin typeface="Times New Roman" panose="02020603050405020304" pitchFamily="18" charset="0"/>
                <a:cs typeface="Times New Roman" panose="02020603050405020304" pitchFamily="18" charset="0"/>
              </a:rPr>
              <a:t>Maximum Independent Set</a:t>
            </a:r>
          </a:p>
          <a:p>
            <a:r>
              <a:rPr lang="en-US" altLang="zh-CN" sz="2600" dirty="0">
                <a:latin typeface="Times New Roman" panose="02020603050405020304" pitchFamily="18" charset="0"/>
                <a:cs typeface="Times New Roman" panose="02020603050405020304" pitchFamily="18" charset="0"/>
              </a:rPr>
              <a:t>Complement Graph</a:t>
            </a:r>
          </a:p>
        </p:txBody>
      </p:sp>
      <p:sp>
        <p:nvSpPr>
          <p:cNvPr id="4" name="日期占位符 3">
            <a:extLst>
              <a:ext uri="{FF2B5EF4-FFF2-40B4-BE49-F238E27FC236}">
                <a16:creationId xmlns:a16="http://schemas.microsoft.com/office/drawing/2014/main" id="{D2441796-227B-49F6-9275-8DAA4C4261D1}"/>
              </a:ext>
            </a:extLst>
          </p:cNvPr>
          <p:cNvSpPr>
            <a:spLocks noGrp="1"/>
          </p:cNvSpPr>
          <p:nvPr>
            <p:ph type="dt" sz="half" idx="10"/>
          </p:nvPr>
        </p:nvSpPr>
        <p:spPr/>
        <p:txBody>
          <a:bodyPr/>
          <a:lstStyle/>
          <a:p>
            <a:pPr rtl="0"/>
            <a:fld id="{EC8522D7-EFCA-4FFE-9E22-1E10BFEE0AEF}" type="datetime1">
              <a:rPr lang="zh-CN" altLang="en-US" smtClean="0"/>
              <a:t>2022/6/7</a:t>
            </a:fld>
            <a:endParaRPr lang="en-US" dirty="0"/>
          </a:p>
        </p:txBody>
      </p:sp>
      <p:pic>
        <p:nvPicPr>
          <p:cNvPr id="9" name="图片 8">
            <a:extLst>
              <a:ext uri="{FF2B5EF4-FFF2-40B4-BE49-F238E27FC236}">
                <a16:creationId xmlns:a16="http://schemas.microsoft.com/office/drawing/2014/main" id="{A8223399-1ADF-4822-8010-2B1D633A9C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5853" y="2746771"/>
            <a:ext cx="5739509" cy="1603773"/>
          </a:xfrm>
          <a:prstGeom prst="rect">
            <a:avLst/>
          </a:prstGeom>
        </p:spPr>
      </p:pic>
    </p:spTree>
    <p:extLst>
      <p:ext uri="{BB962C8B-B14F-4D97-AF65-F5344CB8AC3E}">
        <p14:creationId xmlns:p14="http://schemas.microsoft.com/office/powerpoint/2010/main" val="3246276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575EE-CEF2-4EF0-83DE-AE623ECBD5E2}"/>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Branch</a:t>
            </a:r>
            <a:endParaRPr lang="zh-CN" altLang="en-US" dirty="0">
              <a:latin typeface="Times New Roman" panose="02020603050405020304" pitchFamily="18" charset="0"/>
              <a:cs typeface="Times New Roman" panose="02020603050405020304" pitchFamily="18" charset="0"/>
            </a:endParaRPr>
          </a:p>
        </p:txBody>
      </p:sp>
      <p:sp>
        <p:nvSpPr>
          <p:cNvPr id="4" name="日期占位符 3">
            <a:extLst>
              <a:ext uri="{FF2B5EF4-FFF2-40B4-BE49-F238E27FC236}">
                <a16:creationId xmlns:a16="http://schemas.microsoft.com/office/drawing/2014/main" id="{4DA0FD33-011A-4445-876D-58FC6DBB91E8}"/>
              </a:ext>
            </a:extLst>
          </p:cNvPr>
          <p:cNvSpPr>
            <a:spLocks noGrp="1"/>
          </p:cNvSpPr>
          <p:nvPr>
            <p:ph type="dt" sz="half" idx="10"/>
          </p:nvPr>
        </p:nvSpPr>
        <p:spPr/>
        <p:txBody>
          <a:bodyPr/>
          <a:lstStyle/>
          <a:p>
            <a:pPr rtl="0"/>
            <a:fld id="{1BC6B719-D237-47DB-9548-FD2E80FEB817}" type="datetime1">
              <a:rPr lang="zh-CN" altLang="en-US" smtClean="0"/>
              <a:t>2022/6/7</a:t>
            </a:fld>
            <a:endParaRPr lang="en-US" dirty="0"/>
          </a:p>
        </p:txBody>
      </p:sp>
      <p:pic>
        <p:nvPicPr>
          <p:cNvPr id="43" name="内容占位符 42">
            <a:extLst>
              <a:ext uri="{FF2B5EF4-FFF2-40B4-BE49-F238E27FC236}">
                <a16:creationId xmlns:a16="http://schemas.microsoft.com/office/drawing/2014/main" id="{E903CAF0-06DD-4F1E-A88A-215141BAA3C9}"/>
              </a:ext>
            </a:extLst>
          </p:cNvPr>
          <p:cNvPicPr>
            <a:picLocks noGrp="1" noChangeAspect="1"/>
          </p:cNvPicPr>
          <p:nvPr>
            <p:ph idx="1"/>
          </p:nvPr>
        </p:nvPicPr>
        <p:blipFill>
          <a:blip r:embed="rId2"/>
          <a:stretch>
            <a:fillRect/>
          </a:stretch>
        </p:blipFill>
        <p:spPr>
          <a:xfrm>
            <a:off x="1097279" y="4700589"/>
            <a:ext cx="9509735" cy="1384617"/>
          </a:xfrm>
        </p:spPr>
      </p:pic>
      <p:sp>
        <p:nvSpPr>
          <p:cNvPr id="44" name="文本框 43">
            <a:extLst>
              <a:ext uri="{FF2B5EF4-FFF2-40B4-BE49-F238E27FC236}">
                <a16:creationId xmlns:a16="http://schemas.microsoft.com/office/drawing/2014/main" id="{340482C3-1827-4364-870F-25868BFFF341}"/>
              </a:ext>
            </a:extLst>
          </p:cNvPr>
          <p:cNvSpPr txBox="1"/>
          <p:nvPr/>
        </p:nvSpPr>
        <p:spPr>
          <a:xfrm>
            <a:off x="1097279" y="2206150"/>
            <a:ext cx="7736681" cy="1938992"/>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When enumerating the </a:t>
            </a:r>
            <a:r>
              <a:rPr lang="en-US" altLang="zh-CN" sz="2400" dirty="0" err="1">
                <a:latin typeface="Times New Roman" panose="02020603050405020304" pitchFamily="18" charset="0"/>
                <a:cs typeface="Times New Roman" panose="02020603050405020304" pitchFamily="18" charset="0"/>
              </a:rPr>
              <a:t>i-th</a:t>
            </a:r>
            <a:r>
              <a:rPr lang="en-US" altLang="zh-CN" sz="2400" dirty="0">
                <a:latin typeface="Times New Roman" panose="02020603050405020304" pitchFamily="18" charset="0"/>
                <a:cs typeface="Times New Roman" panose="02020603050405020304" pitchFamily="18" charset="0"/>
              </a:rPr>
              <a:t> point, only those whose subscript is larger than it are considered to avoid repetition. That’s to say the current number of vertices CNT plus the maximum number that can be increased is still less than best, exit and return false.</a:t>
            </a:r>
            <a:endParaRPr lang="zh-CN" altLang="en-US" sz="2400" dirty="0">
              <a:latin typeface="Times New Roman" panose="02020603050405020304" pitchFamily="18" charset="0"/>
              <a:cs typeface="Times New Roman" panose="02020603050405020304" pitchFamily="18" charset="0"/>
            </a:endParaRPr>
          </a:p>
        </p:txBody>
      </p:sp>
      <p:sp>
        <p:nvSpPr>
          <p:cNvPr id="45" name="文本框 44">
            <a:extLst>
              <a:ext uri="{FF2B5EF4-FFF2-40B4-BE49-F238E27FC236}">
                <a16:creationId xmlns:a16="http://schemas.microsoft.com/office/drawing/2014/main" id="{4BA44E58-3C56-4C25-BDA4-41D9384DE89E}"/>
              </a:ext>
            </a:extLst>
          </p:cNvPr>
          <p:cNvSpPr txBox="1"/>
          <p:nvPr/>
        </p:nvSpPr>
        <p:spPr>
          <a:xfrm>
            <a:off x="1097279" y="4152267"/>
            <a:ext cx="5107781"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Pseudo code</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0502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04A146-FBEA-4999-8C8B-A6B319A8B76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Type casting</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2BD6B4CE-1466-4CD3-A07D-564FC1A5401D}"/>
              </a:ext>
            </a:extLst>
          </p:cNvPr>
          <p:cNvSpPr>
            <a:spLocks noGrp="1"/>
          </p:cNvSpPr>
          <p:nvPr>
            <p:ph idx="1"/>
          </p:nvPr>
        </p:nvSpPr>
        <p:spPr>
          <a:xfrm>
            <a:off x="1097279" y="2211653"/>
            <a:ext cx="6089333" cy="3760891"/>
          </a:xfrm>
        </p:spPr>
        <p:txBody>
          <a:bodyPr>
            <a:normAutofit/>
          </a:bodyPr>
          <a:lstStyle/>
          <a:p>
            <a:pPr marL="0"/>
            <a:r>
              <a:rPr lang="en-US" altLang="zh-CN" sz="2400" dirty="0">
                <a:latin typeface="Times New Roman" panose="02020603050405020304" pitchFamily="18" charset="0"/>
                <a:cs typeface="Times New Roman" panose="02020603050405020304" pitchFamily="18" charset="0"/>
              </a:rPr>
              <a:t>Key Point</a:t>
            </a:r>
            <a:br>
              <a:rPr lang="en-US" altLang="zh-CN"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if P and X are both empty:</a:t>
            </a:r>
            <a:br>
              <a:rPr lang="en-US" altLang="zh-CN"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           report R as a maximal clique</a:t>
            </a:r>
            <a:br>
              <a:rPr lang="en-US" altLang="zh-CN"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       choose a pivot vertex u in P ⋃ X</a:t>
            </a:r>
            <a:br>
              <a:rPr lang="en-US" altLang="zh-CN"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       for each vertex v in P \ N(u):</a:t>
            </a:r>
            <a:br>
              <a:rPr lang="en-US" altLang="zh-CN"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 Key Point (R ⋃ {v}, P ⋂ N(v), X ⋂ N(v))</a:t>
            </a:r>
            <a:br>
              <a:rPr lang="en-US" altLang="zh-CN"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           P := P \ {v}</a:t>
            </a:r>
            <a:br>
              <a:rPr lang="en-US" altLang="zh-CN" sz="2400" dirty="0">
                <a:latin typeface="Times New Roman" panose="02020603050405020304" pitchFamily="18" charset="0"/>
                <a:cs typeface="Times New Roman" panose="02020603050405020304" pitchFamily="18" charset="0"/>
              </a:rPr>
            </a:br>
            <a:r>
              <a:rPr lang="en-US" altLang="zh-CN" sz="2400" dirty="0">
                <a:latin typeface="Times New Roman" panose="02020603050405020304" pitchFamily="18" charset="0"/>
                <a:cs typeface="Times New Roman" panose="02020603050405020304" pitchFamily="18" charset="0"/>
              </a:rPr>
              <a:t>           X := X ⋃ {v}</a:t>
            </a:r>
            <a:endParaRPr lang="en-US" altLang="zh-CN" sz="2400" dirty="0">
              <a:solidFill>
                <a:schemeClr val="tx1"/>
              </a:solidFill>
              <a:latin typeface="Times New Roman" panose="02020603050405020304" pitchFamily="18" charset="0"/>
              <a:ea typeface="+mn-ea"/>
              <a:cs typeface="Times New Roman" panose="02020603050405020304" pitchFamily="18" charset="0"/>
            </a:endParaRPr>
          </a:p>
        </p:txBody>
      </p:sp>
      <p:sp>
        <p:nvSpPr>
          <p:cNvPr id="4" name="日期占位符 3">
            <a:extLst>
              <a:ext uri="{FF2B5EF4-FFF2-40B4-BE49-F238E27FC236}">
                <a16:creationId xmlns:a16="http://schemas.microsoft.com/office/drawing/2014/main" id="{752B5B82-0F63-4FC8-B48C-3833D8A83E16}"/>
              </a:ext>
            </a:extLst>
          </p:cNvPr>
          <p:cNvSpPr>
            <a:spLocks noGrp="1"/>
          </p:cNvSpPr>
          <p:nvPr>
            <p:ph type="dt" sz="half" idx="10"/>
          </p:nvPr>
        </p:nvSpPr>
        <p:spPr/>
        <p:txBody>
          <a:bodyPr/>
          <a:lstStyle/>
          <a:p>
            <a:pPr rtl="0"/>
            <a:fld id="{98E48062-3D2F-442F-8123-E9030484F7D0}" type="datetime1">
              <a:rPr lang="zh-CN" altLang="en-US" smtClean="0"/>
              <a:t>2022/6/7</a:t>
            </a:fld>
            <a:endParaRPr lang="en-US" dirty="0"/>
          </a:p>
        </p:txBody>
      </p:sp>
    </p:spTree>
    <p:extLst>
      <p:ext uri="{BB962C8B-B14F-4D97-AF65-F5344CB8AC3E}">
        <p14:creationId xmlns:p14="http://schemas.microsoft.com/office/powerpoint/2010/main" val="1447670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70CB07-0592-461D-B3B5-1187BE08DF7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Some Test Sample and Results</a:t>
            </a:r>
            <a:endParaRPr lang="zh-CN" altLang="en-US" dirty="0">
              <a:latin typeface="Times New Roman" panose="02020603050405020304" pitchFamily="18" charset="0"/>
              <a:cs typeface="Times New Roman" panose="02020603050405020304" pitchFamily="18" charset="0"/>
            </a:endParaRPr>
          </a:p>
        </p:txBody>
      </p:sp>
      <p:sp>
        <p:nvSpPr>
          <p:cNvPr id="4" name="日期占位符 3">
            <a:extLst>
              <a:ext uri="{FF2B5EF4-FFF2-40B4-BE49-F238E27FC236}">
                <a16:creationId xmlns:a16="http://schemas.microsoft.com/office/drawing/2014/main" id="{CA90BE8D-D99A-45D3-BB18-BE830FBA6180}"/>
              </a:ext>
            </a:extLst>
          </p:cNvPr>
          <p:cNvSpPr>
            <a:spLocks noGrp="1"/>
          </p:cNvSpPr>
          <p:nvPr>
            <p:ph type="dt" sz="half" idx="10"/>
          </p:nvPr>
        </p:nvSpPr>
        <p:spPr/>
        <p:txBody>
          <a:bodyPr/>
          <a:lstStyle/>
          <a:p>
            <a:pPr rtl="0"/>
            <a:fld id="{EBBBF7B6-0F4E-4D33-9DB6-855D68F6661F}" type="datetime1">
              <a:rPr lang="zh-CN" altLang="en-US" smtClean="0"/>
              <a:t>2022/6/7</a:t>
            </a:fld>
            <a:endParaRPr lang="en-US" dirty="0"/>
          </a:p>
        </p:txBody>
      </p:sp>
      <p:pic>
        <p:nvPicPr>
          <p:cNvPr id="8" name="图片 7">
            <a:extLst>
              <a:ext uri="{FF2B5EF4-FFF2-40B4-BE49-F238E27FC236}">
                <a16:creationId xmlns:a16="http://schemas.microsoft.com/office/drawing/2014/main" id="{73A59870-DDC8-4136-9D62-5A77E1078F0E}"/>
              </a:ext>
            </a:extLst>
          </p:cNvPr>
          <p:cNvPicPr>
            <a:picLocks noChangeAspect="1"/>
          </p:cNvPicPr>
          <p:nvPr/>
        </p:nvPicPr>
        <p:blipFill>
          <a:blip r:embed="rId2"/>
          <a:stretch>
            <a:fillRect/>
          </a:stretch>
        </p:blipFill>
        <p:spPr>
          <a:xfrm>
            <a:off x="2636894" y="2015333"/>
            <a:ext cx="6979172" cy="4262609"/>
          </a:xfrm>
          <a:prstGeom prst="rect">
            <a:avLst/>
          </a:prstGeom>
        </p:spPr>
      </p:pic>
    </p:spTree>
    <p:extLst>
      <p:ext uri="{BB962C8B-B14F-4D97-AF65-F5344CB8AC3E}">
        <p14:creationId xmlns:p14="http://schemas.microsoft.com/office/powerpoint/2010/main" val="940792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FDF164-FF66-4DE8-AA0F-2FD6B68A2822}"/>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Time Test</a:t>
            </a:r>
            <a:endParaRPr lang="zh-CN" altLang="en-US" dirty="0">
              <a:latin typeface="Times New Roman" panose="02020603050405020304" pitchFamily="18" charset="0"/>
              <a:cs typeface="Times New Roman" panose="02020603050405020304" pitchFamily="18" charset="0"/>
            </a:endParaRPr>
          </a:p>
        </p:txBody>
      </p:sp>
      <p:sp>
        <p:nvSpPr>
          <p:cNvPr id="4" name="日期占位符 3">
            <a:extLst>
              <a:ext uri="{FF2B5EF4-FFF2-40B4-BE49-F238E27FC236}">
                <a16:creationId xmlns:a16="http://schemas.microsoft.com/office/drawing/2014/main" id="{B27EC241-FFD2-4F49-A010-35CDC8FC378A}"/>
              </a:ext>
            </a:extLst>
          </p:cNvPr>
          <p:cNvSpPr>
            <a:spLocks noGrp="1"/>
          </p:cNvSpPr>
          <p:nvPr>
            <p:ph type="dt" sz="half" idx="10"/>
          </p:nvPr>
        </p:nvSpPr>
        <p:spPr/>
        <p:txBody>
          <a:bodyPr/>
          <a:lstStyle/>
          <a:p>
            <a:pPr rtl="0"/>
            <a:fld id="{5AB6FCE4-E3A4-4360-8BD7-9674FE4EED92}" type="datetime1">
              <a:rPr lang="zh-CN" altLang="en-US" smtClean="0"/>
              <a:t>2022/6/7</a:t>
            </a:fld>
            <a:endParaRPr lang="en-US" dirty="0"/>
          </a:p>
        </p:txBody>
      </p:sp>
      <p:pic>
        <p:nvPicPr>
          <p:cNvPr id="16" name="内容占位符 15">
            <a:extLst>
              <a:ext uri="{FF2B5EF4-FFF2-40B4-BE49-F238E27FC236}">
                <a16:creationId xmlns:a16="http://schemas.microsoft.com/office/drawing/2014/main" id="{30035F48-8616-40A1-81AA-AC574DA9A5E4}"/>
              </a:ext>
            </a:extLst>
          </p:cNvPr>
          <p:cNvPicPr>
            <a:picLocks noGrp="1" noChangeAspect="1"/>
          </p:cNvPicPr>
          <p:nvPr>
            <p:ph idx="1"/>
          </p:nvPr>
        </p:nvPicPr>
        <p:blipFill>
          <a:blip r:embed="rId2"/>
          <a:stretch>
            <a:fillRect/>
          </a:stretch>
        </p:blipFill>
        <p:spPr>
          <a:xfrm>
            <a:off x="4516450" y="123778"/>
            <a:ext cx="7592202" cy="1613582"/>
          </a:xfrm>
        </p:spPr>
      </p:pic>
      <p:graphicFrame>
        <p:nvGraphicFramePr>
          <p:cNvPr id="22" name="图表 21">
            <a:extLst>
              <a:ext uri="{FF2B5EF4-FFF2-40B4-BE49-F238E27FC236}">
                <a16:creationId xmlns:a16="http://schemas.microsoft.com/office/drawing/2014/main" id="{E61CCCF8-EB91-4942-8E6C-A36750023757}"/>
              </a:ext>
            </a:extLst>
          </p:cNvPr>
          <p:cNvGraphicFramePr>
            <a:graphicFrameLocks/>
          </p:cNvGraphicFramePr>
          <p:nvPr>
            <p:extLst>
              <p:ext uri="{D42A27DB-BD31-4B8C-83A1-F6EECF244321}">
                <p14:modId xmlns:p14="http://schemas.microsoft.com/office/powerpoint/2010/main" val="3263056673"/>
              </p:ext>
            </p:extLst>
          </p:nvPr>
        </p:nvGraphicFramePr>
        <p:xfrm>
          <a:off x="1097280" y="1952565"/>
          <a:ext cx="10058400" cy="449427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4114532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650_TF56160789.potx" id="{3F1A5A69-5FBD-4BC0-A5BD-1C78ACF4E2B8}" vid="{F8855046-FD5E-4BF4-A180-69AC9E1877E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{1D048275-9CB0-488A-A24C-4E048EE78956}tf56160789</Template>
  <TotalTime>0</TotalTime>
  <Words>194</Words>
  <Application>Microsoft Office PowerPoint</Application>
  <PresentationFormat>宽屏</PresentationFormat>
  <Paragraphs>56</Paragraphs>
  <Slides>10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Microsoft YaHei UI</vt:lpstr>
      <vt:lpstr>等线</vt:lpstr>
      <vt:lpstr>楷体</vt:lpstr>
      <vt:lpstr>宋体</vt:lpstr>
      <vt:lpstr>新宋体</vt:lpstr>
      <vt:lpstr>Arial</vt:lpstr>
      <vt:lpstr>Calibri</vt:lpstr>
      <vt:lpstr>Cambria Math</vt:lpstr>
      <vt:lpstr>Franklin Gothic Book</vt:lpstr>
      <vt:lpstr>Times New Roman</vt:lpstr>
      <vt:lpstr>1_RetrospectVTI</vt:lpstr>
      <vt:lpstr>A Compiler of C-Minus</vt:lpstr>
      <vt:lpstr>About the language</vt:lpstr>
      <vt:lpstr>Given an AST, build the LLVM-IR code.  Implement the instructions including variable’s addressing and valuing, expression and branch.   Implement type casting within the scope of valid types.  Implement IO functions printf() and scanf() by llvm::Function::ExternalLinkage</vt:lpstr>
      <vt:lpstr>Variable</vt:lpstr>
      <vt:lpstr>Expression</vt:lpstr>
      <vt:lpstr>Branch</vt:lpstr>
      <vt:lpstr>Type casting</vt:lpstr>
      <vt:lpstr>Some Test Sample and Results</vt:lpstr>
      <vt:lpstr>Time Test</vt:lpstr>
      <vt:lpstr>Complexity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2020-06-09T06:31:17Z</dcterms:created>
  <dcterms:modified xsi:type="dcterms:W3CDTF">2022-06-07T16:54:41Z</dcterms:modified>
</cp:coreProperties>
</file>