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3"/>
    <p:sldId id="260" r:id="rId4"/>
    <p:sldId id="270" r:id="rId5"/>
    <p:sldId id="271" r:id="rId6"/>
    <p:sldId id="272" r:id="rId7"/>
    <p:sldId id="276" r:id="rId8"/>
    <p:sldId id="277" r:id="rId9"/>
    <p:sldId id="278" r:id="rId10"/>
    <p:sldId id="258" r:id="rId11"/>
    <p:sldId id="263" r:id="rId12"/>
    <p:sldId id="259" r:id="rId13"/>
    <p:sldId id="266" r:id="rId14"/>
    <p:sldId id="261" r:id="rId15"/>
    <p:sldId id="273" r:id="rId16"/>
    <p:sldId id="274" r:id="rId17"/>
    <p:sldId id="275" r:id="rId18"/>
    <p:sldId id="264" r:id="rId19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D0FB4D3-6128-4A32-99CB-3D641AA2C1C7}" type="datetime1">
              <a:rPr lang="zh-CN" alt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5D8F05-9A30-4406-B806-2F3173E8BD00}" type="datetime1">
              <a:rPr lang="zh-CN" alt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/>
              <a:t>单击此处编辑母版文本样式</a:t>
            </a:r>
            <a:endParaRPr lang="en-US"/>
          </a:p>
          <a:p>
            <a:pPr lvl="1" rtl="0"/>
            <a:r>
              <a:rPr lang="en-US"/>
              <a:t>第二级</a:t>
            </a:r>
            <a:endParaRPr lang="en-US"/>
          </a:p>
          <a:p>
            <a:pPr lvl="2" rtl="0"/>
            <a:r>
              <a:rPr lang="en-US"/>
              <a:t>第三级</a:t>
            </a:r>
            <a:endParaRPr lang="en-US"/>
          </a:p>
          <a:p>
            <a:pPr lvl="3" rtl="0"/>
            <a:r>
              <a:rPr lang="en-US"/>
              <a:t>第四级</a:t>
            </a:r>
            <a:endParaRPr lang="en-US"/>
          </a:p>
          <a:p>
            <a:pPr lvl="4" rtl="0"/>
            <a:r>
              <a:rPr 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直接连接符​​(S)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DA3F98-F3A6-4186-A9B7-7633E0EF6D0A}" type="datetime1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970623-7DFB-42A3-8CCE-B702D8A8CBA8}" type="datetime1">
              <a:rPr lang="zh-CN" altLang="en-US" smtClean="0"/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E34121-4184-41C6-9EDA-96583076281D}" type="datetime1">
              <a:rPr lang="zh-CN" altLang="en-US" smtClean="0"/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1CDE99-011F-4AB3-8089-8BA026F96ECC}" type="datetime1">
              <a:rPr lang="zh-CN" altLang="en-US" smtClean="0"/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9" name="直接连接符​​(S)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17410B-1C3C-466F-BA3D-F359386E7408}" type="datetime1">
              <a:rPr lang="zh-CN" altLang="en-US" smtClean="0"/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FE62F4-ED20-483D-8882-4E153F4AB1A9}" type="datetime1">
              <a:rPr lang="zh-CN" altLang="en-US" smtClean="0"/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6EC757-5EFA-4870-8AE0-CBC7F92E42C0}" type="datetime1">
              <a:rPr lang="zh-CN" altLang="en-US" smtClean="0"/>
            </a:fld>
            <a:endParaRPr 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03F23F-FFB3-4FD8-83B9-A81F36049536}" type="datetime1">
              <a:rPr lang="zh-CN" altLang="en-US" smtClean="0"/>
            </a:fld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2E68CC-4D92-4E28-8F7F-261B223C8800}" type="datetime1">
              <a:rPr lang="zh-CN" altLang="en-US" smtClean="0"/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B028F21-D2E0-4913-BDE8-7EAF71B2B670}" type="datetime1">
              <a:rPr lang="zh-CN" alt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20C43889-E80A-487F-AA95-12C7DE3EDE65}" type="datetime1">
              <a:rPr lang="zh-CN" alt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US" dirty="0"/>
              <a:t>单击此处编辑母版文本样式</a:t>
            </a:r>
            <a:endParaRPr lang="en-US" dirty="0"/>
          </a:p>
          <a:p>
            <a:pPr lvl="1" rtl="0"/>
            <a:r>
              <a:rPr lang="en-US" dirty="0"/>
              <a:t>第二级</a:t>
            </a:r>
            <a:endParaRPr lang="en-US" dirty="0"/>
          </a:p>
          <a:p>
            <a:pPr lvl="2" rtl="0"/>
            <a:r>
              <a:rPr lang="en-US" dirty="0"/>
              <a:t>第三级</a:t>
            </a:r>
            <a:endParaRPr lang="en-US" dirty="0"/>
          </a:p>
          <a:p>
            <a:pPr lvl="3" rtl="0"/>
            <a:r>
              <a:rPr lang="en-US" dirty="0"/>
              <a:t>第四级</a:t>
            </a:r>
            <a:endParaRPr lang="en-US" dirty="0"/>
          </a:p>
          <a:p>
            <a:pPr lvl="4" rtl="0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39E1E4-D2DD-4CAA-9BAA-90EEA32661C4}" type="datetime1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直接连接符​​(S)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hyperlink" Target="output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4400" dirty="0"/>
              <a:t>A Compiler of C-Minus</a:t>
            </a:r>
            <a:endParaRPr 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546149"/>
          </a:xfrm>
        </p:spPr>
        <p:txBody>
          <a:bodyPr rtlCol="0">
            <a:normAutofit fontScale="62500" lnSpcReduction="20000"/>
          </a:bodyPr>
          <a:lstStyle/>
          <a:p>
            <a:pPr algn="r" rtl="0"/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algn="r" rtl="0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第九组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algn="r" rtl="0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谢文想 徐正韬 汪辉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algn="r" rtl="0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2022/6/10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algn="r" rtl="0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" name="图片 4" descr="一张显示了建筑物、坐姿、长凳和侧边的图片&#10;&#10;说明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接连接符​​(S)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500688" y="735806"/>
            <a:ext cx="53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Principle and Technology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7FE4C25-9B3E-4C00-B87D-B7DC74B7F318}" type="datetime1">
              <a:rPr lang="zh-CN" alt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177DA3-A8C7-4912-ADDF-438128E8904A}" type="datetime1">
              <a:rPr lang="zh-CN" altLang="en-US" smtClean="0"/>
            </a:fld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97280" y="2288540"/>
            <a:ext cx="506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before use.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7280" y="3223340"/>
            <a:ext cx="66722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value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variable is assigned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value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variable is used in expression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Unary Operation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Operation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C8522D7-EFCA-4FFE-9E22-1E10BFEE0AEF}" type="datetime1">
              <a:rPr lang="zh-CN" alt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BC6B719-D237-47DB-9548-FD2E80FEB817}" type="datetime1">
              <a:rPr lang="zh-CN" altLang="en-US" smtClean="0"/>
            </a:fld>
            <a:endParaRPr 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097279" y="2206150"/>
            <a:ext cx="7736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if(…){…}else{…}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while(…){…}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for(…;…;…){…}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97279" y="3480751"/>
            <a:ext cx="5107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casting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2211654"/>
            <a:ext cx="4167665" cy="2281766"/>
          </a:xfrm>
        </p:spPr>
        <p:txBody>
          <a:bodyPr>
            <a:normAutofit/>
          </a:bodyPr>
          <a:lstStyle/>
          <a:p>
            <a:pPr marL="0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float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float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 int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 int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 char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/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E48062-3D2F-442F-8123-E9030484F7D0}" type="datetime1">
              <a:rPr lang="zh-CN" altLang="en-US" smtClean="0"/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07719" y="2371725"/>
            <a:ext cx="6547961" cy="320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4009" y="2100077"/>
            <a:ext cx="4887007" cy="265784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BBBF7B6-0F4E-4D33-9DB6-855D68F6661F}" type="datetime1">
              <a:rPr lang="zh-CN" altLang="en-US" smtClean="0"/>
            </a:fld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58875" y="2065655"/>
            <a:ext cx="4327525" cy="39325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715" y="2281555"/>
            <a:ext cx="5434965" cy="350075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Some Test Sample and Results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BBBF7B6-0F4E-4D33-9DB6-855D68F6661F}" type="datetime1">
              <a:rPr lang="zh-CN" altLang="en-US" smtClean="0"/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245" y="2021840"/>
            <a:ext cx="6179820" cy="378396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693275" y="18923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Some Test Sample and Results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BBBF7B6-0F4E-4D33-9DB6-855D68F6661F}" type="datetime1">
              <a:rPr lang="zh-CN" altLang="en-US" smtClean="0"/>
            </a:fld>
            <a:endParaRPr lang="en-US" dirty="0"/>
          </a:p>
        </p:txBody>
      </p:sp>
      <p:pic>
        <p:nvPicPr>
          <p:cNvPr id="7" name="图片 6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45" y="2130425"/>
            <a:ext cx="3406140" cy="270827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AST Visualization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DC7586-D071-4E96-8A3C-DCED39D863C1}" type="datetime1">
              <a:rPr lang="zh-CN" alt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language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29632"/>
            <a:ext cx="4424838" cy="3760891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it?</a:t>
            </a:r>
            <a:b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Reserved words: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,int ,float ,void ,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,else ,for ,while ,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,break , return</a:t>
            </a:r>
            <a:endParaRPr lang="en-US" altLang="zh-CN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declaration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1CC466-CCAC-4194-BBF5-3F531B488EE8}" type="datetime1">
              <a:rPr lang="zh-CN" altLang="en-US" smtClean="0"/>
            </a:fld>
            <a:endParaRPr 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586413" y="1907381"/>
            <a:ext cx="0" cy="3321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/>
          <p:cNvSpPr txBox="1"/>
          <p:nvPr/>
        </p:nvSpPr>
        <p:spPr>
          <a:xfrm>
            <a:off x="5928836" y="2129631"/>
            <a:ext cx="4424838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in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it?</a:t>
            </a:r>
            <a:b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Array’s initialized declaration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declaration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and other macro definitions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/>
            <a:r>
              <a:rPr lang="en-US" altLang="zh-CN" sz="2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 stream of characters, and output tokens</a:t>
            </a:r>
            <a:br>
              <a:rPr lang="en-US" altLang="zh-CN" sz="25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5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5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most keywords and identifiers in C language</a:t>
            </a:r>
            <a:br>
              <a:rPr lang="en-US" altLang="zh-CN" sz="25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5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500" b="0" i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data type identification</a:t>
            </a:r>
            <a:br>
              <a:rPr lang="en-US" altLang="zh-CN" sz="2500" b="0" i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500" b="0" i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500" b="0" i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AST leaf nodes for each token</a:t>
            </a:r>
            <a:endParaRPr lang="en-US" altLang="zh-CN" sz="2500" b="0" i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长方形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solidFill>
                  <a:srgbClr val="FFFFFF"/>
                </a:solidFill>
              </a:rPr>
              <a:t>- </a:t>
            </a:r>
            <a:r>
              <a:rPr lang="en-US" altLang="zh-CN" dirty="0">
                <a:solidFill>
                  <a:srgbClr val="FFFFFF"/>
                </a:solidFill>
              </a:rPr>
              <a:t>What to do in Lexical analysis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3A56E2-689C-4C5A-A2F3-177CE92C4E29}" type="datetime1">
              <a:rPr lang="zh-CN" alt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Keywords &amp; Identifiers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177DA3-A8C7-4912-ADDF-438128E8904A}" type="datetime1">
              <a:rPr lang="zh-CN" altLang="en-US" smtClean="0"/>
            </a:fld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66495" y="3094355"/>
            <a:ext cx="7150735" cy="26924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66495" y="2033270"/>
            <a:ext cx="4216400" cy="817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type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177DA3-A8C7-4912-ADDF-438128E8904A}" type="datetime1">
              <a:rPr lang="zh-CN" altLang="en-US" smtClean="0"/>
            </a:fld>
            <a:endParaRPr lang="en-US" dirty="0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97280" y="2141220"/>
            <a:ext cx="3135630" cy="92329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3468370"/>
            <a:ext cx="9357995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/>
            <a:r>
              <a:rPr lang="en-US" altLang="zh-CN" sz="2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the forms of tokens, and output a parse tree</a:t>
            </a:r>
            <a:br>
              <a:rPr lang="en-US" altLang="zh-CN" sz="25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5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5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the generation of AST</a:t>
            </a:r>
            <a:br>
              <a:rPr lang="en-US" altLang="zh-CN" sz="25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5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500" b="0" i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optimization of constant expressions</a:t>
            </a:r>
            <a:endParaRPr lang="en-US" altLang="zh-CN" sz="2500" b="0" i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长方形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solidFill>
                  <a:srgbClr val="FFFFFF"/>
                </a:solidFill>
              </a:rPr>
              <a:t>- </a:t>
            </a:r>
            <a:r>
              <a:rPr lang="en-US" altLang="zh-CN" dirty="0">
                <a:solidFill>
                  <a:srgbClr val="FFFFFF"/>
                </a:solidFill>
              </a:rPr>
              <a:t>What to do in Syntax analysis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3A56E2-689C-4C5A-A2F3-177CE92C4E29}" type="datetime1">
              <a:rPr lang="zh-CN" alt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analysis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177DA3-A8C7-4912-ADDF-438128E8904A}" type="datetime1">
              <a:rPr lang="zh-CN" altLang="en-US" smtClean="0"/>
            </a:fld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265295" y="2288540"/>
            <a:ext cx="6151245" cy="3356610"/>
          </a:xfrm>
          <a:prstGeom prst="rect">
            <a:avLst/>
          </a:prstGeom>
        </p:spPr>
      </p:pic>
      <p:sp>
        <p:nvSpPr>
          <p:cNvPr id="11" name="文本框 2"/>
          <p:cNvSpPr txBox="1"/>
          <p:nvPr/>
        </p:nvSpPr>
        <p:spPr>
          <a:xfrm>
            <a:off x="1097280" y="2288540"/>
            <a:ext cx="50606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GlobalVariable for example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expression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177DA3-A8C7-4912-ADDF-438128E8904A}" type="datetime1">
              <a:rPr lang="zh-CN" altLang="en-US" smtClean="0"/>
            </a:fld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97280" y="2021205"/>
            <a:ext cx="6519545" cy="4032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/>
            <a:r>
              <a:rPr lang="en-US" altLang="zh-CN" sz="2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5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iven an AST, build the LLVM-IR code.</a:t>
            </a:r>
            <a:br>
              <a:rPr lang="en-US" altLang="zh-CN" sz="25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5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5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instructions including variable’s addressing and valuing, expression and branch.</a:t>
            </a:r>
            <a:r>
              <a:rPr lang="en-US" altLang="zh-CN" sz="2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type casting within the scope of valid types.</a:t>
            </a:r>
            <a:br>
              <a:rPr lang="en-US" altLang="zh-CN" sz="25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5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5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IO functions </a:t>
            </a:r>
            <a:r>
              <a:rPr lang="en-US" altLang="zh-CN" sz="25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5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zh-CN" sz="2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5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by </a:t>
            </a:r>
            <a:r>
              <a:rPr lang="en-US" altLang="zh-CN" sz="25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llvm</a:t>
            </a:r>
            <a:r>
              <a:rPr lang="en-US" altLang="zh-CN" sz="2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::Function::</a:t>
            </a:r>
            <a:r>
              <a:rPr lang="en-US" altLang="zh-CN" sz="25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ExternalLinkage</a:t>
            </a:r>
            <a:endParaRPr lang="en-US" sz="2500" i="1" dirty="0"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长方形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solidFill>
                  <a:srgbClr val="FFFFFF"/>
                </a:solidFill>
              </a:rPr>
              <a:t>- </a:t>
            </a:r>
            <a:r>
              <a:rPr lang="en-US" altLang="zh-CN" dirty="0">
                <a:solidFill>
                  <a:srgbClr val="FFFFFF"/>
                </a:solidFill>
              </a:rPr>
              <a:t>What to do in Semantic analysis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3A56E2-689C-4C5A-A2F3-177CE92C4E29}" type="datetime1">
              <a:rPr lang="zh-CN" altLang="en-US" smtClean="0"/>
            </a:fld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952,&quot;width&quot;:9852}"/>
</p:tagLst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{1D048275-9CB0-488A-A24C-4E048EE78956}tf56160789</Template>
  <TotalTime>0</TotalTime>
  <Words>1480</Words>
  <Application>WPS Presentation</Application>
  <PresentationFormat>宽屏</PresentationFormat>
  <Paragraphs>124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Microsoft YaHei UI</vt:lpstr>
      <vt:lpstr>新宋体</vt:lpstr>
      <vt:lpstr>Calibri</vt:lpstr>
      <vt:lpstr>Times New Roman</vt:lpstr>
      <vt:lpstr>楷体</vt:lpstr>
      <vt:lpstr>Franklin Gothic Book</vt:lpstr>
      <vt:lpstr>微软雅黑</vt:lpstr>
      <vt:lpstr>Arial Unicode MS</vt:lpstr>
      <vt:lpstr>1_RetrospectVTI</vt:lpstr>
      <vt:lpstr>A Compiler of C-Minus</vt:lpstr>
      <vt:lpstr>About the language</vt:lpstr>
      <vt:lpstr>Given an AST, build the LLVM-IR code.  Implement the instructions including variable’s addressing and valuing, expression and branch.   Implement type casting within the scope of valid types.  Implement IO functions printf() and scanf() by llvm::Function::ExternalLinkage</vt:lpstr>
      <vt:lpstr>Variable</vt:lpstr>
      <vt:lpstr>Keywords &amp; Identifiers</vt:lpstr>
      <vt:lpstr>input a stream of characters, output tokens  Identify most keywords and identifiers in C language  Implement data type identification  Generate AST leaf nodes for each token</vt:lpstr>
      <vt:lpstr>Keywords &amp; Identifiers</vt:lpstr>
      <vt:lpstr>Syntax Analysis</vt:lpstr>
      <vt:lpstr>Given an AST, build the LLVM-IR code.  Implement the instructions including variable’s addressing and valuing, expression and branch.   Implement type casting within the scope of valid types.  Implement IO functions printf() and scanf() by llvm::Function::ExternalLinkage</vt:lpstr>
      <vt:lpstr>Variable</vt:lpstr>
      <vt:lpstr>Expression</vt:lpstr>
      <vt:lpstr>Branch</vt:lpstr>
      <vt:lpstr>Type casting</vt:lpstr>
      <vt:lpstr>Type casting</vt:lpstr>
      <vt:lpstr>Some Test Sample and Results</vt:lpstr>
      <vt:lpstr>AST Visualization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86133</cp:lastModifiedBy>
  <cp:revision>9</cp:revision>
  <dcterms:created xsi:type="dcterms:W3CDTF">2020-06-09T06:31:00Z</dcterms:created>
  <dcterms:modified xsi:type="dcterms:W3CDTF">2022-06-10T07:24:36Z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A866937BDA7041FCAAF1956A5277349A</vt:lpwstr>
  </property>
  <property fmtid="{D5CDD505-2E9C-101B-9397-08002B2CF9AE}" pid="3" name="KSOProductBuildVer">
    <vt:lpwstr>1033-11.2.0.11156</vt:lpwstr>
  </property>
</Properties>
</file>