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0"/>
  </p:notesMasterIdLst>
  <p:handoutMasterIdLst>
    <p:handoutMasterId r:id="rId21"/>
  </p:handoutMasterIdLst>
  <p:sldIdLst>
    <p:sldId id="793" r:id="rId2"/>
    <p:sldId id="804" r:id="rId3"/>
    <p:sldId id="907" r:id="rId4"/>
    <p:sldId id="908" r:id="rId5"/>
    <p:sldId id="909" r:id="rId6"/>
    <p:sldId id="910" r:id="rId7"/>
    <p:sldId id="911" r:id="rId8"/>
    <p:sldId id="912" r:id="rId9"/>
    <p:sldId id="913" r:id="rId10"/>
    <p:sldId id="914" r:id="rId11"/>
    <p:sldId id="915" r:id="rId12"/>
    <p:sldId id="916" r:id="rId13"/>
    <p:sldId id="917" r:id="rId14"/>
    <p:sldId id="919" r:id="rId15"/>
    <p:sldId id="920" r:id="rId16"/>
    <p:sldId id="921" r:id="rId17"/>
    <p:sldId id="850" r:id="rId18"/>
    <p:sldId id="794" r:id="rId19"/>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94" autoAdjust="0"/>
  </p:normalViewPr>
  <p:slideViewPr>
    <p:cSldViewPr>
      <p:cViewPr>
        <p:scale>
          <a:sx n="50" d="100"/>
          <a:sy n="50" d="100"/>
        </p:scale>
        <p:origin x="1048" y="4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Sales</c:v>
                </c:pt>
              </c:strCache>
            </c:strRef>
          </c:tx>
          <c:spPr>
            <a:solidFill>
              <a:schemeClr val="accent4"/>
            </a:solidFill>
            <a:ln w="12700" cap="flat">
              <a:noFill/>
              <a:miter lim="400000"/>
            </a:ln>
            <a:effectLst/>
          </c:spPr>
          <c:dPt>
            <c:idx val="0"/>
            <c:bubble3D val="0"/>
          </c:dPt>
          <c:dPt>
            <c:idx val="1"/>
            <c:bubble3D val="0"/>
            <c:spPr>
              <a:solidFill>
                <a:srgbClr val="FFFFFF">
                  <a:alpha val="0"/>
                </a:srgbClr>
              </a:solidFill>
              <a:ln w="12700" cap="flat">
                <a:noFill/>
                <a:miter lim="400000"/>
              </a:ln>
              <a:effectLst/>
            </c:spPr>
          </c:dPt>
          <c:cat>
            <c:strRef>
              <c:f>Sheet1!$B$1:$C$1</c:f>
              <c:strCache>
                <c:ptCount val="2"/>
                <c:pt idx="0">
                  <c:v>1 Q</c:v>
                </c:pt>
                <c:pt idx="1">
                  <c:v>2 Q</c:v>
                </c:pt>
              </c:strCache>
            </c:strRef>
          </c:cat>
          <c:val>
            <c:numRef>
              <c:f>Sheet1!$B$2:$C$2</c:f>
              <c:numCache>
                <c:formatCode>General</c:formatCode>
                <c:ptCount val="2"/>
                <c:pt idx="0">
                  <c:v>60.0</c:v>
                </c:pt>
                <c:pt idx="1">
                  <c:v>40.0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10/12/17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10/12/17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4.xml"/><Relationship Id="rId3" Type="http://schemas.openxmlformats.org/officeDocument/2006/relationships/hyperlink" Target="http://docs.oracle.com/javaee/6/api/javax/servlet/http/HttpServletRespons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image" Target="../media/image2.t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Getting Started with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Servlets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48524" y="7591447"/>
            <a:ext cx="19631763" cy="101309"/>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20817723" y="8703998"/>
            <a:ext cx="2355642" cy="4644941"/>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 name="Group 9"/>
          <p:cNvGrpSpPr/>
          <p:nvPr/>
        </p:nvGrpSpPr>
        <p:grpSpPr>
          <a:xfrm>
            <a:off x="19147628" y="9853826"/>
            <a:ext cx="3026674" cy="3026673"/>
            <a:chOff x="0" y="0"/>
            <a:chExt cx="3026475" cy="3026475"/>
          </a:xfrm>
        </p:grpSpPr>
        <p:graphicFrame>
          <p:nvGraphicFramePr>
            <p:cNvPr id="26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6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6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 - Common Methods</a:t>
            </a:r>
          </a:p>
        </p:txBody>
      </p:sp>
      <p:sp>
        <p:nvSpPr>
          <p:cNvPr id="264" name="10 Conector recto"/>
          <p:cNvSpPr/>
          <p:nvPr/>
        </p:nvSpPr>
        <p:spPr>
          <a:xfrm>
            <a:off x="1905917" y="2763853"/>
            <a:ext cx="7084217" cy="1"/>
          </a:xfrm>
          <a:prstGeom prst="line">
            <a:avLst/>
          </a:prstGeom>
          <a:ln w="57150">
            <a:solidFill>
              <a:srgbClr val="C00000"/>
            </a:solidFill>
            <a:miter/>
          </a:ln>
        </p:spPr>
        <p:txBody>
          <a:bodyPr lIns="45722" rIns="45722"/>
          <a:lstStyle/>
          <a:p>
            <a:endParaRPr/>
          </a:p>
        </p:txBody>
      </p:sp>
      <p:sp>
        <p:nvSpPr>
          <p:cNvPr id="265" name="TextBox 34"/>
          <p:cNvSpPr txBox="1"/>
          <p:nvPr/>
        </p:nvSpPr>
        <p:spPr>
          <a:xfrm>
            <a:off x="2428454" y="3506570"/>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400"/>
            </a:pPr>
            <a:r>
              <a:rPr sz="3600" dirty="0"/>
              <a:t>The doGet() Method:</a:t>
            </a:r>
          </a:p>
          <a:p>
            <a:pPr marL="1779961" lvl="1" indent="-571557">
              <a:buSzPct val="100000"/>
              <a:buFont typeface="Arial"/>
              <a:buChar char="•"/>
              <a:defRPr sz="2400"/>
            </a:pPr>
            <a:r>
              <a:rPr sz="3600" dirty="0"/>
              <a:t>You should use doGet() when you want to intercept on HTTP GET requests or not specify any method.</a:t>
            </a:r>
          </a:p>
          <a:p>
            <a:pPr marL="571557" indent="-571557">
              <a:buSzPct val="100000"/>
              <a:buFont typeface="Arial"/>
              <a:buChar char="•"/>
              <a:defRPr sz="2400"/>
            </a:pPr>
            <a:r>
              <a:rPr sz="3600" dirty="0"/>
              <a:t>The doPost() method:</a:t>
            </a:r>
          </a:p>
          <a:p>
            <a:pPr marL="1779961" lvl="1" indent="-571557">
              <a:buSzPct val="100000"/>
              <a:buFont typeface="Arial"/>
              <a:buChar char="•"/>
              <a:defRPr sz="2400"/>
            </a:pPr>
            <a:r>
              <a:rPr sz="3600" dirty="0"/>
              <a:t>You should use doPost() when you want to intercept on HTTP POST requests.</a:t>
            </a:r>
          </a:p>
        </p:txBody>
      </p:sp>
      <p:pic>
        <p:nvPicPr>
          <p:cNvPr id="266" name="Screen Shot 2017-08-22 at 3.27.53 PM.png" descr="Screen Shot 2017-08-22 at 3.27.53 PM.png"/>
          <p:cNvPicPr>
            <a:picLocks noChangeAspect="1"/>
          </p:cNvPicPr>
          <p:nvPr/>
        </p:nvPicPr>
        <p:blipFill>
          <a:blip r:embed="rId3">
            <a:extLst/>
          </a:blip>
          <a:stretch>
            <a:fillRect/>
          </a:stretch>
        </p:blipFill>
        <p:spPr>
          <a:xfrm>
            <a:off x="2856284" y="6227998"/>
            <a:ext cx="16299663" cy="2791439"/>
          </a:xfrm>
          <a:prstGeom prst="rect">
            <a:avLst/>
          </a:prstGeom>
          <a:ln w="12700">
            <a:miter lim="400000"/>
          </a:ln>
        </p:spPr>
      </p:pic>
      <p:pic>
        <p:nvPicPr>
          <p:cNvPr id="267" name="Screen Shot 2017-08-22 at 3.28.53 PM.png" descr="Screen Shot 2017-08-22 at 3.28.53 PM.png"/>
          <p:cNvPicPr>
            <a:picLocks noChangeAspect="1"/>
          </p:cNvPicPr>
          <p:nvPr/>
        </p:nvPicPr>
        <p:blipFill>
          <a:blip r:embed="rId4">
            <a:extLst/>
          </a:blip>
          <a:stretch>
            <a:fillRect/>
          </a:stretch>
        </p:blipFill>
        <p:spPr>
          <a:xfrm>
            <a:off x="2856286" y="9069549"/>
            <a:ext cx="16299661" cy="2817710"/>
          </a:xfrm>
          <a:prstGeom prst="rect">
            <a:avLst/>
          </a:prstGeom>
          <a:ln w="12700">
            <a:miter lim="400000"/>
          </a:ln>
        </p:spPr>
      </p:pic>
    </p:spTree>
    <p:extLst>
      <p:ext uri="{BB962C8B-B14F-4D97-AF65-F5344CB8AC3E}">
        <p14:creationId xmlns:p14="http://schemas.microsoft.com/office/powerpoint/2010/main" val="954711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63"/>
                                        </p:tgtEl>
                                        <p:attrNameLst>
                                          <p:attrName>style.visibility</p:attrName>
                                        </p:attrNameLst>
                                      </p:cBhvr>
                                      <p:to>
                                        <p:strVal val="visible"/>
                                      </p:to>
                                    </p:set>
                                    <p:anim calcmode="lin" valueType="num">
                                      <p:cBhvr>
                                        <p:cTn id="7" dur="1000" fill="hold"/>
                                        <p:tgtEl>
                                          <p:spTgt spid="263"/>
                                        </p:tgtEl>
                                        <p:attrNameLst>
                                          <p:attrName>ppt_x</p:attrName>
                                        </p:attrNameLst>
                                      </p:cBhvr>
                                      <p:tavLst>
                                        <p:tav tm="0">
                                          <p:val>
                                            <p:strVal val="0-#ppt_w/2"/>
                                          </p:val>
                                        </p:tav>
                                        <p:tav tm="100000">
                                          <p:val>
                                            <p:strVal val="#ppt_x"/>
                                          </p:val>
                                        </p:tav>
                                      </p:tavLst>
                                    </p:anim>
                                    <p:anim calcmode="lin" valueType="num">
                                      <p:cBhvr>
                                        <p:cTn id="8" dur="1000" fill="hold"/>
                                        <p:tgtEl>
                                          <p:spTgt spid="26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64"/>
                                        </p:tgtEl>
                                        <p:attrNameLst>
                                          <p:attrName>style.visibility</p:attrName>
                                        </p:attrNameLst>
                                      </p:cBhvr>
                                      <p:to>
                                        <p:strVal val="visible"/>
                                      </p:to>
                                    </p:set>
                                    <p:anim calcmode="lin" valueType="num">
                                      <p:cBhvr>
                                        <p:cTn id="12" dur="500" fill="hold"/>
                                        <p:tgtEl>
                                          <p:spTgt spid="264"/>
                                        </p:tgtEl>
                                        <p:attrNameLst>
                                          <p:attrName>ppt_x</p:attrName>
                                        </p:attrNameLst>
                                      </p:cBhvr>
                                      <p:tavLst>
                                        <p:tav tm="0">
                                          <p:val>
                                            <p:strVal val="#ppt_x"/>
                                          </p:val>
                                        </p:tav>
                                        <p:tav tm="100000">
                                          <p:val>
                                            <p:strVal val="#ppt_x"/>
                                          </p:val>
                                        </p:tav>
                                      </p:tavLst>
                                    </p:anim>
                                    <p:anim calcmode="lin" valueType="num">
                                      <p:cBhvr>
                                        <p:cTn id="13"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advAuto="0"/>
      <p:bldP spid="264"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1" name="Group 9"/>
          <p:cNvGrpSpPr/>
          <p:nvPr/>
        </p:nvGrpSpPr>
        <p:grpSpPr>
          <a:xfrm>
            <a:off x="19147628" y="9853826"/>
            <a:ext cx="3026674" cy="3026673"/>
            <a:chOff x="0" y="0"/>
            <a:chExt cx="3026475" cy="3026475"/>
          </a:xfrm>
        </p:grpSpPr>
        <p:graphicFrame>
          <p:nvGraphicFramePr>
            <p:cNvPr id="26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GenericServlet</a:t>
            </a:r>
          </a:p>
        </p:txBody>
      </p:sp>
      <p:sp>
        <p:nvSpPr>
          <p:cNvPr id="273" name="10 Conector recto"/>
          <p:cNvSpPr/>
          <p:nvPr/>
        </p:nvSpPr>
        <p:spPr>
          <a:xfrm>
            <a:off x="1905918" y="2763853"/>
            <a:ext cx="4062819" cy="1"/>
          </a:xfrm>
          <a:prstGeom prst="line">
            <a:avLst/>
          </a:prstGeom>
          <a:ln w="57150">
            <a:solidFill>
              <a:srgbClr val="C00000"/>
            </a:solidFill>
            <a:miter/>
          </a:ln>
        </p:spPr>
        <p:txBody>
          <a:bodyPr lIns="45722" rIns="45722"/>
          <a:lstStyle/>
          <a:p>
            <a:endParaRPr/>
          </a:p>
        </p:txBody>
      </p:sp>
      <p:sp>
        <p:nvSpPr>
          <p:cNvPr id="274" name="TextBox 34"/>
          <p:cNvSpPr txBox="1"/>
          <p:nvPr/>
        </p:nvSpPr>
        <p:spPr>
          <a:xfrm>
            <a:off x="2428454" y="3506570"/>
            <a:ext cx="19983523" cy="7848813"/>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A generic servlet is a protocol independent Servlet that should always override the service() method to handle the client request. The service() method accepts two arguments ServletRequest object and ServletResponse object. The request object tells the servlet about the request made by client while the response object is used to return a response back to the client.</a:t>
            </a:r>
          </a:p>
          <a:p>
            <a:pPr marL="571557" indent="-571557">
              <a:buSzPct val="100000"/>
              <a:buFont typeface="Arial"/>
              <a:buChar char="•"/>
              <a:defRPr sz="3600"/>
            </a:pPr>
            <a:r>
              <a:rPr sz="3600" dirty="0"/>
              <a:t>GenericServlet is an abstract class and it has only one abstract method, which is service(). That’s why when we create Generic Servlet by extending GenericServlet class, we must override service() method.</a:t>
            </a:r>
          </a:p>
          <a:p>
            <a:pPr marL="571557" indent="-571557">
              <a:buSzPct val="100000"/>
              <a:buFont typeface="Arial"/>
              <a:buChar char="•"/>
              <a:defRPr sz="3600"/>
            </a:pPr>
            <a:r>
              <a:rPr sz="3600" dirty="0"/>
              <a:t>Pros of using Generic Servlet:</a:t>
            </a:r>
          </a:p>
          <a:p>
            <a:pPr marL="571557" indent="-571557">
              <a:buSzPct val="100000"/>
              <a:buFont typeface="Arial"/>
              <a:buChar char="•"/>
              <a:defRPr sz="3600"/>
            </a:pPr>
            <a:r>
              <a:rPr sz="3600" dirty="0"/>
              <a:t>1. Generic Servlet is easier to write</a:t>
            </a:r>
          </a:p>
          <a:p>
            <a:pPr marL="571557" indent="-571557">
              <a:buSzPct val="100000"/>
              <a:buFont typeface="Arial"/>
              <a:buChar char="•"/>
              <a:defRPr sz="3600"/>
            </a:pPr>
            <a:r>
              <a:rPr sz="3600" dirty="0"/>
              <a:t>2. Has simple lifecycle methods</a:t>
            </a:r>
          </a:p>
          <a:p>
            <a:pPr marL="571557" indent="-571557">
              <a:buSzPct val="100000"/>
              <a:buFont typeface="Arial"/>
              <a:buChar char="•"/>
              <a:defRPr sz="3600"/>
            </a:pPr>
            <a:r>
              <a:rPr sz="3600" dirty="0"/>
              <a:t>3. To write Generic Servlet you just need to extend javax.servlet.GenericServlet and override the service() method</a:t>
            </a:r>
          </a:p>
          <a:p>
            <a:pPr marL="571557" indent="-571557">
              <a:buSzPct val="100000"/>
              <a:buFont typeface="Arial"/>
              <a:buChar char="•"/>
              <a:defRPr sz="3600"/>
            </a:pPr>
            <a:r>
              <a:rPr sz="3600" dirty="0"/>
              <a:t>Cons of using Generic Servlet:</a:t>
            </a:r>
          </a:p>
          <a:p>
            <a:pPr marL="571557" indent="-571557">
              <a:buSzPct val="100000"/>
              <a:buFont typeface="Arial"/>
              <a:buChar char="•"/>
              <a:defRPr sz="3600"/>
            </a:pPr>
            <a:r>
              <a:rPr sz="3600" dirty="0"/>
              <a:t>Working with Generic Servlet is not that easy because we don’t have convenience methods such as doGet(), doPost(), doHead() etc in Generic Servlet that we can use in Http Servlet.</a:t>
            </a:r>
          </a:p>
        </p:txBody>
      </p:sp>
    </p:spTree>
    <p:extLst>
      <p:ext uri="{BB962C8B-B14F-4D97-AF65-F5344CB8AC3E}">
        <p14:creationId xmlns:p14="http://schemas.microsoft.com/office/powerpoint/2010/main" val="1985248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2"/>
                                        </p:tgtEl>
                                        <p:attrNameLst>
                                          <p:attrName>style.visibility</p:attrName>
                                        </p:attrNameLst>
                                      </p:cBhvr>
                                      <p:to>
                                        <p:strVal val="visible"/>
                                      </p:to>
                                    </p:set>
                                    <p:anim calcmode="lin" valueType="num">
                                      <p:cBhvr>
                                        <p:cTn id="7" dur="1000" fill="hold"/>
                                        <p:tgtEl>
                                          <p:spTgt spid="272"/>
                                        </p:tgtEl>
                                        <p:attrNameLst>
                                          <p:attrName>ppt_x</p:attrName>
                                        </p:attrNameLst>
                                      </p:cBhvr>
                                      <p:tavLst>
                                        <p:tav tm="0">
                                          <p:val>
                                            <p:strVal val="0-#ppt_w/2"/>
                                          </p:val>
                                        </p:tav>
                                        <p:tav tm="100000">
                                          <p:val>
                                            <p:strVal val="#ppt_x"/>
                                          </p:val>
                                        </p:tav>
                                      </p:tavLst>
                                    </p:anim>
                                    <p:anim calcmode="lin" valueType="num">
                                      <p:cBhvr>
                                        <p:cTn id="8" dur="1000" fill="hold"/>
                                        <p:tgtEl>
                                          <p:spTgt spid="27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73"/>
                                        </p:tgtEl>
                                        <p:attrNameLst>
                                          <p:attrName>style.visibility</p:attrName>
                                        </p:attrNameLst>
                                      </p:cBhvr>
                                      <p:to>
                                        <p:strVal val="visible"/>
                                      </p:to>
                                    </p:set>
                                    <p:anim calcmode="lin" valueType="num">
                                      <p:cBhvr>
                                        <p:cTn id="12" dur="500" fill="hold"/>
                                        <p:tgtEl>
                                          <p:spTgt spid="273"/>
                                        </p:tgtEl>
                                        <p:attrNameLst>
                                          <p:attrName>ppt_x</p:attrName>
                                        </p:attrNameLst>
                                      </p:cBhvr>
                                      <p:tavLst>
                                        <p:tav tm="0">
                                          <p:val>
                                            <p:strVal val="#ppt_x"/>
                                          </p:val>
                                        </p:tav>
                                        <p:tav tm="100000">
                                          <p:val>
                                            <p:strVal val="#ppt_x"/>
                                          </p:val>
                                        </p:tav>
                                      </p:tavLst>
                                    </p:anim>
                                    <p:anim calcmode="lin" valueType="num">
                                      <p:cBhvr>
                                        <p:cTn id="13"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advAuto="0"/>
      <p:bldP spid="27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 name="Group 9"/>
          <p:cNvGrpSpPr/>
          <p:nvPr/>
        </p:nvGrpSpPr>
        <p:grpSpPr>
          <a:xfrm>
            <a:off x="19147628" y="9853826"/>
            <a:ext cx="3026674" cy="3026673"/>
            <a:chOff x="0" y="0"/>
            <a:chExt cx="3026475" cy="3026475"/>
          </a:xfrm>
        </p:grpSpPr>
        <p:graphicFrame>
          <p:nvGraphicFramePr>
            <p:cNvPr id="27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7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7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ServletRequest Interface</a:t>
            </a:r>
          </a:p>
        </p:txBody>
      </p:sp>
      <p:sp>
        <p:nvSpPr>
          <p:cNvPr id="280"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81" name="TextBox 34"/>
          <p:cNvSpPr txBox="1"/>
          <p:nvPr/>
        </p:nvSpPr>
        <p:spPr>
          <a:xfrm>
            <a:off x="2428454" y="3506570"/>
            <a:ext cx="19983523" cy="1200407"/>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marL="571500" indent="-571500">
              <a:buSzPct val="100000"/>
              <a:buFont typeface="Arial"/>
              <a:buChar char="•"/>
              <a:defRPr sz="3600"/>
            </a:lvl1pPr>
          </a:lstStyle>
          <a:p>
            <a:r>
              <a:rPr dirty="0"/>
              <a:t>An object of ServletRequest is used to provide the client request information to a servlet such as content type, content length, parameter names and values, header informations, attributes etc.</a:t>
            </a:r>
          </a:p>
        </p:txBody>
      </p:sp>
      <p:pic>
        <p:nvPicPr>
          <p:cNvPr id="282" name="Screen Shot 2017-08-22 at 8.11.03 PM.png" descr="Screen Shot 2017-08-22 at 8.11.03 PM.png"/>
          <p:cNvPicPr>
            <a:picLocks noChangeAspect="1"/>
          </p:cNvPicPr>
          <p:nvPr/>
        </p:nvPicPr>
        <p:blipFill>
          <a:blip r:embed="rId3">
            <a:extLst/>
          </a:blip>
          <a:stretch>
            <a:fillRect/>
          </a:stretch>
        </p:blipFill>
        <p:spPr>
          <a:xfrm>
            <a:off x="2928896" y="5067394"/>
            <a:ext cx="18982640" cy="8138302"/>
          </a:xfrm>
          <a:prstGeom prst="rect">
            <a:avLst/>
          </a:prstGeom>
          <a:ln w="12700">
            <a:miter lim="400000"/>
          </a:ln>
        </p:spPr>
      </p:pic>
    </p:spTree>
    <p:extLst>
      <p:ext uri="{BB962C8B-B14F-4D97-AF65-F5344CB8AC3E}">
        <p14:creationId xmlns:p14="http://schemas.microsoft.com/office/powerpoint/2010/main" val="621662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79"/>
                                        </p:tgtEl>
                                        <p:attrNameLst>
                                          <p:attrName>style.visibility</p:attrName>
                                        </p:attrNameLst>
                                      </p:cBhvr>
                                      <p:to>
                                        <p:strVal val="visible"/>
                                      </p:to>
                                    </p:set>
                                    <p:anim calcmode="lin" valueType="num">
                                      <p:cBhvr>
                                        <p:cTn id="7" dur="1000" fill="hold"/>
                                        <p:tgtEl>
                                          <p:spTgt spid="279"/>
                                        </p:tgtEl>
                                        <p:attrNameLst>
                                          <p:attrName>ppt_x</p:attrName>
                                        </p:attrNameLst>
                                      </p:cBhvr>
                                      <p:tavLst>
                                        <p:tav tm="0">
                                          <p:val>
                                            <p:strVal val="0-#ppt_w/2"/>
                                          </p:val>
                                        </p:tav>
                                        <p:tav tm="100000">
                                          <p:val>
                                            <p:strVal val="#ppt_x"/>
                                          </p:val>
                                        </p:tav>
                                      </p:tavLst>
                                    </p:anim>
                                    <p:anim calcmode="lin" valueType="num">
                                      <p:cBhvr>
                                        <p:cTn id="8" dur="1000" fill="hold"/>
                                        <p:tgtEl>
                                          <p:spTgt spid="27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0"/>
                                        </p:tgtEl>
                                        <p:attrNameLst>
                                          <p:attrName>style.visibility</p:attrName>
                                        </p:attrNameLst>
                                      </p:cBhvr>
                                      <p:to>
                                        <p:strVal val="visible"/>
                                      </p:to>
                                    </p:set>
                                    <p:anim calcmode="lin" valueType="num">
                                      <p:cBhvr>
                                        <p:cTn id="12" dur="500" fill="hold"/>
                                        <p:tgtEl>
                                          <p:spTgt spid="280"/>
                                        </p:tgtEl>
                                        <p:attrNameLst>
                                          <p:attrName>ppt_x</p:attrName>
                                        </p:attrNameLst>
                                      </p:cBhvr>
                                      <p:tavLst>
                                        <p:tav tm="0">
                                          <p:val>
                                            <p:strVal val="#ppt_x"/>
                                          </p:val>
                                        </p:tav>
                                        <p:tav tm="100000">
                                          <p:val>
                                            <p:strVal val="#ppt_x"/>
                                          </p:val>
                                        </p:tav>
                                      </p:tavLst>
                                    </p:anim>
                                    <p:anim calcmode="lin" valueType="num">
                                      <p:cBhvr>
                                        <p:cTn id="13"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advAuto="0"/>
      <p:bldP spid="280"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 name="Group 9"/>
          <p:cNvGrpSpPr/>
          <p:nvPr/>
        </p:nvGrpSpPr>
        <p:grpSpPr>
          <a:xfrm>
            <a:off x="19147628" y="9853826"/>
            <a:ext cx="3026674" cy="3026673"/>
            <a:chOff x="0" y="0"/>
            <a:chExt cx="3026475" cy="3026475"/>
          </a:xfrm>
        </p:grpSpPr>
        <p:graphicFrame>
          <p:nvGraphicFramePr>
            <p:cNvPr id="28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8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8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ServletResponse Interface</a:t>
            </a:r>
          </a:p>
        </p:txBody>
      </p:sp>
      <p:sp>
        <p:nvSpPr>
          <p:cNvPr id="288" name="10 Conector recto"/>
          <p:cNvSpPr/>
          <p:nvPr/>
        </p:nvSpPr>
        <p:spPr>
          <a:xfrm>
            <a:off x="1905918" y="2763853"/>
            <a:ext cx="6580848" cy="1"/>
          </a:xfrm>
          <a:prstGeom prst="line">
            <a:avLst/>
          </a:prstGeom>
          <a:ln w="57150">
            <a:solidFill>
              <a:srgbClr val="C00000"/>
            </a:solidFill>
            <a:miter/>
          </a:ln>
        </p:spPr>
        <p:txBody>
          <a:bodyPr lIns="45722" rIns="45722"/>
          <a:lstStyle/>
          <a:p>
            <a:endParaRPr/>
          </a:p>
        </p:txBody>
      </p:sp>
      <p:sp>
        <p:nvSpPr>
          <p:cNvPr id="289" name="TextBox 34"/>
          <p:cNvSpPr txBox="1"/>
          <p:nvPr/>
        </p:nvSpPr>
        <p:spPr>
          <a:xfrm>
            <a:off x="2428454" y="3506570"/>
            <a:ext cx="19983523" cy="2862322"/>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000"/>
            </a:pPr>
            <a:r>
              <a:rPr sz="3600" dirty="0"/>
              <a:t>The servlet container is connected to the web server that receives Http Requests from client on a certain port. When client sends a request to web server, the servlet container creates HttpServletRequest and HttpServletResponse objects and passes them as an argument to the servlet service() method.</a:t>
            </a:r>
          </a:p>
          <a:p>
            <a:pPr marL="571557" indent="-571557">
              <a:buSzPct val="100000"/>
              <a:buFont typeface="Arial"/>
              <a:buChar char="•"/>
              <a:defRPr sz="3000"/>
            </a:pPr>
            <a:r>
              <a:rPr sz="3600" dirty="0"/>
              <a:t>The response object allows you to format and send the response back to the client.</a:t>
            </a:r>
          </a:p>
        </p:txBody>
      </p:sp>
      <p:pic>
        <p:nvPicPr>
          <p:cNvPr id="290" name="Screen Shot 2017-08-22 at 8.16.19 PM.png" descr="Screen Shot 2017-08-22 at 8.16.19 PM.png"/>
          <p:cNvPicPr>
            <a:picLocks noChangeAspect="1"/>
          </p:cNvPicPr>
          <p:nvPr/>
        </p:nvPicPr>
        <p:blipFill>
          <a:blip r:embed="rId3">
            <a:extLst/>
          </a:blip>
          <a:stretch>
            <a:fillRect/>
          </a:stretch>
        </p:blipFill>
        <p:spPr>
          <a:xfrm>
            <a:off x="6702184" y="6273237"/>
            <a:ext cx="11708824" cy="6861439"/>
          </a:xfrm>
          <a:prstGeom prst="rect">
            <a:avLst/>
          </a:prstGeom>
          <a:ln w="12700">
            <a:miter lim="400000"/>
          </a:ln>
        </p:spPr>
      </p:pic>
    </p:spTree>
    <p:extLst>
      <p:ext uri="{BB962C8B-B14F-4D97-AF65-F5344CB8AC3E}">
        <p14:creationId xmlns:p14="http://schemas.microsoft.com/office/powerpoint/2010/main" val="7709721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87"/>
                                        </p:tgtEl>
                                        <p:attrNameLst>
                                          <p:attrName>style.visibility</p:attrName>
                                        </p:attrNameLst>
                                      </p:cBhvr>
                                      <p:to>
                                        <p:strVal val="visible"/>
                                      </p:to>
                                    </p:set>
                                    <p:anim calcmode="lin" valueType="num">
                                      <p:cBhvr>
                                        <p:cTn id="7" dur="1000" fill="hold"/>
                                        <p:tgtEl>
                                          <p:spTgt spid="287"/>
                                        </p:tgtEl>
                                        <p:attrNameLst>
                                          <p:attrName>ppt_x</p:attrName>
                                        </p:attrNameLst>
                                      </p:cBhvr>
                                      <p:tavLst>
                                        <p:tav tm="0">
                                          <p:val>
                                            <p:strVal val="0-#ppt_w/2"/>
                                          </p:val>
                                        </p:tav>
                                        <p:tav tm="100000">
                                          <p:val>
                                            <p:strVal val="#ppt_x"/>
                                          </p:val>
                                        </p:tav>
                                      </p:tavLst>
                                    </p:anim>
                                    <p:anim calcmode="lin" valueType="num">
                                      <p:cBhvr>
                                        <p:cTn id="8" dur="1000" fill="hold"/>
                                        <p:tgtEl>
                                          <p:spTgt spid="28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88"/>
                                        </p:tgtEl>
                                        <p:attrNameLst>
                                          <p:attrName>style.visibility</p:attrName>
                                        </p:attrNameLst>
                                      </p:cBhvr>
                                      <p:to>
                                        <p:strVal val="visible"/>
                                      </p:to>
                                    </p:set>
                                    <p:anim calcmode="lin" valueType="num">
                                      <p:cBhvr>
                                        <p:cTn id="12" dur="500" fill="hold"/>
                                        <p:tgtEl>
                                          <p:spTgt spid="288"/>
                                        </p:tgtEl>
                                        <p:attrNameLst>
                                          <p:attrName>ppt_x</p:attrName>
                                        </p:attrNameLst>
                                      </p:cBhvr>
                                      <p:tavLst>
                                        <p:tav tm="0">
                                          <p:val>
                                            <p:strVal val="#ppt_x"/>
                                          </p:val>
                                        </p:tav>
                                        <p:tav tm="100000">
                                          <p:val>
                                            <p:strVal val="#ppt_x"/>
                                          </p:val>
                                        </p:tav>
                                      </p:tavLst>
                                    </p:anim>
                                    <p:anim calcmode="lin" valueType="num">
                                      <p:cBhvr>
                                        <p:cTn id="13"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 name="Group 9"/>
          <p:cNvGrpSpPr/>
          <p:nvPr/>
        </p:nvGrpSpPr>
        <p:grpSpPr>
          <a:xfrm>
            <a:off x="19147628" y="9853826"/>
            <a:ext cx="3026674" cy="3026673"/>
            <a:chOff x="0" y="0"/>
            <a:chExt cx="3026475" cy="3026475"/>
          </a:xfrm>
        </p:grpSpPr>
        <p:graphicFrame>
          <p:nvGraphicFramePr>
            <p:cNvPr id="299"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00"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02"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HttpServlet</a:t>
            </a:r>
          </a:p>
        </p:txBody>
      </p:sp>
      <p:sp>
        <p:nvSpPr>
          <p:cNvPr id="303" name="10 Conector recto"/>
          <p:cNvSpPr/>
          <p:nvPr/>
        </p:nvSpPr>
        <p:spPr>
          <a:xfrm>
            <a:off x="1905917" y="2763853"/>
            <a:ext cx="3025059" cy="1"/>
          </a:xfrm>
          <a:prstGeom prst="line">
            <a:avLst/>
          </a:prstGeom>
          <a:ln w="57150">
            <a:solidFill>
              <a:srgbClr val="C00000"/>
            </a:solidFill>
            <a:miter/>
          </a:ln>
        </p:spPr>
        <p:txBody>
          <a:bodyPr lIns="45722" rIns="45722"/>
          <a:lstStyle/>
          <a:p>
            <a:endParaRPr/>
          </a:p>
        </p:txBody>
      </p:sp>
      <p:sp>
        <p:nvSpPr>
          <p:cNvPr id="304" name="TextBox 34"/>
          <p:cNvSpPr txBox="1"/>
          <p:nvPr/>
        </p:nvSpPr>
        <p:spPr>
          <a:xfrm>
            <a:off x="2428454" y="3506570"/>
            <a:ext cx="19983523" cy="563267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dirty="0"/>
              <a:t>The HttpServlet class extends the GenericServlet class and implements Serializable interface. It provides http specific methods such as doGet, doPost, doHead, doTrace etc.</a:t>
            </a:r>
          </a:p>
          <a:p>
            <a:pPr marL="571557" indent="-571557">
              <a:buSzPct val="100000"/>
              <a:buFont typeface="Arial"/>
              <a:buChar char="•"/>
              <a:defRPr sz="3600"/>
            </a:pPr>
            <a:r>
              <a:rPr sz="3600" dirty="0"/>
              <a:t>Provides an abstract class to be subclassed to create an HTTP servlet suitable for a Web site. A subclass of HttpServlet must override at least one method, usually one of these:</a:t>
            </a:r>
          </a:p>
          <a:p>
            <a:pPr marL="1779961" lvl="1" indent="-571557">
              <a:buSzPct val="100000"/>
              <a:buFont typeface="Arial"/>
              <a:buChar char="•"/>
              <a:defRPr sz="3600"/>
            </a:pPr>
            <a:r>
              <a:rPr sz="3600" dirty="0"/>
              <a:t>doGet, if the servlet supports HTTP GET requests</a:t>
            </a:r>
          </a:p>
          <a:p>
            <a:pPr marL="1779961" lvl="1" indent="-571557">
              <a:buSzPct val="100000"/>
              <a:buFont typeface="Arial"/>
              <a:buChar char="•"/>
              <a:defRPr sz="3600"/>
            </a:pPr>
            <a:r>
              <a:rPr sz="3600" dirty="0"/>
              <a:t>doPost, for HTTP POST requests</a:t>
            </a:r>
          </a:p>
          <a:p>
            <a:pPr marL="1779961" lvl="1" indent="-571557">
              <a:buSzPct val="100000"/>
              <a:buFont typeface="Arial"/>
              <a:buChar char="•"/>
              <a:defRPr sz="3600"/>
            </a:pPr>
            <a:r>
              <a:rPr sz="3600" dirty="0"/>
              <a:t>doPut, for HTTP PUT requests</a:t>
            </a:r>
          </a:p>
          <a:p>
            <a:pPr marL="1779961" lvl="1" indent="-571557">
              <a:buSzPct val="100000"/>
              <a:buFont typeface="Arial"/>
              <a:buChar char="•"/>
              <a:defRPr sz="3600"/>
            </a:pPr>
            <a:r>
              <a:rPr sz="3600" dirty="0"/>
              <a:t>doDelete, for HTTP DELETE requests</a:t>
            </a:r>
          </a:p>
          <a:p>
            <a:pPr marL="1779961" lvl="1" indent="-571557">
              <a:buSzPct val="100000"/>
              <a:buFont typeface="Arial"/>
              <a:buChar char="•"/>
              <a:defRPr sz="3600"/>
            </a:pPr>
            <a:r>
              <a:rPr sz="3600" dirty="0"/>
              <a:t>init and destroy, to manage resources that are held for the life of the servlet</a:t>
            </a:r>
          </a:p>
          <a:p>
            <a:pPr marL="1779961" lvl="1" indent="-571557">
              <a:buSzPct val="100000"/>
              <a:buFont typeface="Arial"/>
              <a:buChar char="•"/>
              <a:defRPr sz="3600"/>
            </a:pPr>
            <a:r>
              <a:rPr sz="3600" dirty="0"/>
              <a:t>getServletInfo, which the servlet uses to provide information about itself.</a:t>
            </a:r>
          </a:p>
        </p:txBody>
      </p:sp>
    </p:spTree>
    <p:extLst>
      <p:ext uri="{BB962C8B-B14F-4D97-AF65-F5344CB8AC3E}">
        <p14:creationId xmlns:p14="http://schemas.microsoft.com/office/powerpoint/2010/main" val="431660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ppt_x</p:attrName>
                                        </p:attrNameLst>
                                      </p:cBhvr>
                                      <p:tavLst>
                                        <p:tav tm="0">
                                          <p:val>
                                            <p:strVal val="0-#ppt_w/2"/>
                                          </p:val>
                                        </p:tav>
                                        <p:tav tm="100000">
                                          <p:val>
                                            <p:strVal val="#ppt_x"/>
                                          </p:val>
                                        </p:tav>
                                      </p:tavLst>
                                    </p:anim>
                                    <p:anim calcmode="lin" valueType="num">
                                      <p:cBhvr>
                                        <p:cTn id="8" dur="1000" fill="hold"/>
                                        <p:tgtEl>
                                          <p:spTgt spid="30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03"/>
                                        </p:tgtEl>
                                        <p:attrNameLst>
                                          <p:attrName>style.visibility</p:attrName>
                                        </p:attrNameLst>
                                      </p:cBhvr>
                                      <p:to>
                                        <p:strVal val="visible"/>
                                      </p:to>
                                    </p:set>
                                    <p:anim calcmode="lin" valueType="num">
                                      <p:cBhvr>
                                        <p:cTn id="12" dur="500" fill="hold"/>
                                        <p:tgtEl>
                                          <p:spTgt spid="303"/>
                                        </p:tgtEl>
                                        <p:attrNameLst>
                                          <p:attrName>ppt_x</p:attrName>
                                        </p:attrNameLst>
                                      </p:cBhvr>
                                      <p:tavLst>
                                        <p:tav tm="0">
                                          <p:val>
                                            <p:strVal val="#ppt_x"/>
                                          </p:val>
                                        </p:tav>
                                        <p:tav tm="100000">
                                          <p:val>
                                            <p:strVal val="#ppt_x"/>
                                          </p:val>
                                        </p:tav>
                                      </p:tavLst>
                                    </p:anim>
                                    <p:anim calcmode="lin" valueType="num">
                                      <p:cBhvr>
                                        <p:cTn id="13"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animBg="1" advAuto="0"/>
      <p:bldP spid="30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 name="Group 9"/>
          <p:cNvGrpSpPr/>
          <p:nvPr/>
        </p:nvGrpSpPr>
        <p:grpSpPr>
          <a:xfrm>
            <a:off x="19147628" y="9853826"/>
            <a:ext cx="3026674" cy="3026673"/>
            <a:chOff x="0" y="0"/>
            <a:chExt cx="3026475" cy="3026475"/>
          </a:xfrm>
        </p:grpSpPr>
        <p:graphicFrame>
          <p:nvGraphicFramePr>
            <p:cNvPr id="30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0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0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HttpServletRequest</a:t>
            </a:r>
          </a:p>
        </p:txBody>
      </p:sp>
      <p:sp>
        <p:nvSpPr>
          <p:cNvPr id="310" name="10 Conector recto"/>
          <p:cNvSpPr/>
          <p:nvPr/>
        </p:nvSpPr>
        <p:spPr>
          <a:xfrm>
            <a:off x="1905917" y="2763853"/>
            <a:ext cx="5093870" cy="1"/>
          </a:xfrm>
          <a:prstGeom prst="line">
            <a:avLst/>
          </a:prstGeom>
          <a:ln w="57150">
            <a:solidFill>
              <a:srgbClr val="C00000"/>
            </a:solidFill>
            <a:miter/>
          </a:ln>
        </p:spPr>
        <p:txBody>
          <a:bodyPr lIns="45722" rIns="45722"/>
          <a:lstStyle/>
          <a:p>
            <a:endParaRPr/>
          </a:p>
        </p:txBody>
      </p:sp>
      <p:sp>
        <p:nvSpPr>
          <p:cNvPr id="311" name="TextBox 34"/>
          <p:cNvSpPr txBox="1"/>
          <p:nvPr/>
        </p:nvSpPr>
        <p:spPr>
          <a:xfrm>
            <a:off x="2428454" y="3506570"/>
            <a:ext cx="19983523" cy="397031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pPr>
            <a:r>
              <a:rPr sz="3600" dirty="0" smtClean="0"/>
              <a:t>Extends the ServletRequest interface to provide request information for HTTP servlets.</a:t>
            </a:r>
          </a:p>
          <a:p>
            <a:pPr marL="571557" indent="-571557">
              <a:buSzPct val="100000"/>
              <a:buFont typeface="Arial"/>
              <a:buChar char="•"/>
            </a:pPr>
            <a:r>
              <a:rPr sz="3600" dirty="0" smtClean="0"/>
              <a:t>The servlet container creates an HttpServletRequest object and passes it as an argument to the servlet's service methods (doGet, doPost, etc).</a:t>
            </a:r>
          </a:p>
          <a:p>
            <a:pPr marL="571557" indent="-571557">
              <a:buSzPct val="100000"/>
              <a:buFont typeface="Arial"/>
              <a:buChar char="•"/>
            </a:pPr>
            <a:r>
              <a:rPr sz="3600" dirty="0" smtClean="0"/>
              <a:t>It exposes several methods specific to HTTP request received by the server.</a:t>
            </a:r>
          </a:p>
          <a:p>
            <a:pPr marL="571557" indent="-571557">
              <a:buSzPct val="100000"/>
              <a:buFont typeface="Arial"/>
              <a:buChar char="•"/>
            </a:pPr>
            <a:r>
              <a:rPr sz="3600" dirty="0" smtClean="0"/>
              <a:t>We will look at the methods of HttpServletRequest in the code example.</a:t>
            </a:r>
          </a:p>
          <a:p>
            <a:pPr marL="571557" indent="-571557">
              <a:buSzPct val="100000"/>
              <a:buFont typeface="Arial"/>
              <a:buChar char="•"/>
            </a:pPr>
            <a:r>
              <a:rPr sz="3600" dirty="0" smtClean="0"/>
              <a:t>A full list of HttpServletRequest can be found at: http://docs.oracle.com/javaee/6/api/javax/servlet/http/HttpServletRequest.html</a:t>
            </a:r>
            <a:endParaRPr sz="3600" dirty="0"/>
          </a:p>
        </p:txBody>
      </p:sp>
    </p:spTree>
    <p:extLst>
      <p:ext uri="{BB962C8B-B14F-4D97-AF65-F5344CB8AC3E}">
        <p14:creationId xmlns:p14="http://schemas.microsoft.com/office/powerpoint/2010/main" val="7205664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09"/>
                                        </p:tgtEl>
                                        <p:attrNameLst>
                                          <p:attrName>style.visibility</p:attrName>
                                        </p:attrNameLst>
                                      </p:cBhvr>
                                      <p:to>
                                        <p:strVal val="visible"/>
                                      </p:to>
                                    </p:set>
                                    <p:anim calcmode="lin" valueType="num">
                                      <p:cBhvr>
                                        <p:cTn id="7" dur="1000" fill="hold"/>
                                        <p:tgtEl>
                                          <p:spTgt spid="309"/>
                                        </p:tgtEl>
                                        <p:attrNameLst>
                                          <p:attrName>ppt_x</p:attrName>
                                        </p:attrNameLst>
                                      </p:cBhvr>
                                      <p:tavLst>
                                        <p:tav tm="0">
                                          <p:val>
                                            <p:strVal val="0-#ppt_w/2"/>
                                          </p:val>
                                        </p:tav>
                                        <p:tav tm="100000">
                                          <p:val>
                                            <p:strVal val="#ppt_x"/>
                                          </p:val>
                                        </p:tav>
                                      </p:tavLst>
                                    </p:anim>
                                    <p:anim calcmode="lin" valueType="num">
                                      <p:cBhvr>
                                        <p:cTn id="8" dur="1000" fill="hold"/>
                                        <p:tgtEl>
                                          <p:spTgt spid="30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10"/>
                                        </p:tgtEl>
                                        <p:attrNameLst>
                                          <p:attrName>style.visibility</p:attrName>
                                        </p:attrNameLst>
                                      </p:cBhvr>
                                      <p:to>
                                        <p:strVal val="visible"/>
                                      </p:to>
                                    </p:set>
                                    <p:anim calcmode="lin" valueType="num">
                                      <p:cBhvr>
                                        <p:cTn id="12" dur="500" fill="hold"/>
                                        <p:tgtEl>
                                          <p:spTgt spid="310"/>
                                        </p:tgtEl>
                                        <p:attrNameLst>
                                          <p:attrName>ppt_x</p:attrName>
                                        </p:attrNameLst>
                                      </p:cBhvr>
                                      <p:tavLst>
                                        <p:tav tm="0">
                                          <p:val>
                                            <p:strVal val="#ppt_x"/>
                                          </p:val>
                                        </p:tav>
                                        <p:tav tm="100000">
                                          <p:val>
                                            <p:strVal val="#ppt_x"/>
                                          </p:val>
                                        </p:tav>
                                      </p:tavLst>
                                    </p:anim>
                                    <p:anim calcmode="lin" valueType="num">
                                      <p:cBhvr>
                                        <p:cTn id="13"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advAuto="0"/>
      <p:bldP spid="31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 name="Group 9"/>
          <p:cNvGrpSpPr/>
          <p:nvPr/>
        </p:nvGrpSpPr>
        <p:grpSpPr>
          <a:xfrm>
            <a:off x="19147628" y="9853826"/>
            <a:ext cx="3026674" cy="3026673"/>
            <a:chOff x="0" y="0"/>
            <a:chExt cx="3026475" cy="3026475"/>
          </a:xfrm>
        </p:grpSpPr>
        <p:graphicFrame>
          <p:nvGraphicFramePr>
            <p:cNvPr id="31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31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31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HttpServletResponse</a:t>
            </a:r>
          </a:p>
        </p:txBody>
      </p:sp>
      <p:sp>
        <p:nvSpPr>
          <p:cNvPr id="317" name="10 Conector recto"/>
          <p:cNvSpPr/>
          <p:nvPr/>
        </p:nvSpPr>
        <p:spPr>
          <a:xfrm>
            <a:off x="1905918" y="2763853"/>
            <a:ext cx="5473887" cy="1"/>
          </a:xfrm>
          <a:prstGeom prst="line">
            <a:avLst/>
          </a:prstGeom>
          <a:ln w="57150">
            <a:solidFill>
              <a:srgbClr val="C00000"/>
            </a:solidFill>
            <a:miter/>
          </a:ln>
        </p:spPr>
        <p:txBody>
          <a:bodyPr lIns="45722" rIns="45722"/>
          <a:lstStyle/>
          <a:p>
            <a:endParaRPr/>
          </a:p>
        </p:txBody>
      </p:sp>
      <p:sp>
        <p:nvSpPr>
          <p:cNvPr id="318" name="TextBox 34"/>
          <p:cNvSpPr txBox="1"/>
          <p:nvPr/>
        </p:nvSpPr>
        <p:spPr>
          <a:xfrm>
            <a:off x="2428454" y="3506570"/>
            <a:ext cx="19983523" cy="452431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pPr>
            <a:r>
              <a:rPr sz="3600" dirty="0"/>
              <a:t>Extends the ServletResponse interface to provide HTTP-specific functionality in sending a response. For example, it has methods to access HTTP headers and cookies.</a:t>
            </a:r>
          </a:p>
          <a:p>
            <a:pPr marL="571557" indent="-571557">
              <a:buSzPct val="100000"/>
              <a:buFont typeface="Arial"/>
              <a:buChar char="•"/>
            </a:pPr>
            <a:r>
              <a:rPr sz="3600" dirty="0"/>
              <a:t>The servlet container creates an HttpServletResponse object and passes it as an argument to the servlet's service methods (doGet, doPost, etc).</a:t>
            </a:r>
          </a:p>
          <a:p>
            <a:pPr marL="571557" indent="-571557">
              <a:buSzPct val="100000"/>
              <a:buFont typeface="Arial"/>
              <a:buChar char="•"/>
            </a:pPr>
            <a:r>
              <a:rPr sz="3600" dirty="0"/>
              <a:t>It exposes several methods specific to HTTP response to be sent by the server.</a:t>
            </a:r>
          </a:p>
          <a:p>
            <a:pPr marL="571557" indent="-571557">
              <a:buSzPct val="100000"/>
              <a:buFont typeface="Arial"/>
              <a:buChar char="•"/>
            </a:pPr>
            <a:r>
              <a:rPr sz="3600" dirty="0"/>
              <a:t>We will look at the methods of HttpServletResponse in the code example.</a:t>
            </a:r>
          </a:p>
          <a:p>
            <a:pPr marL="571557" indent="-571557">
              <a:buSzPct val="100000"/>
              <a:buFont typeface="Arial"/>
              <a:buChar char="•"/>
            </a:pPr>
            <a:r>
              <a:rPr sz="3600" dirty="0"/>
              <a:t>A full list of HttpServletResponse can be found at: </a:t>
            </a:r>
            <a:r>
              <a:rPr sz="3600" u="sng" dirty="0">
                <a:solidFill>
                  <a:srgbClr val="0563C1"/>
                </a:solidFill>
                <a:uFill>
                  <a:solidFill>
                    <a:srgbClr val="0563C1"/>
                  </a:solidFill>
                </a:uFill>
                <a:hlinkClick r:id="rId3"/>
              </a:rPr>
              <a:t>http://docs.oracle.com/javaee/6/api/javax/servlet/http/HttpServletResponse.html</a:t>
            </a:r>
          </a:p>
        </p:txBody>
      </p:sp>
    </p:spTree>
    <p:extLst>
      <p:ext uri="{BB962C8B-B14F-4D97-AF65-F5344CB8AC3E}">
        <p14:creationId xmlns:p14="http://schemas.microsoft.com/office/powerpoint/2010/main" val="900762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316"/>
                                        </p:tgtEl>
                                        <p:attrNameLst>
                                          <p:attrName>style.visibility</p:attrName>
                                        </p:attrNameLst>
                                      </p:cBhvr>
                                      <p:to>
                                        <p:strVal val="visible"/>
                                      </p:to>
                                    </p:set>
                                    <p:anim calcmode="lin" valueType="num">
                                      <p:cBhvr>
                                        <p:cTn id="7" dur="1000" fill="hold"/>
                                        <p:tgtEl>
                                          <p:spTgt spid="316"/>
                                        </p:tgtEl>
                                        <p:attrNameLst>
                                          <p:attrName>ppt_x</p:attrName>
                                        </p:attrNameLst>
                                      </p:cBhvr>
                                      <p:tavLst>
                                        <p:tav tm="0">
                                          <p:val>
                                            <p:strVal val="0-#ppt_w/2"/>
                                          </p:val>
                                        </p:tav>
                                        <p:tav tm="100000">
                                          <p:val>
                                            <p:strVal val="#ppt_x"/>
                                          </p:val>
                                        </p:tav>
                                      </p:tavLst>
                                    </p:anim>
                                    <p:anim calcmode="lin" valueType="num">
                                      <p:cBhvr>
                                        <p:cTn id="8" dur="1000" fill="hold"/>
                                        <p:tgtEl>
                                          <p:spTgt spid="31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317"/>
                                        </p:tgtEl>
                                        <p:attrNameLst>
                                          <p:attrName>style.visibility</p:attrName>
                                        </p:attrNameLst>
                                      </p:cBhvr>
                                      <p:to>
                                        <p:strVal val="visible"/>
                                      </p:to>
                                    </p:set>
                                    <p:anim calcmode="lin" valueType="num">
                                      <p:cBhvr>
                                        <p:cTn id="12" dur="500" fill="hold"/>
                                        <p:tgtEl>
                                          <p:spTgt spid="317"/>
                                        </p:tgtEl>
                                        <p:attrNameLst>
                                          <p:attrName>ppt_x</p:attrName>
                                        </p:attrNameLst>
                                      </p:cBhvr>
                                      <p:tavLst>
                                        <p:tav tm="0">
                                          <p:val>
                                            <p:strVal val="#ppt_x"/>
                                          </p:val>
                                        </p:tav>
                                        <p:tav tm="100000">
                                          <p:val>
                                            <p:strVal val="#ppt_x"/>
                                          </p:val>
                                        </p:tav>
                                      </p:tavLst>
                                    </p:anim>
                                    <p:anim calcmode="lin" valueType="num">
                                      <p:cBhvr>
                                        <p:cTn id="13"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animBg="1" advAuto="0"/>
      <p:bldP spid="317"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3535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Working with </a:t>
            </a:r>
            <a:r>
              <a:rPr lang="en-US" sz="4000" dirty="0" err="1">
                <a:ea typeface="Open Sans" panose="020B0606030504020204" pitchFamily="34" charset="0"/>
                <a:cs typeface="Open Sans" panose="020B0606030504020204" pitchFamily="34" charset="0"/>
              </a:rPr>
              <a:t>Servelets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Servlet Lifecycle: </a:t>
            </a:r>
            <a:r>
              <a:rPr lang="en-US" sz="3600" dirty="0" err="1">
                <a:ea typeface="Open Sans" panose="020B0606030504020204" pitchFamily="34" charset="0"/>
                <a:cs typeface="Open Sans" panose="020B0606030504020204" pitchFamily="34" charset="0"/>
              </a:rPr>
              <a:t>init</a:t>
            </a:r>
            <a:r>
              <a:rPr lang="en-US" sz="3600" dirty="0">
                <a:ea typeface="Open Sans" panose="020B0606030504020204" pitchFamily="34" charset="0"/>
                <a:cs typeface="Open Sans" panose="020B0606030504020204" pitchFamily="34" charset="0"/>
              </a:rPr>
              <a:t>(), service(), destroy() </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Accessing Parameters</a:t>
            </a: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ServletConfig</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err="1">
                <a:ea typeface="Open Sans" panose="020B0606030504020204" pitchFamily="34" charset="0"/>
                <a:cs typeface="Open Sans" panose="020B0606030504020204" pitchFamily="34" charset="0"/>
              </a:rPr>
              <a:t>ServletContext</a:t>
            </a:r>
            <a:endParaRPr lang="en-US" sz="36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Servlet-Browser communication (</a:t>
            </a:r>
            <a:r>
              <a:rPr lang="en-US" sz="3600" dirty="0" err="1">
                <a:ea typeface="Open Sans" panose="020B0606030504020204" pitchFamily="34" charset="0"/>
                <a:cs typeface="Open Sans" panose="020B0606030504020204" pitchFamily="34" charset="0"/>
              </a:rPr>
              <a:t>sendError</a:t>
            </a:r>
            <a:r>
              <a:rPr lang="en-US" sz="3600" dirty="0">
                <a:ea typeface="Open Sans" panose="020B0606030504020204" pitchFamily="34" charset="0"/>
                <a:cs typeface="Open Sans" panose="020B0606030504020204" pitchFamily="34" charset="0"/>
              </a:rPr>
              <a:t>, </a:t>
            </a:r>
            <a:r>
              <a:rPr lang="en-US" sz="3600" dirty="0" err="1">
                <a:ea typeface="Open Sans" panose="020B0606030504020204" pitchFamily="34" charset="0"/>
                <a:cs typeface="Open Sans" panose="020B0606030504020204" pitchFamily="34" charset="0"/>
              </a:rPr>
              <a:t>setHeader</a:t>
            </a:r>
            <a:r>
              <a:rPr lang="en-US" sz="3600" dirty="0">
                <a:ea typeface="Open Sans" panose="020B0606030504020204" pitchFamily="34" charset="0"/>
                <a:cs typeface="Open Sans" panose="020B0606030504020204" pitchFamily="34" charset="0"/>
              </a:rPr>
              <a:t>, </a:t>
            </a:r>
            <a:r>
              <a:rPr lang="en-US" sz="3600" dirty="0" err="1">
                <a:ea typeface="Open Sans" panose="020B0606030504020204" pitchFamily="34" charset="0"/>
                <a:cs typeface="Open Sans" panose="020B0606030504020204" pitchFamily="34" charset="0"/>
              </a:rPr>
              <a:t>sendRedirect</a:t>
            </a:r>
            <a:r>
              <a:rPr lang="en-US" sz="3600" dirty="0">
                <a:ea typeface="Open Sans" panose="020B0606030504020204" pitchFamily="34" charset="0"/>
                <a:cs typeface="Open Sans" panose="020B0606030504020204" pitchFamily="34" charset="0"/>
              </a:rPr>
              <a: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Web-component Communication (Forward, Include)</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18</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467370" y="4475966"/>
            <a:ext cx="15166684" cy="326070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Web application Architecture</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Http Protocol &amp; Http Methods</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Web Server &amp; Web Container</a:t>
            </a:r>
          </a:p>
          <a:p>
            <a:pPr marL="3102381" lvl="2" indent="-685800">
              <a:buFont typeface="Wingdings" panose="05000000000000000000" pitchFamily="2" charset="2"/>
              <a:buChar char="ü"/>
            </a:pPr>
            <a:r>
              <a:rPr lang="en-US" sz="2800" dirty="0">
                <a:ea typeface="Open Sans" panose="020B0606030504020204" pitchFamily="34" charset="0"/>
                <a:cs typeface="Open Sans" panose="020B0606030504020204" pitchFamily="34" charset="0"/>
              </a:rPr>
              <a:t>Servlet Interface</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GenericServlet</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ServletRequest</a:t>
            </a:r>
            <a:r>
              <a:rPr lang="en-US" sz="2800" dirty="0">
                <a:ea typeface="Open Sans" panose="020B0606030504020204" pitchFamily="34" charset="0"/>
                <a:cs typeface="Open Sans" panose="020B0606030504020204" pitchFamily="34" charset="0"/>
              </a:rPr>
              <a:t>, and </a:t>
            </a:r>
            <a:r>
              <a:rPr lang="en-US" sz="2800" dirty="0" err="1">
                <a:ea typeface="Open Sans" panose="020B0606030504020204" pitchFamily="34" charset="0"/>
                <a:cs typeface="Open Sans" panose="020B0606030504020204" pitchFamily="34" charset="0"/>
              </a:rPr>
              <a:t>ServletResponse</a:t>
            </a:r>
            <a:r>
              <a:rPr lang="en-US" sz="2800" dirty="0">
                <a:ea typeface="Open Sans" panose="020B0606030504020204" pitchFamily="34" charset="0"/>
                <a:cs typeface="Open Sans" panose="020B0606030504020204" pitchFamily="34" charset="0"/>
              </a:rPr>
              <a:t> </a:t>
            </a:r>
          </a:p>
          <a:p>
            <a:pPr marL="3102381" lvl="2" indent="-685800">
              <a:buFont typeface="Wingdings" panose="05000000000000000000" pitchFamily="2" charset="2"/>
              <a:buChar char="ü"/>
            </a:pPr>
            <a:r>
              <a:rPr lang="en-US" sz="2800" dirty="0" err="1">
                <a:ea typeface="Open Sans" panose="020B0606030504020204" pitchFamily="34" charset="0"/>
                <a:cs typeface="Open Sans" panose="020B0606030504020204" pitchFamily="34" charset="0"/>
              </a:rPr>
              <a:t>HttpServlet</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HttpServletResponse</a:t>
            </a:r>
            <a:r>
              <a:rPr lang="en-US" sz="2800" dirty="0">
                <a:ea typeface="Open Sans" panose="020B0606030504020204" pitchFamily="34" charset="0"/>
                <a:cs typeface="Open Sans" panose="020B0606030504020204" pitchFamily="34" charset="0"/>
              </a:rPr>
              <a:t> and </a:t>
            </a:r>
            <a:r>
              <a:rPr lang="en-US" sz="2800" dirty="0" err="1">
                <a:ea typeface="Open Sans" panose="020B0606030504020204" pitchFamily="34" charset="0"/>
                <a:cs typeface="Open Sans" panose="020B0606030504020204" pitchFamily="34" charset="0"/>
              </a:rPr>
              <a:t>HttpServlet</a:t>
            </a:r>
            <a:endParaRPr lang="en-US" sz="28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 name="Group 9"/>
          <p:cNvGrpSpPr/>
          <p:nvPr/>
        </p:nvGrpSpPr>
        <p:grpSpPr>
          <a:xfrm>
            <a:off x="19147628" y="9853826"/>
            <a:ext cx="3026674" cy="3026673"/>
            <a:chOff x="0" y="0"/>
            <a:chExt cx="3026475" cy="3026475"/>
          </a:xfrm>
        </p:grpSpPr>
        <p:graphicFrame>
          <p:nvGraphicFramePr>
            <p:cNvPr id="20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0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0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Pre-Requisites</a:t>
            </a:r>
          </a:p>
        </p:txBody>
      </p:sp>
      <p:sp>
        <p:nvSpPr>
          <p:cNvPr id="207" name="10 Conector recto"/>
          <p:cNvSpPr/>
          <p:nvPr/>
        </p:nvSpPr>
        <p:spPr>
          <a:xfrm>
            <a:off x="1905918" y="2763853"/>
            <a:ext cx="3883960" cy="1"/>
          </a:xfrm>
          <a:prstGeom prst="line">
            <a:avLst/>
          </a:prstGeom>
          <a:ln w="57150">
            <a:solidFill>
              <a:srgbClr val="C00000"/>
            </a:solidFill>
            <a:miter/>
          </a:ln>
        </p:spPr>
        <p:txBody>
          <a:bodyPr lIns="45722" rIns="45722"/>
          <a:lstStyle/>
          <a:p>
            <a:endParaRPr/>
          </a:p>
        </p:txBody>
      </p:sp>
      <p:sp>
        <p:nvSpPr>
          <p:cNvPr id="208" name="TextBox 34"/>
          <p:cNvSpPr txBox="1"/>
          <p:nvPr/>
        </p:nvSpPr>
        <p:spPr>
          <a:xfrm>
            <a:off x="2428454" y="3506570"/>
            <a:ext cx="19983523" cy="501675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dirty="0"/>
              <a:t>Apache Tomcat</a:t>
            </a:r>
          </a:p>
          <a:p>
            <a:pPr marL="571557" indent="-571557">
              <a:buSzPct val="100000"/>
              <a:buFont typeface="Arial"/>
              <a:buChar char="•"/>
              <a:defRPr sz="4000"/>
            </a:pPr>
            <a:r>
              <a:rPr lang="en-US" sz="4000" dirty="0" smtClean="0"/>
              <a:t>Spring Tools Suite</a:t>
            </a:r>
            <a:r>
              <a:rPr sz="4000" dirty="0" smtClean="0"/>
              <a:t> </a:t>
            </a:r>
            <a:r>
              <a:rPr sz="4000" dirty="0"/>
              <a:t>(IntelliJ Idea also supports Servlet Development but is available only in Enterprise edition - which is paid, we will use </a:t>
            </a:r>
            <a:r>
              <a:rPr lang="en-US" sz="4000" dirty="0" smtClean="0"/>
              <a:t>STS</a:t>
            </a:r>
            <a:r>
              <a:rPr sz="4000" dirty="0" smtClean="0"/>
              <a:t>, </a:t>
            </a:r>
            <a:r>
              <a:rPr sz="4000" dirty="0"/>
              <a:t>alternatively you can also use NetBeans).</a:t>
            </a:r>
          </a:p>
          <a:p>
            <a:pPr marL="571557" indent="-571557">
              <a:buSzPct val="100000"/>
              <a:buFont typeface="Arial"/>
              <a:buChar char="•"/>
              <a:defRPr sz="4000"/>
            </a:pPr>
            <a:r>
              <a:rPr sz="4000" dirty="0"/>
              <a:t>MySql database server (with MySql workbench)</a:t>
            </a:r>
          </a:p>
          <a:p>
            <a:pPr marL="571557" indent="-571557">
              <a:buSzPct val="100000"/>
              <a:buFont typeface="Arial"/>
              <a:buChar char="•"/>
              <a:defRPr sz="4000"/>
            </a:pPr>
            <a:r>
              <a:rPr sz="4000" dirty="0"/>
              <a:t>Basic understanding of HTTP and HTML</a:t>
            </a:r>
          </a:p>
          <a:p>
            <a:pPr marL="1779961" lvl="1" indent="-571557">
              <a:buSzPct val="100000"/>
              <a:buFont typeface="Arial"/>
              <a:buChar char="•"/>
              <a:defRPr sz="4000"/>
            </a:pPr>
            <a:r>
              <a:rPr sz="4000" dirty="0"/>
              <a:t>HTTP Verbs (GET, POST, PUT and DELETE)</a:t>
            </a:r>
          </a:p>
          <a:p>
            <a:pPr marL="1779961" lvl="1" indent="-571557">
              <a:buSzPct val="100000"/>
              <a:buFont typeface="Arial"/>
              <a:buChar char="•"/>
              <a:defRPr sz="4000"/>
            </a:pPr>
            <a:r>
              <a:rPr sz="4000" dirty="0"/>
              <a:t>HTML Markup and Tags</a:t>
            </a:r>
          </a:p>
          <a:p>
            <a:pPr marL="1779961" lvl="1" indent="-571557">
              <a:buSzPct val="100000"/>
              <a:buFont typeface="Arial"/>
              <a:buChar char="•"/>
              <a:defRPr sz="4000"/>
            </a:pPr>
            <a:r>
              <a:rPr sz="4000" dirty="0"/>
              <a:t>HTML Forms</a:t>
            </a:r>
          </a:p>
        </p:txBody>
      </p:sp>
    </p:spTree>
    <p:extLst>
      <p:ext uri="{BB962C8B-B14F-4D97-AF65-F5344CB8AC3E}">
        <p14:creationId xmlns:p14="http://schemas.microsoft.com/office/powerpoint/2010/main" val="98323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06"/>
                                        </p:tgtEl>
                                        <p:attrNameLst>
                                          <p:attrName>style.visibility</p:attrName>
                                        </p:attrNameLst>
                                      </p:cBhvr>
                                      <p:to>
                                        <p:strVal val="visible"/>
                                      </p:to>
                                    </p:set>
                                    <p:anim calcmode="lin" valueType="num">
                                      <p:cBhvr>
                                        <p:cTn id="7" dur="1000" fill="hold"/>
                                        <p:tgtEl>
                                          <p:spTgt spid="206"/>
                                        </p:tgtEl>
                                        <p:attrNameLst>
                                          <p:attrName>ppt_x</p:attrName>
                                        </p:attrNameLst>
                                      </p:cBhvr>
                                      <p:tavLst>
                                        <p:tav tm="0">
                                          <p:val>
                                            <p:strVal val="0-#ppt_w/2"/>
                                          </p:val>
                                        </p:tav>
                                        <p:tav tm="100000">
                                          <p:val>
                                            <p:strVal val="#ppt_x"/>
                                          </p:val>
                                        </p:tav>
                                      </p:tavLst>
                                    </p:anim>
                                    <p:anim calcmode="lin" valueType="num">
                                      <p:cBhvr>
                                        <p:cTn id="8" dur="1000" fill="hold"/>
                                        <p:tgtEl>
                                          <p:spTgt spid="20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07"/>
                                        </p:tgtEl>
                                        <p:attrNameLst>
                                          <p:attrName>style.visibility</p:attrName>
                                        </p:attrNameLst>
                                      </p:cBhvr>
                                      <p:to>
                                        <p:strVal val="visible"/>
                                      </p:to>
                                    </p:set>
                                    <p:anim calcmode="lin" valueType="num">
                                      <p:cBhvr>
                                        <p:cTn id="12" dur="500" fill="hold"/>
                                        <p:tgtEl>
                                          <p:spTgt spid="207"/>
                                        </p:tgtEl>
                                        <p:attrNameLst>
                                          <p:attrName>ppt_x</p:attrName>
                                        </p:attrNameLst>
                                      </p:cBhvr>
                                      <p:tavLst>
                                        <p:tav tm="0">
                                          <p:val>
                                            <p:strVal val="#ppt_x"/>
                                          </p:val>
                                        </p:tav>
                                        <p:tav tm="100000">
                                          <p:val>
                                            <p:strVal val="#ppt_x"/>
                                          </p:val>
                                        </p:tav>
                                      </p:tavLst>
                                    </p:anim>
                                    <p:anim calcmode="lin" valueType="num">
                                      <p:cBhvr>
                                        <p:cTn id="13"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2" name="Group 9"/>
          <p:cNvGrpSpPr/>
          <p:nvPr/>
        </p:nvGrpSpPr>
        <p:grpSpPr>
          <a:xfrm>
            <a:off x="19147628" y="9853826"/>
            <a:ext cx="3026674" cy="3026673"/>
            <a:chOff x="0" y="0"/>
            <a:chExt cx="3026475" cy="3026475"/>
          </a:xfrm>
        </p:grpSpPr>
        <p:graphicFrame>
          <p:nvGraphicFramePr>
            <p:cNvPr id="210"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1"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13"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Servlets - Overview</a:t>
            </a:r>
          </a:p>
        </p:txBody>
      </p:sp>
      <p:sp>
        <p:nvSpPr>
          <p:cNvPr id="214" name="10 Conector recto"/>
          <p:cNvSpPr/>
          <p:nvPr/>
        </p:nvSpPr>
        <p:spPr>
          <a:xfrm>
            <a:off x="1905917" y="2763853"/>
            <a:ext cx="5000722" cy="1"/>
          </a:xfrm>
          <a:prstGeom prst="line">
            <a:avLst/>
          </a:prstGeom>
          <a:ln w="57150">
            <a:solidFill>
              <a:srgbClr val="C00000"/>
            </a:solidFill>
            <a:miter/>
          </a:ln>
        </p:spPr>
        <p:txBody>
          <a:bodyPr lIns="45722" rIns="45722"/>
          <a:lstStyle/>
          <a:p>
            <a:endParaRPr/>
          </a:p>
        </p:txBody>
      </p:sp>
      <p:sp>
        <p:nvSpPr>
          <p:cNvPr id="215" name="TextBox 34"/>
          <p:cNvSpPr txBox="1"/>
          <p:nvPr/>
        </p:nvSpPr>
        <p:spPr>
          <a:xfrm>
            <a:off x="2428454" y="3506570"/>
            <a:ext cx="19983523" cy="895688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3600"/>
            </a:pPr>
            <a:r>
              <a:rPr sz="3600"/>
              <a:t>Java Servlets are programs that run on a Web or Application server and act as a middle layer between a requests coming from a Web browser or other HTTP client and databases or applications on the HTTP server.</a:t>
            </a:r>
          </a:p>
          <a:p>
            <a:pPr marL="571557" indent="-571557">
              <a:buSzPct val="100000"/>
              <a:buFont typeface="Arial"/>
              <a:buChar char="•"/>
              <a:defRPr sz="3600"/>
            </a:pPr>
            <a:r>
              <a:rPr sz="3600"/>
              <a:t>Using Servlets, you can collect input from users through web page forms, present records from a database or another source, and create web pages dynamically.</a:t>
            </a:r>
          </a:p>
          <a:p>
            <a:pPr marL="571557" indent="-571557">
              <a:buSzPct val="100000"/>
              <a:buFont typeface="Arial"/>
              <a:buChar char="•"/>
              <a:defRPr sz="3600"/>
            </a:pPr>
            <a:r>
              <a:rPr sz="3600"/>
              <a:t>Java Servlets often serve the same purpose as programs implemented using the Common Gateway Interface (CGI). But Servlets offer several advantages in comparison with the CGI.</a:t>
            </a:r>
          </a:p>
          <a:p>
            <a:pPr marL="1779961" lvl="1" indent="-571557">
              <a:buSzPct val="100000"/>
              <a:buFont typeface="Arial"/>
              <a:buChar char="•"/>
              <a:defRPr sz="3600"/>
            </a:pPr>
            <a:r>
              <a:rPr sz="3600"/>
              <a:t>Performance is significantly better.</a:t>
            </a:r>
          </a:p>
          <a:p>
            <a:pPr marL="1779961" lvl="1" indent="-571557">
              <a:buSzPct val="100000"/>
              <a:buFont typeface="Arial"/>
              <a:buChar char="•"/>
              <a:defRPr sz="3600"/>
            </a:pPr>
            <a:r>
              <a:rPr sz="3600"/>
              <a:t>Servlets execute within the address space of a Web server. It is not necessary to create a separate process to handle each client request.</a:t>
            </a:r>
          </a:p>
          <a:p>
            <a:pPr marL="1779961" lvl="1" indent="-571557">
              <a:buSzPct val="100000"/>
              <a:buFont typeface="Arial"/>
              <a:buChar char="•"/>
              <a:defRPr sz="3600"/>
            </a:pPr>
            <a:r>
              <a:rPr sz="3600"/>
              <a:t>Servlets are platform-independent because they are written in Java.</a:t>
            </a:r>
          </a:p>
          <a:p>
            <a:pPr marL="1779961" lvl="1" indent="-571557">
              <a:buSzPct val="100000"/>
              <a:buFont typeface="Arial"/>
              <a:buChar char="•"/>
              <a:defRPr sz="3600"/>
            </a:pPr>
            <a:r>
              <a:rPr sz="3600"/>
              <a:t>Java security manager on the server enforces a set of restrictions to protect the resources on a server machine. So servlets are trusted.</a:t>
            </a:r>
          </a:p>
          <a:p>
            <a:pPr marL="1779961" lvl="1" indent="-571557">
              <a:buSzPct val="100000"/>
              <a:buFont typeface="Arial"/>
              <a:buChar char="•"/>
              <a:defRPr sz="3600"/>
            </a:pPr>
            <a:r>
              <a:rPr sz="3600"/>
              <a:t>The full functionality of the Java class libraries is available to a servlet. It can communicate with applets, databases, or other software via the sockets and RMI mechanisms that you have seen already.</a:t>
            </a:r>
          </a:p>
        </p:txBody>
      </p:sp>
    </p:spTree>
    <p:extLst>
      <p:ext uri="{BB962C8B-B14F-4D97-AF65-F5344CB8AC3E}">
        <p14:creationId xmlns:p14="http://schemas.microsoft.com/office/powerpoint/2010/main" val="245431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3"/>
                                        </p:tgtEl>
                                        <p:attrNameLst>
                                          <p:attrName>style.visibility</p:attrName>
                                        </p:attrNameLst>
                                      </p:cBhvr>
                                      <p:to>
                                        <p:strVal val="visible"/>
                                      </p:to>
                                    </p:set>
                                    <p:anim calcmode="lin" valueType="num">
                                      <p:cBhvr>
                                        <p:cTn id="7" dur="1000" fill="hold"/>
                                        <p:tgtEl>
                                          <p:spTgt spid="213"/>
                                        </p:tgtEl>
                                        <p:attrNameLst>
                                          <p:attrName>ppt_x</p:attrName>
                                        </p:attrNameLst>
                                      </p:cBhvr>
                                      <p:tavLst>
                                        <p:tav tm="0">
                                          <p:val>
                                            <p:strVal val="0-#ppt_w/2"/>
                                          </p:val>
                                        </p:tav>
                                        <p:tav tm="100000">
                                          <p:val>
                                            <p:strVal val="#ppt_x"/>
                                          </p:val>
                                        </p:tav>
                                      </p:tavLst>
                                    </p:anim>
                                    <p:anim calcmode="lin" valueType="num">
                                      <p:cBhvr>
                                        <p:cTn id="8" dur="1000" fill="hold"/>
                                        <p:tgtEl>
                                          <p:spTgt spid="2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14"/>
                                        </p:tgtEl>
                                        <p:attrNameLst>
                                          <p:attrName>style.visibility</p:attrName>
                                        </p:attrNameLst>
                                      </p:cBhvr>
                                      <p:to>
                                        <p:strVal val="visible"/>
                                      </p:to>
                                    </p:set>
                                    <p:anim calcmode="lin" valueType="num">
                                      <p:cBhvr>
                                        <p:cTn id="12" dur="500" fill="hold"/>
                                        <p:tgtEl>
                                          <p:spTgt spid="214"/>
                                        </p:tgtEl>
                                        <p:attrNameLst>
                                          <p:attrName>ppt_x</p:attrName>
                                        </p:attrNameLst>
                                      </p:cBhvr>
                                      <p:tavLst>
                                        <p:tav tm="0">
                                          <p:val>
                                            <p:strVal val="#ppt_x"/>
                                          </p:val>
                                        </p:tav>
                                        <p:tav tm="100000">
                                          <p:val>
                                            <p:strVal val="#ppt_x"/>
                                          </p:val>
                                        </p:tav>
                                      </p:tavLst>
                                    </p:anim>
                                    <p:anim calcmode="lin" valueType="num">
                                      <p:cBhvr>
                                        <p:cTn id="13"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advAuto="0"/>
      <p:bldP spid="21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 name="Group 9"/>
          <p:cNvGrpSpPr/>
          <p:nvPr/>
        </p:nvGrpSpPr>
        <p:grpSpPr>
          <a:xfrm>
            <a:off x="19147628" y="9853826"/>
            <a:ext cx="3026674" cy="3026673"/>
            <a:chOff x="0" y="0"/>
            <a:chExt cx="3026475" cy="3026475"/>
          </a:xfrm>
        </p:grpSpPr>
        <p:graphicFrame>
          <p:nvGraphicFramePr>
            <p:cNvPr id="217"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18"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0"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Servlets Architecture</a:t>
            </a:r>
          </a:p>
        </p:txBody>
      </p:sp>
      <p:sp>
        <p:nvSpPr>
          <p:cNvPr id="221" name="10 Conector recto"/>
          <p:cNvSpPr/>
          <p:nvPr/>
        </p:nvSpPr>
        <p:spPr>
          <a:xfrm>
            <a:off x="1905917" y="2763853"/>
            <a:ext cx="5603237" cy="1"/>
          </a:xfrm>
          <a:prstGeom prst="line">
            <a:avLst/>
          </a:prstGeom>
          <a:ln w="57150">
            <a:solidFill>
              <a:srgbClr val="C00000"/>
            </a:solidFill>
            <a:miter/>
          </a:ln>
        </p:spPr>
        <p:txBody>
          <a:bodyPr lIns="45722" rIns="45722"/>
          <a:lstStyle/>
          <a:p>
            <a:endParaRPr/>
          </a:p>
        </p:txBody>
      </p:sp>
      <p:pic>
        <p:nvPicPr>
          <p:cNvPr id="222" name="pasted-image.tiff" descr="pasted-image.tiff"/>
          <p:cNvPicPr>
            <a:picLocks noChangeAspect="1"/>
          </p:cNvPicPr>
          <p:nvPr/>
        </p:nvPicPr>
        <p:blipFill>
          <a:blip r:embed="rId3">
            <a:extLst/>
          </a:blip>
          <a:stretch>
            <a:fillRect/>
          </a:stretch>
        </p:blipFill>
        <p:spPr>
          <a:xfrm>
            <a:off x="3991823" y="2929616"/>
            <a:ext cx="15368348" cy="10041820"/>
          </a:xfrm>
          <a:prstGeom prst="rect">
            <a:avLst/>
          </a:prstGeom>
          <a:ln w="12700">
            <a:miter lim="400000"/>
          </a:ln>
        </p:spPr>
      </p:pic>
    </p:spTree>
    <p:extLst>
      <p:ext uri="{BB962C8B-B14F-4D97-AF65-F5344CB8AC3E}">
        <p14:creationId xmlns:p14="http://schemas.microsoft.com/office/powerpoint/2010/main" val="1796517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0"/>
                                        </p:tgtEl>
                                        <p:attrNameLst>
                                          <p:attrName>style.visibility</p:attrName>
                                        </p:attrNameLst>
                                      </p:cBhvr>
                                      <p:to>
                                        <p:strVal val="visible"/>
                                      </p:to>
                                    </p:set>
                                    <p:anim calcmode="lin" valueType="num">
                                      <p:cBhvr>
                                        <p:cTn id="7" dur="1000" fill="hold"/>
                                        <p:tgtEl>
                                          <p:spTgt spid="220"/>
                                        </p:tgtEl>
                                        <p:attrNameLst>
                                          <p:attrName>ppt_x</p:attrName>
                                        </p:attrNameLst>
                                      </p:cBhvr>
                                      <p:tavLst>
                                        <p:tav tm="0">
                                          <p:val>
                                            <p:strVal val="0-#ppt_w/2"/>
                                          </p:val>
                                        </p:tav>
                                        <p:tav tm="100000">
                                          <p:val>
                                            <p:strVal val="#ppt_x"/>
                                          </p:val>
                                        </p:tav>
                                      </p:tavLst>
                                    </p:anim>
                                    <p:anim calcmode="lin" valueType="num">
                                      <p:cBhvr>
                                        <p:cTn id="8" dur="1000" fill="hold"/>
                                        <p:tgtEl>
                                          <p:spTgt spid="22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1"/>
                                        </p:tgtEl>
                                        <p:attrNameLst>
                                          <p:attrName>style.visibility</p:attrName>
                                        </p:attrNameLst>
                                      </p:cBhvr>
                                      <p:to>
                                        <p:strVal val="visible"/>
                                      </p:to>
                                    </p:set>
                                    <p:anim calcmode="lin" valueType="num">
                                      <p:cBhvr>
                                        <p:cTn id="12" dur="500" fill="hold"/>
                                        <p:tgtEl>
                                          <p:spTgt spid="221"/>
                                        </p:tgtEl>
                                        <p:attrNameLst>
                                          <p:attrName>ppt_x</p:attrName>
                                        </p:attrNameLst>
                                      </p:cBhvr>
                                      <p:tavLst>
                                        <p:tav tm="0">
                                          <p:val>
                                            <p:strVal val="#ppt_x"/>
                                          </p:val>
                                        </p:tav>
                                        <p:tav tm="100000">
                                          <p:val>
                                            <p:strVal val="#ppt_x"/>
                                          </p:val>
                                        </p:tav>
                                      </p:tavLst>
                                    </p:anim>
                                    <p:anim calcmode="lin" valueType="num">
                                      <p:cBhvr>
                                        <p:cTn id="13"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9"/>
          <p:cNvGrpSpPr/>
          <p:nvPr/>
        </p:nvGrpSpPr>
        <p:grpSpPr>
          <a:xfrm>
            <a:off x="19147628" y="9853826"/>
            <a:ext cx="3026674" cy="3026673"/>
            <a:chOff x="0" y="0"/>
            <a:chExt cx="3026475" cy="3026475"/>
          </a:xfrm>
        </p:grpSpPr>
        <p:graphicFrame>
          <p:nvGraphicFramePr>
            <p:cNvPr id="224"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25"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27"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Servlets - Use cases</a:t>
            </a:r>
          </a:p>
        </p:txBody>
      </p:sp>
      <p:sp>
        <p:nvSpPr>
          <p:cNvPr id="228" name="10 Conector recto"/>
          <p:cNvSpPr/>
          <p:nvPr/>
        </p:nvSpPr>
        <p:spPr>
          <a:xfrm>
            <a:off x="1905917" y="2763853"/>
            <a:ext cx="5101548" cy="1"/>
          </a:xfrm>
          <a:prstGeom prst="line">
            <a:avLst/>
          </a:prstGeom>
          <a:ln w="57150">
            <a:solidFill>
              <a:srgbClr val="C00000"/>
            </a:solidFill>
            <a:miter/>
          </a:ln>
        </p:spPr>
        <p:txBody>
          <a:bodyPr lIns="45722" rIns="45722"/>
          <a:lstStyle/>
          <a:p>
            <a:endParaRPr/>
          </a:p>
        </p:txBody>
      </p:sp>
      <p:sp>
        <p:nvSpPr>
          <p:cNvPr id="229" name="TextBox 34"/>
          <p:cNvSpPr txBox="1"/>
          <p:nvPr/>
        </p:nvSpPr>
        <p:spPr>
          <a:xfrm>
            <a:off x="2428454" y="3506570"/>
            <a:ext cx="19983523" cy="6863864"/>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a:t>Read the explicit data sent by the clients (browsers). This includes an HTML form on a Web page or it could also come from an applet or a custom HTTP client program.</a:t>
            </a:r>
          </a:p>
          <a:p>
            <a:pPr marL="571557" indent="-571557">
              <a:buSzPct val="100000"/>
              <a:buFont typeface="Arial"/>
              <a:buChar char="•"/>
              <a:defRPr sz="4000"/>
            </a:pPr>
            <a:r>
              <a:rPr sz="4000"/>
              <a:t>Read the implicit HTTP request data sent by the clients (browsers). This includes cookies, media types and compression schemes the browser understands, and so forth.</a:t>
            </a:r>
          </a:p>
          <a:p>
            <a:pPr marL="571557" indent="-571557">
              <a:buSzPct val="100000"/>
              <a:buFont typeface="Arial"/>
              <a:buChar char="•"/>
              <a:defRPr sz="4000"/>
            </a:pPr>
            <a:r>
              <a:rPr sz="4000"/>
              <a:t>Process the data and generate the results. This process may require talking to a database, executing an RMI or CORBA call, invoking a Web service, or computing the response directly.</a:t>
            </a:r>
          </a:p>
          <a:p>
            <a:pPr marL="571557" indent="-571557">
              <a:buSzPct val="100000"/>
              <a:buFont typeface="Arial"/>
              <a:buChar char="•"/>
              <a:defRPr sz="4000"/>
            </a:pPr>
            <a:r>
              <a:rPr sz="4000"/>
              <a:t>Send the explicit data (i.e., the document) to the clients (browsers). This document can be sent in a variety of formats, including text (HTML or XML), binary (GIF images), Excel, etc.</a:t>
            </a:r>
          </a:p>
          <a:p>
            <a:pPr marL="571557" indent="-571557">
              <a:buSzPct val="100000"/>
              <a:buFont typeface="Arial"/>
              <a:buChar char="•"/>
              <a:defRPr sz="4000"/>
            </a:pPr>
            <a:r>
              <a:rPr sz="4000"/>
              <a:t>Send the implicit HTTP response to the clients (browsers). This includes telling the browsers or other clients what type of document is being returned (e.g., HTML), setting cookies and caching parameters, and other such tasks.</a:t>
            </a:r>
          </a:p>
        </p:txBody>
      </p:sp>
    </p:spTree>
    <p:extLst>
      <p:ext uri="{BB962C8B-B14F-4D97-AF65-F5344CB8AC3E}">
        <p14:creationId xmlns:p14="http://schemas.microsoft.com/office/powerpoint/2010/main" val="447612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27"/>
                                        </p:tgtEl>
                                        <p:attrNameLst>
                                          <p:attrName>style.visibility</p:attrName>
                                        </p:attrNameLst>
                                      </p:cBhvr>
                                      <p:to>
                                        <p:strVal val="visible"/>
                                      </p:to>
                                    </p:set>
                                    <p:anim calcmode="lin" valueType="num">
                                      <p:cBhvr>
                                        <p:cTn id="7" dur="1000" fill="hold"/>
                                        <p:tgtEl>
                                          <p:spTgt spid="227"/>
                                        </p:tgtEl>
                                        <p:attrNameLst>
                                          <p:attrName>ppt_x</p:attrName>
                                        </p:attrNameLst>
                                      </p:cBhvr>
                                      <p:tavLst>
                                        <p:tav tm="0">
                                          <p:val>
                                            <p:strVal val="0-#ppt_w/2"/>
                                          </p:val>
                                        </p:tav>
                                        <p:tav tm="100000">
                                          <p:val>
                                            <p:strVal val="#ppt_x"/>
                                          </p:val>
                                        </p:tav>
                                      </p:tavLst>
                                    </p:anim>
                                    <p:anim calcmode="lin" valueType="num">
                                      <p:cBhvr>
                                        <p:cTn id="8" dur="1000" fill="hold"/>
                                        <p:tgtEl>
                                          <p:spTgt spid="22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28"/>
                                        </p:tgtEl>
                                        <p:attrNameLst>
                                          <p:attrName>style.visibility</p:attrName>
                                        </p:attrNameLst>
                                      </p:cBhvr>
                                      <p:to>
                                        <p:strVal val="visible"/>
                                      </p:to>
                                    </p:set>
                                    <p:anim calcmode="lin" valueType="num">
                                      <p:cBhvr>
                                        <p:cTn id="12" dur="500" fill="hold"/>
                                        <p:tgtEl>
                                          <p:spTgt spid="228"/>
                                        </p:tgtEl>
                                        <p:attrNameLst>
                                          <p:attrName>ppt_x</p:attrName>
                                        </p:attrNameLst>
                                      </p:cBhvr>
                                      <p:tavLst>
                                        <p:tav tm="0">
                                          <p:val>
                                            <p:strVal val="#ppt_x"/>
                                          </p:val>
                                        </p:tav>
                                        <p:tav tm="100000">
                                          <p:val>
                                            <p:strVal val="#ppt_x"/>
                                          </p:val>
                                        </p:tav>
                                      </p:tavLst>
                                    </p:anim>
                                    <p:anim calcmode="lin" valueType="num">
                                      <p:cBhvr>
                                        <p:cTn id="13"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advAuto="0"/>
      <p:bldP spid="22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9"/>
          <p:cNvGrpSpPr/>
          <p:nvPr/>
        </p:nvGrpSpPr>
        <p:grpSpPr>
          <a:xfrm>
            <a:off x="19147628" y="9853826"/>
            <a:ext cx="3026674" cy="3026673"/>
            <a:chOff x="0" y="0"/>
            <a:chExt cx="3026475" cy="3026475"/>
          </a:xfrm>
        </p:grpSpPr>
        <p:graphicFrame>
          <p:nvGraphicFramePr>
            <p:cNvPr id="238"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39"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1"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HTML Forms</a:t>
            </a:r>
          </a:p>
        </p:txBody>
      </p:sp>
      <p:sp>
        <p:nvSpPr>
          <p:cNvPr id="242" name="10 Conector recto"/>
          <p:cNvSpPr/>
          <p:nvPr/>
        </p:nvSpPr>
        <p:spPr>
          <a:xfrm>
            <a:off x="1905918" y="2763853"/>
            <a:ext cx="3505429" cy="1"/>
          </a:xfrm>
          <a:prstGeom prst="line">
            <a:avLst/>
          </a:prstGeom>
          <a:ln w="57150">
            <a:solidFill>
              <a:srgbClr val="C00000"/>
            </a:solidFill>
            <a:miter/>
          </a:ln>
        </p:spPr>
        <p:txBody>
          <a:bodyPr lIns="45722" rIns="45722"/>
          <a:lstStyle/>
          <a:p>
            <a:endParaRPr/>
          </a:p>
        </p:txBody>
      </p:sp>
      <p:sp>
        <p:nvSpPr>
          <p:cNvPr id="243" name="TextBox 34"/>
          <p:cNvSpPr txBox="1"/>
          <p:nvPr/>
        </p:nvSpPr>
        <p:spPr>
          <a:xfrm>
            <a:off x="2428454" y="3506570"/>
            <a:ext cx="19983523" cy="5632678"/>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a:t>HTML Forms are required, when you want to collect some data from the site visitor. For example, during user registration you would like to collect information such as name, email address, credit card, etc.</a:t>
            </a:r>
          </a:p>
          <a:p>
            <a:pPr marL="571557" indent="-571557">
              <a:buSzPct val="100000"/>
              <a:buFont typeface="Arial"/>
              <a:buChar char="•"/>
              <a:defRPr sz="4000"/>
            </a:pPr>
            <a:r>
              <a:rPr sz="4000"/>
              <a:t>A form will take input from the site visitor and then will post it to a back-end application such as CGI, ASP Script or PHP script, </a:t>
            </a:r>
            <a:r>
              <a:rPr sz="4000" b="1"/>
              <a:t>Java Servlet</a:t>
            </a:r>
            <a:r>
              <a:rPr sz="4000"/>
              <a:t> etc. The back-end application will perform required processing on the passed data based on defined business logic inside the application.</a:t>
            </a:r>
          </a:p>
          <a:p>
            <a:pPr marL="571557" indent="-571557">
              <a:buSzPct val="100000"/>
              <a:buFont typeface="Arial"/>
              <a:buChar char="•"/>
              <a:defRPr sz="4000"/>
            </a:pPr>
            <a:r>
              <a:rPr sz="4000"/>
              <a:t>There are various form elements available like text fields, textarea fields, drop-down menus, radio buttons, checkboxes, etc.</a:t>
            </a:r>
          </a:p>
        </p:txBody>
      </p:sp>
      <p:pic>
        <p:nvPicPr>
          <p:cNvPr id="244" name="Screen Shot 2017-08-22 at 1.06.02 PM.png" descr="Screen Shot 2017-08-22 at 1.06.02 PM.png"/>
          <p:cNvPicPr>
            <a:picLocks noChangeAspect="1"/>
          </p:cNvPicPr>
          <p:nvPr/>
        </p:nvPicPr>
        <p:blipFill>
          <a:blip r:embed="rId3">
            <a:extLst/>
          </a:blip>
          <a:stretch>
            <a:fillRect/>
          </a:stretch>
        </p:blipFill>
        <p:spPr>
          <a:xfrm>
            <a:off x="3378240" y="9060139"/>
            <a:ext cx="18083952" cy="2490250"/>
          </a:xfrm>
          <a:prstGeom prst="rect">
            <a:avLst/>
          </a:prstGeom>
          <a:ln w="12700">
            <a:miter lim="400000"/>
          </a:ln>
        </p:spPr>
      </p:pic>
    </p:spTree>
    <p:extLst>
      <p:ext uri="{BB962C8B-B14F-4D97-AF65-F5344CB8AC3E}">
        <p14:creationId xmlns:p14="http://schemas.microsoft.com/office/powerpoint/2010/main" val="1646747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1000" fill="hold"/>
                                        <p:tgtEl>
                                          <p:spTgt spid="241"/>
                                        </p:tgtEl>
                                        <p:attrNameLst>
                                          <p:attrName>ppt_x</p:attrName>
                                        </p:attrNameLst>
                                      </p:cBhvr>
                                      <p:tavLst>
                                        <p:tav tm="0">
                                          <p:val>
                                            <p:strVal val="0-#ppt_w/2"/>
                                          </p:val>
                                        </p:tav>
                                        <p:tav tm="100000">
                                          <p:val>
                                            <p:strVal val="#ppt_x"/>
                                          </p:val>
                                        </p:tav>
                                      </p:tavLst>
                                    </p:anim>
                                    <p:anim calcmode="lin" valueType="num">
                                      <p:cBhvr>
                                        <p:cTn id="8" dur="1000" fill="hold"/>
                                        <p:tgtEl>
                                          <p:spTgt spid="241"/>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42"/>
                                        </p:tgtEl>
                                        <p:attrNameLst>
                                          <p:attrName>style.visibility</p:attrName>
                                        </p:attrNameLst>
                                      </p:cBhvr>
                                      <p:to>
                                        <p:strVal val="visible"/>
                                      </p:to>
                                    </p:set>
                                    <p:anim calcmode="lin" valueType="num">
                                      <p:cBhvr>
                                        <p:cTn id="12" dur="500" fill="hold"/>
                                        <p:tgtEl>
                                          <p:spTgt spid="242"/>
                                        </p:tgtEl>
                                        <p:attrNameLst>
                                          <p:attrName>ppt_x</p:attrName>
                                        </p:attrNameLst>
                                      </p:cBhvr>
                                      <p:tavLst>
                                        <p:tav tm="0">
                                          <p:val>
                                            <p:strVal val="#ppt_x"/>
                                          </p:val>
                                        </p:tav>
                                        <p:tav tm="100000">
                                          <p:val>
                                            <p:strVal val="#ppt_x"/>
                                          </p:val>
                                        </p:tav>
                                      </p:tavLst>
                                    </p:anim>
                                    <p:anim calcmode="lin" valueType="num">
                                      <p:cBhvr>
                                        <p:cTn id="13" dur="500" fill="hold"/>
                                        <p:tgtEl>
                                          <p:spTgt spid="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advAuto="0"/>
      <p:bldP spid="24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9"/>
          <p:cNvGrpSpPr/>
          <p:nvPr/>
        </p:nvGrpSpPr>
        <p:grpSpPr>
          <a:xfrm>
            <a:off x="19147628" y="9853826"/>
            <a:ext cx="3026674" cy="3026673"/>
            <a:chOff x="0" y="0"/>
            <a:chExt cx="3026475" cy="3026475"/>
          </a:xfrm>
        </p:grpSpPr>
        <p:graphicFrame>
          <p:nvGraphicFramePr>
            <p:cNvPr id="246"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47"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49"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t>HTML Forms-Example</a:t>
            </a:r>
          </a:p>
        </p:txBody>
      </p:sp>
      <p:sp>
        <p:nvSpPr>
          <p:cNvPr id="250" name="10 Conector recto"/>
          <p:cNvSpPr/>
          <p:nvPr/>
        </p:nvSpPr>
        <p:spPr>
          <a:xfrm>
            <a:off x="1905918" y="2763853"/>
            <a:ext cx="5499571" cy="1"/>
          </a:xfrm>
          <a:prstGeom prst="line">
            <a:avLst/>
          </a:prstGeom>
          <a:ln w="57150">
            <a:solidFill>
              <a:srgbClr val="C00000"/>
            </a:solidFill>
            <a:miter/>
          </a:ln>
        </p:spPr>
        <p:txBody>
          <a:bodyPr lIns="45722" rIns="45722"/>
          <a:lstStyle/>
          <a:p>
            <a:endParaRPr/>
          </a:p>
        </p:txBody>
      </p:sp>
      <p:sp>
        <p:nvSpPr>
          <p:cNvPr id="251" name="TextBox 34"/>
          <p:cNvSpPr txBox="1"/>
          <p:nvPr/>
        </p:nvSpPr>
        <p:spPr>
          <a:xfrm>
            <a:off x="2428454" y="3506570"/>
            <a:ext cx="19983523" cy="132352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4000"/>
            </a:pPr>
            <a:r>
              <a:rPr sz="4000"/>
              <a:t>A simple student registration page to register students.</a:t>
            </a:r>
          </a:p>
          <a:p>
            <a:pPr marL="571557" indent="-571557">
              <a:buSzPct val="100000"/>
              <a:buFont typeface="Arial"/>
              <a:buChar char="•"/>
              <a:defRPr sz="4000"/>
            </a:pPr>
            <a:r>
              <a:rPr sz="4000"/>
              <a:t>Assignment(ToDo): Create a simple servlet to display all registered students.</a:t>
            </a:r>
          </a:p>
        </p:txBody>
      </p:sp>
    </p:spTree>
    <p:extLst>
      <p:ext uri="{BB962C8B-B14F-4D97-AF65-F5344CB8AC3E}">
        <p14:creationId xmlns:p14="http://schemas.microsoft.com/office/powerpoint/2010/main" val="118494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49"/>
                                        </p:tgtEl>
                                        <p:attrNameLst>
                                          <p:attrName>style.visibility</p:attrName>
                                        </p:attrNameLst>
                                      </p:cBhvr>
                                      <p:to>
                                        <p:strVal val="visible"/>
                                      </p:to>
                                    </p:set>
                                    <p:anim calcmode="lin" valueType="num">
                                      <p:cBhvr>
                                        <p:cTn id="7" dur="1000" fill="hold"/>
                                        <p:tgtEl>
                                          <p:spTgt spid="249"/>
                                        </p:tgtEl>
                                        <p:attrNameLst>
                                          <p:attrName>ppt_x</p:attrName>
                                        </p:attrNameLst>
                                      </p:cBhvr>
                                      <p:tavLst>
                                        <p:tav tm="0">
                                          <p:val>
                                            <p:strVal val="0-#ppt_w/2"/>
                                          </p:val>
                                        </p:tav>
                                        <p:tav tm="100000">
                                          <p:val>
                                            <p:strVal val="#ppt_x"/>
                                          </p:val>
                                        </p:tav>
                                      </p:tavLst>
                                    </p:anim>
                                    <p:anim calcmode="lin" valueType="num">
                                      <p:cBhvr>
                                        <p:cTn id="8" dur="1000" fill="hold"/>
                                        <p:tgtEl>
                                          <p:spTgt spid="24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0"/>
                                        </p:tgtEl>
                                        <p:attrNameLst>
                                          <p:attrName>style.visibility</p:attrName>
                                        </p:attrNameLst>
                                      </p:cBhvr>
                                      <p:to>
                                        <p:strVal val="visible"/>
                                      </p:to>
                                    </p:set>
                                    <p:anim calcmode="lin" valueType="num">
                                      <p:cBhvr>
                                        <p:cTn id="12" dur="500" fill="hold"/>
                                        <p:tgtEl>
                                          <p:spTgt spid="250"/>
                                        </p:tgtEl>
                                        <p:attrNameLst>
                                          <p:attrName>ppt_x</p:attrName>
                                        </p:attrNameLst>
                                      </p:cBhvr>
                                      <p:tavLst>
                                        <p:tav tm="0">
                                          <p:val>
                                            <p:strVal val="#ppt_x"/>
                                          </p:val>
                                        </p:tav>
                                        <p:tav tm="100000">
                                          <p:val>
                                            <p:strVal val="#ppt_x"/>
                                          </p:val>
                                        </p:tav>
                                      </p:tavLst>
                                    </p:anim>
                                    <p:anim calcmode="lin" valueType="num">
                                      <p:cBhvr>
                                        <p:cTn id="1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advAuto="0"/>
      <p:bldP spid="25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oup 9"/>
          <p:cNvGrpSpPr/>
          <p:nvPr/>
        </p:nvGrpSpPr>
        <p:grpSpPr>
          <a:xfrm>
            <a:off x="19147628" y="9853826"/>
            <a:ext cx="3026674" cy="3026673"/>
            <a:chOff x="0" y="0"/>
            <a:chExt cx="3026475" cy="3026475"/>
          </a:xfrm>
        </p:grpSpPr>
        <p:graphicFrame>
          <p:nvGraphicFramePr>
            <p:cNvPr id="253" name="Chart 30"/>
            <p:cNvGraphicFramePr/>
            <p:nvPr/>
          </p:nvGraphicFramePr>
          <p:xfrm>
            <a:off x="0" y="0"/>
            <a:ext cx="3026476" cy="3026476"/>
          </p:xfrm>
          <a:graphic>
            <a:graphicData uri="http://schemas.openxmlformats.org/drawingml/2006/chart">
              <c:chart xmlns:c="http://schemas.openxmlformats.org/drawingml/2006/chart" xmlns:r="http://schemas.openxmlformats.org/officeDocument/2006/relationships" r:id="rId2"/>
            </a:graphicData>
          </a:graphic>
        </p:graphicFrame>
        <p:sp>
          <p:nvSpPr>
            <p:cNvPr id="254" name="61 Elipse"/>
            <p:cNvSpPr/>
            <p:nvPr/>
          </p:nvSpPr>
          <p:spPr>
            <a:xfrm>
              <a:off x="397168" y="246590"/>
              <a:ext cx="2243961" cy="2244085"/>
            </a:xfrm>
            <a:prstGeom prst="ellipse">
              <a:avLst/>
            </a:prstGeom>
            <a:noFill/>
            <a:ln w="381000" cap="flat">
              <a:solidFill>
                <a:srgbClr val="FCD8D9"/>
              </a:solidFill>
              <a:prstDash val="solid"/>
              <a:miter lim="800000"/>
            </a:ln>
            <a:effectLst/>
          </p:spPr>
          <p:txBody>
            <a:bodyPr wrap="square" lIns="45722" tIns="45722" rIns="45722" bIns="45722" numCol="1" anchor="ctr">
              <a:noAutofit/>
            </a:bodyPr>
            <a:lstStyle/>
            <a:p>
              <a:pPr algn="ctr">
                <a:defRPr b="1">
                  <a:solidFill>
                    <a:srgbClr val="616161"/>
                  </a:solidFill>
                  <a:latin typeface="Oswald"/>
                  <a:ea typeface="Oswald"/>
                  <a:cs typeface="Oswald"/>
                  <a:sym typeface="Oswald"/>
                </a:defRPr>
              </a:pPr>
              <a:endParaRPr/>
            </a:p>
          </p:txBody>
        </p:sp>
      </p:grpSp>
      <p:sp>
        <p:nvSpPr>
          <p:cNvPr id="256" name="Marcador de texto 4"/>
          <p:cNvSpPr txBox="1"/>
          <p:nvPr/>
        </p:nvSpPr>
        <p:spPr>
          <a:xfrm>
            <a:off x="1829713" y="1906265"/>
            <a:ext cx="17103015" cy="769491"/>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lvl1pPr defTabSz="1812039">
              <a:spcBef>
                <a:spcPts val="1100"/>
              </a:spcBef>
              <a:defRPr sz="4400" b="1">
                <a:solidFill>
                  <a:srgbClr val="107B95"/>
                </a:solidFill>
              </a:defRPr>
            </a:lvl1pPr>
          </a:lstStyle>
          <a:p>
            <a:r>
              <a:rPr dirty="0"/>
              <a:t>Servlet - Life </a:t>
            </a:r>
            <a:r>
              <a:rPr dirty="0" smtClean="0"/>
              <a:t>Cycl</a:t>
            </a:r>
            <a:r>
              <a:rPr lang="en-US" dirty="0" smtClean="0"/>
              <a:t>e</a:t>
            </a:r>
            <a:endParaRPr dirty="0"/>
          </a:p>
        </p:txBody>
      </p:sp>
      <p:sp>
        <p:nvSpPr>
          <p:cNvPr id="257" name="10 Conector recto"/>
          <p:cNvSpPr/>
          <p:nvPr/>
        </p:nvSpPr>
        <p:spPr>
          <a:xfrm>
            <a:off x="1905919" y="2763854"/>
            <a:ext cx="4346216" cy="0"/>
          </a:xfrm>
          <a:prstGeom prst="line">
            <a:avLst/>
          </a:prstGeom>
          <a:ln w="57150">
            <a:solidFill>
              <a:srgbClr val="C00000"/>
            </a:solidFill>
            <a:miter/>
          </a:ln>
        </p:spPr>
        <p:txBody>
          <a:bodyPr lIns="45722" rIns="45722"/>
          <a:lstStyle/>
          <a:p>
            <a:endParaRPr/>
          </a:p>
        </p:txBody>
      </p:sp>
      <p:sp>
        <p:nvSpPr>
          <p:cNvPr id="258" name="TextBox 34"/>
          <p:cNvSpPr txBox="1"/>
          <p:nvPr/>
        </p:nvSpPr>
        <p:spPr>
          <a:xfrm>
            <a:off x="2428454" y="3506570"/>
            <a:ext cx="19983523" cy="7294305"/>
          </a:xfrm>
          <a:prstGeom prst="rect">
            <a:avLst/>
          </a:prstGeom>
          <a:ln w="12700">
            <a:miter lim="400000"/>
          </a:ln>
          <a:extLst>
            <a:ext uri="{C572A759-6A51-4108-AA02-DFA0A04FC94B}">
              <ma14:wrappingTextBoxFlag xmlns:ma14="http://schemas.microsoft.com/office/mac/drawingml/2011/main" val="1"/>
            </a:ext>
          </a:extLst>
        </p:spPr>
        <p:txBody>
          <a:bodyPr lIns="45722" rIns="45722">
            <a:spAutoFit/>
          </a:bodyPr>
          <a:lstStyle/>
          <a:p>
            <a:pPr marL="571557" indent="-571557">
              <a:buSzPct val="100000"/>
              <a:buFont typeface="Arial"/>
              <a:buChar char="•"/>
              <a:defRPr sz="2400"/>
            </a:pPr>
            <a:r>
              <a:rPr sz="3600" dirty="0"/>
              <a:t>The lifecycle of a servlet is controlled by the container(Tomcat, Jetty etc) in which the servlet has been deployed. The life cycle contains the following steps:</a:t>
            </a:r>
          </a:p>
          <a:p>
            <a:pPr marL="1779961" lvl="1" indent="-571557">
              <a:buSzPct val="100000"/>
              <a:buFont typeface="Arial"/>
              <a:buChar char="•"/>
              <a:defRPr sz="2400"/>
            </a:pPr>
            <a:r>
              <a:rPr sz="3600" dirty="0"/>
              <a:t>Servlet Class is loaded.</a:t>
            </a:r>
          </a:p>
          <a:p>
            <a:pPr marL="1779961" lvl="1" indent="-571557">
              <a:buSzPct val="100000"/>
              <a:buFont typeface="Arial"/>
              <a:buChar char="•"/>
              <a:defRPr sz="2400"/>
            </a:pPr>
            <a:r>
              <a:rPr sz="3600" dirty="0"/>
              <a:t>Servlet Instance is created.</a:t>
            </a:r>
          </a:p>
          <a:p>
            <a:pPr marL="1779961" lvl="1" indent="-571557">
              <a:buSzPct val="100000"/>
              <a:buFont typeface="Arial"/>
              <a:buChar char="•"/>
              <a:defRPr sz="2400"/>
            </a:pPr>
            <a:r>
              <a:rPr sz="3600" dirty="0"/>
              <a:t>init() method.</a:t>
            </a:r>
          </a:p>
          <a:p>
            <a:pPr marL="1779961" lvl="1" indent="-571557">
              <a:buSzPct val="100000"/>
              <a:buFont typeface="Arial"/>
              <a:buChar char="•"/>
              <a:defRPr sz="2400"/>
            </a:pPr>
            <a:r>
              <a:rPr sz="3600" dirty="0"/>
              <a:t>service() method.</a:t>
            </a:r>
          </a:p>
          <a:p>
            <a:pPr marL="1779961" lvl="1" indent="-571557">
              <a:buSzPct val="100000"/>
              <a:buFont typeface="Arial"/>
              <a:buChar char="•"/>
              <a:defRPr sz="2400"/>
            </a:pPr>
            <a:r>
              <a:rPr sz="3600" dirty="0"/>
              <a:t>destroy() method.</a:t>
            </a:r>
          </a:p>
          <a:p>
            <a:pPr marL="571557" indent="-571557">
              <a:buSzPct val="100000"/>
              <a:buFont typeface="Arial"/>
              <a:buChar char="•"/>
              <a:defRPr sz="2400"/>
            </a:pPr>
            <a:r>
              <a:rPr sz="3600" dirty="0"/>
              <a:t>Servlet Class is loaded:</a:t>
            </a:r>
          </a:p>
          <a:p>
            <a:pPr marL="1779961" lvl="1" indent="-571557">
              <a:buSzPct val="100000"/>
              <a:buFont typeface="Arial"/>
              <a:buChar char="•"/>
              <a:defRPr sz="2400"/>
            </a:pPr>
            <a:r>
              <a:rPr sz="3600" dirty="0"/>
              <a:t>Before a servlet can be invoked the servlet container must first load its class definition. This is done just like any other class is loaded.</a:t>
            </a:r>
          </a:p>
          <a:p>
            <a:pPr marL="571557" indent="-571557">
              <a:buSzPct val="100000"/>
              <a:buFont typeface="Arial"/>
              <a:buChar char="•"/>
              <a:defRPr sz="2400"/>
            </a:pPr>
            <a:r>
              <a:rPr sz="3600" dirty="0"/>
              <a:t>Servlet Instance is created:</a:t>
            </a:r>
          </a:p>
          <a:p>
            <a:pPr marL="1779961" lvl="1" indent="-571557">
              <a:buSzPct val="100000"/>
              <a:buFont typeface="Arial"/>
              <a:buChar char="•"/>
              <a:defRPr sz="2400"/>
            </a:pPr>
            <a:r>
              <a:rPr sz="3600" dirty="0"/>
              <a:t>The web container creates the instance of a servlet after loading the servlet class. The servlet instance is created only once in the servlet life cycle</a:t>
            </a:r>
            <a:r>
              <a:rPr sz="3600" dirty="0" smtClean="0"/>
              <a:t>.</a:t>
            </a:r>
            <a:endParaRPr sz="3600" dirty="0"/>
          </a:p>
        </p:txBody>
      </p:sp>
    </p:spTree>
    <p:extLst>
      <p:ext uri="{BB962C8B-B14F-4D97-AF65-F5344CB8AC3E}">
        <p14:creationId xmlns:p14="http://schemas.microsoft.com/office/powerpoint/2010/main" val="814796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56"/>
                                        </p:tgtEl>
                                        <p:attrNameLst>
                                          <p:attrName>style.visibility</p:attrName>
                                        </p:attrNameLst>
                                      </p:cBhvr>
                                      <p:to>
                                        <p:strVal val="visible"/>
                                      </p:to>
                                    </p:set>
                                    <p:anim calcmode="lin" valueType="num">
                                      <p:cBhvr>
                                        <p:cTn id="7" dur="1000" fill="hold"/>
                                        <p:tgtEl>
                                          <p:spTgt spid="256"/>
                                        </p:tgtEl>
                                        <p:attrNameLst>
                                          <p:attrName>ppt_x</p:attrName>
                                        </p:attrNameLst>
                                      </p:cBhvr>
                                      <p:tavLst>
                                        <p:tav tm="0">
                                          <p:val>
                                            <p:strVal val="0-#ppt_w/2"/>
                                          </p:val>
                                        </p:tav>
                                        <p:tav tm="100000">
                                          <p:val>
                                            <p:strVal val="#ppt_x"/>
                                          </p:val>
                                        </p:tav>
                                      </p:tavLst>
                                    </p:anim>
                                    <p:anim calcmode="lin" valueType="num">
                                      <p:cBhvr>
                                        <p:cTn id="8" dur="1000" fill="hold"/>
                                        <p:tgtEl>
                                          <p:spTgt spid="25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iterate>
                                    <p:tmAbs val="0"/>
                                  </p:iterate>
                                  <p:childTnLst>
                                    <p:set>
                                      <p:cBhvr>
                                        <p:cTn id="11" fill="hold"/>
                                        <p:tgtEl>
                                          <p:spTgt spid="257"/>
                                        </p:tgtEl>
                                        <p:attrNameLst>
                                          <p:attrName>style.visibility</p:attrName>
                                        </p:attrNameLst>
                                      </p:cBhvr>
                                      <p:to>
                                        <p:strVal val="visible"/>
                                      </p:to>
                                    </p:set>
                                    <p:anim calcmode="lin" valueType="num">
                                      <p:cBhvr>
                                        <p:cTn id="12" dur="500" fill="hold"/>
                                        <p:tgtEl>
                                          <p:spTgt spid="257"/>
                                        </p:tgtEl>
                                        <p:attrNameLst>
                                          <p:attrName>ppt_x</p:attrName>
                                        </p:attrNameLst>
                                      </p:cBhvr>
                                      <p:tavLst>
                                        <p:tav tm="0">
                                          <p:val>
                                            <p:strVal val="#ppt_x"/>
                                          </p:val>
                                        </p:tav>
                                        <p:tav tm="100000">
                                          <p:val>
                                            <p:strVal val="#ppt_x"/>
                                          </p:val>
                                        </p:tav>
                                      </p:tavLst>
                                    </p:anim>
                                    <p:anim calcmode="lin" valueType="num">
                                      <p:cBhvr>
                                        <p:cTn id="13"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advAuto="0"/>
      <p:bldP spid="257" grpId="0" animBg="1" advAuto="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165255</TotalTime>
  <Words>1168</Words>
  <Application>Microsoft Macintosh PowerPoint</Application>
  <PresentationFormat>Custom</PresentationFormat>
  <Paragraphs>103</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12331</cp:revision>
  <dcterms:created xsi:type="dcterms:W3CDTF">2014-07-01T16:42:18Z</dcterms:created>
  <dcterms:modified xsi:type="dcterms:W3CDTF">2017-12-10T16:19:11Z</dcterms:modified>
</cp:coreProperties>
</file>