
<file path=[Content_Types].xml><?xml version="1.0" encoding="utf-8"?>
<Types xmlns="http://schemas.openxmlformats.org/package/2006/content-types">
  <Default Extension="xml" ContentType="application/xml"/>
  <Default Extension="jpeg" ContentType="image/jpeg"/>
  <Default Extension="tiff" ContentType="image/tiff"/>
  <Default Extension="rels" ContentType="application/vnd.openxmlformats-package.relationships+xml"/>
  <Default Extension="xlsx" ContentType="application/vnd.openxmlformats-officedocument.spreadsheetml.sheet"/>
  <Default Extension="tif" ContentType="image/t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8"/>
  </p:notesMasterIdLst>
  <p:handoutMasterIdLst>
    <p:handoutMasterId r:id="rId19"/>
  </p:handoutMasterIdLst>
  <p:sldIdLst>
    <p:sldId id="793" r:id="rId2"/>
    <p:sldId id="804" r:id="rId3"/>
    <p:sldId id="851" r:id="rId4"/>
    <p:sldId id="852" r:id="rId5"/>
    <p:sldId id="853" r:id="rId6"/>
    <p:sldId id="856" r:id="rId7"/>
    <p:sldId id="858" r:id="rId8"/>
    <p:sldId id="859" r:id="rId9"/>
    <p:sldId id="860" r:id="rId10"/>
    <p:sldId id="861" r:id="rId11"/>
    <p:sldId id="862" r:id="rId12"/>
    <p:sldId id="854" r:id="rId13"/>
    <p:sldId id="857" r:id="rId14"/>
    <p:sldId id="855" r:id="rId15"/>
    <p:sldId id="850" r:id="rId16"/>
    <p:sldId id="794" r:id="rId17"/>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94" autoAdjust="0"/>
  </p:normalViewPr>
  <p:slideViewPr>
    <p:cSldViewPr>
      <p:cViewPr>
        <p:scale>
          <a:sx n="50" d="100"/>
          <a:sy n="50" d="100"/>
        </p:scale>
        <p:origin x="1048" y="42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commentAuthors" Target="commentAuthor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10/12/17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10/12/17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9.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0.xml"/></Relationships>
</file>

<file path=ppt/slides/_rels/slide13.xml.rels><?xml version="1.0" encoding="UTF-8" standalone="yes"?>
<Relationships xmlns="http://schemas.openxmlformats.org/package/2006/relationships"><Relationship Id="rId3" Type="http://schemas.openxmlformats.org/officeDocument/2006/relationships/image" Target="../media/image6.tif"/><Relationship Id="rId4" Type="http://schemas.openxmlformats.org/officeDocument/2006/relationships/image" Target="../media/image7.tif"/><Relationship Id="rId1" Type="http://schemas.openxmlformats.org/officeDocument/2006/relationships/slideLayout" Target="../slideLayouts/slideLayout2.xml"/><Relationship Id="rId2" Type="http://schemas.openxmlformats.org/officeDocument/2006/relationships/chart" Target="../charts/char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2.xml"/><Relationship Id="rId3" Type="http://schemas.openxmlformats.org/officeDocument/2006/relationships/image" Target="../media/image8.t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 Id="rId3"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2</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Intermediate JDBC</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2422724" y="6679560"/>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9" name="Group 9"/>
          <p:cNvGrpSpPr/>
          <p:nvPr/>
        </p:nvGrpSpPr>
        <p:grpSpPr>
          <a:xfrm>
            <a:off x="19147628" y="9853826"/>
            <a:ext cx="3026674" cy="3026673"/>
            <a:chOff x="0" y="0"/>
            <a:chExt cx="3026475" cy="3026475"/>
          </a:xfrm>
        </p:grpSpPr>
        <p:graphicFrame>
          <p:nvGraphicFramePr>
            <p:cNvPr id="32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2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3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Using </a:t>
            </a:r>
            <a:r>
              <a:rPr lang="en-US" dirty="0" err="1" smtClean="0"/>
              <a:t>ServletContext</a:t>
            </a:r>
            <a:endParaRPr dirty="0"/>
          </a:p>
        </p:txBody>
      </p:sp>
      <p:sp>
        <p:nvSpPr>
          <p:cNvPr id="331" name="10 Conector recto"/>
          <p:cNvSpPr/>
          <p:nvPr/>
        </p:nvSpPr>
        <p:spPr>
          <a:xfrm>
            <a:off x="1905918" y="2763854"/>
            <a:ext cx="4886276" cy="0"/>
          </a:xfrm>
          <a:prstGeom prst="line">
            <a:avLst/>
          </a:prstGeom>
          <a:ln w="57150">
            <a:solidFill>
              <a:srgbClr val="C00000"/>
            </a:solidFill>
            <a:miter/>
          </a:ln>
        </p:spPr>
        <p:txBody>
          <a:bodyPr lIns="45722" rIns="45722"/>
          <a:lstStyle/>
          <a:p>
            <a:endParaRPr/>
          </a:p>
        </p:txBody>
      </p:sp>
      <p:sp>
        <p:nvSpPr>
          <p:cNvPr id="332" name="TextBox 34"/>
          <p:cNvSpPr txBox="1"/>
          <p:nvPr/>
        </p:nvSpPr>
        <p:spPr>
          <a:xfrm>
            <a:off x="2428454" y="3506570"/>
            <a:ext cx="19983523" cy="230832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lang="en-US" sz="3600" dirty="0"/>
              <a:t>How to get the object of </a:t>
            </a:r>
            <a:r>
              <a:rPr lang="en-US" sz="3600" dirty="0" err="1"/>
              <a:t>ServletContext</a:t>
            </a:r>
            <a:r>
              <a:rPr lang="en-US" sz="3600" dirty="0"/>
              <a:t> </a:t>
            </a:r>
            <a:r>
              <a:rPr lang="en-US" sz="3600" dirty="0" smtClean="0"/>
              <a:t>interface:</a:t>
            </a:r>
          </a:p>
          <a:p>
            <a:pPr marL="1779840" lvl="1" indent="-571557">
              <a:buSzPct val="100000"/>
              <a:buFont typeface="Arial"/>
              <a:buChar char="•"/>
              <a:defRPr sz="2600"/>
            </a:pPr>
            <a:r>
              <a:rPr lang="en-US" sz="3600" dirty="0" err="1"/>
              <a:t>getServletContext</a:t>
            </a:r>
            <a:r>
              <a:rPr lang="en-US" sz="3600" dirty="0"/>
              <a:t>() method of </a:t>
            </a:r>
            <a:r>
              <a:rPr lang="en-US" sz="3600" dirty="0" err="1"/>
              <a:t>ServletConfig</a:t>
            </a:r>
            <a:r>
              <a:rPr lang="en-US" sz="3600" dirty="0"/>
              <a:t> interface returns the object of </a:t>
            </a:r>
            <a:r>
              <a:rPr lang="en-US" sz="3600" dirty="0" err="1"/>
              <a:t>ServletContext</a:t>
            </a:r>
            <a:r>
              <a:rPr lang="en-US" sz="3600" dirty="0" smtClean="0"/>
              <a:t>.</a:t>
            </a:r>
          </a:p>
          <a:p>
            <a:pPr marL="1779840" lvl="1" indent="-571557">
              <a:buSzPct val="100000"/>
              <a:buFont typeface="Arial"/>
              <a:buChar char="•"/>
              <a:defRPr sz="2600"/>
            </a:pPr>
            <a:r>
              <a:rPr lang="en-US" sz="3600" dirty="0" err="1"/>
              <a:t>getServletContext</a:t>
            </a:r>
            <a:r>
              <a:rPr lang="en-US" sz="3600" dirty="0"/>
              <a:t>() method of </a:t>
            </a:r>
            <a:r>
              <a:rPr lang="en-US" sz="3600" dirty="0" err="1"/>
              <a:t>GenericServlet</a:t>
            </a:r>
            <a:r>
              <a:rPr lang="en-US" sz="3600" dirty="0"/>
              <a:t> class returns the object of </a:t>
            </a:r>
            <a:r>
              <a:rPr lang="en-US" sz="3600" dirty="0" err="1"/>
              <a:t>ServletContext</a:t>
            </a:r>
            <a:r>
              <a:rPr lang="en-US" sz="3600" dirty="0" smtClean="0"/>
              <a:t>.</a:t>
            </a:r>
          </a:p>
          <a:p>
            <a:pPr marL="571557" indent="-571557">
              <a:buSzPct val="100000"/>
              <a:buFont typeface="Arial"/>
              <a:buChar char="•"/>
              <a:defRPr sz="2600"/>
            </a:pPr>
            <a:r>
              <a:rPr lang="en-US" sz="3600" dirty="0"/>
              <a:t>Syntax to provide the initialization parameter in Context scope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2194" y="6273729"/>
            <a:ext cx="9310713" cy="6070935"/>
          </a:xfrm>
          <a:prstGeom prst="rect">
            <a:avLst/>
          </a:prstGeom>
        </p:spPr>
      </p:pic>
    </p:spTree>
    <p:extLst>
      <p:ext uri="{BB962C8B-B14F-4D97-AF65-F5344CB8AC3E}">
        <p14:creationId xmlns:p14="http://schemas.microsoft.com/office/powerpoint/2010/main" val="4757485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30"/>
                                        </p:tgtEl>
                                        <p:attrNameLst>
                                          <p:attrName>style.visibility</p:attrName>
                                        </p:attrNameLst>
                                      </p:cBhvr>
                                      <p:to>
                                        <p:strVal val="visible"/>
                                      </p:to>
                                    </p:set>
                                    <p:anim calcmode="lin" valueType="num">
                                      <p:cBhvr>
                                        <p:cTn id="7" dur="1000" fill="hold"/>
                                        <p:tgtEl>
                                          <p:spTgt spid="330"/>
                                        </p:tgtEl>
                                        <p:attrNameLst>
                                          <p:attrName>ppt_x</p:attrName>
                                        </p:attrNameLst>
                                      </p:cBhvr>
                                      <p:tavLst>
                                        <p:tav tm="0">
                                          <p:val>
                                            <p:strVal val="0-#ppt_w/2"/>
                                          </p:val>
                                        </p:tav>
                                        <p:tav tm="100000">
                                          <p:val>
                                            <p:strVal val="#ppt_x"/>
                                          </p:val>
                                        </p:tav>
                                      </p:tavLst>
                                    </p:anim>
                                    <p:anim calcmode="lin" valueType="num">
                                      <p:cBhvr>
                                        <p:cTn id="8" dur="1000" fill="hold"/>
                                        <p:tgtEl>
                                          <p:spTgt spid="33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31"/>
                                        </p:tgtEl>
                                        <p:attrNameLst>
                                          <p:attrName>style.visibility</p:attrName>
                                        </p:attrNameLst>
                                      </p:cBhvr>
                                      <p:to>
                                        <p:strVal val="visible"/>
                                      </p:to>
                                    </p:set>
                                    <p:anim calcmode="lin" valueType="num">
                                      <p:cBhvr>
                                        <p:cTn id="12" dur="500" fill="hold"/>
                                        <p:tgtEl>
                                          <p:spTgt spid="331"/>
                                        </p:tgtEl>
                                        <p:attrNameLst>
                                          <p:attrName>ppt_x</p:attrName>
                                        </p:attrNameLst>
                                      </p:cBhvr>
                                      <p:tavLst>
                                        <p:tav tm="0">
                                          <p:val>
                                            <p:strVal val="#ppt_x"/>
                                          </p:val>
                                        </p:tav>
                                        <p:tav tm="100000">
                                          <p:val>
                                            <p:strVal val="#ppt_x"/>
                                          </p:val>
                                        </p:tav>
                                      </p:tavLst>
                                    </p:anim>
                                    <p:anim calcmode="lin" valueType="num">
                                      <p:cBhvr>
                                        <p:cTn id="13" dur="500" fill="hold"/>
                                        <p:tgtEl>
                                          <p:spTgt spid="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animBg="1" advAuto="0"/>
      <p:bldP spid="331"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9" name="Group 9"/>
          <p:cNvGrpSpPr/>
          <p:nvPr/>
        </p:nvGrpSpPr>
        <p:grpSpPr>
          <a:xfrm>
            <a:off x="19147628" y="9853826"/>
            <a:ext cx="3026674" cy="3026673"/>
            <a:chOff x="0" y="0"/>
            <a:chExt cx="3026475" cy="3026475"/>
          </a:xfrm>
        </p:grpSpPr>
        <p:graphicFrame>
          <p:nvGraphicFramePr>
            <p:cNvPr id="32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2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3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a:t>Servlet-Browser communication</a:t>
            </a:r>
            <a:endParaRPr dirty="0"/>
          </a:p>
        </p:txBody>
      </p:sp>
      <p:sp>
        <p:nvSpPr>
          <p:cNvPr id="331" name="10 Conector recto"/>
          <p:cNvSpPr/>
          <p:nvPr/>
        </p:nvSpPr>
        <p:spPr>
          <a:xfrm>
            <a:off x="1905917" y="2763854"/>
            <a:ext cx="7451561" cy="0"/>
          </a:xfrm>
          <a:prstGeom prst="line">
            <a:avLst/>
          </a:prstGeom>
          <a:ln w="57150">
            <a:solidFill>
              <a:srgbClr val="C00000"/>
            </a:solidFill>
            <a:miter/>
          </a:ln>
        </p:spPr>
        <p:txBody>
          <a:bodyPr lIns="45722" rIns="45722"/>
          <a:lstStyle/>
          <a:p>
            <a:endParaRPr/>
          </a:p>
        </p:txBody>
      </p:sp>
      <p:sp>
        <p:nvSpPr>
          <p:cNvPr id="332" name="TextBox 34"/>
          <p:cNvSpPr txBox="1"/>
          <p:nvPr/>
        </p:nvSpPr>
        <p:spPr>
          <a:xfrm>
            <a:off x="2428454" y="3506570"/>
            <a:ext cx="19983523" cy="286232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lang="en-US" sz="3600" dirty="0" err="1"/>
              <a:t>setHeader</a:t>
            </a:r>
            <a:r>
              <a:rPr lang="en-US" sz="3600" dirty="0"/>
              <a:t>(String name, String value</a:t>
            </a:r>
            <a:r>
              <a:rPr lang="en-US" sz="3600" dirty="0" smtClean="0"/>
              <a:t>): Sets </a:t>
            </a:r>
            <a:r>
              <a:rPr lang="en-US" sz="3600" dirty="0"/>
              <a:t>a response header with the given name and value.</a:t>
            </a:r>
          </a:p>
          <a:p>
            <a:pPr marL="571557" indent="-571557">
              <a:buSzPct val="100000"/>
              <a:buFont typeface="Arial"/>
              <a:buChar char="•"/>
              <a:defRPr sz="2600"/>
            </a:pPr>
            <a:r>
              <a:rPr lang="en-US" sz="3600" dirty="0" err="1" smtClean="0"/>
              <a:t>sendError</a:t>
            </a:r>
            <a:r>
              <a:rPr lang="en-US" sz="3600" dirty="0" smtClean="0"/>
              <a:t>(</a:t>
            </a:r>
            <a:r>
              <a:rPr lang="en-US" sz="3600" dirty="0" err="1" smtClean="0"/>
              <a:t>int</a:t>
            </a:r>
            <a:r>
              <a:rPr lang="en-US" sz="3600" dirty="0" smtClean="0"/>
              <a:t> </a:t>
            </a:r>
            <a:r>
              <a:rPr lang="en-US" sz="3600" dirty="0" err="1"/>
              <a:t>sc</a:t>
            </a:r>
            <a:r>
              <a:rPr lang="en-US" sz="3600" dirty="0" smtClean="0"/>
              <a:t>): Sends </a:t>
            </a:r>
            <a:r>
              <a:rPr lang="en-US" sz="3600" dirty="0"/>
              <a:t>an error response to the client using the specified status code and clearing the buffer.</a:t>
            </a:r>
          </a:p>
          <a:p>
            <a:pPr marL="571557" indent="-571557">
              <a:buSzPct val="100000"/>
              <a:buFont typeface="Arial"/>
              <a:buChar char="•"/>
              <a:defRPr sz="2600"/>
            </a:pPr>
            <a:r>
              <a:rPr lang="en-US" sz="3600" dirty="0" err="1" smtClean="0"/>
              <a:t>sendRedirect</a:t>
            </a:r>
            <a:r>
              <a:rPr lang="en-US" sz="3600" dirty="0"/>
              <a:t>() is the method of </a:t>
            </a:r>
            <a:r>
              <a:rPr lang="en-US" sz="3600" dirty="0" err="1"/>
              <a:t>HttpServletResponse</a:t>
            </a:r>
            <a:r>
              <a:rPr lang="en-US" sz="3600" dirty="0"/>
              <a:t> interface which is used to redirect response to another resource.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917" y="6577226"/>
            <a:ext cx="17412262" cy="6087213"/>
          </a:xfrm>
          <a:prstGeom prst="rect">
            <a:avLst/>
          </a:prstGeom>
        </p:spPr>
      </p:pic>
    </p:spTree>
    <p:extLst>
      <p:ext uri="{BB962C8B-B14F-4D97-AF65-F5344CB8AC3E}">
        <p14:creationId xmlns:p14="http://schemas.microsoft.com/office/powerpoint/2010/main" val="7120914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30"/>
                                        </p:tgtEl>
                                        <p:attrNameLst>
                                          <p:attrName>style.visibility</p:attrName>
                                        </p:attrNameLst>
                                      </p:cBhvr>
                                      <p:to>
                                        <p:strVal val="visible"/>
                                      </p:to>
                                    </p:set>
                                    <p:anim calcmode="lin" valueType="num">
                                      <p:cBhvr>
                                        <p:cTn id="7" dur="1000" fill="hold"/>
                                        <p:tgtEl>
                                          <p:spTgt spid="330"/>
                                        </p:tgtEl>
                                        <p:attrNameLst>
                                          <p:attrName>ppt_x</p:attrName>
                                        </p:attrNameLst>
                                      </p:cBhvr>
                                      <p:tavLst>
                                        <p:tav tm="0">
                                          <p:val>
                                            <p:strVal val="0-#ppt_w/2"/>
                                          </p:val>
                                        </p:tav>
                                        <p:tav tm="100000">
                                          <p:val>
                                            <p:strVal val="#ppt_x"/>
                                          </p:val>
                                        </p:tav>
                                      </p:tavLst>
                                    </p:anim>
                                    <p:anim calcmode="lin" valueType="num">
                                      <p:cBhvr>
                                        <p:cTn id="8" dur="1000" fill="hold"/>
                                        <p:tgtEl>
                                          <p:spTgt spid="33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31"/>
                                        </p:tgtEl>
                                        <p:attrNameLst>
                                          <p:attrName>style.visibility</p:attrName>
                                        </p:attrNameLst>
                                      </p:cBhvr>
                                      <p:to>
                                        <p:strVal val="visible"/>
                                      </p:to>
                                    </p:set>
                                    <p:anim calcmode="lin" valueType="num">
                                      <p:cBhvr>
                                        <p:cTn id="12" dur="500" fill="hold"/>
                                        <p:tgtEl>
                                          <p:spTgt spid="331"/>
                                        </p:tgtEl>
                                        <p:attrNameLst>
                                          <p:attrName>ppt_x</p:attrName>
                                        </p:attrNameLst>
                                      </p:cBhvr>
                                      <p:tavLst>
                                        <p:tav tm="0">
                                          <p:val>
                                            <p:strVal val="#ppt_x"/>
                                          </p:val>
                                        </p:tav>
                                        <p:tav tm="100000">
                                          <p:val>
                                            <p:strVal val="#ppt_x"/>
                                          </p:val>
                                        </p:tav>
                                      </p:tavLst>
                                    </p:anim>
                                    <p:anim calcmode="lin" valueType="num">
                                      <p:cBhvr>
                                        <p:cTn id="13" dur="500" fill="hold"/>
                                        <p:tgtEl>
                                          <p:spTgt spid="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animBg="1" advAuto="0"/>
      <p:bldP spid="331"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6" name="Group 9"/>
          <p:cNvGrpSpPr/>
          <p:nvPr/>
        </p:nvGrpSpPr>
        <p:grpSpPr>
          <a:xfrm>
            <a:off x="19147628" y="9853826"/>
            <a:ext cx="3026674" cy="3026673"/>
            <a:chOff x="0" y="0"/>
            <a:chExt cx="3026475" cy="3026475"/>
          </a:xfrm>
        </p:grpSpPr>
        <p:graphicFrame>
          <p:nvGraphicFramePr>
            <p:cNvPr id="334"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35"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3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RequestDispatcher</a:t>
            </a:r>
          </a:p>
        </p:txBody>
      </p:sp>
      <p:sp>
        <p:nvSpPr>
          <p:cNvPr id="338" name="10 Conector recto"/>
          <p:cNvSpPr/>
          <p:nvPr/>
        </p:nvSpPr>
        <p:spPr>
          <a:xfrm>
            <a:off x="1905918" y="2763853"/>
            <a:ext cx="4931364" cy="1"/>
          </a:xfrm>
          <a:prstGeom prst="line">
            <a:avLst/>
          </a:prstGeom>
          <a:ln w="57150">
            <a:solidFill>
              <a:srgbClr val="C00000"/>
            </a:solidFill>
            <a:miter/>
          </a:ln>
        </p:spPr>
        <p:txBody>
          <a:bodyPr lIns="45722" rIns="45722"/>
          <a:lstStyle/>
          <a:p>
            <a:endParaRPr/>
          </a:p>
        </p:txBody>
      </p:sp>
      <p:sp>
        <p:nvSpPr>
          <p:cNvPr id="339" name="TextBox 34"/>
          <p:cNvSpPr txBox="1"/>
          <p:nvPr/>
        </p:nvSpPr>
        <p:spPr>
          <a:xfrm>
            <a:off x="2428454" y="3506570"/>
            <a:ext cx="19983523" cy="563231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sz="3600" dirty="0"/>
              <a:t>The RequestDispatcher interface provides the facility of dispatching the request to another resource it may be html, servlet or jsp. This interface can also be used to include the content of another resource also. It is one of the way of servlet collaboration.</a:t>
            </a:r>
          </a:p>
          <a:p>
            <a:pPr marL="571557" indent="-571557">
              <a:buSzPct val="100000"/>
              <a:buFont typeface="Arial"/>
              <a:buChar char="•"/>
              <a:defRPr sz="2600"/>
            </a:pPr>
            <a:r>
              <a:rPr sz="3600" dirty="0"/>
              <a:t>There are two methods defined in the RequestDispatcher interface.</a:t>
            </a:r>
          </a:p>
          <a:p>
            <a:pPr marL="1779961" lvl="1" indent="-571557">
              <a:buSzPct val="100000"/>
              <a:buFont typeface="Arial"/>
              <a:buChar char="•"/>
              <a:defRPr sz="2600"/>
            </a:pPr>
            <a:r>
              <a:rPr sz="3600" dirty="0"/>
              <a:t>	1. public void forward(ServletRequest request,ServletResponse response)throws ServletException,java.io.IOException:Forwards a request from a servlet to another resource (servlet, JSP file, or HTML file) on the server.</a:t>
            </a:r>
          </a:p>
          <a:p>
            <a:pPr marL="1779961" lvl="1" indent="-571557">
              <a:buSzPct val="100000"/>
              <a:buFont typeface="Arial"/>
              <a:buChar char="•"/>
              <a:defRPr sz="2600"/>
            </a:pPr>
            <a:r>
              <a:rPr sz="3600" dirty="0"/>
              <a:t>	2. public void include(ServletRequest request,ServletResponse response)throws ServletException,java.io.IOException:Includes the content of a resource (servlet, JSP page, or HTML file) in the response.</a:t>
            </a:r>
          </a:p>
        </p:txBody>
      </p:sp>
    </p:spTree>
    <p:extLst>
      <p:ext uri="{BB962C8B-B14F-4D97-AF65-F5344CB8AC3E}">
        <p14:creationId xmlns:p14="http://schemas.microsoft.com/office/powerpoint/2010/main" val="12832672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37"/>
                                        </p:tgtEl>
                                        <p:attrNameLst>
                                          <p:attrName>style.visibility</p:attrName>
                                        </p:attrNameLst>
                                      </p:cBhvr>
                                      <p:to>
                                        <p:strVal val="visible"/>
                                      </p:to>
                                    </p:set>
                                    <p:anim calcmode="lin" valueType="num">
                                      <p:cBhvr>
                                        <p:cTn id="7" dur="1000" fill="hold"/>
                                        <p:tgtEl>
                                          <p:spTgt spid="337"/>
                                        </p:tgtEl>
                                        <p:attrNameLst>
                                          <p:attrName>ppt_x</p:attrName>
                                        </p:attrNameLst>
                                      </p:cBhvr>
                                      <p:tavLst>
                                        <p:tav tm="0">
                                          <p:val>
                                            <p:strVal val="0-#ppt_w/2"/>
                                          </p:val>
                                        </p:tav>
                                        <p:tav tm="100000">
                                          <p:val>
                                            <p:strVal val="#ppt_x"/>
                                          </p:val>
                                        </p:tav>
                                      </p:tavLst>
                                    </p:anim>
                                    <p:anim calcmode="lin" valueType="num">
                                      <p:cBhvr>
                                        <p:cTn id="8" dur="1000" fill="hold"/>
                                        <p:tgtEl>
                                          <p:spTgt spid="33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38"/>
                                        </p:tgtEl>
                                        <p:attrNameLst>
                                          <p:attrName>style.visibility</p:attrName>
                                        </p:attrNameLst>
                                      </p:cBhvr>
                                      <p:to>
                                        <p:strVal val="visible"/>
                                      </p:to>
                                    </p:set>
                                    <p:anim calcmode="lin" valueType="num">
                                      <p:cBhvr>
                                        <p:cTn id="12" dur="500" fill="hold"/>
                                        <p:tgtEl>
                                          <p:spTgt spid="338"/>
                                        </p:tgtEl>
                                        <p:attrNameLst>
                                          <p:attrName>ppt_x</p:attrName>
                                        </p:attrNameLst>
                                      </p:cBhvr>
                                      <p:tavLst>
                                        <p:tav tm="0">
                                          <p:val>
                                            <p:strVal val="#ppt_x"/>
                                          </p:val>
                                        </p:tav>
                                        <p:tav tm="100000">
                                          <p:val>
                                            <p:strVal val="#ppt_x"/>
                                          </p:val>
                                        </p:tav>
                                      </p:tavLst>
                                    </p:anim>
                                    <p:anim calcmode="lin" valueType="num">
                                      <p:cBhvr>
                                        <p:cTn id="13" dur="500" fill="hold"/>
                                        <p:tgtEl>
                                          <p:spTgt spid="3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animBg="1" advAuto="0"/>
      <p:bldP spid="338"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6" name="Group 9"/>
          <p:cNvGrpSpPr/>
          <p:nvPr/>
        </p:nvGrpSpPr>
        <p:grpSpPr>
          <a:xfrm>
            <a:off x="19147628" y="9853826"/>
            <a:ext cx="3026674" cy="3026673"/>
            <a:chOff x="0" y="0"/>
            <a:chExt cx="3026475" cy="3026475"/>
          </a:xfrm>
        </p:grpSpPr>
        <p:graphicFrame>
          <p:nvGraphicFramePr>
            <p:cNvPr id="334"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35"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3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RequestDispatcher</a:t>
            </a:r>
          </a:p>
        </p:txBody>
      </p:sp>
      <p:sp>
        <p:nvSpPr>
          <p:cNvPr id="338" name="10 Conector recto"/>
          <p:cNvSpPr/>
          <p:nvPr/>
        </p:nvSpPr>
        <p:spPr>
          <a:xfrm>
            <a:off x="1905918" y="2763853"/>
            <a:ext cx="4931364" cy="1"/>
          </a:xfrm>
          <a:prstGeom prst="line">
            <a:avLst/>
          </a:prstGeom>
          <a:ln w="57150">
            <a:solidFill>
              <a:srgbClr val="C00000"/>
            </a:solidFill>
            <a:miter/>
          </a:ln>
        </p:spPr>
        <p:txBody>
          <a:bodyPr lIns="45722" rIns="45722"/>
          <a:lstStyle/>
          <a:p>
            <a:endParaRPr/>
          </a:p>
        </p:txBody>
      </p:sp>
      <p:pic>
        <p:nvPicPr>
          <p:cNvPr id="340" name="pasted-image.tiff" descr="pasted-image.tiff"/>
          <p:cNvPicPr>
            <a:picLocks noChangeAspect="1"/>
          </p:cNvPicPr>
          <p:nvPr/>
        </p:nvPicPr>
        <p:blipFill>
          <a:blip r:embed="rId3">
            <a:extLst/>
          </a:blip>
          <a:stretch>
            <a:fillRect/>
          </a:stretch>
        </p:blipFill>
        <p:spPr>
          <a:xfrm>
            <a:off x="1824452" y="2835245"/>
            <a:ext cx="11557745" cy="6575074"/>
          </a:xfrm>
          <a:prstGeom prst="rect">
            <a:avLst/>
          </a:prstGeom>
          <a:ln w="12700">
            <a:miter lim="400000"/>
          </a:ln>
        </p:spPr>
      </p:pic>
      <p:pic>
        <p:nvPicPr>
          <p:cNvPr id="341" name="pasted-image.tiff" descr="pasted-image.tiff"/>
          <p:cNvPicPr>
            <a:picLocks noChangeAspect="1"/>
          </p:cNvPicPr>
          <p:nvPr/>
        </p:nvPicPr>
        <p:blipFill>
          <a:blip r:embed="rId4">
            <a:extLst/>
          </a:blip>
          <a:stretch>
            <a:fillRect/>
          </a:stretch>
        </p:blipFill>
        <p:spPr>
          <a:xfrm>
            <a:off x="12912874" y="3847950"/>
            <a:ext cx="11332622" cy="6252482"/>
          </a:xfrm>
          <a:prstGeom prst="rect">
            <a:avLst/>
          </a:prstGeom>
          <a:ln w="12700">
            <a:miter lim="400000"/>
          </a:ln>
        </p:spPr>
      </p:pic>
    </p:spTree>
    <p:extLst>
      <p:ext uri="{BB962C8B-B14F-4D97-AF65-F5344CB8AC3E}">
        <p14:creationId xmlns:p14="http://schemas.microsoft.com/office/powerpoint/2010/main" val="11430309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37"/>
                                        </p:tgtEl>
                                        <p:attrNameLst>
                                          <p:attrName>style.visibility</p:attrName>
                                        </p:attrNameLst>
                                      </p:cBhvr>
                                      <p:to>
                                        <p:strVal val="visible"/>
                                      </p:to>
                                    </p:set>
                                    <p:anim calcmode="lin" valueType="num">
                                      <p:cBhvr>
                                        <p:cTn id="7" dur="1000" fill="hold"/>
                                        <p:tgtEl>
                                          <p:spTgt spid="337"/>
                                        </p:tgtEl>
                                        <p:attrNameLst>
                                          <p:attrName>ppt_x</p:attrName>
                                        </p:attrNameLst>
                                      </p:cBhvr>
                                      <p:tavLst>
                                        <p:tav tm="0">
                                          <p:val>
                                            <p:strVal val="0-#ppt_w/2"/>
                                          </p:val>
                                        </p:tav>
                                        <p:tav tm="100000">
                                          <p:val>
                                            <p:strVal val="#ppt_x"/>
                                          </p:val>
                                        </p:tav>
                                      </p:tavLst>
                                    </p:anim>
                                    <p:anim calcmode="lin" valueType="num">
                                      <p:cBhvr>
                                        <p:cTn id="8" dur="1000" fill="hold"/>
                                        <p:tgtEl>
                                          <p:spTgt spid="33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38"/>
                                        </p:tgtEl>
                                        <p:attrNameLst>
                                          <p:attrName>style.visibility</p:attrName>
                                        </p:attrNameLst>
                                      </p:cBhvr>
                                      <p:to>
                                        <p:strVal val="visible"/>
                                      </p:to>
                                    </p:set>
                                    <p:anim calcmode="lin" valueType="num">
                                      <p:cBhvr>
                                        <p:cTn id="12" dur="500" fill="hold"/>
                                        <p:tgtEl>
                                          <p:spTgt spid="338"/>
                                        </p:tgtEl>
                                        <p:attrNameLst>
                                          <p:attrName>ppt_x</p:attrName>
                                        </p:attrNameLst>
                                      </p:cBhvr>
                                      <p:tavLst>
                                        <p:tav tm="0">
                                          <p:val>
                                            <p:strVal val="#ppt_x"/>
                                          </p:val>
                                        </p:tav>
                                        <p:tav tm="100000">
                                          <p:val>
                                            <p:strVal val="#ppt_x"/>
                                          </p:val>
                                        </p:tav>
                                      </p:tavLst>
                                    </p:anim>
                                    <p:anim calcmode="lin" valueType="num">
                                      <p:cBhvr>
                                        <p:cTn id="13" dur="500" fill="hold"/>
                                        <p:tgtEl>
                                          <p:spTgt spid="3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animBg="1" advAuto="0"/>
      <p:bldP spid="338"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5" name="Group 9"/>
          <p:cNvGrpSpPr/>
          <p:nvPr/>
        </p:nvGrpSpPr>
        <p:grpSpPr>
          <a:xfrm>
            <a:off x="19147628" y="9853826"/>
            <a:ext cx="3026674" cy="3026673"/>
            <a:chOff x="0" y="0"/>
            <a:chExt cx="3026475" cy="3026475"/>
          </a:xfrm>
        </p:grpSpPr>
        <p:graphicFrame>
          <p:nvGraphicFramePr>
            <p:cNvPr id="34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4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4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Session Tracking in Servlets</a:t>
            </a:r>
          </a:p>
        </p:txBody>
      </p:sp>
      <p:sp>
        <p:nvSpPr>
          <p:cNvPr id="347" name="10 Conector recto"/>
          <p:cNvSpPr/>
          <p:nvPr/>
        </p:nvSpPr>
        <p:spPr>
          <a:xfrm>
            <a:off x="1905918" y="2763853"/>
            <a:ext cx="7746243" cy="1"/>
          </a:xfrm>
          <a:prstGeom prst="line">
            <a:avLst/>
          </a:prstGeom>
          <a:ln w="57150">
            <a:solidFill>
              <a:srgbClr val="C00000"/>
            </a:solidFill>
            <a:miter/>
          </a:ln>
        </p:spPr>
        <p:txBody>
          <a:bodyPr lIns="45722" rIns="45722"/>
          <a:lstStyle/>
          <a:p>
            <a:endParaRPr/>
          </a:p>
        </p:txBody>
      </p:sp>
      <p:sp>
        <p:nvSpPr>
          <p:cNvPr id="348" name="TextBox 34"/>
          <p:cNvSpPr txBox="1"/>
          <p:nvPr/>
        </p:nvSpPr>
        <p:spPr>
          <a:xfrm>
            <a:off x="2428454" y="3506570"/>
            <a:ext cx="19983523" cy="6568869"/>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sz="2600"/>
              <a:t>HTTP is a "stateless" protocol which means each time a client retrieves a Web page, the client opens a separate connection to the Web server and the server automatically does not keep any record of previous client request.</a:t>
            </a:r>
          </a:p>
          <a:p>
            <a:pPr marL="571557" indent="-571557">
              <a:buSzPct val="100000"/>
              <a:buFont typeface="Arial"/>
              <a:buChar char="•"/>
              <a:defRPr sz="2600"/>
            </a:pPr>
            <a:r>
              <a:rPr sz="2600"/>
              <a:t>Each time user requests to the server, server treats the request as the new request. So we need to maintain the state of an user to recognize to particular user.</a:t>
            </a:r>
          </a:p>
          <a:p>
            <a:pPr marL="571557" indent="-571557">
              <a:buSzPct val="100000"/>
              <a:buFont typeface="Arial"/>
              <a:buChar char="•"/>
              <a:defRPr sz="2600"/>
            </a:pPr>
            <a:r>
              <a:rPr sz="2600"/>
              <a:t>Session Tracking is a way to maintain state (data) of an user. It is also known as session management in servlet.</a:t>
            </a:r>
          </a:p>
          <a:p>
            <a:pPr marL="571557" indent="-571557">
              <a:buSzPct val="100000"/>
              <a:buFont typeface="Arial"/>
              <a:buChar char="•"/>
              <a:defRPr sz="2600"/>
            </a:pPr>
            <a:r>
              <a:rPr sz="2600"/>
              <a:t>Why use Session Tracking?</a:t>
            </a:r>
          </a:p>
          <a:p>
            <a:pPr marL="1779961" lvl="1" indent="-571557">
              <a:buSzPct val="100000"/>
              <a:buFont typeface="Arial"/>
              <a:buChar char="•"/>
              <a:defRPr sz="2600"/>
            </a:pPr>
            <a:r>
              <a:rPr sz="2600"/>
              <a:t>To recognize the user It is used to recognize the particular user.</a:t>
            </a:r>
          </a:p>
          <a:p>
            <a:pPr marL="571557" indent="-571557">
              <a:buSzPct val="100000"/>
              <a:buFont typeface="Arial"/>
              <a:buChar char="•"/>
              <a:defRPr sz="2600"/>
            </a:pPr>
            <a:r>
              <a:rPr sz="2600"/>
              <a:t>Session Tracking Techniques</a:t>
            </a:r>
          </a:p>
          <a:p>
            <a:pPr marL="1779961" lvl="1" indent="-571557">
              <a:buSzPct val="100000"/>
              <a:buFont typeface="Arial"/>
              <a:buChar char="•"/>
              <a:defRPr sz="2600"/>
            </a:pPr>
            <a:r>
              <a:rPr sz="2600"/>
              <a:t>There are four techniques used in Session tracking:</a:t>
            </a:r>
          </a:p>
          <a:p>
            <a:pPr marL="2988379" lvl="2" indent="-571557">
              <a:buSzPct val="100000"/>
              <a:buFont typeface="Arial"/>
              <a:buChar char="•"/>
              <a:defRPr sz="2600"/>
            </a:pPr>
            <a:r>
              <a:rPr sz="2600"/>
              <a:t>1. Cookies: A webserver can assign a unique session ID as a cookie to each web client and for subsequent requests from the client they can be recognized using the recieved cookie. Not a recommended way.</a:t>
            </a:r>
          </a:p>
          <a:p>
            <a:pPr marL="2988379" lvl="2" indent="-571557">
              <a:buSzPct val="100000"/>
              <a:buFont typeface="Arial"/>
              <a:buChar char="•"/>
              <a:defRPr sz="2600"/>
            </a:pPr>
            <a:r>
              <a:rPr sz="2600"/>
              <a:t>2. Hidden Form Field: A web server can send a hidden HTML form field along with a unique session ID</a:t>
            </a:r>
          </a:p>
          <a:p>
            <a:pPr marL="2988379" lvl="2" indent="-571557">
              <a:buSzPct val="100000"/>
              <a:buFont typeface="Arial"/>
              <a:buChar char="•"/>
              <a:defRPr sz="2600"/>
            </a:pPr>
            <a:r>
              <a:rPr sz="2600"/>
              <a:t>3. URL Rewriting: You can append some extra data on the end of each URL that identifies the session, and the server can associate that session identifier with data it has stored about that session.</a:t>
            </a:r>
          </a:p>
          <a:p>
            <a:pPr marL="2988379" lvl="2" indent="-571557">
              <a:buSzPct val="100000"/>
              <a:buFont typeface="Arial"/>
              <a:buChar char="•"/>
              <a:defRPr sz="2600"/>
            </a:pPr>
            <a:r>
              <a:rPr sz="2600"/>
              <a:t>4. HttpSession: Apart from the above mentioned three ways, servlet provides HttpSession Interface which provides a way to identify a user across more than one page request or visit to a Web site and to store information about that user.</a:t>
            </a:r>
          </a:p>
        </p:txBody>
      </p:sp>
      <p:pic>
        <p:nvPicPr>
          <p:cNvPr id="349" name="pasted-image.tiff" descr="pasted-image.tiff"/>
          <p:cNvPicPr>
            <a:picLocks noChangeAspect="1"/>
          </p:cNvPicPr>
          <p:nvPr/>
        </p:nvPicPr>
        <p:blipFill>
          <a:blip r:embed="rId3">
            <a:extLst/>
          </a:blip>
          <a:stretch>
            <a:fillRect/>
          </a:stretch>
        </p:blipFill>
        <p:spPr>
          <a:xfrm>
            <a:off x="10535336" y="9549057"/>
            <a:ext cx="6050292" cy="3636211"/>
          </a:xfrm>
          <a:prstGeom prst="rect">
            <a:avLst/>
          </a:prstGeom>
          <a:ln w="12700">
            <a:miter lim="400000"/>
          </a:ln>
        </p:spPr>
      </p:pic>
    </p:spTree>
    <p:extLst>
      <p:ext uri="{BB962C8B-B14F-4D97-AF65-F5344CB8AC3E}">
        <p14:creationId xmlns:p14="http://schemas.microsoft.com/office/powerpoint/2010/main" val="6940005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46"/>
                                        </p:tgtEl>
                                        <p:attrNameLst>
                                          <p:attrName>style.visibility</p:attrName>
                                        </p:attrNameLst>
                                      </p:cBhvr>
                                      <p:to>
                                        <p:strVal val="visible"/>
                                      </p:to>
                                    </p:set>
                                    <p:anim calcmode="lin" valueType="num">
                                      <p:cBhvr>
                                        <p:cTn id="7" dur="1000" fill="hold"/>
                                        <p:tgtEl>
                                          <p:spTgt spid="346"/>
                                        </p:tgtEl>
                                        <p:attrNameLst>
                                          <p:attrName>ppt_x</p:attrName>
                                        </p:attrNameLst>
                                      </p:cBhvr>
                                      <p:tavLst>
                                        <p:tav tm="0">
                                          <p:val>
                                            <p:strVal val="0-#ppt_w/2"/>
                                          </p:val>
                                        </p:tav>
                                        <p:tav tm="100000">
                                          <p:val>
                                            <p:strVal val="#ppt_x"/>
                                          </p:val>
                                        </p:tav>
                                      </p:tavLst>
                                    </p:anim>
                                    <p:anim calcmode="lin" valueType="num">
                                      <p:cBhvr>
                                        <p:cTn id="8" dur="1000" fill="hold"/>
                                        <p:tgtEl>
                                          <p:spTgt spid="34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47"/>
                                        </p:tgtEl>
                                        <p:attrNameLst>
                                          <p:attrName>style.visibility</p:attrName>
                                        </p:attrNameLst>
                                      </p:cBhvr>
                                      <p:to>
                                        <p:strVal val="visible"/>
                                      </p:to>
                                    </p:set>
                                    <p:anim calcmode="lin" valueType="num">
                                      <p:cBhvr>
                                        <p:cTn id="12" dur="500" fill="hold"/>
                                        <p:tgtEl>
                                          <p:spTgt spid="347"/>
                                        </p:tgtEl>
                                        <p:attrNameLst>
                                          <p:attrName>ppt_x</p:attrName>
                                        </p:attrNameLst>
                                      </p:cBhvr>
                                      <p:tavLst>
                                        <p:tav tm="0">
                                          <p:val>
                                            <p:strVal val="#ppt_x"/>
                                          </p:val>
                                        </p:tav>
                                        <p:tav tm="100000">
                                          <p:val>
                                            <p:strVal val="#ppt_x"/>
                                          </p:val>
                                        </p:tav>
                                      </p:tavLst>
                                    </p:anim>
                                    <p:anim calcmode="lin" valueType="num">
                                      <p:cBhvr>
                                        <p:cTn id="13" dur="500" fill="hold"/>
                                        <p:tgtEl>
                                          <p:spTgt spid="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animBg="1" advAuto="0"/>
      <p:bldP spid="347"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5907587"/>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will </a:t>
            </a:r>
            <a:r>
              <a:rPr lang="en-US" sz="4000" dirty="0">
                <a:ea typeface="Open Sans" panose="020B0606030504020204" pitchFamily="34" charset="0"/>
                <a:cs typeface="Open Sans" panose="020B0606030504020204" pitchFamily="34" charset="0"/>
              </a:rPr>
              <a:t>learn about </a:t>
            </a:r>
            <a:r>
              <a:rPr lang="en-US" sz="4000" dirty="0" smtClean="0">
                <a:ea typeface="Open Sans" panose="020B0606030504020204" pitchFamily="34" charset="0"/>
                <a:cs typeface="Open Sans" panose="020B0606030504020204" pitchFamily="34" charset="0"/>
              </a:rPr>
              <a:t>Advanced JDBC</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err="1">
                <a:ea typeface="Open Sans" panose="020B0606030504020204" pitchFamily="34" charset="0"/>
                <a:cs typeface="Open Sans" panose="020B0606030504020204" pitchFamily="34" charset="0"/>
              </a:rPr>
              <a:t>RowSet</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err="1">
                <a:ea typeface="Open Sans" panose="020B0606030504020204" pitchFamily="34" charset="0"/>
                <a:cs typeface="Open Sans" panose="020B0606030504020204" pitchFamily="34" charset="0"/>
              </a:rPr>
              <a:t>CachedRowSet</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Connection Pooling (using </a:t>
            </a:r>
            <a:r>
              <a:rPr lang="en-US" sz="3600" dirty="0" err="1">
                <a:ea typeface="Open Sans" panose="020B0606030504020204" pitchFamily="34" charset="0"/>
                <a:cs typeface="Open Sans" panose="020B0606030504020204" pitchFamily="34" charset="0"/>
              </a:rPr>
              <a:t>javax.sql.DataSource</a:t>
            </a:r>
            <a:r>
              <a:rPr lang="en-US" sz="3600" dirty="0">
                <a:ea typeface="Open Sans" panose="020B0606030504020204" pitchFamily="34" charset="0"/>
                <a:cs typeface="Open Sans" panose="020B0606030504020204" pitchFamily="34" charset="0"/>
              </a:rPr>
              <a:t> interface)</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Transactions , Commits, Rollbacks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Transaction Isolation Levels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BLOB</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CLOB</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16</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5230479"/>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3600" dirty="0" smtClean="0">
                <a:ea typeface="Open Sans" panose="020B0606030504020204" pitchFamily="34" charset="0"/>
                <a:cs typeface="Open Sans" panose="020B0606030504020204" pitchFamily="34" charset="0"/>
              </a:rPr>
              <a:t>Intermediate JDBC:</a:t>
            </a:r>
          </a:p>
          <a:p>
            <a:pPr marL="4310678" lvl="3" indent="-685800">
              <a:buFont typeface="Wingdings" panose="05000000000000000000" pitchFamily="2" charset="2"/>
              <a:buChar char="ü"/>
            </a:pPr>
            <a:r>
              <a:rPr lang="en-US" sz="3600" dirty="0" smtClean="0">
                <a:ea typeface="Open Sans" panose="020B0606030504020204" pitchFamily="34" charset="0"/>
                <a:cs typeface="Open Sans" panose="020B0606030504020204" pitchFamily="34" charset="0"/>
              </a:rPr>
              <a:t>Exception </a:t>
            </a:r>
            <a:r>
              <a:rPr lang="en-US" sz="3600" dirty="0">
                <a:ea typeface="Open Sans" panose="020B0606030504020204" pitchFamily="34" charset="0"/>
                <a:cs typeface="Open Sans" panose="020B0606030504020204" pitchFamily="34" charset="0"/>
              </a:rPr>
              <a:t>Handling and Cleanup</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Working with Stored Procedures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Working with Database Functions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Connection Interface</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Connecting with </a:t>
            </a:r>
            <a:r>
              <a:rPr lang="en-US" sz="3600" dirty="0" err="1">
                <a:ea typeface="Open Sans" panose="020B0606030504020204" pitchFamily="34" charset="0"/>
                <a:cs typeface="Open Sans" panose="020B0606030504020204" pitchFamily="34" charset="0"/>
              </a:rPr>
              <a:t>DriverManager</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Executing </a:t>
            </a:r>
            <a:r>
              <a:rPr lang="en-US" sz="3600" dirty="0" err="1">
                <a:ea typeface="Open Sans" panose="020B0606030504020204" pitchFamily="34" charset="0"/>
                <a:cs typeface="Open Sans" panose="020B0606030504020204" pitchFamily="34" charset="0"/>
              </a:rPr>
              <a:t>PreparedStatement</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Executing </a:t>
            </a:r>
            <a:r>
              <a:rPr lang="en-US" sz="3600" dirty="0" err="1">
                <a:ea typeface="Open Sans" panose="020B0606030504020204" pitchFamily="34" charset="0"/>
                <a:cs typeface="Open Sans" panose="020B0606030504020204" pitchFamily="34" charset="0"/>
              </a:rPr>
              <a:t>CallableStatement</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Batch Operations with JDBC</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5" name="Group 9"/>
          <p:cNvGrpSpPr/>
          <p:nvPr/>
        </p:nvGrpSpPr>
        <p:grpSpPr>
          <a:xfrm>
            <a:off x="19147628" y="9853826"/>
            <a:ext cx="3026674" cy="3026673"/>
            <a:chOff x="0" y="0"/>
            <a:chExt cx="3026475" cy="3026475"/>
          </a:xfrm>
        </p:grpSpPr>
        <p:graphicFrame>
          <p:nvGraphicFramePr>
            <p:cNvPr id="25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5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5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dirty="0"/>
              <a:t>Servlet </a:t>
            </a:r>
            <a:r>
              <a:rPr lang="mr-IN" dirty="0" smtClean="0"/>
              <a:t>–</a:t>
            </a:r>
            <a:r>
              <a:rPr dirty="0" smtClean="0"/>
              <a:t> </a:t>
            </a:r>
            <a:r>
              <a:rPr lang="en-US" dirty="0" smtClean="0"/>
              <a:t>Key Methods</a:t>
            </a:r>
            <a:endParaRPr dirty="0"/>
          </a:p>
        </p:txBody>
      </p:sp>
      <p:sp>
        <p:nvSpPr>
          <p:cNvPr id="257" name="10 Conector recto"/>
          <p:cNvSpPr/>
          <p:nvPr/>
        </p:nvSpPr>
        <p:spPr>
          <a:xfrm>
            <a:off x="1905918" y="2763854"/>
            <a:ext cx="5246315" cy="0"/>
          </a:xfrm>
          <a:prstGeom prst="line">
            <a:avLst/>
          </a:prstGeom>
          <a:ln w="57150">
            <a:solidFill>
              <a:srgbClr val="C00000"/>
            </a:solidFill>
            <a:miter/>
          </a:ln>
        </p:spPr>
        <p:txBody>
          <a:bodyPr lIns="45722" rIns="45722"/>
          <a:lstStyle/>
          <a:p>
            <a:endParaRPr/>
          </a:p>
        </p:txBody>
      </p:sp>
      <p:sp>
        <p:nvSpPr>
          <p:cNvPr id="258" name="TextBox 34"/>
          <p:cNvSpPr txBox="1"/>
          <p:nvPr/>
        </p:nvSpPr>
        <p:spPr>
          <a:xfrm>
            <a:off x="2428454" y="3506570"/>
            <a:ext cx="19983523" cy="729430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400"/>
            </a:pPr>
            <a:r>
              <a:rPr lang="en-US" sz="3600" dirty="0" err="1"/>
              <a:t>init</a:t>
            </a:r>
            <a:r>
              <a:rPr lang="en-US" sz="3600" dirty="0"/>
              <a:t>() method:</a:t>
            </a:r>
          </a:p>
          <a:p>
            <a:pPr marL="1779961" lvl="1" indent="-571557">
              <a:buSzPct val="100000"/>
              <a:buFont typeface="Arial"/>
              <a:buChar char="•"/>
              <a:defRPr sz="2400"/>
            </a:pPr>
            <a:r>
              <a:rPr lang="en-US" sz="3600" dirty="0"/>
              <a:t>When a servlet instance is created, its </a:t>
            </a:r>
            <a:r>
              <a:rPr lang="en-US" sz="3600" dirty="0" err="1"/>
              <a:t>init</a:t>
            </a:r>
            <a:r>
              <a:rPr lang="en-US" sz="3600" dirty="0"/>
              <a:t>() method is invoked. The </a:t>
            </a:r>
            <a:r>
              <a:rPr lang="en-US" sz="3600" dirty="0" err="1"/>
              <a:t>init</a:t>
            </a:r>
            <a:r>
              <a:rPr lang="en-US" sz="3600" dirty="0"/>
              <a:t>() method allows a servlet to initialize itself before the first request is processed.</a:t>
            </a:r>
          </a:p>
          <a:p>
            <a:pPr marL="342934" indent="-342934">
              <a:buSzPct val="100000"/>
              <a:buFont typeface="Arial"/>
              <a:buChar char="•"/>
              <a:defRPr sz="2400"/>
            </a:pPr>
            <a:r>
              <a:rPr lang="en-US" sz="3600" dirty="0" smtClean="0"/>
              <a:t>service</a:t>
            </a:r>
            <a:r>
              <a:rPr lang="en-US" sz="3600" dirty="0"/>
              <a:t>() method:</a:t>
            </a:r>
          </a:p>
          <a:p>
            <a:pPr marL="1551338" lvl="1" indent="-342934">
              <a:buSzPct val="100000"/>
              <a:buFont typeface="Arial"/>
              <a:buChar char="•"/>
              <a:defRPr sz="2400"/>
            </a:pPr>
            <a:r>
              <a:rPr lang="en-US" sz="3600" dirty="0"/>
              <a:t>The web container calls the service method each time when request for the servlet is received. If servlet is not initialized, it follows the first three steps as described above then calls the service method. If servlet is initialized, it calls the service method. Notice that servlet is initialized only once. </a:t>
            </a:r>
          </a:p>
          <a:p>
            <a:pPr marL="342934" indent="-342934">
              <a:buSzPct val="100000"/>
              <a:buFont typeface="Arial"/>
              <a:buChar char="•"/>
              <a:defRPr sz="2400"/>
            </a:pPr>
            <a:r>
              <a:rPr lang="en-US" sz="3600" dirty="0"/>
              <a:t>destroy()  method:</a:t>
            </a:r>
          </a:p>
          <a:p>
            <a:pPr marL="1551338" lvl="1" indent="-342934">
              <a:buSzPct val="100000"/>
              <a:buFont typeface="Arial"/>
              <a:buChar char="•"/>
              <a:defRPr sz="2400"/>
            </a:pPr>
            <a:r>
              <a:rPr lang="en-US" sz="3600" dirty="0"/>
              <a:t>When a servlet is unloaded by the servlet container, its destroy() method is called. This step is only executed once, since a servlet is only unloaded once.</a:t>
            </a:r>
          </a:p>
          <a:p>
            <a:pPr marL="1551338" lvl="1" indent="-342934">
              <a:buSzPct val="100000"/>
              <a:buFont typeface="Arial"/>
              <a:buChar char="•"/>
              <a:defRPr sz="2400"/>
            </a:pPr>
            <a:r>
              <a:rPr lang="en-US" sz="3600" dirty="0"/>
              <a:t>A servlet is unloaded by the container if the container shuts down, or if the container reloads the whole web application at runtime.</a:t>
            </a:r>
            <a:endParaRPr lang="en-US" sz="3600" dirty="0"/>
          </a:p>
        </p:txBody>
      </p:sp>
    </p:spTree>
    <p:extLst>
      <p:ext uri="{BB962C8B-B14F-4D97-AF65-F5344CB8AC3E}">
        <p14:creationId xmlns:p14="http://schemas.microsoft.com/office/powerpoint/2010/main" val="6275407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56"/>
                                        </p:tgtEl>
                                        <p:attrNameLst>
                                          <p:attrName>style.visibility</p:attrName>
                                        </p:attrNameLst>
                                      </p:cBhvr>
                                      <p:to>
                                        <p:strVal val="visible"/>
                                      </p:to>
                                    </p:set>
                                    <p:anim calcmode="lin" valueType="num">
                                      <p:cBhvr>
                                        <p:cTn id="7" dur="1000" fill="hold"/>
                                        <p:tgtEl>
                                          <p:spTgt spid="256"/>
                                        </p:tgtEl>
                                        <p:attrNameLst>
                                          <p:attrName>ppt_x</p:attrName>
                                        </p:attrNameLst>
                                      </p:cBhvr>
                                      <p:tavLst>
                                        <p:tav tm="0">
                                          <p:val>
                                            <p:strVal val="0-#ppt_w/2"/>
                                          </p:val>
                                        </p:tav>
                                        <p:tav tm="100000">
                                          <p:val>
                                            <p:strVal val="#ppt_x"/>
                                          </p:val>
                                        </p:tav>
                                      </p:tavLst>
                                    </p:anim>
                                    <p:anim calcmode="lin" valueType="num">
                                      <p:cBhvr>
                                        <p:cTn id="8" dur="1000" fill="hold"/>
                                        <p:tgtEl>
                                          <p:spTgt spid="25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57"/>
                                        </p:tgtEl>
                                        <p:attrNameLst>
                                          <p:attrName>style.visibility</p:attrName>
                                        </p:attrNameLst>
                                      </p:cBhvr>
                                      <p:to>
                                        <p:strVal val="visible"/>
                                      </p:to>
                                    </p:set>
                                    <p:anim calcmode="lin" valueType="num">
                                      <p:cBhvr>
                                        <p:cTn id="12" dur="500" fill="hold"/>
                                        <p:tgtEl>
                                          <p:spTgt spid="257"/>
                                        </p:tgtEl>
                                        <p:attrNameLst>
                                          <p:attrName>ppt_x</p:attrName>
                                        </p:attrNameLst>
                                      </p:cBhvr>
                                      <p:tavLst>
                                        <p:tav tm="0">
                                          <p:val>
                                            <p:strVal val="#ppt_x"/>
                                          </p:val>
                                        </p:tav>
                                        <p:tav tm="100000">
                                          <p:val>
                                            <p:strVal val="#ppt_x"/>
                                          </p:val>
                                        </p:tav>
                                      </p:tavLst>
                                    </p:anim>
                                    <p:anim calcmode="lin" valueType="num">
                                      <p:cBhvr>
                                        <p:cTn id="13" dur="500" fill="hold"/>
                                        <p:tgtEl>
                                          <p:spTgt spid="2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advAuto="0"/>
      <p:bldP spid="257"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2" name="Group 9"/>
          <p:cNvGrpSpPr/>
          <p:nvPr/>
        </p:nvGrpSpPr>
        <p:grpSpPr>
          <a:xfrm>
            <a:off x="19147628" y="9853826"/>
            <a:ext cx="3026674" cy="3026673"/>
            <a:chOff x="0" y="0"/>
            <a:chExt cx="3026475" cy="3026475"/>
          </a:xfrm>
        </p:grpSpPr>
        <p:graphicFrame>
          <p:nvGraphicFramePr>
            <p:cNvPr id="320"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21"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2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Accessing Parameters</a:t>
            </a:r>
          </a:p>
        </p:txBody>
      </p:sp>
      <p:sp>
        <p:nvSpPr>
          <p:cNvPr id="324" name="10 Conector recto"/>
          <p:cNvSpPr/>
          <p:nvPr/>
        </p:nvSpPr>
        <p:spPr>
          <a:xfrm>
            <a:off x="1905918" y="2763853"/>
            <a:ext cx="5473887" cy="1"/>
          </a:xfrm>
          <a:prstGeom prst="line">
            <a:avLst/>
          </a:prstGeom>
          <a:ln w="57150">
            <a:solidFill>
              <a:srgbClr val="C00000"/>
            </a:solidFill>
            <a:miter/>
          </a:ln>
        </p:spPr>
        <p:txBody>
          <a:bodyPr lIns="45722" rIns="45722"/>
          <a:lstStyle/>
          <a:p>
            <a:endParaRPr/>
          </a:p>
        </p:txBody>
      </p:sp>
      <p:sp>
        <p:nvSpPr>
          <p:cNvPr id="325" name="TextBox 34"/>
          <p:cNvSpPr txBox="1"/>
          <p:nvPr/>
        </p:nvSpPr>
        <p:spPr>
          <a:xfrm>
            <a:off x="2428454" y="3506570"/>
            <a:ext cx="19983523" cy="397031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pPr>
            <a:r>
              <a:rPr sz="3600" dirty="0"/>
              <a:t>Use HttpServletRequest.getParameterNames to get an Enumeration of parameter names.</a:t>
            </a:r>
          </a:p>
          <a:p>
            <a:pPr marL="571557" indent="-571557">
              <a:buSzPct val="100000"/>
              <a:buFont typeface="Arial"/>
              <a:buChar char="•"/>
            </a:pPr>
            <a:r>
              <a:rPr sz="3600" dirty="0"/>
              <a:t>Use HttpServletRequest.getParameterValues(paramName) to get the parameters values.</a:t>
            </a:r>
          </a:p>
          <a:p>
            <a:pPr marL="571557" indent="-571557">
              <a:buSzPct val="100000"/>
              <a:buFont typeface="Arial"/>
              <a:buChar char="•"/>
            </a:pPr>
            <a:r>
              <a:rPr sz="3600" dirty="0"/>
              <a:t>In a GET request, the request parameters are taken from the query string (the data following the question mark on the URL). For example, the URL http://hostname.com?p1=v1&amp;p2=v2 contains two request parameters – – p1 and p2. In a POST request, the request parameters are taken from both query string and the posted data which is encoded in the body of the request.</a:t>
            </a:r>
          </a:p>
          <a:p>
            <a:pPr marL="571557" indent="-571557">
              <a:buSzPct val="100000"/>
              <a:buFont typeface="Arial"/>
              <a:buChar char="•"/>
            </a:pPr>
            <a:r>
              <a:rPr sz="3600" dirty="0"/>
              <a:t>The Student registration page demonstrates how to read parameters from a POST request.</a:t>
            </a:r>
          </a:p>
        </p:txBody>
      </p:sp>
    </p:spTree>
    <p:extLst>
      <p:ext uri="{BB962C8B-B14F-4D97-AF65-F5344CB8AC3E}">
        <p14:creationId xmlns:p14="http://schemas.microsoft.com/office/powerpoint/2010/main" val="13819567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23"/>
                                        </p:tgtEl>
                                        <p:attrNameLst>
                                          <p:attrName>style.visibility</p:attrName>
                                        </p:attrNameLst>
                                      </p:cBhvr>
                                      <p:to>
                                        <p:strVal val="visible"/>
                                      </p:to>
                                    </p:set>
                                    <p:anim calcmode="lin" valueType="num">
                                      <p:cBhvr>
                                        <p:cTn id="7" dur="1000" fill="hold"/>
                                        <p:tgtEl>
                                          <p:spTgt spid="323"/>
                                        </p:tgtEl>
                                        <p:attrNameLst>
                                          <p:attrName>ppt_x</p:attrName>
                                        </p:attrNameLst>
                                      </p:cBhvr>
                                      <p:tavLst>
                                        <p:tav tm="0">
                                          <p:val>
                                            <p:strVal val="0-#ppt_w/2"/>
                                          </p:val>
                                        </p:tav>
                                        <p:tav tm="100000">
                                          <p:val>
                                            <p:strVal val="#ppt_x"/>
                                          </p:val>
                                        </p:tav>
                                      </p:tavLst>
                                    </p:anim>
                                    <p:anim calcmode="lin" valueType="num">
                                      <p:cBhvr>
                                        <p:cTn id="8" dur="1000" fill="hold"/>
                                        <p:tgtEl>
                                          <p:spTgt spid="32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24"/>
                                        </p:tgtEl>
                                        <p:attrNameLst>
                                          <p:attrName>style.visibility</p:attrName>
                                        </p:attrNameLst>
                                      </p:cBhvr>
                                      <p:to>
                                        <p:strVal val="visible"/>
                                      </p:to>
                                    </p:set>
                                    <p:anim calcmode="lin" valueType="num">
                                      <p:cBhvr>
                                        <p:cTn id="12" dur="500" fill="hold"/>
                                        <p:tgtEl>
                                          <p:spTgt spid="324"/>
                                        </p:tgtEl>
                                        <p:attrNameLst>
                                          <p:attrName>ppt_x</p:attrName>
                                        </p:attrNameLst>
                                      </p:cBhvr>
                                      <p:tavLst>
                                        <p:tav tm="0">
                                          <p:val>
                                            <p:strVal val="#ppt_x"/>
                                          </p:val>
                                        </p:tav>
                                        <p:tav tm="100000">
                                          <p:val>
                                            <p:strVal val="#ppt_x"/>
                                          </p:val>
                                        </p:tav>
                                      </p:tavLst>
                                    </p:anim>
                                    <p:anim calcmode="lin" valueType="num">
                                      <p:cBhvr>
                                        <p:cTn id="13" dur="500" fill="hold"/>
                                        <p:tgtEl>
                                          <p:spTgt spid="3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 grpId="0" animBg="1" advAuto="0"/>
      <p:bldP spid="324"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9" name="Group 9"/>
          <p:cNvGrpSpPr/>
          <p:nvPr/>
        </p:nvGrpSpPr>
        <p:grpSpPr>
          <a:xfrm>
            <a:off x="19147628" y="9853826"/>
            <a:ext cx="3026674" cy="3026673"/>
            <a:chOff x="0" y="0"/>
            <a:chExt cx="3026475" cy="3026475"/>
          </a:xfrm>
        </p:grpSpPr>
        <p:graphicFrame>
          <p:nvGraphicFramePr>
            <p:cNvPr id="32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2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3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dirty="0"/>
              <a:t>HTTP headers and MIME </a:t>
            </a:r>
            <a:r>
              <a:rPr dirty="0" smtClean="0"/>
              <a:t>types</a:t>
            </a:r>
            <a:r>
              <a:rPr lang="mr-IN" dirty="0" smtClean="0"/>
              <a:t>…</a:t>
            </a:r>
            <a:endParaRPr dirty="0"/>
          </a:p>
        </p:txBody>
      </p:sp>
      <p:sp>
        <p:nvSpPr>
          <p:cNvPr id="331" name="10 Conector recto"/>
          <p:cNvSpPr/>
          <p:nvPr/>
        </p:nvSpPr>
        <p:spPr>
          <a:xfrm>
            <a:off x="1905918" y="2763853"/>
            <a:ext cx="7746243" cy="1"/>
          </a:xfrm>
          <a:prstGeom prst="line">
            <a:avLst/>
          </a:prstGeom>
          <a:ln w="57150">
            <a:solidFill>
              <a:srgbClr val="C00000"/>
            </a:solidFill>
            <a:miter/>
          </a:ln>
        </p:spPr>
        <p:txBody>
          <a:bodyPr lIns="45722" rIns="45722"/>
          <a:lstStyle/>
          <a:p>
            <a:endParaRPr/>
          </a:p>
        </p:txBody>
      </p:sp>
      <p:sp>
        <p:nvSpPr>
          <p:cNvPr id="332" name="TextBox 34"/>
          <p:cNvSpPr txBox="1"/>
          <p:nvPr/>
        </p:nvSpPr>
        <p:spPr>
          <a:xfrm>
            <a:off x="2428454" y="3506570"/>
            <a:ext cx="19983523" cy="729430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sz="3600" dirty="0"/>
              <a:t>When a browser requests for a web page, it sends lot of information to the web server which cannot be read directly because this information travel as a part of header of HTTP request.</a:t>
            </a:r>
          </a:p>
          <a:p>
            <a:pPr marL="571557" indent="-571557">
              <a:buSzPct val="100000"/>
              <a:buFont typeface="Arial"/>
              <a:buChar char="•"/>
              <a:defRPr sz="2600"/>
            </a:pPr>
            <a:r>
              <a:rPr sz="3600" dirty="0"/>
              <a:t>Here are the most common headers:</a:t>
            </a:r>
          </a:p>
          <a:p>
            <a:pPr marL="1779961" lvl="1" indent="-571557">
              <a:buSzPct val="100000"/>
              <a:buFont typeface="Arial"/>
              <a:buChar char="•"/>
              <a:defRPr sz="2600"/>
            </a:pPr>
            <a:r>
              <a:rPr sz="3600" dirty="0"/>
              <a:t>Accept The MIME types the browser prefers.</a:t>
            </a:r>
          </a:p>
          <a:p>
            <a:pPr marL="1779961" lvl="1" indent="-571557">
              <a:buSzPct val="100000"/>
              <a:buFont typeface="Arial"/>
              <a:buChar char="•"/>
              <a:defRPr sz="2600"/>
            </a:pPr>
            <a:r>
              <a:rPr sz="3600" dirty="0"/>
              <a:t>Accept-Charset The character set the browser expects.</a:t>
            </a:r>
          </a:p>
          <a:p>
            <a:pPr marL="1779961" lvl="1" indent="-571557">
              <a:buSzPct val="100000"/>
              <a:buFont typeface="Arial"/>
              <a:buChar char="•"/>
              <a:defRPr sz="2600"/>
            </a:pPr>
            <a:r>
              <a:rPr sz="3600" dirty="0"/>
              <a:t>Accept-Encoding The types of data encodings (such as gzip) the browser knows how to decode. Servlets can explicitly check for gzip support and return gzipped HTML pages to browsers that support them, setting the Content-Encoding response header to indicate that they are gzipped. In many cases, this can reduce page download times by a factor of five or ten.</a:t>
            </a:r>
          </a:p>
          <a:p>
            <a:pPr marL="1779961" lvl="1" indent="-571557">
              <a:buSzPct val="100000"/>
              <a:buFont typeface="Arial"/>
              <a:buChar char="•"/>
              <a:defRPr sz="2600"/>
            </a:pPr>
            <a:r>
              <a:rPr sz="3600" dirty="0"/>
              <a:t>Accept-Language The language the browser is expecting, in case the server has versions in more than one language.</a:t>
            </a:r>
          </a:p>
          <a:p>
            <a:pPr marL="1779961" lvl="1" indent="-571557">
              <a:buSzPct val="100000"/>
              <a:buFont typeface="Arial"/>
              <a:buChar char="•"/>
              <a:defRPr sz="2600"/>
            </a:pPr>
            <a:r>
              <a:rPr sz="3600" dirty="0"/>
              <a:t>Authorization Authorization info, usually in response to a WWW-Authenticate header from the server</a:t>
            </a:r>
            <a:r>
              <a:rPr sz="3600" dirty="0" smtClean="0"/>
              <a:t>.</a:t>
            </a:r>
            <a:endParaRPr sz="3600" dirty="0"/>
          </a:p>
        </p:txBody>
      </p:sp>
    </p:spTree>
    <p:extLst>
      <p:ext uri="{BB962C8B-B14F-4D97-AF65-F5344CB8AC3E}">
        <p14:creationId xmlns:p14="http://schemas.microsoft.com/office/powerpoint/2010/main" val="15121440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30"/>
                                        </p:tgtEl>
                                        <p:attrNameLst>
                                          <p:attrName>style.visibility</p:attrName>
                                        </p:attrNameLst>
                                      </p:cBhvr>
                                      <p:to>
                                        <p:strVal val="visible"/>
                                      </p:to>
                                    </p:set>
                                    <p:anim calcmode="lin" valueType="num">
                                      <p:cBhvr>
                                        <p:cTn id="7" dur="1000" fill="hold"/>
                                        <p:tgtEl>
                                          <p:spTgt spid="330"/>
                                        </p:tgtEl>
                                        <p:attrNameLst>
                                          <p:attrName>ppt_x</p:attrName>
                                        </p:attrNameLst>
                                      </p:cBhvr>
                                      <p:tavLst>
                                        <p:tav tm="0">
                                          <p:val>
                                            <p:strVal val="0-#ppt_w/2"/>
                                          </p:val>
                                        </p:tav>
                                        <p:tav tm="100000">
                                          <p:val>
                                            <p:strVal val="#ppt_x"/>
                                          </p:val>
                                        </p:tav>
                                      </p:tavLst>
                                    </p:anim>
                                    <p:anim calcmode="lin" valueType="num">
                                      <p:cBhvr>
                                        <p:cTn id="8" dur="1000" fill="hold"/>
                                        <p:tgtEl>
                                          <p:spTgt spid="33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31"/>
                                        </p:tgtEl>
                                        <p:attrNameLst>
                                          <p:attrName>style.visibility</p:attrName>
                                        </p:attrNameLst>
                                      </p:cBhvr>
                                      <p:to>
                                        <p:strVal val="visible"/>
                                      </p:to>
                                    </p:set>
                                    <p:anim calcmode="lin" valueType="num">
                                      <p:cBhvr>
                                        <p:cTn id="12" dur="500" fill="hold"/>
                                        <p:tgtEl>
                                          <p:spTgt spid="331"/>
                                        </p:tgtEl>
                                        <p:attrNameLst>
                                          <p:attrName>ppt_x</p:attrName>
                                        </p:attrNameLst>
                                      </p:cBhvr>
                                      <p:tavLst>
                                        <p:tav tm="0">
                                          <p:val>
                                            <p:strVal val="#ppt_x"/>
                                          </p:val>
                                        </p:tav>
                                        <p:tav tm="100000">
                                          <p:val>
                                            <p:strVal val="#ppt_x"/>
                                          </p:val>
                                        </p:tav>
                                      </p:tavLst>
                                    </p:anim>
                                    <p:anim calcmode="lin" valueType="num">
                                      <p:cBhvr>
                                        <p:cTn id="13" dur="500" fill="hold"/>
                                        <p:tgtEl>
                                          <p:spTgt spid="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animBg="1" advAuto="0"/>
      <p:bldP spid="331"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9" name="Group 9"/>
          <p:cNvGrpSpPr/>
          <p:nvPr/>
        </p:nvGrpSpPr>
        <p:grpSpPr>
          <a:xfrm>
            <a:off x="19147628" y="9853826"/>
            <a:ext cx="3026674" cy="3026673"/>
            <a:chOff x="0" y="0"/>
            <a:chExt cx="3026475" cy="3026475"/>
          </a:xfrm>
        </p:grpSpPr>
        <p:graphicFrame>
          <p:nvGraphicFramePr>
            <p:cNvPr id="32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2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3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dirty="0"/>
              <a:t>HTTP headers and MIME </a:t>
            </a:r>
            <a:r>
              <a:rPr dirty="0" smtClean="0"/>
              <a:t>types</a:t>
            </a:r>
            <a:r>
              <a:rPr lang="mr-IN" smtClean="0"/>
              <a:t>…</a:t>
            </a:r>
            <a:endParaRPr/>
          </a:p>
        </p:txBody>
      </p:sp>
      <p:sp>
        <p:nvSpPr>
          <p:cNvPr id="331" name="10 Conector recto"/>
          <p:cNvSpPr/>
          <p:nvPr/>
        </p:nvSpPr>
        <p:spPr>
          <a:xfrm>
            <a:off x="1905918" y="2763853"/>
            <a:ext cx="7746243" cy="1"/>
          </a:xfrm>
          <a:prstGeom prst="line">
            <a:avLst/>
          </a:prstGeom>
          <a:ln w="57150">
            <a:solidFill>
              <a:srgbClr val="C00000"/>
            </a:solidFill>
            <a:miter/>
          </a:ln>
        </p:spPr>
        <p:txBody>
          <a:bodyPr lIns="45722" rIns="45722"/>
          <a:lstStyle/>
          <a:p>
            <a:endParaRPr/>
          </a:p>
        </p:txBody>
      </p:sp>
      <p:sp>
        <p:nvSpPr>
          <p:cNvPr id="332" name="TextBox 34"/>
          <p:cNvSpPr txBox="1"/>
          <p:nvPr/>
        </p:nvSpPr>
        <p:spPr>
          <a:xfrm>
            <a:off x="2428454" y="3506570"/>
            <a:ext cx="19983523" cy="951029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lang="en-US" sz="3600" dirty="0" smtClean="0"/>
              <a:t>More http headers:</a:t>
            </a:r>
          </a:p>
          <a:p>
            <a:pPr marL="1779961" lvl="1" indent="-571557">
              <a:buSzPct val="100000"/>
              <a:buFont typeface="Arial"/>
              <a:buChar char="•"/>
              <a:defRPr sz="2600"/>
            </a:pPr>
            <a:r>
              <a:rPr lang="en-US" sz="3600" dirty="0" smtClean="0"/>
              <a:t>Connection:</a:t>
            </a:r>
            <a:r>
              <a:rPr lang="en-US" sz="3600" dirty="0"/>
              <a:t> </a:t>
            </a:r>
            <a:r>
              <a:rPr lang="en-US" sz="3600" dirty="0" smtClean="0"/>
              <a:t>If </a:t>
            </a:r>
            <a:r>
              <a:rPr lang="en-US" sz="3600" dirty="0"/>
              <a:t>a servlet gets a Keep-Alive value here, or gets a request line indicating HTTP 1.1 </a:t>
            </a:r>
            <a:r>
              <a:rPr lang="en-US" sz="3600" dirty="0" smtClean="0"/>
              <a:t>(persistent connections), </a:t>
            </a:r>
            <a:r>
              <a:rPr lang="en-US" sz="3600" dirty="0"/>
              <a:t>it may be able to take advantage of persistent </a:t>
            </a:r>
            <a:r>
              <a:rPr lang="en-US" sz="3600" dirty="0" smtClean="0"/>
              <a:t>connections. To </a:t>
            </a:r>
            <a:r>
              <a:rPr lang="en-US" sz="3600" dirty="0"/>
              <a:t>do this, it needs to send a Content-Length header in the response, which is most easily accomplished by writing into a </a:t>
            </a:r>
            <a:r>
              <a:rPr lang="en-US" sz="3600" dirty="0" err="1"/>
              <a:t>ByteArrayOutputStream</a:t>
            </a:r>
            <a:r>
              <a:rPr lang="en-US" sz="3600" dirty="0"/>
              <a:t>, then looking up the size just before writing it out.</a:t>
            </a:r>
          </a:p>
          <a:p>
            <a:pPr marL="1779961" lvl="1" indent="-571557">
              <a:buSzPct val="100000"/>
              <a:buFont typeface="Arial"/>
              <a:buChar char="•"/>
              <a:defRPr sz="2600"/>
            </a:pPr>
            <a:r>
              <a:rPr lang="en-US" sz="3600" dirty="0"/>
              <a:t>Content-Length (for POST messages, how much data is attached)</a:t>
            </a:r>
          </a:p>
          <a:p>
            <a:pPr marL="1779961" lvl="1" indent="-571557">
              <a:buSzPct val="100000"/>
              <a:buFont typeface="Arial"/>
              <a:buChar char="•"/>
              <a:defRPr sz="2600"/>
            </a:pPr>
            <a:r>
              <a:rPr lang="en-US" sz="3600" dirty="0"/>
              <a:t>Cookie (one of the most important headers; see separate section in this tutorial on handling cookies)</a:t>
            </a:r>
          </a:p>
          <a:p>
            <a:pPr marL="1779961" lvl="1" indent="-571557">
              <a:buSzPct val="100000"/>
              <a:buFont typeface="Arial"/>
              <a:buChar char="•"/>
              <a:defRPr sz="2600"/>
            </a:pPr>
            <a:r>
              <a:rPr lang="en-US" sz="3600" dirty="0"/>
              <a:t>From (email address of requester; only used by Web spiders and other custom clients, not by browsers)</a:t>
            </a:r>
          </a:p>
          <a:p>
            <a:pPr marL="1779961" lvl="1" indent="-571557">
              <a:buSzPct val="100000"/>
              <a:buFont typeface="Arial"/>
              <a:buChar char="•"/>
              <a:defRPr sz="2600"/>
            </a:pPr>
            <a:r>
              <a:rPr lang="en-US" sz="3600" dirty="0"/>
              <a:t>Host (host and port as listed in the original URL)</a:t>
            </a:r>
          </a:p>
          <a:p>
            <a:pPr marL="1779961" lvl="1" indent="-571557">
              <a:buSzPct val="100000"/>
              <a:buFont typeface="Arial"/>
              <a:buChar char="•"/>
              <a:defRPr sz="2600"/>
            </a:pPr>
            <a:r>
              <a:rPr lang="en-US" sz="3600" dirty="0"/>
              <a:t>If-Modified-Since (only return documents newer than this, otherwise send a 304 "Not Modified" response)</a:t>
            </a:r>
          </a:p>
          <a:p>
            <a:pPr marL="1779961" lvl="1" indent="-571557">
              <a:buSzPct val="100000"/>
              <a:buFont typeface="Arial"/>
              <a:buChar char="•"/>
              <a:defRPr sz="2600"/>
            </a:pPr>
            <a:r>
              <a:rPr lang="en-US" sz="3600" dirty="0"/>
              <a:t>Pragma (the no-cache value indicates that the server should return a fresh document, even if it is a proxy with a local copy)</a:t>
            </a:r>
          </a:p>
          <a:p>
            <a:pPr marL="1779961" lvl="1" indent="-571557">
              <a:buSzPct val="100000"/>
              <a:buFont typeface="Arial"/>
              <a:buChar char="•"/>
              <a:defRPr sz="2600"/>
            </a:pPr>
            <a:r>
              <a:rPr lang="en-US" sz="3600" dirty="0" err="1"/>
              <a:t>Referer</a:t>
            </a:r>
            <a:r>
              <a:rPr lang="en-US" sz="3600" dirty="0"/>
              <a:t> (the URL of the page containing the link the user followed to get to current page)</a:t>
            </a:r>
          </a:p>
          <a:p>
            <a:pPr marL="1779961" lvl="1" indent="-571557">
              <a:buSzPct val="100000"/>
              <a:buFont typeface="Arial"/>
              <a:buChar char="•"/>
              <a:defRPr sz="2600"/>
            </a:pPr>
            <a:r>
              <a:rPr lang="en-US" sz="3600" dirty="0"/>
              <a:t>User-Agent (type of browser, useful if servlet is returning browser-specific content</a:t>
            </a:r>
            <a:r>
              <a:rPr lang="en-US" sz="3600" dirty="0" smtClean="0"/>
              <a:t>)</a:t>
            </a:r>
            <a:endParaRPr lang="en-US" sz="3600" dirty="0"/>
          </a:p>
        </p:txBody>
      </p:sp>
    </p:spTree>
    <p:extLst>
      <p:ext uri="{BB962C8B-B14F-4D97-AF65-F5344CB8AC3E}">
        <p14:creationId xmlns:p14="http://schemas.microsoft.com/office/powerpoint/2010/main" val="10379854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30"/>
                                        </p:tgtEl>
                                        <p:attrNameLst>
                                          <p:attrName>style.visibility</p:attrName>
                                        </p:attrNameLst>
                                      </p:cBhvr>
                                      <p:to>
                                        <p:strVal val="visible"/>
                                      </p:to>
                                    </p:set>
                                    <p:anim calcmode="lin" valueType="num">
                                      <p:cBhvr>
                                        <p:cTn id="7" dur="1000" fill="hold"/>
                                        <p:tgtEl>
                                          <p:spTgt spid="330"/>
                                        </p:tgtEl>
                                        <p:attrNameLst>
                                          <p:attrName>ppt_x</p:attrName>
                                        </p:attrNameLst>
                                      </p:cBhvr>
                                      <p:tavLst>
                                        <p:tav tm="0">
                                          <p:val>
                                            <p:strVal val="0-#ppt_w/2"/>
                                          </p:val>
                                        </p:tav>
                                        <p:tav tm="100000">
                                          <p:val>
                                            <p:strVal val="#ppt_x"/>
                                          </p:val>
                                        </p:tav>
                                      </p:tavLst>
                                    </p:anim>
                                    <p:anim calcmode="lin" valueType="num">
                                      <p:cBhvr>
                                        <p:cTn id="8" dur="1000" fill="hold"/>
                                        <p:tgtEl>
                                          <p:spTgt spid="33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31"/>
                                        </p:tgtEl>
                                        <p:attrNameLst>
                                          <p:attrName>style.visibility</p:attrName>
                                        </p:attrNameLst>
                                      </p:cBhvr>
                                      <p:to>
                                        <p:strVal val="visible"/>
                                      </p:to>
                                    </p:set>
                                    <p:anim calcmode="lin" valueType="num">
                                      <p:cBhvr>
                                        <p:cTn id="12" dur="500" fill="hold"/>
                                        <p:tgtEl>
                                          <p:spTgt spid="331"/>
                                        </p:tgtEl>
                                        <p:attrNameLst>
                                          <p:attrName>ppt_x</p:attrName>
                                        </p:attrNameLst>
                                      </p:cBhvr>
                                      <p:tavLst>
                                        <p:tav tm="0">
                                          <p:val>
                                            <p:strVal val="#ppt_x"/>
                                          </p:val>
                                        </p:tav>
                                        <p:tav tm="100000">
                                          <p:val>
                                            <p:strVal val="#ppt_x"/>
                                          </p:val>
                                        </p:tav>
                                      </p:tavLst>
                                    </p:anim>
                                    <p:anim calcmode="lin" valueType="num">
                                      <p:cBhvr>
                                        <p:cTn id="13" dur="500" fill="hold"/>
                                        <p:tgtEl>
                                          <p:spTgt spid="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animBg="1" advAuto="0"/>
      <p:bldP spid="331"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9" name="Group 9"/>
          <p:cNvGrpSpPr/>
          <p:nvPr/>
        </p:nvGrpSpPr>
        <p:grpSpPr>
          <a:xfrm>
            <a:off x="19147628" y="9853826"/>
            <a:ext cx="3026674" cy="3026673"/>
            <a:chOff x="0" y="0"/>
            <a:chExt cx="3026475" cy="3026475"/>
          </a:xfrm>
        </p:grpSpPr>
        <p:graphicFrame>
          <p:nvGraphicFramePr>
            <p:cNvPr id="32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2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3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err="1" smtClean="0"/>
              <a:t>ServletConfig</a:t>
            </a:r>
            <a:r>
              <a:rPr lang="en-US" dirty="0" smtClean="0"/>
              <a:t> interface</a:t>
            </a:r>
            <a:endParaRPr dirty="0"/>
          </a:p>
        </p:txBody>
      </p:sp>
      <p:sp>
        <p:nvSpPr>
          <p:cNvPr id="331" name="10 Conector recto"/>
          <p:cNvSpPr/>
          <p:nvPr/>
        </p:nvSpPr>
        <p:spPr>
          <a:xfrm>
            <a:off x="1905918" y="2763854"/>
            <a:ext cx="5336325" cy="0"/>
          </a:xfrm>
          <a:prstGeom prst="line">
            <a:avLst/>
          </a:prstGeom>
          <a:ln w="57150">
            <a:solidFill>
              <a:srgbClr val="C00000"/>
            </a:solidFill>
            <a:miter/>
          </a:ln>
        </p:spPr>
        <p:txBody>
          <a:bodyPr lIns="45722" rIns="45722"/>
          <a:lstStyle/>
          <a:p>
            <a:endParaRPr/>
          </a:p>
        </p:txBody>
      </p:sp>
      <p:sp>
        <p:nvSpPr>
          <p:cNvPr id="332" name="TextBox 34"/>
          <p:cNvSpPr txBox="1"/>
          <p:nvPr/>
        </p:nvSpPr>
        <p:spPr>
          <a:xfrm>
            <a:off x="2428454" y="3506570"/>
            <a:ext cx="19983523" cy="230832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lang="en-US" sz="3600" dirty="0"/>
              <a:t>Servlet Container creates </a:t>
            </a:r>
            <a:r>
              <a:rPr lang="en-US" sz="3600" dirty="0" err="1"/>
              <a:t>ServletConfig</a:t>
            </a:r>
            <a:r>
              <a:rPr lang="en-US" sz="3600" dirty="0"/>
              <a:t> object for each Servlet during initialization, to pass information to the Servlet. This object can be used to get configuration information such as parameter name and values from deployment descriptor file(</a:t>
            </a:r>
            <a:r>
              <a:rPr lang="en-US" sz="3600" dirty="0" err="1"/>
              <a:t>web.xml</a:t>
            </a:r>
            <a:r>
              <a:rPr lang="en-US" sz="3600" dirty="0" smtClean="0"/>
              <a:t>).</a:t>
            </a:r>
          </a:p>
          <a:p>
            <a:pPr marL="571557" indent="-571557">
              <a:buSzPct val="100000"/>
              <a:buFont typeface="Arial"/>
              <a:buChar char="•"/>
              <a:defRPr sz="2600"/>
            </a:pPr>
            <a:r>
              <a:rPr lang="en-US" sz="3600" dirty="0"/>
              <a:t>Methods of </a:t>
            </a:r>
            <a:r>
              <a:rPr lang="en-US" sz="3600" dirty="0" err="1"/>
              <a:t>ServletConfig</a:t>
            </a:r>
            <a:r>
              <a:rPr lang="en-US" sz="3600" dirty="0"/>
              <a:t> </a:t>
            </a:r>
            <a:r>
              <a:rPr lang="en-US" sz="3600" dirty="0" smtClean="0"/>
              <a:t>interface:</a:t>
            </a:r>
            <a:endParaRPr lang="en-US" sz="3600" dirty="0"/>
          </a:p>
        </p:txBody>
      </p:sp>
      <p:graphicFrame>
        <p:nvGraphicFramePr>
          <p:cNvPr id="2" name="Table 1"/>
          <p:cNvGraphicFramePr>
            <a:graphicFrameLocks noGrp="1"/>
          </p:cNvGraphicFramePr>
          <p:nvPr>
            <p:extLst>
              <p:ext uri="{D42A27DB-BD31-4B8C-83A1-F6EECF244321}">
                <p14:modId xmlns:p14="http://schemas.microsoft.com/office/powerpoint/2010/main" val="77100107"/>
              </p:ext>
            </p:extLst>
          </p:nvPr>
        </p:nvGraphicFramePr>
        <p:xfrm>
          <a:off x="2428454" y="6061500"/>
          <a:ext cx="19745849" cy="2759045"/>
        </p:xfrm>
        <a:graphic>
          <a:graphicData uri="http://schemas.openxmlformats.org/drawingml/2006/table">
            <a:tbl>
              <a:tblPr>
                <a:tableStyleId>{5C22544A-7EE6-4342-B048-85BDC9FD1C3A}</a:tableStyleId>
              </a:tblPr>
              <a:tblGrid>
                <a:gridCol w="6213307"/>
                <a:gridCol w="13532542"/>
              </a:tblGrid>
              <a:tr h="551809">
                <a:tc>
                  <a:txBody>
                    <a:bodyPr/>
                    <a:lstStyle/>
                    <a:p>
                      <a:pPr algn="ctr" fontAlgn="b"/>
                      <a:r>
                        <a:rPr lang="en-US" sz="2500" u="none" strike="noStrike">
                          <a:solidFill>
                            <a:schemeClr val="bg1">
                              <a:lumMod val="95000"/>
                            </a:schemeClr>
                          </a:solidFill>
                          <a:effectLst/>
                        </a:rPr>
                        <a:t>Method</a:t>
                      </a:r>
                      <a:endParaRPr lang="en-US" sz="2500" b="1" i="0" u="none" strike="noStrike">
                        <a:solidFill>
                          <a:schemeClr val="bg1">
                            <a:lumMod val="95000"/>
                          </a:schemeClr>
                        </a:solidFill>
                        <a:effectLst/>
                        <a:latin typeface="Calibri" charset="0"/>
                      </a:endParaRPr>
                    </a:p>
                  </a:txBody>
                  <a:tcPr marL="12700" marR="12700" marT="12700" marB="0" anchor="b">
                    <a:solidFill>
                      <a:schemeClr val="accent1">
                        <a:lumMod val="75000"/>
                      </a:schemeClr>
                    </a:solidFill>
                  </a:tcPr>
                </a:tc>
                <a:tc>
                  <a:txBody>
                    <a:bodyPr/>
                    <a:lstStyle/>
                    <a:p>
                      <a:pPr algn="ctr" fontAlgn="b"/>
                      <a:r>
                        <a:rPr lang="en-US" sz="2500" u="none" strike="noStrike" dirty="0">
                          <a:solidFill>
                            <a:schemeClr val="bg1">
                              <a:lumMod val="95000"/>
                            </a:schemeClr>
                          </a:solidFill>
                          <a:effectLst/>
                        </a:rPr>
                        <a:t>Description</a:t>
                      </a:r>
                      <a:endParaRPr lang="en-US" sz="2500" b="1" i="0" u="none" strike="noStrike" dirty="0">
                        <a:solidFill>
                          <a:schemeClr val="bg1">
                            <a:lumMod val="95000"/>
                          </a:schemeClr>
                        </a:solidFill>
                        <a:effectLst/>
                        <a:latin typeface="Calibri" charset="0"/>
                      </a:endParaRPr>
                    </a:p>
                  </a:txBody>
                  <a:tcPr marL="12700" marR="12700" marT="12700" marB="0" anchor="b">
                    <a:solidFill>
                      <a:schemeClr val="accent1">
                        <a:lumMod val="75000"/>
                      </a:schemeClr>
                    </a:solidFill>
                  </a:tcPr>
                </a:tc>
              </a:tr>
              <a:tr h="551809">
                <a:tc>
                  <a:txBody>
                    <a:bodyPr/>
                    <a:lstStyle/>
                    <a:p>
                      <a:pPr algn="l" fontAlgn="b"/>
                      <a:r>
                        <a:rPr lang="en-US" sz="2500" u="none" strike="noStrike">
                          <a:effectLst/>
                        </a:rPr>
                        <a:t>public String getInitParameter(String name):</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Returns the value of given parameter as String, or null if the given parameter doesn’t exist in web.xml.</a:t>
                      </a:r>
                      <a:endParaRPr lang="en-US" sz="2500" b="0" i="0" u="none" strike="noStrike">
                        <a:solidFill>
                          <a:srgbClr val="000000"/>
                        </a:solidFill>
                        <a:effectLst/>
                        <a:latin typeface="Calibri" charset="0"/>
                      </a:endParaRPr>
                    </a:p>
                  </a:txBody>
                  <a:tcPr marL="12700" marR="12700" marT="12700" marB="0" anchor="b"/>
                </a:tc>
              </a:tr>
              <a:tr h="551809">
                <a:tc>
                  <a:txBody>
                    <a:bodyPr/>
                    <a:lstStyle/>
                    <a:p>
                      <a:pPr algn="l" fontAlgn="b"/>
                      <a:r>
                        <a:rPr lang="en-US" sz="2500" u="none" strike="noStrike">
                          <a:effectLst/>
                        </a:rPr>
                        <a:t>public Enumeration getInitParameterNames():</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Returns an enumeration of all the parameter names.</a:t>
                      </a:r>
                      <a:endParaRPr lang="en-US" sz="2500" b="0" i="0" u="none" strike="noStrike">
                        <a:solidFill>
                          <a:srgbClr val="000000"/>
                        </a:solidFill>
                        <a:effectLst/>
                        <a:latin typeface="Calibri" charset="0"/>
                      </a:endParaRPr>
                    </a:p>
                  </a:txBody>
                  <a:tcPr marL="12700" marR="12700" marT="12700" marB="0" anchor="b"/>
                </a:tc>
              </a:tr>
              <a:tr h="551809">
                <a:tc>
                  <a:txBody>
                    <a:bodyPr/>
                    <a:lstStyle/>
                    <a:p>
                      <a:pPr algn="l" fontAlgn="b"/>
                      <a:r>
                        <a:rPr lang="en-US" sz="2500" u="none" strike="noStrike">
                          <a:effectLst/>
                        </a:rPr>
                        <a:t>public String getServletName():</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a:effectLst/>
                        </a:rPr>
                        <a:t>Returns the name of the servlet instance.</a:t>
                      </a:r>
                      <a:endParaRPr lang="en-US" sz="2500" b="0" i="0" u="none" strike="noStrike">
                        <a:solidFill>
                          <a:srgbClr val="000000"/>
                        </a:solidFill>
                        <a:effectLst/>
                        <a:latin typeface="Calibri" charset="0"/>
                      </a:endParaRPr>
                    </a:p>
                  </a:txBody>
                  <a:tcPr marL="12700" marR="12700" marT="12700" marB="0" anchor="b"/>
                </a:tc>
              </a:tr>
              <a:tr h="551809">
                <a:tc>
                  <a:txBody>
                    <a:bodyPr/>
                    <a:lstStyle/>
                    <a:p>
                      <a:pPr algn="l" fontAlgn="b"/>
                      <a:r>
                        <a:rPr lang="en-US" sz="2500" u="none" strike="noStrike">
                          <a:effectLst/>
                        </a:rPr>
                        <a:t>public ServletContext getServletContext():</a:t>
                      </a:r>
                      <a:endParaRPr lang="en-US" sz="2500" b="0" i="0" u="none" strike="noStrike">
                        <a:solidFill>
                          <a:srgbClr val="000000"/>
                        </a:solidFill>
                        <a:effectLst/>
                        <a:latin typeface="Calibri" charset="0"/>
                      </a:endParaRPr>
                    </a:p>
                  </a:txBody>
                  <a:tcPr marL="12700" marR="12700" marT="12700" marB="0" anchor="b"/>
                </a:tc>
                <a:tc>
                  <a:txBody>
                    <a:bodyPr/>
                    <a:lstStyle/>
                    <a:p>
                      <a:pPr algn="l" fontAlgn="b"/>
                      <a:r>
                        <a:rPr lang="en-US" sz="2500" u="none" strike="noStrike" dirty="0">
                          <a:effectLst/>
                        </a:rPr>
                        <a:t>Returns an object of </a:t>
                      </a:r>
                      <a:r>
                        <a:rPr lang="en-US" sz="2500" u="none" strike="noStrike" dirty="0" err="1">
                          <a:effectLst/>
                        </a:rPr>
                        <a:t>ServletContext</a:t>
                      </a:r>
                      <a:r>
                        <a:rPr lang="en-US" sz="2500" u="none" strike="noStrike" dirty="0">
                          <a:effectLst/>
                        </a:rPr>
                        <a:t>.</a:t>
                      </a:r>
                      <a:endParaRPr lang="en-US" sz="2500" b="0" i="0" u="none" strike="noStrike" dirty="0">
                        <a:solidFill>
                          <a:srgbClr val="000000"/>
                        </a:solidFill>
                        <a:effectLst/>
                        <a:latin typeface="Calibri" charset="0"/>
                      </a:endParaRPr>
                    </a:p>
                  </a:txBody>
                  <a:tcPr marL="12700" marR="12700" marT="12700" marB="0" anchor="b"/>
                </a:tc>
              </a:tr>
            </a:tbl>
          </a:graphicData>
        </a:graphic>
      </p:graphicFrame>
    </p:spTree>
    <p:extLst>
      <p:ext uri="{BB962C8B-B14F-4D97-AF65-F5344CB8AC3E}">
        <p14:creationId xmlns:p14="http://schemas.microsoft.com/office/powerpoint/2010/main" val="20458883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30"/>
                                        </p:tgtEl>
                                        <p:attrNameLst>
                                          <p:attrName>style.visibility</p:attrName>
                                        </p:attrNameLst>
                                      </p:cBhvr>
                                      <p:to>
                                        <p:strVal val="visible"/>
                                      </p:to>
                                    </p:set>
                                    <p:anim calcmode="lin" valueType="num">
                                      <p:cBhvr>
                                        <p:cTn id="7" dur="1000" fill="hold"/>
                                        <p:tgtEl>
                                          <p:spTgt spid="330"/>
                                        </p:tgtEl>
                                        <p:attrNameLst>
                                          <p:attrName>ppt_x</p:attrName>
                                        </p:attrNameLst>
                                      </p:cBhvr>
                                      <p:tavLst>
                                        <p:tav tm="0">
                                          <p:val>
                                            <p:strVal val="0-#ppt_w/2"/>
                                          </p:val>
                                        </p:tav>
                                        <p:tav tm="100000">
                                          <p:val>
                                            <p:strVal val="#ppt_x"/>
                                          </p:val>
                                        </p:tav>
                                      </p:tavLst>
                                    </p:anim>
                                    <p:anim calcmode="lin" valueType="num">
                                      <p:cBhvr>
                                        <p:cTn id="8" dur="1000" fill="hold"/>
                                        <p:tgtEl>
                                          <p:spTgt spid="33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31"/>
                                        </p:tgtEl>
                                        <p:attrNameLst>
                                          <p:attrName>style.visibility</p:attrName>
                                        </p:attrNameLst>
                                      </p:cBhvr>
                                      <p:to>
                                        <p:strVal val="visible"/>
                                      </p:to>
                                    </p:set>
                                    <p:anim calcmode="lin" valueType="num">
                                      <p:cBhvr>
                                        <p:cTn id="12" dur="500" fill="hold"/>
                                        <p:tgtEl>
                                          <p:spTgt spid="331"/>
                                        </p:tgtEl>
                                        <p:attrNameLst>
                                          <p:attrName>ppt_x</p:attrName>
                                        </p:attrNameLst>
                                      </p:cBhvr>
                                      <p:tavLst>
                                        <p:tav tm="0">
                                          <p:val>
                                            <p:strVal val="#ppt_x"/>
                                          </p:val>
                                        </p:tav>
                                        <p:tav tm="100000">
                                          <p:val>
                                            <p:strVal val="#ppt_x"/>
                                          </p:val>
                                        </p:tav>
                                      </p:tavLst>
                                    </p:anim>
                                    <p:anim calcmode="lin" valueType="num">
                                      <p:cBhvr>
                                        <p:cTn id="13" dur="500" fill="hold"/>
                                        <p:tgtEl>
                                          <p:spTgt spid="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animBg="1" advAuto="0"/>
      <p:bldP spid="331"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9" name="Group 9"/>
          <p:cNvGrpSpPr/>
          <p:nvPr/>
        </p:nvGrpSpPr>
        <p:grpSpPr>
          <a:xfrm>
            <a:off x="19147628" y="9853826"/>
            <a:ext cx="3026674" cy="3026673"/>
            <a:chOff x="0" y="0"/>
            <a:chExt cx="3026475" cy="3026475"/>
          </a:xfrm>
        </p:grpSpPr>
        <p:graphicFrame>
          <p:nvGraphicFramePr>
            <p:cNvPr id="32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2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3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dirty="0" smtClean="0"/>
              <a:t>Using </a:t>
            </a:r>
            <a:r>
              <a:rPr lang="en-US" dirty="0" err="1" smtClean="0"/>
              <a:t>ServletConfig</a:t>
            </a:r>
            <a:endParaRPr dirty="0"/>
          </a:p>
        </p:txBody>
      </p:sp>
      <p:sp>
        <p:nvSpPr>
          <p:cNvPr id="331" name="10 Conector recto"/>
          <p:cNvSpPr/>
          <p:nvPr/>
        </p:nvSpPr>
        <p:spPr>
          <a:xfrm>
            <a:off x="1905918" y="2763854"/>
            <a:ext cx="4661251" cy="0"/>
          </a:xfrm>
          <a:prstGeom prst="line">
            <a:avLst/>
          </a:prstGeom>
          <a:ln w="57150">
            <a:solidFill>
              <a:srgbClr val="C00000"/>
            </a:solidFill>
            <a:miter/>
          </a:ln>
        </p:spPr>
        <p:txBody>
          <a:bodyPr lIns="45722" rIns="45722"/>
          <a:lstStyle/>
          <a:p>
            <a:endParaRPr/>
          </a:p>
        </p:txBody>
      </p:sp>
      <p:sp>
        <p:nvSpPr>
          <p:cNvPr id="332" name="TextBox 34"/>
          <p:cNvSpPr txBox="1"/>
          <p:nvPr/>
        </p:nvSpPr>
        <p:spPr>
          <a:xfrm>
            <a:off x="2428454" y="3506570"/>
            <a:ext cx="19983523" cy="1754326"/>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lang="en-US" sz="3600" dirty="0"/>
              <a:t>How to get the object of </a:t>
            </a:r>
            <a:r>
              <a:rPr lang="en-US" sz="3600" dirty="0" err="1" smtClean="0"/>
              <a:t>ServletConfig</a:t>
            </a:r>
            <a:r>
              <a:rPr lang="en-US" sz="3600" dirty="0" smtClean="0"/>
              <a:t>?</a:t>
            </a:r>
          </a:p>
          <a:p>
            <a:pPr marL="1779840" lvl="1" indent="-571557">
              <a:buSzPct val="100000"/>
              <a:buFont typeface="Arial"/>
              <a:buChar char="•"/>
              <a:defRPr sz="2600"/>
            </a:pPr>
            <a:r>
              <a:rPr lang="en-US" sz="3600" dirty="0" err="1"/>
              <a:t>getServletConfig</a:t>
            </a:r>
            <a:r>
              <a:rPr lang="en-US" sz="3600" dirty="0"/>
              <a:t>() method of Servlet interface returns the object of </a:t>
            </a:r>
            <a:r>
              <a:rPr lang="en-US" sz="3600" dirty="0" err="1"/>
              <a:t>ServletConfig</a:t>
            </a:r>
            <a:r>
              <a:rPr lang="en-US" sz="3600" dirty="0" smtClean="0"/>
              <a:t>.</a:t>
            </a:r>
          </a:p>
          <a:p>
            <a:pPr marL="571557" indent="-571557">
              <a:buSzPct val="100000"/>
              <a:buFont typeface="Arial"/>
              <a:buChar char="•"/>
              <a:defRPr sz="2600"/>
            </a:pPr>
            <a:r>
              <a:rPr lang="en-US" sz="3600" dirty="0"/>
              <a:t>Syntax to provide the initialization parameter for a </a:t>
            </a:r>
            <a:r>
              <a:rPr lang="en-US" sz="3600" dirty="0" smtClean="0"/>
              <a:t>servlet:</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7349" y="6091710"/>
            <a:ext cx="7814419" cy="6038414"/>
          </a:xfrm>
          <a:prstGeom prst="rect">
            <a:avLst/>
          </a:prstGeom>
        </p:spPr>
      </p:pic>
    </p:spTree>
    <p:extLst>
      <p:ext uri="{BB962C8B-B14F-4D97-AF65-F5344CB8AC3E}">
        <p14:creationId xmlns:p14="http://schemas.microsoft.com/office/powerpoint/2010/main" val="6210043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30"/>
                                        </p:tgtEl>
                                        <p:attrNameLst>
                                          <p:attrName>style.visibility</p:attrName>
                                        </p:attrNameLst>
                                      </p:cBhvr>
                                      <p:to>
                                        <p:strVal val="visible"/>
                                      </p:to>
                                    </p:set>
                                    <p:anim calcmode="lin" valueType="num">
                                      <p:cBhvr>
                                        <p:cTn id="7" dur="1000" fill="hold"/>
                                        <p:tgtEl>
                                          <p:spTgt spid="330"/>
                                        </p:tgtEl>
                                        <p:attrNameLst>
                                          <p:attrName>ppt_x</p:attrName>
                                        </p:attrNameLst>
                                      </p:cBhvr>
                                      <p:tavLst>
                                        <p:tav tm="0">
                                          <p:val>
                                            <p:strVal val="0-#ppt_w/2"/>
                                          </p:val>
                                        </p:tav>
                                        <p:tav tm="100000">
                                          <p:val>
                                            <p:strVal val="#ppt_x"/>
                                          </p:val>
                                        </p:tav>
                                      </p:tavLst>
                                    </p:anim>
                                    <p:anim calcmode="lin" valueType="num">
                                      <p:cBhvr>
                                        <p:cTn id="8" dur="1000" fill="hold"/>
                                        <p:tgtEl>
                                          <p:spTgt spid="33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31"/>
                                        </p:tgtEl>
                                        <p:attrNameLst>
                                          <p:attrName>style.visibility</p:attrName>
                                        </p:attrNameLst>
                                      </p:cBhvr>
                                      <p:to>
                                        <p:strVal val="visible"/>
                                      </p:to>
                                    </p:set>
                                    <p:anim calcmode="lin" valueType="num">
                                      <p:cBhvr>
                                        <p:cTn id="12" dur="500" fill="hold"/>
                                        <p:tgtEl>
                                          <p:spTgt spid="331"/>
                                        </p:tgtEl>
                                        <p:attrNameLst>
                                          <p:attrName>ppt_x</p:attrName>
                                        </p:attrNameLst>
                                      </p:cBhvr>
                                      <p:tavLst>
                                        <p:tav tm="0">
                                          <p:val>
                                            <p:strVal val="#ppt_x"/>
                                          </p:val>
                                        </p:tav>
                                        <p:tav tm="100000">
                                          <p:val>
                                            <p:strVal val="#ppt_x"/>
                                          </p:val>
                                        </p:tav>
                                      </p:tavLst>
                                    </p:anim>
                                    <p:anim calcmode="lin" valueType="num">
                                      <p:cBhvr>
                                        <p:cTn id="13" dur="500" fill="hold"/>
                                        <p:tgtEl>
                                          <p:spTgt spid="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animBg="1" advAuto="0"/>
      <p:bldP spid="331"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332995" y="9523135"/>
            <a:ext cx="10174440" cy="3688055"/>
          </a:xfrm>
          <a:prstGeom prst="rect">
            <a:avLst/>
          </a:prstGeom>
        </p:spPr>
      </p:pic>
      <p:grpSp>
        <p:nvGrpSpPr>
          <p:cNvPr id="329" name="Group 9"/>
          <p:cNvGrpSpPr/>
          <p:nvPr/>
        </p:nvGrpSpPr>
        <p:grpSpPr>
          <a:xfrm>
            <a:off x="19147628" y="9853826"/>
            <a:ext cx="3026674" cy="3026673"/>
            <a:chOff x="0" y="0"/>
            <a:chExt cx="3026475" cy="3026475"/>
          </a:xfrm>
        </p:grpSpPr>
        <p:graphicFrame>
          <p:nvGraphicFramePr>
            <p:cNvPr id="32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3"/>
            </a:graphicData>
          </a:graphic>
        </p:graphicFrame>
        <p:sp>
          <p:nvSpPr>
            <p:cNvPr id="32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3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lang="en-US" smtClean="0"/>
              <a:t>ServletContext</a:t>
            </a:r>
            <a:r>
              <a:rPr lang="en-US" dirty="0" smtClean="0"/>
              <a:t> interface</a:t>
            </a:r>
            <a:endParaRPr dirty="0"/>
          </a:p>
        </p:txBody>
      </p:sp>
      <p:sp>
        <p:nvSpPr>
          <p:cNvPr id="331" name="10 Conector recto"/>
          <p:cNvSpPr/>
          <p:nvPr/>
        </p:nvSpPr>
        <p:spPr>
          <a:xfrm>
            <a:off x="1905918" y="2763854"/>
            <a:ext cx="5696366" cy="0"/>
          </a:xfrm>
          <a:prstGeom prst="line">
            <a:avLst/>
          </a:prstGeom>
          <a:ln w="57150">
            <a:solidFill>
              <a:srgbClr val="C00000"/>
            </a:solidFill>
            <a:miter/>
          </a:ln>
        </p:spPr>
        <p:txBody>
          <a:bodyPr lIns="45722" rIns="45722"/>
          <a:lstStyle/>
          <a:p>
            <a:endParaRPr/>
          </a:p>
        </p:txBody>
      </p:sp>
      <p:sp>
        <p:nvSpPr>
          <p:cNvPr id="332" name="TextBox 34"/>
          <p:cNvSpPr txBox="1"/>
          <p:nvPr/>
        </p:nvSpPr>
        <p:spPr>
          <a:xfrm>
            <a:off x="2428454" y="3506570"/>
            <a:ext cx="19983523" cy="230832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600"/>
            </a:pPr>
            <a:r>
              <a:rPr lang="en-US" sz="3600" dirty="0"/>
              <a:t>An object of </a:t>
            </a:r>
            <a:r>
              <a:rPr lang="en-US" sz="3600" dirty="0" err="1"/>
              <a:t>ServletContext</a:t>
            </a:r>
            <a:r>
              <a:rPr lang="en-US" sz="3600" dirty="0"/>
              <a:t> is created by the web container at time of deploying the project. This object can be used to get configuration information from </a:t>
            </a:r>
            <a:r>
              <a:rPr lang="en-US" sz="3600" dirty="0" err="1"/>
              <a:t>web.xml</a:t>
            </a:r>
            <a:r>
              <a:rPr lang="en-US" sz="3600" dirty="0"/>
              <a:t> </a:t>
            </a:r>
            <a:r>
              <a:rPr lang="en-US" sz="3600" dirty="0" smtClean="0"/>
              <a:t>file.</a:t>
            </a:r>
          </a:p>
          <a:p>
            <a:pPr marL="571557" indent="-571557">
              <a:buSzPct val="100000"/>
              <a:buFont typeface="Arial"/>
              <a:buChar char="•"/>
              <a:defRPr sz="2600"/>
            </a:pPr>
            <a:r>
              <a:rPr lang="en-US" sz="3600" dirty="0" smtClean="0"/>
              <a:t>There </a:t>
            </a:r>
            <a:r>
              <a:rPr lang="en-US" sz="3600" dirty="0"/>
              <a:t>is only one </a:t>
            </a:r>
            <a:r>
              <a:rPr lang="en-US" sz="3600" dirty="0" err="1"/>
              <a:t>ServletContext</a:t>
            </a:r>
            <a:r>
              <a:rPr lang="en-US" sz="3600" dirty="0"/>
              <a:t> object per web </a:t>
            </a:r>
            <a:r>
              <a:rPr lang="en-US" sz="3600" dirty="0" err="1"/>
              <a:t>application.If</a:t>
            </a:r>
            <a:r>
              <a:rPr lang="en-US" sz="3600" dirty="0"/>
              <a:t> any information is shared to many servlet, it is better to provide it from the </a:t>
            </a:r>
            <a:r>
              <a:rPr lang="en-US" sz="3600" dirty="0" err="1"/>
              <a:t>web.xml</a:t>
            </a:r>
            <a:r>
              <a:rPr lang="en-US" sz="3600" dirty="0"/>
              <a:t> file using the &lt;context-</a:t>
            </a:r>
            <a:r>
              <a:rPr lang="en-US" sz="3600" dirty="0" err="1"/>
              <a:t>param</a:t>
            </a:r>
            <a:r>
              <a:rPr lang="en-US" sz="3600" dirty="0"/>
              <a:t>&gt; element.</a:t>
            </a:r>
          </a:p>
        </p:txBody>
      </p:sp>
      <p:graphicFrame>
        <p:nvGraphicFramePr>
          <p:cNvPr id="2" name="Table 1"/>
          <p:cNvGraphicFramePr>
            <a:graphicFrameLocks noGrp="1"/>
          </p:cNvGraphicFramePr>
          <p:nvPr>
            <p:extLst>
              <p:ext uri="{D42A27DB-BD31-4B8C-83A1-F6EECF244321}">
                <p14:modId xmlns:p14="http://schemas.microsoft.com/office/powerpoint/2010/main" val="320119218"/>
              </p:ext>
            </p:extLst>
          </p:nvPr>
        </p:nvGraphicFramePr>
        <p:xfrm>
          <a:off x="2428454" y="6032863"/>
          <a:ext cx="19745849" cy="3862663"/>
        </p:xfrm>
        <a:graphic>
          <a:graphicData uri="http://schemas.openxmlformats.org/drawingml/2006/table">
            <a:tbl>
              <a:tblPr>
                <a:tableStyleId>{5C22544A-7EE6-4342-B048-85BDC9FD1C3A}</a:tableStyleId>
              </a:tblPr>
              <a:tblGrid>
                <a:gridCol w="6929025"/>
                <a:gridCol w="12816824"/>
              </a:tblGrid>
              <a:tr h="551809">
                <a:tc>
                  <a:txBody>
                    <a:bodyPr/>
                    <a:lstStyle/>
                    <a:p>
                      <a:pPr algn="ctr" fontAlgn="b"/>
                      <a:r>
                        <a:rPr lang="en-US" sz="2500" u="none" strike="noStrike">
                          <a:solidFill>
                            <a:schemeClr val="bg1">
                              <a:lumMod val="95000"/>
                            </a:schemeClr>
                          </a:solidFill>
                          <a:effectLst/>
                        </a:rPr>
                        <a:t>Method</a:t>
                      </a:r>
                      <a:endParaRPr lang="en-US" sz="2500" b="1" i="0" u="none" strike="noStrike">
                        <a:solidFill>
                          <a:schemeClr val="bg1">
                            <a:lumMod val="95000"/>
                          </a:schemeClr>
                        </a:solidFill>
                        <a:effectLst/>
                        <a:latin typeface="Calibri" charset="0"/>
                      </a:endParaRPr>
                    </a:p>
                  </a:txBody>
                  <a:tcPr marL="12700" marR="12700" marT="12700" marB="0" anchor="b">
                    <a:solidFill>
                      <a:schemeClr val="accent1">
                        <a:lumMod val="75000"/>
                      </a:schemeClr>
                    </a:solidFill>
                  </a:tcPr>
                </a:tc>
                <a:tc>
                  <a:txBody>
                    <a:bodyPr/>
                    <a:lstStyle/>
                    <a:p>
                      <a:pPr algn="ctr" fontAlgn="b"/>
                      <a:r>
                        <a:rPr lang="en-US" sz="2500" u="none" strike="noStrike" dirty="0">
                          <a:solidFill>
                            <a:schemeClr val="bg1">
                              <a:lumMod val="95000"/>
                            </a:schemeClr>
                          </a:solidFill>
                          <a:effectLst/>
                        </a:rPr>
                        <a:t>Description</a:t>
                      </a:r>
                      <a:endParaRPr lang="en-US" sz="2500" b="1" i="0" u="none" strike="noStrike" dirty="0">
                        <a:solidFill>
                          <a:schemeClr val="bg1">
                            <a:lumMod val="95000"/>
                          </a:schemeClr>
                        </a:solidFill>
                        <a:effectLst/>
                        <a:latin typeface="Calibri" charset="0"/>
                      </a:endParaRPr>
                    </a:p>
                  </a:txBody>
                  <a:tcPr marL="12700" marR="12700" marT="12700" marB="0" anchor="b">
                    <a:solidFill>
                      <a:schemeClr val="accent1">
                        <a:lumMod val="75000"/>
                      </a:schemeClr>
                    </a:solidFill>
                  </a:tcPr>
                </a:tc>
              </a:tr>
              <a:tr h="551809">
                <a:tc>
                  <a:txBody>
                    <a:bodyPr/>
                    <a:lstStyle/>
                    <a:p>
                      <a:pPr algn="l" fontAlgn="b"/>
                      <a:r>
                        <a:rPr lang="en-US" sz="2500" u="none" strike="noStrike" dirty="0" smtClean="0">
                          <a:effectLst/>
                        </a:rPr>
                        <a:t>public String </a:t>
                      </a:r>
                      <a:r>
                        <a:rPr lang="en-US" sz="2500" u="none" strike="noStrike" dirty="0" err="1" smtClean="0">
                          <a:effectLst/>
                        </a:rPr>
                        <a:t>getInitParameter</a:t>
                      </a:r>
                      <a:r>
                        <a:rPr lang="en-US" sz="2500" u="none" strike="noStrike" dirty="0" smtClean="0">
                          <a:effectLst/>
                        </a:rPr>
                        <a:t>(String name):</a:t>
                      </a:r>
                      <a:endParaRPr lang="en-US" sz="2500" b="0" i="0" u="none" strike="noStrike" dirty="0">
                        <a:solidFill>
                          <a:srgbClr val="000000"/>
                        </a:solidFill>
                        <a:effectLst/>
                        <a:latin typeface="Calibri" charset="0"/>
                      </a:endParaRPr>
                    </a:p>
                  </a:txBody>
                  <a:tcPr marL="12700" marR="12700" marT="12700" marB="0" anchor="b"/>
                </a:tc>
                <a:tc>
                  <a:txBody>
                    <a:bodyPr/>
                    <a:lstStyle/>
                    <a:p>
                      <a:pPr algn="l" fontAlgn="b"/>
                      <a:r>
                        <a:rPr lang="en-US" sz="2500" u="none" strike="noStrike" dirty="0" smtClean="0">
                          <a:effectLst/>
                        </a:rPr>
                        <a:t>Returns the parameter value for the specified parameter name.</a:t>
                      </a:r>
                      <a:endParaRPr lang="en-US" sz="2500" b="0" i="0" u="none" strike="noStrike" dirty="0">
                        <a:solidFill>
                          <a:srgbClr val="000000"/>
                        </a:solidFill>
                        <a:effectLst/>
                        <a:latin typeface="Calibri" charset="0"/>
                      </a:endParaRPr>
                    </a:p>
                  </a:txBody>
                  <a:tcPr marL="12700" marR="12700" marT="12700" marB="0" anchor="b"/>
                </a:tc>
              </a:tr>
              <a:tr h="551809">
                <a:tc>
                  <a:txBody>
                    <a:bodyPr/>
                    <a:lstStyle/>
                    <a:p>
                      <a:pPr algn="l" fontAlgn="b"/>
                      <a:r>
                        <a:rPr lang="en-US" sz="2500" u="none" strike="noStrike" dirty="0" smtClean="0">
                          <a:effectLst/>
                        </a:rPr>
                        <a:t>public Enumeration </a:t>
                      </a:r>
                      <a:r>
                        <a:rPr lang="en-US" sz="2500" u="none" strike="noStrike" dirty="0" err="1" smtClean="0">
                          <a:effectLst/>
                        </a:rPr>
                        <a:t>getInitParameterNames</a:t>
                      </a:r>
                      <a:r>
                        <a:rPr lang="en-US" sz="2500" u="none" strike="noStrike" dirty="0" smtClean="0">
                          <a:effectLst/>
                        </a:rPr>
                        <a:t>():</a:t>
                      </a:r>
                      <a:endParaRPr lang="en-US" sz="2500" b="0" i="0" u="none" strike="noStrike" dirty="0">
                        <a:solidFill>
                          <a:srgbClr val="000000"/>
                        </a:solidFill>
                        <a:effectLst/>
                        <a:latin typeface="Calibri" charset="0"/>
                      </a:endParaRPr>
                    </a:p>
                  </a:txBody>
                  <a:tcPr marL="12700" marR="12700" marT="12700" marB="0" anchor="b"/>
                </a:tc>
                <a:tc>
                  <a:txBody>
                    <a:bodyPr/>
                    <a:lstStyle/>
                    <a:p>
                      <a:pPr algn="l" fontAlgn="b"/>
                      <a:r>
                        <a:rPr lang="en-US" sz="2500" u="none" strike="noStrike" dirty="0" smtClean="0">
                          <a:effectLst/>
                        </a:rPr>
                        <a:t>Returns the names of the context's initialization parameters.</a:t>
                      </a:r>
                      <a:endParaRPr lang="en-US" sz="2500" b="0" i="0" u="none" strike="noStrike" dirty="0">
                        <a:solidFill>
                          <a:srgbClr val="000000"/>
                        </a:solidFill>
                        <a:effectLst/>
                        <a:latin typeface="Calibri" charset="0"/>
                      </a:endParaRPr>
                    </a:p>
                  </a:txBody>
                  <a:tcPr marL="12700" marR="12700" marT="12700" marB="0" anchor="b"/>
                </a:tc>
              </a:tr>
              <a:tr h="551809">
                <a:tc>
                  <a:txBody>
                    <a:bodyPr/>
                    <a:lstStyle/>
                    <a:p>
                      <a:pPr algn="l" fontAlgn="b"/>
                      <a:r>
                        <a:rPr lang="en-US" sz="2500" u="none" strike="noStrike" dirty="0" smtClean="0">
                          <a:effectLst/>
                        </a:rPr>
                        <a:t>public void </a:t>
                      </a:r>
                      <a:r>
                        <a:rPr lang="en-US" sz="2500" u="none" strike="noStrike" dirty="0" err="1" smtClean="0">
                          <a:effectLst/>
                        </a:rPr>
                        <a:t>setAttribute</a:t>
                      </a:r>
                      <a:r>
                        <a:rPr lang="en-US" sz="2500" u="none" strike="noStrike" dirty="0" smtClean="0">
                          <a:effectLst/>
                        </a:rPr>
                        <a:t>(String </a:t>
                      </a:r>
                      <a:r>
                        <a:rPr lang="en-US" sz="2500" u="none" strike="noStrike" dirty="0" err="1" smtClean="0">
                          <a:effectLst/>
                        </a:rPr>
                        <a:t>name,Object</a:t>
                      </a:r>
                      <a:r>
                        <a:rPr lang="en-US" sz="2500" u="none" strike="noStrike" dirty="0" smtClean="0">
                          <a:effectLst/>
                        </a:rPr>
                        <a:t> object):</a:t>
                      </a:r>
                      <a:endParaRPr lang="en-US" sz="2500" b="0" i="0" u="none" strike="noStrike" dirty="0">
                        <a:solidFill>
                          <a:srgbClr val="000000"/>
                        </a:solidFill>
                        <a:effectLst/>
                        <a:latin typeface="Calibri" charset="0"/>
                      </a:endParaRPr>
                    </a:p>
                  </a:txBody>
                  <a:tcPr marL="12700" marR="12700" marT="12700" marB="0" anchor="b"/>
                </a:tc>
                <a:tc>
                  <a:txBody>
                    <a:bodyPr/>
                    <a:lstStyle/>
                    <a:p>
                      <a:pPr algn="l" fontAlgn="b"/>
                      <a:r>
                        <a:rPr lang="en-US" sz="2500" u="none" strike="noStrike" dirty="0" smtClean="0">
                          <a:effectLst/>
                        </a:rPr>
                        <a:t>sets the given object in the application scope.</a:t>
                      </a:r>
                      <a:endParaRPr lang="en-US" sz="2500" b="0" i="0" u="none" strike="noStrike" dirty="0">
                        <a:solidFill>
                          <a:srgbClr val="000000"/>
                        </a:solidFill>
                        <a:effectLst/>
                        <a:latin typeface="Calibri" charset="0"/>
                      </a:endParaRPr>
                    </a:p>
                  </a:txBody>
                  <a:tcPr marL="12700" marR="12700" marT="12700" marB="0" anchor="b"/>
                </a:tc>
              </a:tr>
              <a:tr h="551809">
                <a:tc>
                  <a:txBody>
                    <a:bodyPr/>
                    <a:lstStyle/>
                    <a:p>
                      <a:pPr algn="l" fontAlgn="b"/>
                      <a:r>
                        <a:rPr lang="en-US" sz="2500" u="none" strike="noStrike" dirty="0" smtClean="0">
                          <a:effectLst/>
                        </a:rPr>
                        <a:t>public Object </a:t>
                      </a:r>
                      <a:r>
                        <a:rPr lang="en-US" sz="2500" u="none" strike="noStrike" dirty="0" err="1" smtClean="0">
                          <a:effectLst/>
                        </a:rPr>
                        <a:t>getAttribute</a:t>
                      </a:r>
                      <a:r>
                        <a:rPr lang="en-US" sz="2500" u="none" strike="noStrike" dirty="0" smtClean="0">
                          <a:effectLst/>
                        </a:rPr>
                        <a:t>(String name):</a:t>
                      </a:r>
                      <a:endParaRPr lang="en-US" sz="2500" b="0" i="0" u="none" strike="noStrike" dirty="0">
                        <a:solidFill>
                          <a:srgbClr val="000000"/>
                        </a:solidFill>
                        <a:effectLst/>
                        <a:latin typeface="Calibri" charset="0"/>
                      </a:endParaRPr>
                    </a:p>
                  </a:txBody>
                  <a:tcPr marL="12700" marR="12700" marT="12700" marB="0" anchor="b"/>
                </a:tc>
                <a:tc>
                  <a:txBody>
                    <a:bodyPr/>
                    <a:lstStyle/>
                    <a:p>
                      <a:pPr algn="l" fontAlgn="b"/>
                      <a:r>
                        <a:rPr lang="en-US" sz="2500" u="none" strike="noStrike" dirty="0" smtClean="0">
                          <a:effectLst/>
                        </a:rPr>
                        <a:t>Returns the attribute for the specified name.</a:t>
                      </a:r>
                      <a:endParaRPr lang="en-US" sz="2500" b="0" i="0" u="none" strike="noStrike" dirty="0">
                        <a:solidFill>
                          <a:srgbClr val="000000"/>
                        </a:solidFill>
                        <a:effectLst/>
                        <a:latin typeface="Calibri" charset="0"/>
                      </a:endParaRPr>
                    </a:p>
                  </a:txBody>
                  <a:tcPr marL="12700" marR="12700" marT="12700" marB="0" anchor="b"/>
                </a:tc>
              </a:tr>
              <a:tr h="551809">
                <a:tc>
                  <a:txBody>
                    <a:bodyPr/>
                    <a:lstStyle/>
                    <a:p>
                      <a:pPr algn="l" fontAlgn="b"/>
                      <a:r>
                        <a:rPr lang="en-US" sz="2500" b="0" i="0" u="none" strike="noStrike" dirty="0" smtClean="0">
                          <a:solidFill>
                            <a:srgbClr val="000000"/>
                          </a:solidFill>
                          <a:effectLst/>
                          <a:latin typeface="Calibri" charset="0"/>
                        </a:rPr>
                        <a:t>public Enumeration </a:t>
                      </a:r>
                      <a:r>
                        <a:rPr lang="en-US" sz="2500" b="0" i="0" u="none" strike="noStrike" dirty="0" err="1" smtClean="0">
                          <a:solidFill>
                            <a:srgbClr val="000000"/>
                          </a:solidFill>
                          <a:effectLst/>
                          <a:latin typeface="Calibri" charset="0"/>
                        </a:rPr>
                        <a:t>getInitParameterNames</a:t>
                      </a:r>
                      <a:r>
                        <a:rPr lang="en-US" sz="2500" b="0" i="0" u="none" strike="noStrike" dirty="0" smtClean="0">
                          <a:solidFill>
                            <a:srgbClr val="000000"/>
                          </a:solidFill>
                          <a:effectLst/>
                          <a:latin typeface="Calibri" charset="0"/>
                        </a:rPr>
                        <a:t>():</a:t>
                      </a:r>
                      <a:endParaRPr lang="en-US" sz="2500" b="0" i="0" u="none" strike="noStrike" dirty="0">
                        <a:solidFill>
                          <a:srgbClr val="000000"/>
                        </a:solidFill>
                        <a:effectLst/>
                        <a:latin typeface="Calibri" charset="0"/>
                      </a:endParaRPr>
                    </a:p>
                  </a:txBody>
                  <a:tcPr marL="12700" marR="12700" marT="12700" marB="0" anchor="b"/>
                </a:tc>
                <a:tc>
                  <a:txBody>
                    <a:bodyPr/>
                    <a:lstStyle/>
                    <a:p>
                      <a:pPr algn="l" fontAlgn="b"/>
                      <a:r>
                        <a:rPr lang="en-US" sz="2500" b="0" i="0" u="none" strike="noStrike" dirty="0" smtClean="0">
                          <a:solidFill>
                            <a:srgbClr val="000000"/>
                          </a:solidFill>
                          <a:effectLst/>
                          <a:latin typeface="Calibri" charset="0"/>
                        </a:rPr>
                        <a:t>Returns the names of the context's initialization parameters as an Enumeration of String objects.</a:t>
                      </a:r>
                      <a:endParaRPr lang="en-US" sz="2500" b="0" i="0" u="none" strike="noStrike" dirty="0">
                        <a:solidFill>
                          <a:srgbClr val="000000"/>
                        </a:solidFill>
                        <a:effectLst/>
                        <a:latin typeface="Calibri" charset="0"/>
                      </a:endParaRPr>
                    </a:p>
                  </a:txBody>
                  <a:tcPr marL="12700" marR="12700" marT="12700" marB="0" anchor="b"/>
                </a:tc>
              </a:tr>
              <a:tr h="551809">
                <a:tc>
                  <a:txBody>
                    <a:bodyPr/>
                    <a:lstStyle/>
                    <a:p>
                      <a:pPr algn="l" fontAlgn="b"/>
                      <a:r>
                        <a:rPr lang="en-US" sz="2500" b="0" i="0" u="none" strike="noStrike" dirty="0" smtClean="0">
                          <a:solidFill>
                            <a:srgbClr val="000000"/>
                          </a:solidFill>
                          <a:effectLst/>
                          <a:latin typeface="Calibri" charset="0"/>
                        </a:rPr>
                        <a:t>public void </a:t>
                      </a:r>
                      <a:r>
                        <a:rPr lang="en-US" sz="2500" b="0" i="0" u="none" strike="noStrike" dirty="0" err="1" smtClean="0">
                          <a:solidFill>
                            <a:srgbClr val="000000"/>
                          </a:solidFill>
                          <a:effectLst/>
                          <a:latin typeface="Calibri" charset="0"/>
                        </a:rPr>
                        <a:t>removeAttribute</a:t>
                      </a:r>
                      <a:r>
                        <a:rPr lang="en-US" sz="2500" b="0" i="0" u="none" strike="noStrike" dirty="0" smtClean="0">
                          <a:solidFill>
                            <a:srgbClr val="000000"/>
                          </a:solidFill>
                          <a:effectLst/>
                          <a:latin typeface="Calibri" charset="0"/>
                        </a:rPr>
                        <a:t>(String name):</a:t>
                      </a:r>
                      <a:endParaRPr lang="en-US" sz="2500" b="0" i="0" u="none" strike="noStrike" dirty="0">
                        <a:solidFill>
                          <a:srgbClr val="000000"/>
                        </a:solidFill>
                        <a:effectLst/>
                        <a:latin typeface="Calibri" charset="0"/>
                      </a:endParaRPr>
                    </a:p>
                  </a:txBody>
                  <a:tcPr marL="12700" marR="12700" marT="12700" marB="0" anchor="b"/>
                </a:tc>
                <a:tc>
                  <a:txBody>
                    <a:bodyPr/>
                    <a:lstStyle/>
                    <a:p>
                      <a:pPr algn="l" fontAlgn="b"/>
                      <a:r>
                        <a:rPr lang="en-US" sz="2500" b="0" i="0" u="none" strike="noStrike" dirty="0" smtClean="0">
                          <a:solidFill>
                            <a:srgbClr val="000000"/>
                          </a:solidFill>
                          <a:effectLst/>
                          <a:latin typeface="Calibri" charset="0"/>
                        </a:rPr>
                        <a:t>Removes the attribute with the given name from the servlet context.</a:t>
                      </a:r>
                      <a:endParaRPr lang="en-US" sz="2500" b="0" i="0" u="none" strike="noStrike" dirty="0">
                        <a:solidFill>
                          <a:srgbClr val="000000"/>
                        </a:solidFill>
                        <a:effectLst/>
                        <a:latin typeface="Calibri" charset="0"/>
                      </a:endParaRPr>
                    </a:p>
                  </a:txBody>
                  <a:tcPr marL="12700" marR="12700" marT="12700" marB="0" anchor="b"/>
                </a:tc>
              </a:tr>
            </a:tbl>
          </a:graphicData>
        </a:graphic>
      </p:graphicFrame>
    </p:spTree>
    <p:extLst>
      <p:ext uri="{BB962C8B-B14F-4D97-AF65-F5344CB8AC3E}">
        <p14:creationId xmlns:p14="http://schemas.microsoft.com/office/powerpoint/2010/main" val="11876799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30"/>
                                        </p:tgtEl>
                                        <p:attrNameLst>
                                          <p:attrName>style.visibility</p:attrName>
                                        </p:attrNameLst>
                                      </p:cBhvr>
                                      <p:to>
                                        <p:strVal val="visible"/>
                                      </p:to>
                                    </p:set>
                                    <p:anim calcmode="lin" valueType="num">
                                      <p:cBhvr>
                                        <p:cTn id="7" dur="1000" fill="hold"/>
                                        <p:tgtEl>
                                          <p:spTgt spid="330"/>
                                        </p:tgtEl>
                                        <p:attrNameLst>
                                          <p:attrName>ppt_x</p:attrName>
                                        </p:attrNameLst>
                                      </p:cBhvr>
                                      <p:tavLst>
                                        <p:tav tm="0">
                                          <p:val>
                                            <p:strVal val="0-#ppt_w/2"/>
                                          </p:val>
                                        </p:tav>
                                        <p:tav tm="100000">
                                          <p:val>
                                            <p:strVal val="#ppt_x"/>
                                          </p:val>
                                        </p:tav>
                                      </p:tavLst>
                                    </p:anim>
                                    <p:anim calcmode="lin" valueType="num">
                                      <p:cBhvr>
                                        <p:cTn id="8" dur="1000" fill="hold"/>
                                        <p:tgtEl>
                                          <p:spTgt spid="33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31"/>
                                        </p:tgtEl>
                                        <p:attrNameLst>
                                          <p:attrName>style.visibility</p:attrName>
                                        </p:attrNameLst>
                                      </p:cBhvr>
                                      <p:to>
                                        <p:strVal val="visible"/>
                                      </p:to>
                                    </p:set>
                                    <p:anim calcmode="lin" valueType="num">
                                      <p:cBhvr>
                                        <p:cTn id="12" dur="500" fill="hold"/>
                                        <p:tgtEl>
                                          <p:spTgt spid="331"/>
                                        </p:tgtEl>
                                        <p:attrNameLst>
                                          <p:attrName>ppt_x</p:attrName>
                                        </p:attrNameLst>
                                      </p:cBhvr>
                                      <p:tavLst>
                                        <p:tav tm="0">
                                          <p:val>
                                            <p:strVal val="#ppt_x"/>
                                          </p:val>
                                        </p:tav>
                                        <p:tav tm="100000">
                                          <p:val>
                                            <p:strVal val="#ppt_x"/>
                                          </p:val>
                                        </p:tav>
                                      </p:tavLst>
                                    </p:anim>
                                    <p:anim calcmode="lin" valueType="num">
                                      <p:cBhvr>
                                        <p:cTn id="13" dur="500" fill="hold"/>
                                        <p:tgtEl>
                                          <p:spTgt spid="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animBg="1" advAuto="0"/>
      <p:bldP spid="331" grpId="0" animBg="1" advAuto="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167785</TotalTime>
  <Words>783</Words>
  <Application>Microsoft Macintosh PowerPoint</Application>
  <PresentationFormat>Custom</PresentationFormat>
  <Paragraphs>117</Paragraphs>
  <Slides>16</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Calibri</vt:lpstr>
      <vt:lpstr>Calibri Light</vt:lpstr>
      <vt:lpstr>Helvetica</vt:lpstr>
      <vt:lpstr>Mangal</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12363</cp:revision>
  <dcterms:created xsi:type="dcterms:W3CDTF">2014-07-01T16:42:18Z</dcterms:created>
  <dcterms:modified xsi:type="dcterms:W3CDTF">2017-12-10T17:08:59Z</dcterms:modified>
</cp:coreProperties>
</file>