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tif" ContentType="image/tif"/>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21"/>
  </p:notesMasterIdLst>
  <p:handoutMasterIdLst>
    <p:handoutMasterId r:id="rId22"/>
  </p:handoutMasterIdLst>
  <p:sldIdLst>
    <p:sldId id="793" r:id="rId2"/>
    <p:sldId id="804" r:id="rId3"/>
    <p:sldId id="805" r:id="rId4"/>
    <p:sldId id="806" r:id="rId5"/>
    <p:sldId id="807" r:id="rId6"/>
    <p:sldId id="808" r:id="rId7"/>
    <p:sldId id="809" r:id="rId8"/>
    <p:sldId id="810" r:id="rId9"/>
    <p:sldId id="811" r:id="rId10"/>
    <p:sldId id="812" r:id="rId11"/>
    <p:sldId id="813" r:id="rId12"/>
    <p:sldId id="814" r:id="rId13"/>
    <p:sldId id="815" r:id="rId14"/>
    <p:sldId id="816" r:id="rId15"/>
    <p:sldId id="817" r:id="rId16"/>
    <p:sldId id="818" r:id="rId17"/>
    <p:sldId id="819" r:id="rId18"/>
    <p:sldId id="820" r:id="rId19"/>
    <p:sldId id="794" r:id="rId20"/>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43" autoAdjust="0"/>
    <p:restoredTop sz="95994" autoAdjust="0"/>
  </p:normalViewPr>
  <p:slideViewPr>
    <p:cSldViewPr>
      <p:cViewPr>
        <p:scale>
          <a:sx n="50" d="100"/>
          <a:sy n="50" d="100"/>
        </p:scale>
        <p:origin x="1048" y="400"/>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12/12/17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12/12/17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 Id="rId3" Type="http://schemas.openxmlformats.org/officeDocument/2006/relationships/image" Target="../media/image2.t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 Id="rId3" Type="http://schemas.openxmlformats.org/officeDocument/2006/relationships/image" Target="../media/image3.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a:t>
            </a:r>
            <a:r>
              <a:rPr lang="en-US" sz="6600" dirty="0">
                <a:solidFill>
                  <a:schemeClr val="accent3">
                    <a:lumMod val="75000"/>
                  </a:schemeClr>
                </a:solidFill>
                <a:ea typeface="Open Sans Semibold" panose="020B0706030804020204" pitchFamily="34" charset="0"/>
                <a:cs typeface="Open Sans Semibold" panose="020B0706030804020204" pitchFamily="34" charset="0"/>
              </a:rPr>
              <a:t>3</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 Advanced JDBC</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11" name="10 Conector recto"/>
          <p:cNvCxnSpPr/>
          <p:nvPr/>
        </p:nvCxnSpPr>
        <p:spPr>
          <a:xfrm flipV="1">
            <a:off x="2422724" y="6679560"/>
            <a:ext cx="19631763" cy="101309"/>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20817723" y="8703998"/>
            <a:ext cx="2355642" cy="4644941"/>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5" name="Group 9"/>
          <p:cNvGrpSpPr/>
          <p:nvPr/>
        </p:nvGrpSpPr>
        <p:grpSpPr>
          <a:xfrm>
            <a:off x="19147628" y="9853826"/>
            <a:ext cx="3026674" cy="3026673"/>
            <a:chOff x="0" y="0"/>
            <a:chExt cx="3026475" cy="3026475"/>
          </a:xfrm>
        </p:grpSpPr>
        <p:graphicFrame>
          <p:nvGraphicFramePr>
            <p:cNvPr id="34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34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34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err="1"/>
              <a:t>HttpServletRequestWrapper</a:t>
            </a:r>
            <a:endParaRPr dirty="0"/>
          </a:p>
        </p:txBody>
      </p:sp>
      <p:sp>
        <p:nvSpPr>
          <p:cNvPr id="347" name="10 Conector recto"/>
          <p:cNvSpPr/>
          <p:nvPr/>
        </p:nvSpPr>
        <p:spPr>
          <a:xfrm>
            <a:off x="1905917" y="2763854"/>
            <a:ext cx="6641471" cy="0"/>
          </a:xfrm>
          <a:prstGeom prst="line">
            <a:avLst/>
          </a:prstGeom>
          <a:ln w="57150">
            <a:solidFill>
              <a:srgbClr val="C00000"/>
            </a:solidFill>
            <a:miter/>
          </a:ln>
        </p:spPr>
        <p:txBody>
          <a:bodyPr lIns="45722" rIns="45722"/>
          <a:lstStyle/>
          <a:p>
            <a:endParaRPr/>
          </a:p>
        </p:txBody>
      </p:sp>
      <p:sp>
        <p:nvSpPr>
          <p:cNvPr id="348" name="TextBox 34"/>
          <p:cNvSpPr txBox="1"/>
          <p:nvPr/>
        </p:nvSpPr>
        <p:spPr>
          <a:xfrm>
            <a:off x="2428454" y="3077775"/>
            <a:ext cx="19983523" cy="563231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2600"/>
            </a:pPr>
            <a:r>
              <a:rPr lang="en-US" sz="3600" dirty="0"/>
              <a:t>The </a:t>
            </a:r>
            <a:r>
              <a:rPr lang="en-US" sz="3600" dirty="0" err="1"/>
              <a:t>HttpServletRequestWrapper</a:t>
            </a:r>
            <a:r>
              <a:rPr lang="en-US" sz="3600" dirty="0"/>
              <a:t> class extends </a:t>
            </a:r>
            <a:r>
              <a:rPr lang="en-US" sz="3600" dirty="0" err="1"/>
              <a:t>ServletRequestWrapper</a:t>
            </a:r>
            <a:r>
              <a:rPr lang="en-US" sz="3600" dirty="0"/>
              <a:t> and implements </a:t>
            </a:r>
            <a:r>
              <a:rPr lang="en-US" sz="3600" dirty="0" err="1" smtClean="0"/>
              <a:t>HttpServletRequest</a:t>
            </a:r>
            <a:endParaRPr lang="en-US" sz="3600" dirty="0" smtClean="0"/>
          </a:p>
          <a:p>
            <a:pPr marL="571557" indent="-571557">
              <a:buSzPct val="100000"/>
              <a:buFont typeface="Arial"/>
              <a:buChar char="•"/>
              <a:defRPr sz="2600"/>
            </a:pPr>
            <a:r>
              <a:rPr lang="en-US" sz="3600" dirty="0" smtClean="0"/>
              <a:t>All </a:t>
            </a:r>
            <a:r>
              <a:rPr lang="en-US" sz="3600" dirty="0"/>
              <a:t>methods newly implemented in this class are from </a:t>
            </a:r>
            <a:r>
              <a:rPr lang="en-US" sz="3600" dirty="0" err="1" smtClean="0"/>
              <a:t>HttpServletRequest</a:t>
            </a:r>
            <a:endParaRPr lang="en-US" sz="3600" dirty="0" smtClean="0"/>
          </a:p>
          <a:p>
            <a:pPr marL="571557" indent="-571557">
              <a:buSzPct val="100000"/>
              <a:buFont typeface="Arial"/>
              <a:buChar char="•"/>
              <a:defRPr sz="2600"/>
            </a:pPr>
            <a:r>
              <a:rPr lang="en-US" sz="3600" dirty="0" smtClean="0"/>
              <a:t>The </a:t>
            </a:r>
            <a:r>
              <a:rPr lang="en-US" sz="3600" dirty="0"/>
              <a:t>constructor of </a:t>
            </a:r>
            <a:r>
              <a:rPr lang="en-US" sz="3600" dirty="0" err="1"/>
              <a:t>HttpServletRequestWrapper</a:t>
            </a:r>
            <a:r>
              <a:rPr lang="en-US" sz="3600" dirty="0"/>
              <a:t> sets the encapsulation</a:t>
            </a:r>
            <a:r>
              <a:rPr lang="en-US" sz="3600" dirty="0" smtClean="0"/>
              <a:t>:</a:t>
            </a:r>
          </a:p>
          <a:p>
            <a:pPr marL="1779840" lvl="1" indent="-571557">
              <a:buSzPct val="100000"/>
              <a:buFont typeface="Arial"/>
              <a:buChar char="•"/>
              <a:defRPr sz="2600"/>
            </a:pPr>
            <a:r>
              <a:rPr lang="en-US" sz="3600" dirty="0" smtClean="0"/>
              <a:t>public </a:t>
            </a:r>
            <a:r>
              <a:rPr lang="en-US" sz="3600" dirty="0" err="1"/>
              <a:t>HttpServletRequestWrapper</a:t>
            </a:r>
            <a:r>
              <a:rPr lang="en-US" sz="3600" dirty="0"/>
              <a:t>(</a:t>
            </a:r>
            <a:r>
              <a:rPr lang="en-US" sz="3600" dirty="0" err="1"/>
              <a:t>HttpServletRequest</a:t>
            </a:r>
            <a:r>
              <a:rPr lang="en-US" sz="3600" dirty="0"/>
              <a:t> </a:t>
            </a:r>
            <a:r>
              <a:rPr lang="en-US" sz="3600" dirty="0" err="1"/>
              <a:t>wrappedReq</a:t>
            </a:r>
            <a:r>
              <a:rPr lang="en-US" sz="3600" dirty="0" smtClean="0"/>
              <a:t>)</a:t>
            </a:r>
          </a:p>
          <a:p>
            <a:pPr marL="1779840" lvl="1" indent="-571557">
              <a:buSzPct val="100000"/>
              <a:buFont typeface="Arial"/>
              <a:buChar char="•"/>
              <a:defRPr sz="2600"/>
            </a:pPr>
            <a:r>
              <a:rPr lang="en-US" sz="3600" dirty="0" smtClean="0"/>
              <a:t>An </a:t>
            </a:r>
            <a:r>
              <a:rPr lang="en-US" sz="3600" dirty="0" err="1"/>
              <a:t>IllegalArgumentEceception</a:t>
            </a:r>
            <a:r>
              <a:rPr lang="en-US" sz="3600" dirty="0"/>
              <a:t> is thrown if the argument passed is </a:t>
            </a:r>
            <a:r>
              <a:rPr lang="en-US" sz="3600" dirty="0" smtClean="0"/>
              <a:t>null</a:t>
            </a:r>
          </a:p>
          <a:p>
            <a:pPr marL="1779840" lvl="1" indent="-571557">
              <a:buSzPct val="100000"/>
              <a:buFont typeface="Arial"/>
              <a:buChar char="•"/>
              <a:defRPr sz="2600"/>
            </a:pPr>
            <a:r>
              <a:rPr lang="en-US" sz="3600" dirty="0" smtClean="0"/>
              <a:t>Despite </a:t>
            </a:r>
            <a:r>
              <a:rPr lang="en-US" sz="3600" dirty="0"/>
              <a:t>taking </a:t>
            </a:r>
            <a:r>
              <a:rPr lang="en-US" sz="3600" dirty="0" err="1"/>
              <a:t>HttpServletRequest</a:t>
            </a:r>
            <a:r>
              <a:rPr lang="en-US" sz="3600" dirty="0"/>
              <a:t> as its parameter, the object is actually stored internally in the </a:t>
            </a:r>
            <a:r>
              <a:rPr lang="en-US" sz="3600" dirty="0" err="1"/>
              <a:t>ServletRequestWrapper</a:t>
            </a:r>
            <a:r>
              <a:rPr lang="en-US" sz="3600" dirty="0"/>
              <a:t> class as a </a:t>
            </a:r>
            <a:r>
              <a:rPr lang="en-US" sz="3600" dirty="0" err="1"/>
              <a:t>ServleRequest</a:t>
            </a:r>
            <a:r>
              <a:rPr lang="en-US" sz="3600" dirty="0"/>
              <a:t>. Therefore returned object by </a:t>
            </a:r>
            <a:r>
              <a:rPr lang="en-US" sz="3600" dirty="0" err="1"/>
              <a:t>getRequest</a:t>
            </a:r>
            <a:r>
              <a:rPr lang="en-US" sz="3600" dirty="0"/>
              <a:t>() must be casted to </a:t>
            </a:r>
            <a:r>
              <a:rPr lang="en-US" sz="3600" dirty="0" err="1"/>
              <a:t>HttpServletRequest</a:t>
            </a:r>
            <a:r>
              <a:rPr lang="en-US" sz="3600" dirty="0"/>
              <a:t> if it is to be used as such</a:t>
            </a:r>
            <a:r>
              <a:rPr lang="en-US" sz="3600" dirty="0" smtClean="0"/>
              <a:t>:</a:t>
            </a:r>
          </a:p>
          <a:p>
            <a:pPr marL="2988138" lvl="2" indent="-571557">
              <a:buSzPct val="100000"/>
              <a:buFont typeface="Arial"/>
              <a:buChar char="•"/>
              <a:defRPr sz="2600"/>
            </a:pPr>
            <a:r>
              <a:rPr lang="en-US" sz="3600" dirty="0" err="1" smtClean="0"/>
              <a:t>HttpServletRequest</a:t>
            </a:r>
            <a:r>
              <a:rPr lang="en-US" sz="3600" dirty="0" smtClean="0"/>
              <a:t> </a:t>
            </a:r>
            <a:r>
              <a:rPr lang="en-US" sz="3600" dirty="0" err="1"/>
              <a:t>orig</a:t>
            </a:r>
            <a:r>
              <a:rPr lang="en-US" sz="3600" dirty="0"/>
              <a:t> = (</a:t>
            </a:r>
            <a:r>
              <a:rPr lang="en-US" sz="3600" dirty="0" err="1"/>
              <a:t>HttpServletRequest</a:t>
            </a:r>
            <a:r>
              <a:rPr lang="en-US" sz="3600" dirty="0"/>
              <a:t>) </a:t>
            </a:r>
            <a:r>
              <a:rPr lang="en-US" sz="3600" dirty="0" err="1"/>
              <a:t>wrapper.getRequest</a:t>
            </a:r>
            <a:r>
              <a:rPr lang="en-US" sz="3600" dirty="0"/>
              <a:t>();</a:t>
            </a:r>
            <a:endParaRPr lang="en-US" sz="3600" dirty="0"/>
          </a:p>
        </p:txBody>
      </p:sp>
    </p:spTree>
    <p:extLst>
      <p:ext uri="{BB962C8B-B14F-4D97-AF65-F5344CB8AC3E}">
        <p14:creationId xmlns:p14="http://schemas.microsoft.com/office/powerpoint/2010/main" val="1979770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46"/>
                                        </p:tgtEl>
                                        <p:attrNameLst>
                                          <p:attrName>style.visibility</p:attrName>
                                        </p:attrNameLst>
                                      </p:cBhvr>
                                      <p:to>
                                        <p:strVal val="visible"/>
                                      </p:to>
                                    </p:set>
                                    <p:anim calcmode="lin" valueType="num">
                                      <p:cBhvr>
                                        <p:cTn id="7" dur="1000" fill="hold"/>
                                        <p:tgtEl>
                                          <p:spTgt spid="346"/>
                                        </p:tgtEl>
                                        <p:attrNameLst>
                                          <p:attrName>ppt_x</p:attrName>
                                        </p:attrNameLst>
                                      </p:cBhvr>
                                      <p:tavLst>
                                        <p:tav tm="0">
                                          <p:val>
                                            <p:strVal val="0-#ppt_w/2"/>
                                          </p:val>
                                        </p:tav>
                                        <p:tav tm="100000">
                                          <p:val>
                                            <p:strVal val="#ppt_x"/>
                                          </p:val>
                                        </p:tav>
                                      </p:tavLst>
                                    </p:anim>
                                    <p:anim calcmode="lin" valueType="num">
                                      <p:cBhvr>
                                        <p:cTn id="8" dur="1000" fill="hold"/>
                                        <p:tgtEl>
                                          <p:spTgt spid="34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47"/>
                                        </p:tgtEl>
                                        <p:attrNameLst>
                                          <p:attrName>style.visibility</p:attrName>
                                        </p:attrNameLst>
                                      </p:cBhvr>
                                      <p:to>
                                        <p:strVal val="visible"/>
                                      </p:to>
                                    </p:set>
                                    <p:anim calcmode="lin" valueType="num">
                                      <p:cBhvr>
                                        <p:cTn id="12" dur="500" fill="hold"/>
                                        <p:tgtEl>
                                          <p:spTgt spid="347"/>
                                        </p:tgtEl>
                                        <p:attrNameLst>
                                          <p:attrName>ppt_x</p:attrName>
                                        </p:attrNameLst>
                                      </p:cBhvr>
                                      <p:tavLst>
                                        <p:tav tm="0">
                                          <p:val>
                                            <p:strVal val="#ppt_x"/>
                                          </p:val>
                                        </p:tav>
                                        <p:tav tm="100000">
                                          <p:val>
                                            <p:strVal val="#ppt_x"/>
                                          </p:val>
                                        </p:tav>
                                      </p:tavLst>
                                    </p:anim>
                                    <p:anim calcmode="lin" valueType="num">
                                      <p:cBhvr>
                                        <p:cTn id="13" dur="500" fill="hold"/>
                                        <p:tgtEl>
                                          <p:spTgt spid="3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 grpId="0" animBg="1" advAuto="0"/>
      <p:bldP spid="347"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5" name="Group 9"/>
          <p:cNvGrpSpPr/>
          <p:nvPr/>
        </p:nvGrpSpPr>
        <p:grpSpPr>
          <a:xfrm>
            <a:off x="19147628" y="9853826"/>
            <a:ext cx="3026674" cy="3026673"/>
            <a:chOff x="0" y="0"/>
            <a:chExt cx="3026475" cy="3026475"/>
          </a:xfrm>
        </p:grpSpPr>
        <p:graphicFrame>
          <p:nvGraphicFramePr>
            <p:cNvPr id="34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34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34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err="1"/>
              <a:t>HttpServletResponseWrapper</a:t>
            </a:r>
            <a:endParaRPr dirty="0"/>
          </a:p>
        </p:txBody>
      </p:sp>
      <p:sp>
        <p:nvSpPr>
          <p:cNvPr id="347" name="10 Conector recto"/>
          <p:cNvSpPr/>
          <p:nvPr/>
        </p:nvSpPr>
        <p:spPr>
          <a:xfrm>
            <a:off x="1905917" y="2763854"/>
            <a:ext cx="7046517" cy="0"/>
          </a:xfrm>
          <a:prstGeom prst="line">
            <a:avLst/>
          </a:prstGeom>
          <a:ln w="57150">
            <a:solidFill>
              <a:srgbClr val="C00000"/>
            </a:solidFill>
            <a:miter/>
          </a:ln>
        </p:spPr>
        <p:txBody>
          <a:bodyPr lIns="45722" rIns="45722"/>
          <a:lstStyle/>
          <a:p>
            <a:endParaRPr/>
          </a:p>
        </p:txBody>
      </p:sp>
      <p:sp>
        <p:nvSpPr>
          <p:cNvPr id="348" name="TextBox 34"/>
          <p:cNvSpPr txBox="1"/>
          <p:nvPr/>
        </p:nvSpPr>
        <p:spPr>
          <a:xfrm>
            <a:off x="2428454" y="3077775"/>
            <a:ext cx="19983523" cy="4524315"/>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2600"/>
            </a:pPr>
            <a:r>
              <a:rPr lang="en-US" sz="3600" dirty="0"/>
              <a:t>The </a:t>
            </a:r>
            <a:r>
              <a:rPr lang="en-US" sz="3600" dirty="0" err="1"/>
              <a:t>HttpServletResponseWrapper</a:t>
            </a:r>
            <a:r>
              <a:rPr lang="en-US" sz="3600" dirty="0"/>
              <a:t> class extends </a:t>
            </a:r>
            <a:r>
              <a:rPr lang="en-US" sz="3600" dirty="0" err="1"/>
              <a:t>ServletResponseWrapper</a:t>
            </a:r>
            <a:r>
              <a:rPr lang="en-US" sz="3600" dirty="0"/>
              <a:t> and implements </a:t>
            </a:r>
            <a:r>
              <a:rPr lang="en-US" sz="3600" dirty="0" err="1"/>
              <a:t>HttpServletResponse</a:t>
            </a:r>
            <a:r>
              <a:rPr lang="en-US" sz="3600" dirty="0" smtClean="0"/>
              <a:t>.</a:t>
            </a:r>
          </a:p>
          <a:p>
            <a:pPr marL="571557" indent="-571557">
              <a:buSzPct val="100000"/>
              <a:buFont typeface="Arial"/>
              <a:buChar char="•"/>
              <a:defRPr sz="2600"/>
            </a:pPr>
            <a:r>
              <a:rPr lang="en-US" sz="3600" dirty="0" smtClean="0"/>
              <a:t>The </a:t>
            </a:r>
            <a:r>
              <a:rPr lang="en-US" sz="3600" dirty="0"/>
              <a:t>constructor of </a:t>
            </a:r>
            <a:r>
              <a:rPr lang="en-US" sz="3600" dirty="0" err="1"/>
              <a:t>HttpServletResponseWrapper</a:t>
            </a:r>
            <a:r>
              <a:rPr lang="en-US" sz="3600" dirty="0"/>
              <a:t> sets the encapsulation</a:t>
            </a:r>
            <a:r>
              <a:rPr lang="en-US" sz="3600" dirty="0" smtClean="0"/>
              <a:t>:</a:t>
            </a:r>
          </a:p>
          <a:p>
            <a:pPr marL="1779840" lvl="1" indent="-571557">
              <a:buSzPct val="100000"/>
              <a:buFont typeface="Arial"/>
              <a:buChar char="•"/>
              <a:defRPr sz="2600"/>
            </a:pPr>
            <a:r>
              <a:rPr lang="en-US" sz="3600" dirty="0" smtClean="0"/>
              <a:t>public </a:t>
            </a:r>
            <a:r>
              <a:rPr lang="en-US" sz="3600" dirty="0" err="1"/>
              <a:t>HttpServletResponseWrapper</a:t>
            </a:r>
            <a:r>
              <a:rPr lang="en-US" sz="3600" dirty="0"/>
              <a:t> (</a:t>
            </a:r>
            <a:r>
              <a:rPr lang="en-US" sz="3600" dirty="0" err="1"/>
              <a:t>HttpServletResponse</a:t>
            </a:r>
            <a:r>
              <a:rPr lang="en-US" sz="3600" dirty="0"/>
              <a:t> wrapped</a:t>
            </a:r>
            <a:r>
              <a:rPr lang="en-US" sz="3600" dirty="0" smtClean="0"/>
              <a:t>)</a:t>
            </a:r>
          </a:p>
          <a:p>
            <a:pPr marL="1779840" lvl="1" indent="-571557">
              <a:buSzPct val="100000"/>
              <a:buFont typeface="Arial"/>
              <a:buChar char="•"/>
              <a:defRPr sz="2600"/>
            </a:pPr>
            <a:r>
              <a:rPr lang="en-US" sz="3600" dirty="0" smtClean="0"/>
              <a:t>An </a:t>
            </a:r>
            <a:r>
              <a:rPr lang="en-US" sz="3600" dirty="0" err="1"/>
              <a:t>IllegalArgumentEceception</a:t>
            </a:r>
            <a:r>
              <a:rPr lang="en-US" sz="3600" dirty="0"/>
              <a:t> is thrown if the argument passed is </a:t>
            </a:r>
            <a:r>
              <a:rPr lang="en-US" sz="3600" dirty="0" smtClean="0"/>
              <a:t>null</a:t>
            </a:r>
          </a:p>
          <a:p>
            <a:pPr marL="1779840" lvl="1" indent="-571557">
              <a:buSzPct val="100000"/>
              <a:buFont typeface="Arial"/>
              <a:buChar char="•"/>
              <a:defRPr sz="2600"/>
            </a:pPr>
            <a:r>
              <a:rPr lang="en-US" sz="3600" dirty="0" smtClean="0"/>
              <a:t>This </a:t>
            </a:r>
            <a:r>
              <a:rPr lang="en-US" sz="3600" dirty="0"/>
              <a:t>class uses its parent’s storage mechanism which is of type </a:t>
            </a:r>
            <a:r>
              <a:rPr lang="en-US" sz="3600" dirty="0" err="1"/>
              <a:t>ServletResponse</a:t>
            </a:r>
            <a:r>
              <a:rPr lang="en-US" sz="3600" dirty="0"/>
              <a:t>. It is therefore necessary to explicitly cast the object retrieved from the </a:t>
            </a:r>
            <a:r>
              <a:rPr lang="en-US" sz="3600" dirty="0" err="1"/>
              <a:t>getResponse</a:t>
            </a:r>
            <a:r>
              <a:rPr lang="en-US" sz="3600" dirty="0"/>
              <a:t> method</a:t>
            </a:r>
            <a:r>
              <a:rPr lang="en-US" sz="3600" dirty="0" smtClean="0"/>
              <a:t>:</a:t>
            </a:r>
          </a:p>
          <a:p>
            <a:pPr marL="2988138" lvl="2" indent="-571557">
              <a:buSzPct val="100000"/>
              <a:buFont typeface="Arial"/>
              <a:buChar char="•"/>
              <a:defRPr sz="2600"/>
            </a:pPr>
            <a:r>
              <a:rPr lang="en-US" sz="3600" dirty="0" err="1" smtClean="0"/>
              <a:t>HttpServletResponse</a:t>
            </a:r>
            <a:r>
              <a:rPr lang="en-US" sz="3600" dirty="0" smtClean="0"/>
              <a:t> </a:t>
            </a:r>
            <a:r>
              <a:rPr lang="en-US" sz="3600" dirty="0"/>
              <a:t>r = (</a:t>
            </a:r>
            <a:r>
              <a:rPr lang="en-US" sz="3600" dirty="0" err="1"/>
              <a:t>HttpServletResponse</a:t>
            </a:r>
            <a:r>
              <a:rPr lang="en-US" sz="3600" dirty="0"/>
              <a:t>) </a:t>
            </a:r>
            <a:r>
              <a:rPr lang="en-US" sz="3600" dirty="0" err="1"/>
              <a:t>wrapper.getResponse</a:t>
            </a:r>
            <a:r>
              <a:rPr lang="en-US" sz="3600" dirty="0"/>
              <a:t>();</a:t>
            </a:r>
            <a:endParaRPr lang="en-US" sz="3600" dirty="0"/>
          </a:p>
        </p:txBody>
      </p:sp>
    </p:spTree>
    <p:extLst>
      <p:ext uri="{BB962C8B-B14F-4D97-AF65-F5344CB8AC3E}">
        <p14:creationId xmlns:p14="http://schemas.microsoft.com/office/powerpoint/2010/main" val="907749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46"/>
                                        </p:tgtEl>
                                        <p:attrNameLst>
                                          <p:attrName>style.visibility</p:attrName>
                                        </p:attrNameLst>
                                      </p:cBhvr>
                                      <p:to>
                                        <p:strVal val="visible"/>
                                      </p:to>
                                    </p:set>
                                    <p:anim calcmode="lin" valueType="num">
                                      <p:cBhvr>
                                        <p:cTn id="7" dur="1000" fill="hold"/>
                                        <p:tgtEl>
                                          <p:spTgt spid="346"/>
                                        </p:tgtEl>
                                        <p:attrNameLst>
                                          <p:attrName>ppt_x</p:attrName>
                                        </p:attrNameLst>
                                      </p:cBhvr>
                                      <p:tavLst>
                                        <p:tav tm="0">
                                          <p:val>
                                            <p:strVal val="0-#ppt_w/2"/>
                                          </p:val>
                                        </p:tav>
                                        <p:tav tm="100000">
                                          <p:val>
                                            <p:strVal val="#ppt_x"/>
                                          </p:val>
                                        </p:tav>
                                      </p:tavLst>
                                    </p:anim>
                                    <p:anim calcmode="lin" valueType="num">
                                      <p:cBhvr>
                                        <p:cTn id="8" dur="1000" fill="hold"/>
                                        <p:tgtEl>
                                          <p:spTgt spid="34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47"/>
                                        </p:tgtEl>
                                        <p:attrNameLst>
                                          <p:attrName>style.visibility</p:attrName>
                                        </p:attrNameLst>
                                      </p:cBhvr>
                                      <p:to>
                                        <p:strVal val="visible"/>
                                      </p:to>
                                    </p:set>
                                    <p:anim calcmode="lin" valueType="num">
                                      <p:cBhvr>
                                        <p:cTn id="12" dur="500" fill="hold"/>
                                        <p:tgtEl>
                                          <p:spTgt spid="347"/>
                                        </p:tgtEl>
                                        <p:attrNameLst>
                                          <p:attrName>ppt_x</p:attrName>
                                        </p:attrNameLst>
                                      </p:cBhvr>
                                      <p:tavLst>
                                        <p:tav tm="0">
                                          <p:val>
                                            <p:strVal val="#ppt_x"/>
                                          </p:val>
                                        </p:tav>
                                        <p:tav tm="100000">
                                          <p:val>
                                            <p:strVal val="#ppt_x"/>
                                          </p:val>
                                        </p:tav>
                                      </p:tavLst>
                                    </p:anim>
                                    <p:anim calcmode="lin" valueType="num">
                                      <p:cBhvr>
                                        <p:cTn id="13" dur="500" fill="hold"/>
                                        <p:tgtEl>
                                          <p:spTgt spid="3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 grpId="0" animBg="1" advAuto="0"/>
      <p:bldP spid="347"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5" name="Group 9"/>
          <p:cNvGrpSpPr/>
          <p:nvPr/>
        </p:nvGrpSpPr>
        <p:grpSpPr>
          <a:xfrm>
            <a:off x="19147628" y="9853826"/>
            <a:ext cx="3026674" cy="3026673"/>
            <a:chOff x="0" y="0"/>
            <a:chExt cx="3026475" cy="3026475"/>
          </a:xfrm>
        </p:grpSpPr>
        <p:graphicFrame>
          <p:nvGraphicFramePr>
            <p:cNvPr id="34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34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34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Steps to use Wrappers</a:t>
            </a:r>
            <a:endParaRPr dirty="0"/>
          </a:p>
        </p:txBody>
      </p:sp>
      <p:sp>
        <p:nvSpPr>
          <p:cNvPr id="347" name="10 Conector recto"/>
          <p:cNvSpPr/>
          <p:nvPr/>
        </p:nvSpPr>
        <p:spPr>
          <a:xfrm>
            <a:off x="1905918" y="2763854"/>
            <a:ext cx="5291322" cy="0"/>
          </a:xfrm>
          <a:prstGeom prst="line">
            <a:avLst/>
          </a:prstGeom>
          <a:ln w="57150">
            <a:solidFill>
              <a:srgbClr val="C00000"/>
            </a:solidFill>
            <a:miter/>
          </a:ln>
        </p:spPr>
        <p:txBody>
          <a:bodyPr lIns="45722" rIns="45722"/>
          <a:lstStyle/>
          <a:p>
            <a:endParaRPr/>
          </a:p>
        </p:txBody>
      </p:sp>
      <p:sp>
        <p:nvSpPr>
          <p:cNvPr id="348" name="TextBox 34"/>
          <p:cNvSpPr txBox="1"/>
          <p:nvPr/>
        </p:nvSpPr>
        <p:spPr>
          <a:xfrm>
            <a:off x="2428454" y="3077775"/>
            <a:ext cx="19983523" cy="563231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2600"/>
            </a:pPr>
            <a:r>
              <a:rPr lang="en-US" sz="3600" dirty="0"/>
              <a:t>Extend </a:t>
            </a:r>
            <a:r>
              <a:rPr lang="en-US" sz="3600" dirty="0" err="1"/>
              <a:t>HttpServletRequestWrapper</a:t>
            </a:r>
            <a:r>
              <a:rPr lang="en-US" sz="3600" dirty="0"/>
              <a:t> and </a:t>
            </a:r>
            <a:r>
              <a:rPr lang="en-US" sz="3600" dirty="0" err="1"/>
              <a:t>HttpServletResponseWrapper</a:t>
            </a:r>
            <a:r>
              <a:rPr lang="en-US" sz="3600" dirty="0"/>
              <a:t> to create custom wrappers</a:t>
            </a:r>
            <a:r>
              <a:rPr lang="en-US" sz="3600" dirty="0" smtClean="0"/>
              <a:t>.</a:t>
            </a:r>
          </a:p>
          <a:p>
            <a:pPr marL="1779840" lvl="1" indent="-571557">
              <a:buSzPct val="100000"/>
              <a:buFont typeface="Arial"/>
              <a:buChar char="•"/>
              <a:defRPr sz="2600"/>
            </a:pPr>
            <a:r>
              <a:rPr lang="en-US" sz="3600" dirty="0" smtClean="0"/>
              <a:t>E.g</a:t>
            </a:r>
            <a:r>
              <a:rPr lang="en-US" sz="3600" dirty="0"/>
              <a:t>. </a:t>
            </a:r>
            <a:r>
              <a:rPr lang="en-US" sz="3600" dirty="0" err="1"/>
              <a:t>MyHttpServletRequestWrapper</a:t>
            </a:r>
            <a:r>
              <a:rPr lang="en-US" sz="3600" dirty="0"/>
              <a:t> extends </a:t>
            </a:r>
            <a:r>
              <a:rPr lang="en-US" sz="3600" dirty="0" err="1"/>
              <a:t>HttpServletRequestWrapper</a:t>
            </a:r>
            <a:r>
              <a:rPr lang="en-US" sz="3600" dirty="0"/>
              <a:t> </a:t>
            </a:r>
            <a:r>
              <a:rPr lang="en-US" sz="3600" dirty="0" smtClean="0"/>
              <a:t>{}</a:t>
            </a:r>
          </a:p>
          <a:p>
            <a:pPr marL="571557" indent="-571557">
              <a:buSzPct val="100000"/>
              <a:buFont typeface="Arial"/>
              <a:buChar char="•"/>
              <a:defRPr sz="2600"/>
            </a:pPr>
            <a:r>
              <a:rPr lang="en-US" sz="3600" dirty="0" smtClean="0"/>
              <a:t>Create </a:t>
            </a:r>
            <a:r>
              <a:rPr lang="en-US" sz="3600" dirty="0"/>
              <a:t>a wrapper instance over the request object</a:t>
            </a:r>
            <a:r>
              <a:rPr lang="en-US" sz="3600" dirty="0" smtClean="0"/>
              <a:t>:</a:t>
            </a:r>
          </a:p>
          <a:p>
            <a:pPr marL="1779840" lvl="1" indent="-571557">
              <a:buSzPct val="100000"/>
              <a:buFont typeface="Arial"/>
              <a:buChar char="•"/>
              <a:defRPr sz="2600"/>
            </a:pPr>
            <a:r>
              <a:rPr lang="en-US" sz="3600" dirty="0" smtClean="0"/>
              <a:t>E.g</a:t>
            </a:r>
            <a:r>
              <a:rPr lang="en-US" sz="3600" dirty="0"/>
              <a:t>. </a:t>
            </a:r>
            <a:r>
              <a:rPr lang="en-US" sz="3600" dirty="0" err="1"/>
              <a:t>HttpServletRequestWrapper</a:t>
            </a:r>
            <a:r>
              <a:rPr lang="en-US" sz="3600" dirty="0"/>
              <a:t> </a:t>
            </a:r>
            <a:r>
              <a:rPr lang="en-US" sz="3600" dirty="0" err="1"/>
              <a:t>myReqWrapper</a:t>
            </a:r>
            <a:r>
              <a:rPr lang="en-US" sz="3600" dirty="0"/>
              <a:t> = new </a:t>
            </a:r>
            <a:r>
              <a:rPr lang="en-US" sz="3600" dirty="0" err="1"/>
              <a:t>MyHttpServletRequestWrapper</a:t>
            </a:r>
            <a:r>
              <a:rPr lang="en-US" sz="3600" dirty="0"/>
              <a:t> (request</a:t>
            </a:r>
            <a:r>
              <a:rPr lang="en-US" sz="3600" dirty="0" smtClean="0"/>
              <a:t>);</a:t>
            </a:r>
          </a:p>
          <a:p>
            <a:pPr marL="571557" indent="-571557">
              <a:buSzPct val="100000"/>
              <a:buFont typeface="Arial"/>
              <a:buChar char="•"/>
              <a:defRPr sz="2600"/>
            </a:pPr>
            <a:r>
              <a:rPr lang="en-US" sz="3600" dirty="0" smtClean="0"/>
              <a:t>Include </a:t>
            </a:r>
            <a:r>
              <a:rPr lang="en-US" sz="3600" dirty="0"/>
              <a:t>or forward using this </a:t>
            </a:r>
            <a:r>
              <a:rPr lang="en-US" sz="3600" dirty="0" err="1"/>
              <a:t>myReqWrapper</a:t>
            </a:r>
            <a:r>
              <a:rPr lang="en-US" sz="3600" dirty="0"/>
              <a:t> passing it instead of request. It should behave exactly as before (without wrappers) now</a:t>
            </a:r>
            <a:r>
              <a:rPr lang="en-US" sz="3600" dirty="0" smtClean="0"/>
              <a:t>.</a:t>
            </a:r>
          </a:p>
          <a:p>
            <a:pPr marL="571557" indent="-571557">
              <a:buSzPct val="100000"/>
              <a:buFont typeface="Arial"/>
              <a:buChar char="•"/>
              <a:defRPr sz="2600"/>
            </a:pPr>
            <a:r>
              <a:rPr lang="en-US" sz="3600" dirty="0" smtClean="0"/>
              <a:t>Do </a:t>
            </a:r>
            <a:r>
              <a:rPr lang="en-US" sz="3600" dirty="0"/>
              <a:t>similar (1-3) for </a:t>
            </a:r>
            <a:r>
              <a:rPr lang="en-US" sz="3600" dirty="0" err="1"/>
              <a:t>HttpServletResponseWrapper</a:t>
            </a:r>
            <a:r>
              <a:rPr lang="en-US" sz="3600" dirty="0"/>
              <a:t> with response object and include or forward using this wrapper passing it instead of response. </a:t>
            </a:r>
            <a:endParaRPr lang="en-US" sz="3600" dirty="0" smtClean="0"/>
          </a:p>
          <a:p>
            <a:pPr marL="571557" indent="-571557">
              <a:buSzPct val="100000"/>
              <a:buFont typeface="Arial"/>
              <a:buChar char="•"/>
              <a:defRPr sz="2600"/>
            </a:pPr>
            <a:r>
              <a:rPr lang="en-US" sz="3600" dirty="0" smtClean="0"/>
              <a:t>Now </a:t>
            </a:r>
            <a:r>
              <a:rPr lang="en-US" sz="3600" dirty="0"/>
              <a:t>you can start making any modifications to your custom wrappers to extend or modify the functionality of request or response objects.</a:t>
            </a:r>
            <a:endParaRPr lang="en-US" sz="3600" dirty="0"/>
          </a:p>
        </p:txBody>
      </p:sp>
    </p:spTree>
    <p:extLst>
      <p:ext uri="{BB962C8B-B14F-4D97-AF65-F5344CB8AC3E}">
        <p14:creationId xmlns:p14="http://schemas.microsoft.com/office/powerpoint/2010/main" val="392559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46"/>
                                        </p:tgtEl>
                                        <p:attrNameLst>
                                          <p:attrName>style.visibility</p:attrName>
                                        </p:attrNameLst>
                                      </p:cBhvr>
                                      <p:to>
                                        <p:strVal val="visible"/>
                                      </p:to>
                                    </p:set>
                                    <p:anim calcmode="lin" valueType="num">
                                      <p:cBhvr>
                                        <p:cTn id="7" dur="1000" fill="hold"/>
                                        <p:tgtEl>
                                          <p:spTgt spid="346"/>
                                        </p:tgtEl>
                                        <p:attrNameLst>
                                          <p:attrName>ppt_x</p:attrName>
                                        </p:attrNameLst>
                                      </p:cBhvr>
                                      <p:tavLst>
                                        <p:tav tm="0">
                                          <p:val>
                                            <p:strVal val="0-#ppt_w/2"/>
                                          </p:val>
                                        </p:tav>
                                        <p:tav tm="100000">
                                          <p:val>
                                            <p:strVal val="#ppt_x"/>
                                          </p:val>
                                        </p:tav>
                                      </p:tavLst>
                                    </p:anim>
                                    <p:anim calcmode="lin" valueType="num">
                                      <p:cBhvr>
                                        <p:cTn id="8" dur="1000" fill="hold"/>
                                        <p:tgtEl>
                                          <p:spTgt spid="34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47"/>
                                        </p:tgtEl>
                                        <p:attrNameLst>
                                          <p:attrName>style.visibility</p:attrName>
                                        </p:attrNameLst>
                                      </p:cBhvr>
                                      <p:to>
                                        <p:strVal val="visible"/>
                                      </p:to>
                                    </p:set>
                                    <p:anim calcmode="lin" valueType="num">
                                      <p:cBhvr>
                                        <p:cTn id="12" dur="500" fill="hold"/>
                                        <p:tgtEl>
                                          <p:spTgt spid="347"/>
                                        </p:tgtEl>
                                        <p:attrNameLst>
                                          <p:attrName>ppt_x</p:attrName>
                                        </p:attrNameLst>
                                      </p:cBhvr>
                                      <p:tavLst>
                                        <p:tav tm="0">
                                          <p:val>
                                            <p:strVal val="#ppt_x"/>
                                          </p:val>
                                        </p:tav>
                                        <p:tav tm="100000">
                                          <p:val>
                                            <p:strVal val="#ppt_x"/>
                                          </p:val>
                                        </p:tav>
                                      </p:tavLst>
                                    </p:anim>
                                    <p:anim calcmode="lin" valueType="num">
                                      <p:cBhvr>
                                        <p:cTn id="13" dur="500" fill="hold"/>
                                        <p:tgtEl>
                                          <p:spTgt spid="3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 grpId="0" animBg="1" advAuto="0"/>
      <p:bldP spid="347"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5" name="Group 9"/>
          <p:cNvGrpSpPr/>
          <p:nvPr/>
        </p:nvGrpSpPr>
        <p:grpSpPr>
          <a:xfrm>
            <a:off x="19147628" y="9853826"/>
            <a:ext cx="3026674" cy="3026673"/>
            <a:chOff x="0" y="0"/>
            <a:chExt cx="3026475" cy="3026475"/>
          </a:xfrm>
        </p:grpSpPr>
        <p:graphicFrame>
          <p:nvGraphicFramePr>
            <p:cNvPr id="34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34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34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a:t>Servlet Listeners</a:t>
            </a:r>
            <a:endParaRPr dirty="0"/>
          </a:p>
        </p:txBody>
      </p:sp>
      <p:sp>
        <p:nvSpPr>
          <p:cNvPr id="347" name="10 Conector recto"/>
          <p:cNvSpPr/>
          <p:nvPr/>
        </p:nvSpPr>
        <p:spPr>
          <a:xfrm>
            <a:off x="1905918" y="2763854"/>
            <a:ext cx="3851161" cy="0"/>
          </a:xfrm>
          <a:prstGeom prst="line">
            <a:avLst/>
          </a:prstGeom>
          <a:ln w="57150">
            <a:solidFill>
              <a:srgbClr val="C00000"/>
            </a:solidFill>
            <a:miter/>
          </a:ln>
        </p:spPr>
        <p:txBody>
          <a:bodyPr lIns="45722" rIns="45722"/>
          <a:lstStyle/>
          <a:p>
            <a:endParaRPr/>
          </a:p>
        </p:txBody>
      </p:sp>
      <p:sp>
        <p:nvSpPr>
          <p:cNvPr id="348" name="TextBox 34"/>
          <p:cNvSpPr txBox="1"/>
          <p:nvPr/>
        </p:nvSpPr>
        <p:spPr>
          <a:xfrm>
            <a:off x="2428454" y="3077775"/>
            <a:ext cx="19983523" cy="8402300"/>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2600"/>
            </a:pPr>
            <a:r>
              <a:rPr lang="en-US" sz="3600" dirty="0"/>
              <a:t>Listeners are the classes which listens to a particular type of events and when that event occurs , triggers the functionality. Each type of listener is bind to a type of event. In this chapter we will discuss the types of listeners supported by servlet framework</a:t>
            </a:r>
            <a:r>
              <a:rPr lang="en-US" sz="3600" dirty="0" smtClean="0"/>
              <a:t>.</a:t>
            </a:r>
          </a:p>
          <a:p>
            <a:pPr marL="571557" indent="-571557">
              <a:buSzPct val="100000"/>
              <a:buFont typeface="Arial"/>
              <a:buChar char="•"/>
              <a:defRPr sz="2600"/>
            </a:pPr>
            <a:r>
              <a:rPr lang="en-US" sz="3600" dirty="0"/>
              <a:t>There are total eight type of listeners available in servlet framework which listens to a particular event and they </a:t>
            </a:r>
            <a:r>
              <a:rPr lang="en-US" sz="3600" dirty="0" smtClean="0"/>
              <a:t>are:</a:t>
            </a:r>
          </a:p>
          <a:p>
            <a:pPr marL="1779840" lvl="1" indent="-571557">
              <a:buSzPct val="100000"/>
              <a:buFont typeface="Arial"/>
              <a:buChar char="•"/>
              <a:defRPr sz="2600"/>
            </a:pPr>
            <a:r>
              <a:rPr lang="en-US" sz="3600" dirty="0" err="1" smtClean="0"/>
              <a:t>ServletContextListener</a:t>
            </a:r>
            <a:endParaRPr lang="en-US" sz="3600" dirty="0" smtClean="0"/>
          </a:p>
          <a:p>
            <a:pPr marL="1779840" lvl="1" indent="-571557">
              <a:buSzPct val="100000"/>
              <a:buFont typeface="Arial"/>
              <a:buChar char="•"/>
              <a:defRPr sz="2600"/>
            </a:pPr>
            <a:r>
              <a:rPr lang="en-US" sz="3600" dirty="0" err="1" smtClean="0"/>
              <a:t>ServletContextAttributeListener</a:t>
            </a:r>
            <a:endParaRPr lang="en-US" sz="3600" dirty="0" smtClean="0"/>
          </a:p>
          <a:p>
            <a:pPr marL="1779840" lvl="1" indent="-571557">
              <a:buSzPct val="100000"/>
              <a:buFont typeface="Arial"/>
              <a:buChar char="•"/>
              <a:defRPr sz="2600"/>
            </a:pPr>
            <a:r>
              <a:rPr lang="en-US" sz="3600" dirty="0" err="1" smtClean="0"/>
              <a:t>HttpSessionListener</a:t>
            </a:r>
            <a:endParaRPr lang="en-US" sz="3600" dirty="0" smtClean="0"/>
          </a:p>
          <a:p>
            <a:pPr marL="1779840" lvl="1" indent="-571557">
              <a:buSzPct val="100000"/>
              <a:buFont typeface="Arial"/>
              <a:buChar char="•"/>
              <a:defRPr sz="2600"/>
            </a:pPr>
            <a:r>
              <a:rPr lang="en-US" sz="3600" dirty="0" err="1" smtClean="0"/>
              <a:t>HttpSessionAttributeListener</a:t>
            </a:r>
            <a:endParaRPr lang="en-US" sz="3600" dirty="0" smtClean="0"/>
          </a:p>
          <a:p>
            <a:pPr marL="1779840" lvl="1" indent="-571557">
              <a:buSzPct val="100000"/>
              <a:buFont typeface="Arial"/>
              <a:buChar char="•"/>
              <a:defRPr sz="2600"/>
            </a:pPr>
            <a:r>
              <a:rPr lang="en-US" sz="3600" dirty="0" err="1" smtClean="0"/>
              <a:t>ServletRequestListener</a:t>
            </a:r>
            <a:endParaRPr lang="en-US" sz="3600" dirty="0" smtClean="0"/>
          </a:p>
          <a:p>
            <a:pPr marL="1779840" lvl="1" indent="-571557">
              <a:buSzPct val="100000"/>
              <a:buFont typeface="Arial"/>
              <a:buChar char="•"/>
              <a:defRPr sz="2600"/>
            </a:pPr>
            <a:r>
              <a:rPr lang="en-US" sz="3600" dirty="0" err="1" smtClean="0"/>
              <a:t>ServletRequestAttributeListener</a:t>
            </a:r>
            <a:endParaRPr lang="en-US" sz="3600" dirty="0" smtClean="0"/>
          </a:p>
          <a:p>
            <a:pPr marL="1779840" lvl="1" indent="-571557">
              <a:buSzPct val="100000"/>
              <a:buFont typeface="Arial"/>
              <a:buChar char="•"/>
              <a:defRPr sz="2600"/>
            </a:pPr>
            <a:r>
              <a:rPr lang="en-US" sz="3600" dirty="0" err="1" smtClean="0"/>
              <a:t>HttpSessionActivationListener</a:t>
            </a:r>
            <a:endParaRPr lang="en-US" sz="3600" dirty="0" smtClean="0"/>
          </a:p>
          <a:p>
            <a:pPr marL="1779840" lvl="1" indent="-571557">
              <a:buSzPct val="100000"/>
              <a:buFont typeface="Arial"/>
              <a:buChar char="•"/>
              <a:defRPr sz="2600"/>
            </a:pPr>
            <a:r>
              <a:rPr lang="en-US" sz="3600" dirty="0" err="1" smtClean="0"/>
              <a:t>HttpSessionBindingListener</a:t>
            </a:r>
            <a:endParaRPr lang="en-US" sz="3600" dirty="0" smtClean="0"/>
          </a:p>
          <a:p>
            <a:pPr marL="571557" indent="-571557">
              <a:buSzPct val="100000"/>
              <a:buFont typeface="Arial"/>
              <a:buChar char="•"/>
              <a:defRPr sz="2600"/>
            </a:pPr>
            <a:r>
              <a:rPr lang="en-US" sz="3600" dirty="0"/>
              <a:t>As the configurations of servlets , filters goes inside </a:t>
            </a:r>
            <a:r>
              <a:rPr lang="en-US" sz="3600" dirty="0" err="1"/>
              <a:t>web.xml</a:t>
            </a:r>
            <a:r>
              <a:rPr lang="en-US" sz="3600" dirty="0"/>
              <a:t> , similarly listeners are also configured inside </a:t>
            </a:r>
            <a:r>
              <a:rPr lang="en-US" sz="3600" dirty="0" err="1"/>
              <a:t>web.xml</a:t>
            </a:r>
            <a:r>
              <a:rPr lang="en-US" sz="3600" dirty="0"/>
              <a:t> using &lt;listener&gt; &lt;/listener&gt; tag.</a:t>
            </a:r>
            <a:endParaRPr lang="en-US" sz="3600" dirty="0"/>
          </a:p>
        </p:txBody>
      </p:sp>
    </p:spTree>
    <p:extLst>
      <p:ext uri="{BB962C8B-B14F-4D97-AF65-F5344CB8AC3E}">
        <p14:creationId xmlns:p14="http://schemas.microsoft.com/office/powerpoint/2010/main" val="1197258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46"/>
                                        </p:tgtEl>
                                        <p:attrNameLst>
                                          <p:attrName>style.visibility</p:attrName>
                                        </p:attrNameLst>
                                      </p:cBhvr>
                                      <p:to>
                                        <p:strVal val="visible"/>
                                      </p:to>
                                    </p:set>
                                    <p:anim calcmode="lin" valueType="num">
                                      <p:cBhvr>
                                        <p:cTn id="7" dur="1000" fill="hold"/>
                                        <p:tgtEl>
                                          <p:spTgt spid="346"/>
                                        </p:tgtEl>
                                        <p:attrNameLst>
                                          <p:attrName>ppt_x</p:attrName>
                                        </p:attrNameLst>
                                      </p:cBhvr>
                                      <p:tavLst>
                                        <p:tav tm="0">
                                          <p:val>
                                            <p:strVal val="0-#ppt_w/2"/>
                                          </p:val>
                                        </p:tav>
                                        <p:tav tm="100000">
                                          <p:val>
                                            <p:strVal val="#ppt_x"/>
                                          </p:val>
                                        </p:tav>
                                      </p:tavLst>
                                    </p:anim>
                                    <p:anim calcmode="lin" valueType="num">
                                      <p:cBhvr>
                                        <p:cTn id="8" dur="1000" fill="hold"/>
                                        <p:tgtEl>
                                          <p:spTgt spid="34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47"/>
                                        </p:tgtEl>
                                        <p:attrNameLst>
                                          <p:attrName>style.visibility</p:attrName>
                                        </p:attrNameLst>
                                      </p:cBhvr>
                                      <p:to>
                                        <p:strVal val="visible"/>
                                      </p:to>
                                    </p:set>
                                    <p:anim calcmode="lin" valueType="num">
                                      <p:cBhvr>
                                        <p:cTn id="12" dur="500" fill="hold"/>
                                        <p:tgtEl>
                                          <p:spTgt spid="347"/>
                                        </p:tgtEl>
                                        <p:attrNameLst>
                                          <p:attrName>ppt_x</p:attrName>
                                        </p:attrNameLst>
                                      </p:cBhvr>
                                      <p:tavLst>
                                        <p:tav tm="0">
                                          <p:val>
                                            <p:strVal val="#ppt_x"/>
                                          </p:val>
                                        </p:tav>
                                        <p:tav tm="100000">
                                          <p:val>
                                            <p:strVal val="#ppt_x"/>
                                          </p:val>
                                        </p:tav>
                                      </p:tavLst>
                                    </p:anim>
                                    <p:anim calcmode="lin" valueType="num">
                                      <p:cBhvr>
                                        <p:cTn id="13" dur="500" fill="hold"/>
                                        <p:tgtEl>
                                          <p:spTgt spid="3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 grpId="0" animBg="1" advAuto="0"/>
      <p:bldP spid="347"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5" name="Group 9"/>
          <p:cNvGrpSpPr/>
          <p:nvPr/>
        </p:nvGrpSpPr>
        <p:grpSpPr>
          <a:xfrm>
            <a:off x="19147628" y="9853826"/>
            <a:ext cx="3026674" cy="3026673"/>
            <a:chOff x="0" y="0"/>
            <a:chExt cx="3026475" cy="3026475"/>
          </a:xfrm>
        </p:grpSpPr>
        <p:graphicFrame>
          <p:nvGraphicFramePr>
            <p:cNvPr id="34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34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34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Steps to use Servlet </a:t>
            </a:r>
            <a:r>
              <a:rPr lang="en-US" dirty="0"/>
              <a:t>Listeners</a:t>
            </a:r>
            <a:endParaRPr dirty="0"/>
          </a:p>
        </p:txBody>
      </p:sp>
      <p:sp>
        <p:nvSpPr>
          <p:cNvPr id="347" name="10 Conector recto"/>
          <p:cNvSpPr/>
          <p:nvPr/>
        </p:nvSpPr>
        <p:spPr>
          <a:xfrm>
            <a:off x="1905918" y="2763854"/>
            <a:ext cx="6821491" cy="0"/>
          </a:xfrm>
          <a:prstGeom prst="line">
            <a:avLst/>
          </a:prstGeom>
          <a:ln w="57150">
            <a:solidFill>
              <a:srgbClr val="C00000"/>
            </a:solidFill>
            <a:miter/>
          </a:ln>
        </p:spPr>
        <p:txBody>
          <a:bodyPr lIns="45722" rIns="45722"/>
          <a:lstStyle/>
          <a:p>
            <a:endParaRPr/>
          </a:p>
        </p:txBody>
      </p:sp>
      <p:sp>
        <p:nvSpPr>
          <p:cNvPr id="348" name="TextBox 34"/>
          <p:cNvSpPr txBox="1"/>
          <p:nvPr/>
        </p:nvSpPr>
        <p:spPr>
          <a:xfrm>
            <a:off x="2428454" y="3077775"/>
            <a:ext cx="19983523" cy="2862322"/>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2600"/>
            </a:pPr>
            <a:r>
              <a:rPr lang="en-US" sz="3600" dirty="0"/>
              <a:t>Add listener entry in </a:t>
            </a:r>
            <a:r>
              <a:rPr lang="en-US" sz="3600" dirty="0" err="1" smtClean="0"/>
              <a:t>web.xml</a:t>
            </a:r>
            <a:endParaRPr lang="en-US" sz="3600" dirty="0" smtClean="0"/>
          </a:p>
          <a:p>
            <a:pPr marL="571557" indent="-571557">
              <a:buSzPct val="100000"/>
              <a:buFont typeface="Arial"/>
              <a:buChar char="•"/>
              <a:defRPr sz="2600"/>
            </a:pPr>
            <a:r>
              <a:rPr lang="en-US" sz="3600" dirty="0" smtClean="0"/>
              <a:t>Write code for the servlet listener (implement one of the 8 interfaces listed above depending on your requirement).</a:t>
            </a:r>
          </a:p>
          <a:p>
            <a:pPr marL="571557" indent="-571557">
              <a:buSzPct val="100000"/>
              <a:buFont typeface="Arial"/>
              <a:buChar char="•"/>
              <a:defRPr sz="2600"/>
            </a:pPr>
            <a:r>
              <a:rPr lang="en-US" sz="3600" dirty="0"/>
              <a:t>Add entry  of servlet in </a:t>
            </a:r>
            <a:r>
              <a:rPr lang="en-US" sz="3600" dirty="0" err="1" smtClean="0"/>
              <a:t>web.xml</a:t>
            </a:r>
            <a:endParaRPr lang="en-US" sz="3600" dirty="0" smtClean="0"/>
          </a:p>
          <a:p>
            <a:pPr marL="571557" indent="-571557">
              <a:buSzPct val="100000"/>
              <a:buFont typeface="Arial"/>
              <a:buChar char="•"/>
              <a:defRPr sz="2600"/>
            </a:pPr>
            <a:r>
              <a:rPr lang="en-US" sz="3600" dirty="0" smtClean="0"/>
              <a:t>Write your servlet code.</a:t>
            </a:r>
            <a:endParaRPr lang="en-US" sz="3600" dirty="0"/>
          </a:p>
        </p:txBody>
      </p:sp>
    </p:spTree>
    <p:extLst>
      <p:ext uri="{BB962C8B-B14F-4D97-AF65-F5344CB8AC3E}">
        <p14:creationId xmlns:p14="http://schemas.microsoft.com/office/powerpoint/2010/main" val="921532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46"/>
                                        </p:tgtEl>
                                        <p:attrNameLst>
                                          <p:attrName>style.visibility</p:attrName>
                                        </p:attrNameLst>
                                      </p:cBhvr>
                                      <p:to>
                                        <p:strVal val="visible"/>
                                      </p:to>
                                    </p:set>
                                    <p:anim calcmode="lin" valueType="num">
                                      <p:cBhvr>
                                        <p:cTn id="7" dur="1000" fill="hold"/>
                                        <p:tgtEl>
                                          <p:spTgt spid="346"/>
                                        </p:tgtEl>
                                        <p:attrNameLst>
                                          <p:attrName>ppt_x</p:attrName>
                                        </p:attrNameLst>
                                      </p:cBhvr>
                                      <p:tavLst>
                                        <p:tav tm="0">
                                          <p:val>
                                            <p:strVal val="0-#ppt_w/2"/>
                                          </p:val>
                                        </p:tav>
                                        <p:tav tm="100000">
                                          <p:val>
                                            <p:strVal val="#ppt_x"/>
                                          </p:val>
                                        </p:tav>
                                      </p:tavLst>
                                    </p:anim>
                                    <p:anim calcmode="lin" valueType="num">
                                      <p:cBhvr>
                                        <p:cTn id="8" dur="1000" fill="hold"/>
                                        <p:tgtEl>
                                          <p:spTgt spid="34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47"/>
                                        </p:tgtEl>
                                        <p:attrNameLst>
                                          <p:attrName>style.visibility</p:attrName>
                                        </p:attrNameLst>
                                      </p:cBhvr>
                                      <p:to>
                                        <p:strVal val="visible"/>
                                      </p:to>
                                    </p:set>
                                    <p:anim calcmode="lin" valueType="num">
                                      <p:cBhvr>
                                        <p:cTn id="12" dur="500" fill="hold"/>
                                        <p:tgtEl>
                                          <p:spTgt spid="347"/>
                                        </p:tgtEl>
                                        <p:attrNameLst>
                                          <p:attrName>ppt_x</p:attrName>
                                        </p:attrNameLst>
                                      </p:cBhvr>
                                      <p:tavLst>
                                        <p:tav tm="0">
                                          <p:val>
                                            <p:strVal val="#ppt_x"/>
                                          </p:val>
                                        </p:tav>
                                        <p:tav tm="100000">
                                          <p:val>
                                            <p:strVal val="#ppt_x"/>
                                          </p:val>
                                        </p:tav>
                                      </p:tavLst>
                                    </p:anim>
                                    <p:anim calcmode="lin" valueType="num">
                                      <p:cBhvr>
                                        <p:cTn id="13" dur="500" fill="hold"/>
                                        <p:tgtEl>
                                          <p:spTgt spid="3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 grpId="0" animBg="1" advAuto="0"/>
      <p:bldP spid="347"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5" name="Group 9"/>
          <p:cNvGrpSpPr/>
          <p:nvPr/>
        </p:nvGrpSpPr>
        <p:grpSpPr>
          <a:xfrm>
            <a:off x="19147628" y="9853826"/>
            <a:ext cx="3026674" cy="3026673"/>
            <a:chOff x="0" y="0"/>
            <a:chExt cx="3026475" cy="3026475"/>
          </a:xfrm>
        </p:grpSpPr>
        <p:graphicFrame>
          <p:nvGraphicFramePr>
            <p:cNvPr id="34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34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34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Security </a:t>
            </a:r>
            <a:r>
              <a:rPr lang="en-US" smtClean="0"/>
              <a:t>in Servlets</a:t>
            </a:r>
            <a:endParaRPr dirty="0"/>
          </a:p>
        </p:txBody>
      </p:sp>
      <p:sp>
        <p:nvSpPr>
          <p:cNvPr id="347" name="10 Conector recto"/>
          <p:cNvSpPr/>
          <p:nvPr/>
        </p:nvSpPr>
        <p:spPr>
          <a:xfrm>
            <a:off x="1905918" y="2763854"/>
            <a:ext cx="4481231" cy="0"/>
          </a:xfrm>
          <a:prstGeom prst="line">
            <a:avLst/>
          </a:prstGeom>
          <a:ln w="57150">
            <a:solidFill>
              <a:srgbClr val="C00000"/>
            </a:solidFill>
            <a:miter/>
          </a:ln>
        </p:spPr>
        <p:txBody>
          <a:bodyPr lIns="45722" rIns="45722"/>
          <a:lstStyle/>
          <a:p>
            <a:endParaRPr/>
          </a:p>
        </p:txBody>
      </p:sp>
      <p:sp>
        <p:nvSpPr>
          <p:cNvPr id="348" name="TextBox 34"/>
          <p:cNvSpPr txBox="1"/>
          <p:nvPr/>
        </p:nvSpPr>
        <p:spPr>
          <a:xfrm>
            <a:off x="2428454" y="3077775"/>
            <a:ext cx="19983523" cy="9510296"/>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2600"/>
            </a:pPr>
            <a:r>
              <a:rPr lang="en-US" sz="3600" dirty="0"/>
              <a:t>The two main concepts of security are authentication and authorization</a:t>
            </a:r>
            <a:r>
              <a:rPr lang="en-US" sz="3600" dirty="0" smtClean="0"/>
              <a:t>.</a:t>
            </a:r>
          </a:p>
          <a:p>
            <a:pPr marL="571557" indent="-571557">
              <a:buSzPct val="100000"/>
              <a:buFont typeface="Arial"/>
              <a:buChar char="•"/>
              <a:defRPr sz="2600"/>
            </a:pPr>
            <a:r>
              <a:rPr lang="en-US" sz="3600" dirty="0"/>
              <a:t>Authentication is the process by which users' access privileges are verified prior to their entering a Website's protected area. There are two major authentication approaches: basic authentication and form-based authentication</a:t>
            </a:r>
            <a:r>
              <a:rPr lang="en-US" sz="3600" dirty="0" smtClean="0"/>
              <a:t>.</a:t>
            </a:r>
            <a:endParaRPr lang="en-US" sz="3600" dirty="0"/>
          </a:p>
          <a:p>
            <a:pPr marL="571557" indent="-571557">
              <a:buSzPct val="100000"/>
              <a:buFont typeface="Arial"/>
              <a:buChar char="•"/>
              <a:defRPr sz="2600"/>
            </a:pPr>
            <a:r>
              <a:rPr lang="en-US" sz="3600" dirty="0"/>
              <a:t>Authorization verifies that the security policies protect against more sophisticated hackers by preventing unauthorized code from connecting to back-office systems, such as Enterprise JavaBeans (EJB). There are two types of authorization: code authorization and caller authorization</a:t>
            </a:r>
            <a:r>
              <a:rPr lang="en-US" sz="3600" dirty="0" smtClean="0"/>
              <a:t>.</a:t>
            </a:r>
          </a:p>
          <a:p>
            <a:pPr marL="571557" indent="-571557">
              <a:buSzPct val="100000"/>
              <a:buFont typeface="Arial"/>
              <a:buChar char="•"/>
              <a:defRPr sz="2600"/>
            </a:pPr>
            <a:r>
              <a:rPr lang="en-US" sz="3600" dirty="0"/>
              <a:t>In the Java Security API, there is a package, </a:t>
            </a:r>
            <a:r>
              <a:rPr lang="en-US" sz="3600" dirty="0" err="1"/>
              <a:t>java.security.acl</a:t>
            </a:r>
            <a:r>
              <a:rPr lang="en-US" sz="3600" dirty="0"/>
              <a:t>, that contains several classes that you can use to establish a security system in Java. These classes enable your development team to specify different access capabilities for users and user groups</a:t>
            </a:r>
            <a:r>
              <a:rPr lang="en-US" sz="3600" dirty="0" smtClean="0"/>
              <a:t>.</a:t>
            </a:r>
          </a:p>
          <a:p>
            <a:pPr marL="571557" indent="-571557">
              <a:buSzPct val="100000"/>
              <a:buFont typeface="Arial"/>
              <a:buChar char="•"/>
              <a:defRPr sz="2600"/>
            </a:pPr>
            <a:r>
              <a:rPr lang="en-US" sz="3600" dirty="0"/>
              <a:t>The concept is fairly straightforward. A user or user group is granted permission to functionality by adding that user or group to an access control list</a:t>
            </a:r>
            <a:r>
              <a:rPr lang="en-US" sz="3600" dirty="0" smtClean="0"/>
              <a:t>.</a:t>
            </a:r>
          </a:p>
          <a:p>
            <a:pPr marL="571557" indent="-571557">
              <a:buSzPct val="100000"/>
              <a:buFont typeface="Arial"/>
              <a:buChar char="•"/>
              <a:defRPr sz="2600"/>
            </a:pPr>
            <a:r>
              <a:rPr lang="en-US" sz="3600" dirty="0"/>
              <a:t>Once you have created the user and the user's permission, you can create the access control list entry. It's important to note that the security APIs require that the owner of the access list be passed in order to ensure that this is truly the developer's desired action. It is essential that this owner object be protected carefully</a:t>
            </a:r>
            <a:r>
              <a:rPr lang="en-US" sz="3600" dirty="0" smtClean="0"/>
              <a:t>.</a:t>
            </a:r>
          </a:p>
          <a:p>
            <a:pPr marL="571557" indent="-571557">
              <a:buSzPct val="100000"/>
              <a:buFont typeface="Arial"/>
              <a:buChar char="•"/>
              <a:defRPr sz="2600"/>
            </a:pPr>
            <a:r>
              <a:rPr lang="en-US" sz="3600" dirty="0"/>
              <a:t>In its final form, the access list will contain a bunch of access list entries.</a:t>
            </a:r>
          </a:p>
        </p:txBody>
      </p:sp>
    </p:spTree>
    <p:extLst>
      <p:ext uri="{BB962C8B-B14F-4D97-AF65-F5344CB8AC3E}">
        <p14:creationId xmlns:p14="http://schemas.microsoft.com/office/powerpoint/2010/main" val="1704836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46"/>
                                        </p:tgtEl>
                                        <p:attrNameLst>
                                          <p:attrName>style.visibility</p:attrName>
                                        </p:attrNameLst>
                                      </p:cBhvr>
                                      <p:to>
                                        <p:strVal val="visible"/>
                                      </p:to>
                                    </p:set>
                                    <p:anim calcmode="lin" valueType="num">
                                      <p:cBhvr>
                                        <p:cTn id="7" dur="1000" fill="hold"/>
                                        <p:tgtEl>
                                          <p:spTgt spid="346"/>
                                        </p:tgtEl>
                                        <p:attrNameLst>
                                          <p:attrName>ppt_x</p:attrName>
                                        </p:attrNameLst>
                                      </p:cBhvr>
                                      <p:tavLst>
                                        <p:tav tm="0">
                                          <p:val>
                                            <p:strVal val="0-#ppt_w/2"/>
                                          </p:val>
                                        </p:tav>
                                        <p:tav tm="100000">
                                          <p:val>
                                            <p:strVal val="#ppt_x"/>
                                          </p:val>
                                        </p:tav>
                                      </p:tavLst>
                                    </p:anim>
                                    <p:anim calcmode="lin" valueType="num">
                                      <p:cBhvr>
                                        <p:cTn id="8" dur="1000" fill="hold"/>
                                        <p:tgtEl>
                                          <p:spTgt spid="34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47"/>
                                        </p:tgtEl>
                                        <p:attrNameLst>
                                          <p:attrName>style.visibility</p:attrName>
                                        </p:attrNameLst>
                                      </p:cBhvr>
                                      <p:to>
                                        <p:strVal val="visible"/>
                                      </p:to>
                                    </p:set>
                                    <p:anim calcmode="lin" valueType="num">
                                      <p:cBhvr>
                                        <p:cTn id="12" dur="500" fill="hold"/>
                                        <p:tgtEl>
                                          <p:spTgt spid="347"/>
                                        </p:tgtEl>
                                        <p:attrNameLst>
                                          <p:attrName>ppt_x</p:attrName>
                                        </p:attrNameLst>
                                      </p:cBhvr>
                                      <p:tavLst>
                                        <p:tav tm="0">
                                          <p:val>
                                            <p:strVal val="#ppt_x"/>
                                          </p:val>
                                        </p:tav>
                                        <p:tav tm="100000">
                                          <p:val>
                                            <p:strVal val="#ppt_x"/>
                                          </p:val>
                                        </p:tav>
                                      </p:tavLst>
                                    </p:anim>
                                    <p:anim calcmode="lin" valueType="num">
                                      <p:cBhvr>
                                        <p:cTn id="13" dur="500" fill="hold"/>
                                        <p:tgtEl>
                                          <p:spTgt spid="3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 grpId="0" animBg="1" advAuto="0"/>
      <p:bldP spid="347"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5" name="Group 9"/>
          <p:cNvGrpSpPr/>
          <p:nvPr/>
        </p:nvGrpSpPr>
        <p:grpSpPr>
          <a:xfrm>
            <a:off x="19147628" y="9853826"/>
            <a:ext cx="3026674" cy="3026673"/>
            <a:chOff x="0" y="0"/>
            <a:chExt cx="3026475" cy="3026475"/>
          </a:xfrm>
        </p:grpSpPr>
        <p:graphicFrame>
          <p:nvGraphicFramePr>
            <p:cNvPr id="34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34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34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Authentication in Servlets</a:t>
            </a:r>
            <a:endParaRPr dirty="0"/>
          </a:p>
        </p:txBody>
      </p:sp>
      <p:sp>
        <p:nvSpPr>
          <p:cNvPr id="347" name="10 Conector recto"/>
          <p:cNvSpPr/>
          <p:nvPr/>
        </p:nvSpPr>
        <p:spPr>
          <a:xfrm>
            <a:off x="1905918" y="2763854"/>
            <a:ext cx="6056406" cy="0"/>
          </a:xfrm>
          <a:prstGeom prst="line">
            <a:avLst/>
          </a:prstGeom>
          <a:ln w="57150">
            <a:solidFill>
              <a:srgbClr val="C00000"/>
            </a:solidFill>
            <a:miter/>
          </a:ln>
        </p:spPr>
        <p:txBody>
          <a:bodyPr lIns="45722" rIns="45722"/>
          <a:lstStyle/>
          <a:p>
            <a:endParaRPr/>
          </a:p>
        </p:txBody>
      </p:sp>
      <p:sp>
        <p:nvSpPr>
          <p:cNvPr id="348" name="TextBox 34"/>
          <p:cNvSpPr txBox="1"/>
          <p:nvPr/>
        </p:nvSpPr>
        <p:spPr>
          <a:xfrm>
            <a:off x="2428454" y="3077775"/>
            <a:ext cx="19983523" cy="7294305"/>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2600"/>
            </a:pPr>
            <a:r>
              <a:rPr lang="en-US" sz="3600" dirty="0"/>
              <a:t>Basic authentication: Basic authentication relies on the Web server for authentication to protected areas. Sites protected by basic authentication let the user browse through unprotected areas without requiring the user to enter a password. </a:t>
            </a:r>
            <a:endParaRPr lang="en-US" sz="3600" dirty="0" smtClean="0"/>
          </a:p>
          <a:p>
            <a:pPr marL="571557" indent="-571557">
              <a:buSzPct val="100000"/>
              <a:buFont typeface="Arial"/>
              <a:buChar char="•"/>
              <a:defRPr sz="2600"/>
            </a:pPr>
            <a:r>
              <a:rPr lang="en-US" sz="3600" dirty="0" smtClean="0"/>
              <a:t>However</a:t>
            </a:r>
            <a:r>
              <a:rPr lang="en-US" sz="3600" dirty="0"/>
              <a:t>, the browser will automatically prompt the user for a password and username should he or she attempt to access a secure page. This prompt comes in the form of a dialog box</a:t>
            </a:r>
            <a:r>
              <a:rPr lang="en-US" sz="3600" dirty="0" smtClean="0"/>
              <a:t>.</a:t>
            </a:r>
          </a:p>
          <a:p>
            <a:pPr marL="571557" indent="-571557">
              <a:buSzPct val="100000"/>
              <a:buFont typeface="Arial"/>
              <a:buChar char="•"/>
              <a:defRPr sz="2600"/>
            </a:pPr>
            <a:r>
              <a:rPr lang="en-US" sz="3600" dirty="0" smtClean="0"/>
              <a:t>The </a:t>
            </a:r>
            <a:r>
              <a:rPr lang="en-US" sz="3600" dirty="0"/>
              <a:t>username and password combination is then encoded (base 64) and passed in an unencrypted form to the Web server. The Web server compares the encoded value against values stored in a flat file, a database, or a directory server</a:t>
            </a:r>
            <a:r>
              <a:rPr lang="en-US" sz="3600" dirty="0" smtClean="0"/>
              <a:t>.</a:t>
            </a:r>
          </a:p>
          <a:p>
            <a:pPr marL="571557" indent="-571557">
              <a:buSzPct val="100000"/>
              <a:buFont typeface="Arial"/>
              <a:buChar char="•"/>
              <a:defRPr sz="2600"/>
            </a:pPr>
            <a:r>
              <a:rPr lang="en-US" sz="3600" dirty="0" smtClean="0"/>
              <a:t>If </a:t>
            </a:r>
            <a:r>
              <a:rPr lang="en-US" sz="3600" dirty="0"/>
              <a:t>the user is authenticated, the server then verifies that the user has the privilege to access the requested page against a file, such as </a:t>
            </a:r>
            <a:r>
              <a:rPr lang="en-US" sz="3600" dirty="0" err="1" smtClean="0"/>
              <a:t>httpd.conf</a:t>
            </a:r>
            <a:r>
              <a:rPr lang="en-US" sz="3600" dirty="0" smtClean="0"/>
              <a:t>.</a:t>
            </a:r>
          </a:p>
          <a:p>
            <a:pPr marL="571557" indent="-571557">
              <a:buSzPct val="100000"/>
              <a:buFont typeface="Arial"/>
              <a:buChar char="•"/>
              <a:defRPr sz="2600"/>
            </a:pPr>
            <a:r>
              <a:rPr lang="en-US" sz="3600" dirty="0" smtClean="0"/>
              <a:t>If </a:t>
            </a:r>
            <a:r>
              <a:rPr lang="en-US" sz="3600" dirty="0"/>
              <a:t>the user has access, the Web server then serves the page. If the user is denied access, the server either requests the username/password combination again or presents an error message on the browser window.</a:t>
            </a:r>
          </a:p>
        </p:txBody>
      </p:sp>
    </p:spTree>
    <p:extLst>
      <p:ext uri="{BB962C8B-B14F-4D97-AF65-F5344CB8AC3E}">
        <p14:creationId xmlns:p14="http://schemas.microsoft.com/office/powerpoint/2010/main" val="2008850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46"/>
                                        </p:tgtEl>
                                        <p:attrNameLst>
                                          <p:attrName>style.visibility</p:attrName>
                                        </p:attrNameLst>
                                      </p:cBhvr>
                                      <p:to>
                                        <p:strVal val="visible"/>
                                      </p:to>
                                    </p:set>
                                    <p:anim calcmode="lin" valueType="num">
                                      <p:cBhvr>
                                        <p:cTn id="7" dur="1000" fill="hold"/>
                                        <p:tgtEl>
                                          <p:spTgt spid="346"/>
                                        </p:tgtEl>
                                        <p:attrNameLst>
                                          <p:attrName>ppt_x</p:attrName>
                                        </p:attrNameLst>
                                      </p:cBhvr>
                                      <p:tavLst>
                                        <p:tav tm="0">
                                          <p:val>
                                            <p:strVal val="0-#ppt_w/2"/>
                                          </p:val>
                                        </p:tav>
                                        <p:tav tm="100000">
                                          <p:val>
                                            <p:strVal val="#ppt_x"/>
                                          </p:val>
                                        </p:tav>
                                      </p:tavLst>
                                    </p:anim>
                                    <p:anim calcmode="lin" valueType="num">
                                      <p:cBhvr>
                                        <p:cTn id="8" dur="1000" fill="hold"/>
                                        <p:tgtEl>
                                          <p:spTgt spid="34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47"/>
                                        </p:tgtEl>
                                        <p:attrNameLst>
                                          <p:attrName>style.visibility</p:attrName>
                                        </p:attrNameLst>
                                      </p:cBhvr>
                                      <p:to>
                                        <p:strVal val="visible"/>
                                      </p:to>
                                    </p:set>
                                    <p:anim calcmode="lin" valueType="num">
                                      <p:cBhvr>
                                        <p:cTn id="12" dur="500" fill="hold"/>
                                        <p:tgtEl>
                                          <p:spTgt spid="347"/>
                                        </p:tgtEl>
                                        <p:attrNameLst>
                                          <p:attrName>ppt_x</p:attrName>
                                        </p:attrNameLst>
                                      </p:cBhvr>
                                      <p:tavLst>
                                        <p:tav tm="0">
                                          <p:val>
                                            <p:strVal val="#ppt_x"/>
                                          </p:val>
                                        </p:tav>
                                        <p:tav tm="100000">
                                          <p:val>
                                            <p:strVal val="#ppt_x"/>
                                          </p:val>
                                        </p:tav>
                                      </p:tavLst>
                                    </p:anim>
                                    <p:anim calcmode="lin" valueType="num">
                                      <p:cBhvr>
                                        <p:cTn id="13" dur="500" fill="hold"/>
                                        <p:tgtEl>
                                          <p:spTgt spid="3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 grpId="0" animBg="1" advAuto="0"/>
      <p:bldP spid="347"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5" name="Group 9"/>
          <p:cNvGrpSpPr/>
          <p:nvPr/>
        </p:nvGrpSpPr>
        <p:grpSpPr>
          <a:xfrm>
            <a:off x="19147628" y="9853826"/>
            <a:ext cx="3026674" cy="3026673"/>
            <a:chOff x="0" y="0"/>
            <a:chExt cx="3026475" cy="3026475"/>
          </a:xfrm>
        </p:grpSpPr>
        <p:graphicFrame>
          <p:nvGraphicFramePr>
            <p:cNvPr id="34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34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34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Authentication in Servlets</a:t>
            </a:r>
            <a:endParaRPr dirty="0"/>
          </a:p>
        </p:txBody>
      </p:sp>
      <p:sp>
        <p:nvSpPr>
          <p:cNvPr id="347" name="10 Conector recto"/>
          <p:cNvSpPr/>
          <p:nvPr/>
        </p:nvSpPr>
        <p:spPr>
          <a:xfrm>
            <a:off x="1905918" y="2763854"/>
            <a:ext cx="6056406" cy="0"/>
          </a:xfrm>
          <a:prstGeom prst="line">
            <a:avLst/>
          </a:prstGeom>
          <a:ln w="57150">
            <a:solidFill>
              <a:srgbClr val="C00000"/>
            </a:solidFill>
            <a:miter/>
          </a:ln>
        </p:spPr>
        <p:txBody>
          <a:bodyPr lIns="45722" rIns="45722"/>
          <a:lstStyle/>
          <a:p>
            <a:endParaRPr/>
          </a:p>
        </p:txBody>
      </p:sp>
      <p:sp>
        <p:nvSpPr>
          <p:cNvPr id="348" name="TextBox 34"/>
          <p:cNvSpPr txBox="1"/>
          <p:nvPr/>
        </p:nvSpPr>
        <p:spPr>
          <a:xfrm>
            <a:off x="2428454" y="3077775"/>
            <a:ext cx="19983523" cy="5078313"/>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2600"/>
            </a:pPr>
            <a:r>
              <a:rPr lang="en-US" sz="3600" dirty="0"/>
              <a:t>Form-based authentication</a:t>
            </a:r>
            <a:r>
              <a:rPr lang="en-US" sz="3600" dirty="0" smtClean="0"/>
              <a:t>: The </a:t>
            </a:r>
            <a:r>
              <a:rPr lang="en-US" sz="3600" dirty="0"/>
              <a:t>majority of sites use an approach called form-based lazy authentication, which lets users navigate through unprotected areas of the site without requiring a </a:t>
            </a:r>
            <a:r>
              <a:rPr lang="en-US" sz="3600" dirty="0" smtClean="0"/>
              <a:t>password.</a:t>
            </a:r>
          </a:p>
          <a:p>
            <a:pPr marL="571557" indent="-571557">
              <a:buSzPct val="100000"/>
              <a:buFont typeface="Arial"/>
              <a:buChar char="•"/>
              <a:defRPr sz="2600"/>
            </a:pPr>
            <a:r>
              <a:rPr lang="en-US" sz="3600" dirty="0" smtClean="0"/>
              <a:t>Only </a:t>
            </a:r>
            <a:r>
              <a:rPr lang="en-US" sz="3600" dirty="0"/>
              <a:t>when the user wants to access protected areas, such as ordering or account status, does the site present a login </a:t>
            </a:r>
            <a:r>
              <a:rPr lang="en-US" sz="3600" dirty="0" smtClean="0"/>
              <a:t>form.</a:t>
            </a:r>
          </a:p>
          <a:p>
            <a:pPr marL="571557" indent="-571557">
              <a:buSzPct val="100000"/>
              <a:buFont typeface="Arial"/>
              <a:buChar char="•"/>
              <a:defRPr sz="2600"/>
            </a:pPr>
            <a:r>
              <a:rPr lang="en-US" sz="3600" dirty="0" smtClean="0"/>
              <a:t>This </a:t>
            </a:r>
            <a:r>
              <a:rPr lang="en-US" sz="3600" dirty="0"/>
              <a:t>is the most common security approach and is used by large e-commerce </a:t>
            </a:r>
            <a:r>
              <a:rPr lang="en-US" sz="3600" dirty="0" smtClean="0"/>
              <a:t>firms and other web applications available on the public internet.</a:t>
            </a:r>
          </a:p>
          <a:p>
            <a:pPr marL="571557" indent="-571557">
              <a:buSzPct val="100000"/>
              <a:buFont typeface="Arial"/>
              <a:buChar char="•"/>
              <a:defRPr sz="2600"/>
            </a:pPr>
            <a:r>
              <a:rPr lang="en-US" sz="3600" dirty="0" smtClean="0"/>
              <a:t>The </a:t>
            </a:r>
            <a:r>
              <a:rPr lang="en-US" sz="3600" dirty="0"/>
              <a:t>benefit of this approach is that users are not subjected to the wait times associated with authentication unless they truly need access to a protected page.</a:t>
            </a:r>
          </a:p>
        </p:txBody>
      </p:sp>
    </p:spTree>
    <p:extLst>
      <p:ext uri="{BB962C8B-B14F-4D97-AF65-F5344CB8AC3E}">
        <p14:creationId xmlns:p14="http://schemas.microsoft.com/office/powerpoint/2010/main" val="595883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46"/>
                                        </p:tgtEl>
                                        <p:attrNameLst>
                                          <p:attrName>style.visibility</p:attrName>
                                        </p:attrNameLst>
                                      </p:cBhvr>
                                      <p:to>
                                        <p:strVal val="visible"/>
                                      </p:to>
                                    </p:set>
                                    <p:anim calcmode="lin" valueType="num">
                                      <p:cBhvr>
                                        <p:cTn id="7" dur="1000" fill="hold"/>
                                        <p:tgtEl>
                                          <p:spTgt spid="346"/>
                                        </p:tgtEl>
                                        <p:attrNameLst>
                                          <p:attrName>ppt_x</p:attrName>
                                        </p:attrNameLst>
                                      </p:cBhvr>
                                      <p:tavLst>
                                        <p:tav tm="0">
                                          <p:val>
                                            <p:strVal val="0-#ppt_w/2"/>
                                          </p:val>
                                        </p:tav>
                                        <p:tav tm="100000">
                                          <p:val>
                                            <p:strVal val="#ppt_x"/>
                                          </p:val>
                                        </p:tav>
                                      </p:tavLst>
                                    </p:anim>
                                    <p:anim calcmode="lin" valueType="num">
                                      <p:cBhvr>
                                        <p:cTn id="8" dur="1000" fill="hold"/>
                                        <p:tgtEl>
                                          <p:spTgt spid="34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47"/>
                                        </p:tgtEl>
                                        <p:attrNameLst>
                                          <p:attrName>style.visibility</p:attrName>
                                        </p:attrNameLst>
                                      </p:cBhvr>
                                      <p:to>
                                        <p:strVal val="visible"/>
                                      </p:to>
                                    </p:set>
                                    <p:anim calcmode="lin" valueType="num">
                                      <p:cBhvr>
                                        <p:cTn id="12" dur="500" fill="hold"/>
                                        <p:tgtEl>
                                          <p:spTgt spid="347"/>
                                        </p:tgtEl>
                                        <p:attrNameLst>
                                          <p:attrName>ppt_x</p:attrName>
                                        </p:attrNameLst>
                                      </p:cBhvr>
                                      <p:tavLst>
                                        <p:tav tm="0">
                                          <p:val>
                                            <p:strVal val="#ppt_x"/>
                                          </p:val>
                                        </p:tav>
                                        <p:tav tm="100000">
                                          <p:val>
                                            <p:strVal val="#ppt_x"/>
                                          </p:val>
                                        </p:tav>
                                      </p:tavLst>
                                    </p:anim>
                                    <p:anim calcmode="lin" valueType="num">
                                      <p:cBhvr>
                                        <p:cTn id="13" dur="500" fill="hold"/>
                                        <p:tgtEl>
                                          <p:spTgt spid="3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 grpId="0" animBg="1" advAuto="0"/>
      <p:bldP spid="347"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5" name="Group 9"/>
          <p:cNvGrpSpPr/>
          <p:nvPr/>
        </p:nvGrpSpPr>
        <p:grpSpPr>
          <a:xfrm>
            <a:off x="19147628" y="9853826"/>
            <a:ext cx="3026674" cy="3026673"/>
            <a:chOff x="0" y="0"/>
            <a:chExt cx="3026475" cy="3026475"/>
          </a:xfrm>
        </p:grpSpPr>
        <p:graphicFrame>
          <p:nvGraphicFramePr>
            <p:cNvPr id="34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34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34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Authorization in Servlets</a:t>
            </a:r>
            <a:endParaRPr dirty="0"/>
          </a:p>
        </p:txBody>
      </p:sp>
      <p:sp>
        <p:nvSpPr>
          <p:cNvPr id="347" name="10 Conector recto"/>
          <p:cNvSpPr/>
          <p:nvPr/>
        </p:nvSpPr>
        <p:spPr>
          <a:xfrm>
            <a:off x="1905918" y="2763854"/>
            <a:ext cx="5786376" cy="0"/>
          </a:xfrm>
          <a:prstGeom prst="line">
            <a:avLst/>
          </a:prstGeom>
          <a:ln w="57150">
            <a:solidFill>
              <a:srgbClr val="C00000"/>
            </a:solidFill>
            <a:miter/>
          </a:ln>
        </p:spPr>
        <p:txBody>
          <a:bodyPr lIns="45722" rIns="45722"/>
          <a:lstStyle/>
          <a:p>
            <a:endParaRPr/>
          </a:p>
        </p:txBody>
      </p:sp>
      <p:sp>
        <p:nvSpPr>
          <p:cNvPr id="348" name="TextBox 34"/>
          <p:cNvSpPr txBox="1"/>
          <p:nvPr/>
        </p:nvSpPr>
        <p:spPr>
          <a:xfrm>
            <a:off x="2428454" y="3077775"/>
            <a:ext cx="19983523" cy="8956298"/>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2600"/>
            </a:pPr>
            <a:r>
              <a:rPr lang="en-US" sz="3600" dirty="0"/>
              <a:t>Code authorization: </a:t>
            </a:r>
            <a:endParaRPr lang="en-US" sz="3600" dirty="0" smtClean="0"/>
          </a:p>
          <a:p>
            <a:pPr marL="1779840" lvl="1" indent="-571557">
              <a:buSzPct val="100000"/>
              <a:buFont typeface="Arial"/>
              <a:buChar char="•"/>
              <a:defRPr sz="2600"/>
            </a:pPr>
            <a:r>
              <a:rPr lang="en-US" sz="3600" dirty="0" smtClean="0"/>
              <a:t>Your </a:t>
            </a:r>
            <a:r>
              <a:rPr lang="en-US" sz="3600" dirty="0"/>
              <a:t>security team can prevent unauthorized code use by limiting the classes available to the virtual machine used by the servlet engine. </a:t>
            </a:r>
            <a:endParaRPr lang="en-US" sz="3600" dirty="0" smtClean="0"/>
          </a:p>
          <a:p>
            <a:pPr marL="1779840" lvl="1" indent="-571557">
              <a:buSzPct val="100000"/>
              <a:buFont typeface="Arial"/>
              <a:buChar char="•"/>
              <a:defRPr sz="2600"/>
            </a:pPr>
            <a:r>
              <a:rPr lang="en-US" sz="3600" dirty="0" smtClean="0"/>
              <a:t>You </a:t>
            </a:r>
            <a:r>
              <a:rPr lang="en-US" sz="3600" dirty="0"/>
              <a:t>can achieve this process of code authorization by removing unnecessary entries from the </a:t>
            </a:r>
            <a:r>
              <a:rPr lang="en-US" sz="3600" dirty="0" err="1"/>
              <a:t>classpath</a:t>
            </a:r>
            <a:r>
              <a:rPr lang="en-US" sz="3600" dirty="0" smtClean="0"/>
              <a:t>.</a:t>
            </a:r>
          </a:p>
          <a:p>
            <a:pPr marL="1779840" lvl="1" indent="-571557">
              <a:buSzPct val="100000"/>
              <a:buFont typeface="Arial"/>
              <a:buChar char="•"/>
              <a:defRPr sz="2600"/>
            </a:pPr>
            <a:r>
              <a:rPr lang="en-US" sz="3600" dirty="0" smtClean="0"/>
              <a:t>The </a:t>
            </a:r>
            <a:r>
              <a:rPr lang="en-US" sz="3600" dirty="0"/>
              <a:t>security team has complete control over which code should be included in the </a:t>
            </a:r>
            <a:r>
              <a:rPr lang="en-US" sz="3600" dirty="0" err="1"/>
              <a:t>classpath</a:t>
            </a:r>
            <a:r>
              <a:rPr lang="en-US" sz="3600" dirty="0"/>
              <a:t> and can therefore authorize the code prior to inclusion. </a:t>
            </a:r>
            <a:endParaRPr lang="en-US" sz="3600" dirty="0" smtClean="0"/>
          </a:p>
          <a:p>
            <a:pPr marL="1779840" lvl="1" indent="-571557">
              <a:buSzPct val="100000"/>
              <a:buFont typeface="Arial"/>
              <a:buChar char="•"/>
              <a:defRPr sz="2600"/>
            </a:pPr>
            <a:r>
              <a:rPr lang="en-US" sz="3600" dirty="0" smtClean="0"/>
              <a:t>The </a:t>
            </a:r>
            <a:r>
              <a:rPr lang="en-US" sz="3600" dirty="0"/>
              <a:t>team should ensure that the code does not have access to third-party tools or extraneous code</a:t>
            </a:r>
            <a:r>
              <a:rPr lang="en-US" sz="3600" dirty="0" smtClean="0"/>
              <a:t>.</a:t>
            </a:r>
          </a:p>
          <a:p>
            <a:pPr marL="571557" indent="-571557">
              <a:buSzPct val="100000"/>
              <a:buFont typeface="Arial"/>
              <a:buChar char="•"/>
              <a:defRPr sz="2600"/>
            </a:pPr>
            <a:r>
              <a:rPr lang="en-US" sz="3600" dirty="0"/>
              <a:t>Caller </a:t>
            </a:r>
            <a:r>
              <a:rPr lang="en-US" sz="3600" dirty="0" smtClean="0"/>
              <a:t>authorization:</a:t>
            </a:r>
          </a:p>
          <a:p>
            <a:pPr marL="1779840" lvl="1" indent="-571557">
              <a:buSzPct val="100000"/>
              <a:buFont typeface="Arial"/>
              <a:buChar char="•"/>
              <a:defRPr sz="2600"/>
            </a:pPr>
            <a:r>
              <a:rPr lang="en-US" sz="3600" dirty="0" smtClean="0"/>
              <a:t>In </a:t>
            </a:r>
            <a:r>
              <a:rPr lang="en-US" sz="3600" dirty="0"/>
              <a:t>addition to code authorization, you can also authenticate the caller of back-office systems. The EJB model, for example, lets the development team specify a username and password for access to any bean deployed in a container</a:t>
            </a:r>
            <a:r>
              <a:rPr lang="en-US" sz="3600" dirty="0" smtClean="0"/>
              <a:t>.</a:t>
            </a:r>
          </a:p>
          <a:p>
            <a:pPr marL="1779840" lvl="1" indent="-571557">
              <a:buSzPct val="100000"/>
              <a:buFont typeface="Arial"/>
              <a:buChar char="•"/>
              <a:defRPr sz="2600"/>
            </a:pPr>
            <a:r>
              <a:rPr lang="en-US" sz="3600" dirty="0" smtClean="0"/>
              <a:t>Any </a:t>
            </a:r>
            <a:r>
              <a:rPr lang="en-US" sz="3600" dirty="0"/>
              <a:t>code that attempts to connect to these beans must pass the username/password combination to the container for authorization. </a:t>
            </a:r>
            <a:endParaRPr lang="en-US" sz="3600" dirty="0" smtClean="0"/>
          </a:p>
          <a:p>
            <a:pPr marL="1779840" lvl="1" indent="-571557">
              <a:buSzPct val="100000"/>
              <a:buFont typeface="Arial"/>
              <a:buChar char="•"/>
              <a:defRPr sz="2600"/>
            </a:pPr>
            <a:r>
              <a:rPr lang="en-US" sz="3600" dirty="0" smtClean="0"/>
              <a:t>A </a:t>
            </a:r>
            <a:r>
              <a:rPr lang="en-US" sz="3600" dirty="0"/>
              <a:t>failed authorization results in an exception that prevents the caller from completing its action.</a:t>
            </a:r>
          </a:p>
        </p:txBody>
      </p:sp>
    </p:spTree>
    <p:extLst>
      <p:ext uri="{BB962C8B-B14F-4D97-AF65-F5344CB8AC3E}">
        <p14:creationId xmlns:p14="http://schemas.microsoft.com/office/powerpoint/2010/main" val="2076041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46"/>
                                        </p:tgtEl>
                                        <p:attrNameLst>
                                          <p:attrName>style.visibility</p:attrName>
                                        </p:attrNameLst>
                                      </p:cBhvr>
                                      <p:to>
                                        <p:strVal val="visible"/>
                                      </p:to>
                                    </p:set>
                                    <p:anim calcmode="lin" valueType="num">
                                      <p:cBhvr>
                                        <p:cTn id="7" dur="1000" fill="hold"/>
                                        <p:tgtEl>
                                          <p:spTgt spid="346"/>
                                        </p:tgtEl>
                                        <p:attrNameLst>
                                          <p:attrName>ppt_x</p:attrName>
                                        </p:attrNameLst>
                                      </p:cBhvr>
                                      <p:tavLst>
                                        <p:tav tm="0">
                                          <p:val>
                                            <p:strVal val="0-#ppt_w/2"/>
                                          </p:val>
                                        </p:tav>
                                        <p:tav tm="100000">
                                          <p:val>
                                            <p:strVal val="#ppt_x"/>
                                          </p:val>
                                        </p:tav>
                                      </p:tavLst>
                                    </p:anim>
                                    <p:anim calcmode="lin" valueType="num">
                                      <p:cBhvr>
                                        <p:cTn id="8" dur="1000" fill="hold"/>
                                        <p:tgtEl>
                                          <p:spTgt spid="34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47"/>
                                        </p:tgtEl>
                                        <p:attrNameLst>
                                          <p:attrName>style.visibility</p:attrName>
                                        </p:attrNameLst>
                                      </p:cBhvr>
                                      <p:to>
                                        <p:strVal val="visible"/>
                                      </p:to>
                                    </p:set>
                                    <p:anim calcmode="lin" valueType="num">
                                      <p:cBhvr>
                                        <p:cTn id="12" dur="500" fill="hold"/>
                                        <p:tgtEl>
                                          <p:spTgt spid="347"/>
                                        </p:tgtEl>
                                        <p:attrNameLst>
                                          <p:attrName>ppt_x</p:attrName>
                                        </p:attrNameLst>
                                      </p:cBhvr>
                                      <p:tavLst>
                                        <p:tav tm="0">
                                          <p:val>
                                            <p:strVal val="#ppt_x"/>
                                          </p:val>
                                        </p:tav>
                                        <p:tav tm="100000">
                                          <p:val>
                                            <p:strVal val="#ppt_x"/>
                                          </p:val>
                                        </p:tav>
                                      </p:tavLst>
                                    </p:anim>
                                    <p:anim calcmode="lin" valueType="num">
                                      <p:cBhvr>
                                        <p:cTn id="13" dur="500" fill="hold"/>
                                        <p:tgtEl>
                                          <p:spTgt spid="3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 grpId="0" animBg="1" advAuto="0"/>
      <p:bldP spid="347"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19</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4676481"/>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Session Tracking</a:t>
            </a:r>
          </a:p>
          <a:p>
            <a:pPr marL="3102381" lvl="2" indent="-685800">
              <a:buFont typeface="Wingdings" panose="05000000000000000000" pitchFamily="2" charset="2"/>
              <a:buChar char="ü"/>
            </a:pPr>
            <a:r>
              <a:rPr lang="en-US" sz="3600" dirty="0" err="1">
                <a:ea typeface="Open Sans" panose="020B0606030504020204" pitchFamily="34" charset="0"/>
                <a:cs typeface="Open Sans" panose="020B0606030504020204" pitchFamily="34" charset="0"/>
              </a:rPr>
              <a:t>HTTPSession</a:t>
            </a:r>
            <a:endParaRPr lang="en-US" sz="36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Cookies</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URL Rewriting</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Hidden Form Fields</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Filters &amp; Wrappers</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Listeners</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Web-Security</a:t>
            </a:r>
            <a:endParaRPr lang="en-US" sz="3600" dirty="0">
              <a:ea typeface="Open Sans" panose="020B0606030504020204" pitchFamily="34" charset="0"/>
              <a:cs typeface="Open Sans" panose="020B0606030504020204" pitchFamily="34" charset="0"/>
            </a:endParaRP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5" name="Group 9"/>
          <p:cNvGrpSpPr/>
          <p:nvPr/>
        </p:nvGrpSpPr>
        <p:grpSpPr>
          <a:xfrm>
            <a:off x="19147628" y="9853826"/>
            <a:ext cx="3026674" cy="3026673"/>
            <a:chOff x="0" y="0"/>
            <a:chExt cx="3026475" cy="3026475"/>
          </a:xfrm>
        </p:grpSpPr>
        <p:graphicFrame>
          <p:nvGraphicFramePr>
            <p:cNvPr id="34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34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34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Session Tracking in Servlets</a:t>
            </a:r>
          </a:p>
        </p:txBody>
      </p:sp>
      <p:sp>
        <p:nvSpPr>
          <p:cNvPr id="347" name="10 Conector recto"/>
          <p:cNvSpPr/>
          <p:nvPr/>
        </p:nvSpPr>
        <p:spPr>
          <a:xfrm>
            <a:off x="1905918" y="2763853"/>
            <a:ext cx="7746243" cy="1"/>
          </a:xfrm>
          <a:prstGeom prst="line">
            <a:avLst/>
          </a:prstGeom>
          <a:ln w="57150">
            <a:solidFill>
              <a:srgbClr val="C00000"/>
            </a:solidFill>
            <a:miter/>
          </a:ln>
        </p:spPr>
        <p:txBody>
          <a:bodyPr lIns="45722" rIns="45722"/>
          <a:lstStyle/>
          <a:p>
            <a:endParaRPr/>
          </a:p>
        </p:txBody>
      </p:sp>
      <p:sp>
        <p:nvSpPr>
          <p:cNvPr id="348" name="TextBox 34"/>
          <p:cNvSpPr txBox="1"/>
          <p:nvPr/>
        </p:nvSpPr>
        <p:spPr>
          <a:xfrm>
            <a:off x="2428454" y="3506570"/>
            <a:ext cx="19983523" cy="5078313"/>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2600"/>
            </a:pPr>
            <a:r>
              <a:rPr sz="3600" dirty="0"/>
              <a:t>HTTP is a "stateless" protocol which means each time a client retrieves a Web page, the client opens a separate connection to the Web server and the server automatically does not keep any record of previous client request.</a:t>
            </a:r>
          </a:p>
          <a:p>
            <a:pPr marL="571557" indent="-571557">
              <a:buSzPct val="100000"/>
              <a:buFont typeface="Arial"/>
              <a:buChar char="•"/>
              <a:defRPr sz="2600"/>
            </a:pPr>
            <a:r>
              <a:rPr sz="3600" dirty="0"/>
              <a:t>Each time user requests to the server, server treats the request as the new request. So we need to maintain the state of an user to recognize to particular user.</a:t>
            </a:r>
          </a:p>
          <a:p>
            <a:pPr marL="571557" indent="-571557">
              <a:buSzPct val="100000"/>
              <a:buFont typeface="Arial"/>
              <a:buChar char="•"/>
              <a:defRPr sz="2600"/>
            </a:pPr>
            <a:r>
              <a:rPr sz="3600" dirty="0"/>
              <a:t>Session Tracking is a way to maintain state (data) of an user. It is also known as session management in servlet.</a:t>
            </a:r>
          </a:p>
          <a:p>
            <a:pPr marL="571557" indent="-571557">
              <a:buSzPct val="100000"/>
              <a:buFont typeface="Arial"/>
              <a:buChar char="•"/>
              <a:defRPr sz="2600"/>
            </a:pPr>
            <a:r>
              <a:rPr sz="3600" dirty="0"/>
              <a:t>Why use Session Tracking?</a:t>
            </a:r>
          </a:p>
          <a:p>
            <a:pPr marL="1779961" lvl="1" indent="-571557">
              <a:buSzPct val="100000"/>
              <a:buFont typeface="Arial"/>
              <a:buChar char="•"/>
              <a:defRPr sz="2600"/>
            </a:pPr>
            <a:r>
              <a:rPr sz="3600" dirty="0"/>
              <a:t>To recognize the user It is used to recognize the particular user</a:t>
            </a:r>
            <a:r>
              <a:rPr sz="3600" dirty="0" smtClean="0"/>
              <a:t>.</a:t>
            </a:r>
            <a:endParaRPr sz="3600" dirty="0"/>
          </a:p>
        </p:txBody>
      </p:sp>
      <p:pic>
        <p:nvPicPr>
          <p:cNvPr id="349" name="pasted-image.tiff" descr="pasted-image.tiff"/>
          <p:cNvPicPr>
            <a:picLocks noChangeAspect="1"/>
          </p:cNvPicPr>
          <p:nvPr/>
        </p:nvPicPr>
        <p:blipFill>
          <a:blip r:embed="rId3">
            <a:extLst/>
          </a:blip>
          <a:stretch>
            <a:fillRect/>
          </a:stretch>
        </p:blipFill>
        <p:spPr>
          <a:xfrm>
            <a:off x="10535336" y="9549057"/>
            <a:ext cx="6050292" cy="3636211"/>
          </a:xfrm>
          <a:prstGeom prst="rect">
            <a:avLst/>
          </a:prstGeom>
          <a:ln w="12700">
            <a:miter lim="400000"/>
          </a:ln>
        </p:spPr>
      </p:pic>
    </p:spTree>
    <p:extLst>
      <p:ext uri="{BB962C8B-B14F-4D97-AF65-F5344CB8AC3E}">
        <p14:creationId xmlns:p14="http://schemas.microsoft.com/office/powerpoint/2010/main" val="1358713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46"/>
                                        </p:tgtEl>
                                        <p:attrNameLst>
                                          <p:attrName>style.visibility</p:attrName>
                                        </p:attrNameLst>
                                      </p:cBhvr>
                                      <p:to>
                                        <p:strVal val="visible"/>
                                      </p:to>
                                    </p:set>
                                    <p:anim calcmode="lin" valueType="num">
                                      <p:cBhvr>
                                        <p:cTn id="7" dur="1000" fill="hold"/>
                                        <p:tgtEl>
                                          <p:spTgt spid="346"/>
                                        </p:tgtEl>
                                        <p:attrNameLst>
                                          <p:attrName>ppt_x</p:attrName>
                                        </p:attrNameLst>
                                      </p:cBhvr>
                                      <p:tavLst>
                                        <p:tav tm="0">
                                          <p:val>
                                            <p:strVal val="0-#ppt_w/2"/>
                                          </p:val>
                                        </p:tav>
                                        <p:tav tm="100000">
                                          <p:val>
                                            <p:strVal val="#ppt_x"/>
                                          </p:val>
                                        </p:tav>
                                      </p:tavLst>
                                    </p:anim>
                                    <p:anim calcmode="lin" valueType="num">
                                      <p:cBhvr>
                                        <p:cTn id="8" dur="1000" fill="hold"/>
                                        <p:tgtEl>
                                          <p:spTgt spid="34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47"/>
                                        </p:tgtEl>
                                        <p:attrNameLst>
                                          <p:attrName>style.visibility</p:attrName>
                                        </p:attrNameLst>
                                      </p:cBhvr>
                                      <p:to>
                                        <p:strVal val="visible"/>
                                      </p:to>
                                    </p:set>
                                    <p:anim calcmode="lin" valueType="num">
                                      <p:cBhvr>
                                        <p:cTn id="12" dur="500" fill="hold"/>
                                        <p:tgtEl>
                                          <p:spTgt spid="347"/>
                                        </p:tgtEl>
                                        <p:attrNameLst>
                                          <p:attrName>ppt_x</p:attrName>
                                        </p:attrNameLst>
                                      </p:cBhvr>
                                      <p:tavLst>
                                        <p:tav tm="0">
                                          <p:val>
                                            <p:strVal val="#ppt_x"/>
                                          </p:val>
                                        </p:tav>
                                        <p:tav tm="100000">
                                          <p:val>
                                            <p:strVal val="#ppt_x"/>
                                          </p:val>
                                        </p:tav>
                                      </p:tavLst>
                                    </p:anim>
                                    <p:anim calcmode="lin" valueType="num">
                                      <p:cBhvr>
                                        <p:cTn id="13" dur="500" fill="hold"/>
                                        <p:tgtEl>
                                          <p:spTgt spid="3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 grpId="0" animBg="1" advAuto="0"/>
      <p:bldP spid="347"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5" name="Group 9"/>
          <p:cNvGrpSpPr/>
          <p:nvPr/>
        </p:nvGrpSpPr>
        <p:grpSpPr>
          <a:xfrm>
            <a:off x="19147628" y="9853826"/>
            <a:ext cx="3026674" cy="3026673"/>
            <a:chOff x="0" y="0"/>
            <a:chExt cx="3026475" cy="3026475"/>
          </a:xfrm>
        </p:grpSpPr>
        <p:graphicFrame>
          <p:nvGraphicFramePr>
            <p:cNvPr id="34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34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34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Session Tracking in Servlets</a:t>
            </a:r>
          </a:p>
        </p:txBody>
      </p:sp>
      <p:sp>
        <p:nvSpPr>
          <p:cNvPr id="347" name="10 Conector recto"/>
          <p:cNvSpPr/>
          <p:nvPr/>
        </p:nvSpPr>
        <p:spPr>
          <a:xfrm>
            <a:off x="1905918" y="2763853"/>
            <a:ext cx="7746243" cy="1"/>
          </a:xfrm>
          <a:prstGeom prst="line">
            <a:avLst/>
          </a:prstGeom>
          <a:ln w="57150">
            <a:solidFill>
              <a:srgbClr val="C00000"/>
            </a:solidFill>
            <a:miter/>
          </a:ln>
        </p:spPr>
        <p:txBody>
          <a:bodyPr lIns="45722" rIns="45722"/>
          <a:lstStyle/>
          <a:p>
            <a:endParaRPr/>
          </a:p>
        </p:txBody>
      </p:sp>
      <p:sp>
        <p:nvSpPr>
          <p:cNvPr id="348" name="TextBox 34"/>
          <p:cNvSpPr txBox="1"/>
          <p:nvPr/>
        </p:nvSpPr>
        <p:spPr>
          <a:xfrm>
            <a:off x="2428454" y="3506570"/>
            <a:ext cx="19983523" cy="7294305"/>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2600"/>
            </a:pPr>
            <a:r>
              <a:rPr lang="en-US" sz="3600" dirty="0"/>
              <a:t>Session Tracking Techniques</a:t>
            </a:r>
          </a:p>
          <a:p>
            <a:pPr marL="1779961" lvl="1" indent="-571557">
              <a:buSzPct val="100000"/>
              <a:buFont typeface="Arial"/>
              <a:buChar char="•"/>
              <a:defRPr sz="2600"/>
            </a:pPr>
            <a:r>
              <a:rPr lang="en-US" sz="3600" dirty="0"/>
              <a:t>There are four techniques used in Session tracking:</a:t>
            </a:r>
          </a:p>
          <a:p>
            <a:pPr marL="2988379" lvl="2" indent="-571557">
              <a:buSzPct val="100000"/>
              <a:buFont typeface="Arial"/>
              <a:buChar char="•"/>
              <a:defRPr sz="2600"/>
            </a:pPr>
            <a:r>
              <a:rPr lang="en-US" sz="3600" dirty="0"/>
              <a:t>1. Cookies: A webserver can assign a unique session ID as a cookie to each web client and for subsequent requests from the client they can be recognized using the </a:t>
            </a:r>
            <a:r>
              <a:rPr lang="en-US" sz="3600" dirty="0" err="1"/>
              <a:t>recieved</a:t>
            </a:r>
            <a:r>
              <a:rPr lang="en-US" sz="3600" dirty="0"/>
              <a:t> cookie. Not a recommended way.</a:t>
            </a:r>
          </a:p>
          <a:p>
            <a:pPr marL="2988379" lvl="2" indent="-571557">
              <a:buSzPct val="100000"/>
              <a:buFont typeface="Arial"/>
              <a:buChar char="•"/>
              <a:defRPr sz="2600"/>
            </a:pPr>
            <a:r>
              <a:rPr lang="en-US" sz="3600" dirty="0"/>
              <a:t>2. Hidden Form Field: A web server can send a hidden HTML form field along with a unique session ID</a:t>
            </a:r>
          </a:p>
          <a:p>
            <a:pPr marL="2988379" lvl="2" indent="-571557">
              <a:buSzPct val="100000"/>
              <a:buFont typeface="Arial"/>
              <a:buChar char="•"/>
              <a:defRPr sz="2600"/>
            </a:pPr>
            <a:r>
              <a:rPr lang="en-US" sz="3600" dirty="0"/>
              <a:t>3. URL Rewriting: You can append some extra data on the end of each URL that identifies the session, and the server can associate that session identifier with data it has stored about that session.</a:t>
            </a:r>
          </a:p>
          <a:p>
            <a:pPr marL="2988379" lvl="2" indent="-571557">
              <a:buSzPct val="100000"/>
              <a:buFont typeface="Arial"/>
              <a:buChar char="•"/>
              <a:defRPr sz="2600"/>
            </a:pPr>
            <a:r>
              <a:rPr lang="en-US" sz="3600" dirty="0"/>
              <a:t>4. </a:t>
            </a:r>
            <a:r>
              <a:rPr lang="en-US" sz="3600" dirty="0" err="1"/>
              <a:t>HttpSession</a:t>
            </a:r>
            <a:r>
              <a:rPr lang="en-US" sz="3600" dirty="0"/>
              <a:t>: Apart from the above mentioned three ways, servlet provides </a:t>
            </a:r>
            <a:r>
              <a:rPr lang="en-US" sz="3600" dirty="0" err="1"/>
              <a:t>HttpSession</a:t>
            </a:r>
            <a:r>
              <a:rPr lang="en-US" sz="3600" dirty="0"/>
              <a:t> Interface which provides a way to identify a user across more than one page request or visit to a Web site and to store information about that user.</a:t>
            </a:r>
          </a:p>
        </p:txBody>
      </p:sp>
    </p:spTree>
    <p:extLst>
      <p:ext uri="{BB962C8B-B14F-4D97-AF65-F5344CB8AC3E}">
        <p14:creationId xmlns:p14="http://schemas.microsoft.com/office/powerpoint/2010/main" val="269988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46"/>
                                        </p:tgtEl>
                                        <p:attrNameLst>
                                          <p:attrName>style.visibility</p:attrName>
                                        </p:attrNameLst>
                                      </p:cBhvr>
                                      <p:to>
                                        <p:strVal val="visible"/>
                                      </p:to>
                                    </p:set>
                                    <p:anim calcmode="lin" valueType="num">
                                      <p:cBhvr>
                                        <p:cTn id="7" dur="1000" fill="hold"/>
                                        <p:tgtEl>
                                          <p:spTgt spid="346"/>
                                        </p:tgtEl>
                                        <p:attrNameLst>
                                          <p:attrName>ppt_x</p:attrName>
                                        </p:attrNameLst>
                                      </p:cBhvr>
                                      <p:tavLst>
                                        <p:tav tm="0">
                                          <p:val>
                                            <p:strVal val="0-#ppt_w/2"/>
                                          </p:val>
                                        </p:tav>
                                        <p:tav tm="100000">
                                          <p:val>
                                            <p:strVal val="#ppt_x"/>
                                          </p:val>
                                        </p:tav>
                                      </p:tavLst>
                                    </p:anim>
                                    <p:anim calcmode="lin" valueType="num">
                                      <p:cBhvr>
                                        <p:cTn id="8" dur="1000" fill="hold"/>
                                        <p:tgtEl>
                                          <p:spTgt spid="34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47"/>
                                        </p:tgtEl>
                                        <p:attrNameLst>
                                          <p:attrName>style.visibility</p:attrName>
                                        </p:attrNameLst>
                                      </p:cBhvr>
                                      <p:to>
                                        <p:strVal val="visible"/>
                                      </p:to>
                                    </p:set>
                                    <p:anim calcmode="lin" valueType="num">
                                      <p:cBhvr>
                                        <p:cTn id="12" dur="500" fill="hold"/>
                                        <p:tgtEl>
                                          <p:spTgt spid="347"/>
                                        </p:tgtEl>
                                        <p:attrNameLst>
                                          <p:attrName>ppt_x</p:attrName>
                                        </p:attrNameLst>
                                      </p:cBhvr>
                                      <p:tavLst>
                                        <p:tav tm="0">
                                          <p:val>
                                            <p:strVal val="#ppt_x"/>
                                          </p:val>
                                        </p:tav>
                                        <p:tav tm="100000">
                                          <p:val>
                                            <p:strVal val="#ppt_x"/>
                                          </p:val>
                                        </p:tav>
                                      </p:tavLst>
                                    </p:anim>
                                    <p:anim calcmode="lin" valueType="num">
                                      <p:cBhvr>
                                        <p:cTn id="13" dur="500" fill="hold"/>
                                        <p:tgtEl>
                                          <p:spTgt spid="3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 grpId="0" animBg="1" advAuto="0"/>
      <p:bldP spid="347"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5" name="Group 9"/>
          <p:cNvGrpSpPr/>
          <p:nvPr/>
        </p:nvGrpSpPr>
        <p:grpSpPr>
          <a:xfrm>
            <a:off x="19147628" y="9853826"/>
            <a:ext cx="3026674" cy="3026673"/>
            <a:chOff x="0" y="0"/>
            <a:chExt cx="3026475" cy="3026475"/>
          </a:xfrm>
        </p:grpSpPr>
        <p:graphicFrame>
          <p:nvGraphicFramePr>
            <p:cNvPr id="34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34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34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Servlet Filters</a:t>
            </a:r>
            <a:endParaRPr dirty="0"/>
          </a:p>
        </p:txBody>
      </p:sp>
      <p:sp>
        <p:nvSpPr>
          <p:cNvPr id="347" name="10 Conector recto"/>
          <p:cNvSpPr/>
          <p:nvPr/>
        </p:nvSpPr>
        <p:spPr>
          <a:xfrm>
            <a:off x="1905918" y="2763854"/>
            <a:ext cx="3221091" cy="0"/>
          </a:xfrm>
          <a:prstGeom prst="line">
            <a:avLst/>
          </a:prstGeom>
          <a:ln w="57150">
            <a:solidFill>
              <a:srgbClr val="C00000"/>
            </a:solidFill>
            <a:miter/>
          </a:ln>
        </p:spPr>
        <p:txBody>
          <a:bodyPr lIns="45722" rIns="45722"/>
          <a:lstStyle/>
          <a:p>
            <a:endParaRPr/>
          </a:p>
        </p:txBody>
      </p:sp>
      <p:sp>
        <p:nvSpPr>
          <p:cNvPr id="348" name="TextBox 34"/>
          <p:cNvSpPr txBox="1"/>
          <p:nvPr/>
        </p:nvSpPr>
        <p:spPr>
          <a:xfrm>
            <a:off x="2428454" y="3506570"/>
            <a:ext cx="19983523" cy="3416320"/>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2600"/>
            </a:pPr>
            <a:r>
              <a:rPr lang="en-US" sz="3600" dirty="0"/>
              <a:t>A filter is an object that is invoked at the preprocessing and </a:t>
            </a:r>
            <a:r>
              <a:rPr lang="en-US" sz="3600" dirty="0" err="1"/>
              <a:t>postprocessing</a:t>
            </a:r>
            <a:r>
              <a:rPr lang="en-US" sz="3600" dirty="0"/>
              <a:t> of a request</a:t>
            </a:r>
            <a:r>
              <a:rPr lang="en-US" sz="3600" dirty="0" smtClean="0"/>
              <a:t>.</a:t>
            </a:r>
          </a:p>
          <a:p>
            <a:pPr marL="571557" indent="-571557">
              <a:buSzPct val="100000"/>
              <a:buFont typeface="Arial"/>
              <a:buChar char="•"/>
              <a:defRPr sz="2600"/>
            </a:pPr>
            <a:r>
              <a:rPr lang="en-US" sz="3600" dirty="0" smtClean="0"/>
              <a:t>It </a:t>
            </a:r>
            <a:r>
              <a:rPr lang="en-US" sz="3600" dirty="0"/>
              <a:t>is mainly used to perform filtering tasks such as conversion, logging, compression, encryption and decryption, input validation etc</a:t>
            </a:r>
            <a:r>
              <a:rPr lang="en-US" sz="3600" dirty="0" smtClean="0"/>
              <a:t>.</a:t>
            </a:r>
          </a:p>
          <a:p>
            <a:pPr marL="571557" indent="-571557">
              <a:buSzPct val="100000"/>
              <a:buFont typeface="Arial"/>
              <a:buChar char="•"/>
              <a:defRPr sz="2600"/>
            </a:pPr>
            <a:r>
              <a:rPr lang="en-US" sz="3600" dirty="0" smtClean="0"/>
              <a:t>The </a:t>
            </a:r>
            <a:r>
              <a:rPr lang="en-US" sz="3600" dirty="0"/>
              <a:t>servlet filter is pluggable, i.e. its entry is defined in the </a:t>
            </a:r>
            <a:r>
              <a:rPr lang="en-US" sz="3600" dirty="0" err="1"/>
              <a:t>web.xml</a:t>
            </a:r>
            <a:r>
              <a:rPr lang="en-US" sz="3600" dirty="0"/>
              <a:t> file, if we remove the entry of filter from the </a:t>
            </a:r>
            <a:r>
              <a:rPr lang="en-US" sz="3600" dirty="0" err="1"/>
              <a:t>web.xml</a:t>
            </a:r>
            <a:r>
              <a:rPr lang="en-US" sz="3600" dirty="0"/>
              <a:t> file, filter will be removed automatically and we don't need to change the servlet</a:t>
            </a:r>
            <a:r>
              <a:rPr lang="en-US" sz="3600" dirty="0" smtClean="0"/>
              <a:t>.</a:t>
            </a:r>
          </a:p>
          <a:p>
            <a:pPr marL="571557" indent="-571557">
              <a:buSzPct val="100000"/>
              <a:buFont typeface="Arial"/>
              <a:buChar char="•"/>
              <a:defRPr sz="2600"/>
            </a:pPr>
            <a:r>
              <a:rPr lang="en-US" sz="3600" dirty="0" smtClean="0"/>
              <a:t>So </a:t>
            </a:r>
            <a:r>
              <a:rPr lang="en-US" sz="3600" dirty="0"/>
              <a:t>maintenance cost will be less.</a:t>
            </a:r>
            <a:endParaRPr lang="en-US" sz="3600" dirty="0"/>
          </a:p>
        </p:txBody>
      </p:sp>
      <p:pic>
        <p:nvPicPr>
          <p:cNvPr id="2" name="Picture 1"/>
          <p:cNvPicPr>
            <a:picLocks noChangeAspect="1"/>
          </p:cNvPicPr>
          <p:nvPr/>
        </p:nvPicPr>
        <p:blipFill>
          <a:blip r:embed="rId3"/>
          <a:stretch>
            <a:fillRect/>
          </a:stretch>
        </p:blipFill>
        <p:spPr>
          <a:xfrm>
            <a:off x="5107218" y="6922890"/>
            <a:ext cx="11909738" cy="5317632"/>
          </a:xfrm>
          <a:prstGeom prst="rect">
            <a:avLst/>
          </a:prstGeom>
        </p:spPr>
      </p:pic>
    </p:spTree>
    <p:extLst>
      <p:ext uri="{BB962C8B-B14F-4D97-AF65-F5344CB8AC3E}">
        <p14:creationId xmlns:p14="http://schemas.microsoft.com/office/powerpoint/2010/main" val="7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46"/>
                                        </p:tgtEl>
                                        <p:attrNameLst>
                                          <p:attrName>style.visibility</p:attrName>
                                        </p:attrNameLst>
                                      </p:cBhvr>
                                      <p:to>
                                        <p:strVal val="visible"/>
                                      </p:to>
                                    </p:set>
                                    <p:anim calcmode="lin" valueType="num">
                                      <p:cBhvr>
                                        <p:cTn id="7" dur="1000" fill="hold"/>
                                        <p:tgtEl>
                                          <p:spTgt spid="346"/>
                                        </p:tgtEl>
                                        <p:attrNameLst>
                                          <p:attrName>ppt_x</p:attrName>
                                        </p:attrNameLst>
                                      </p:cBhvr>
                                      <p:tavLst>
                                        <p:tav tm="0">
                                          <p:val>
                                            <p:strVal val="0-#ppt_w/2"/>
                                          </p:val>
                                        </p:tav>
                                        <p:tav tm="100000">
                                          <p:val>
                                            <p:strVal val="#ppt_x"/>
                                          </p:val>
                                        </p:tav>
                                      </p:tavLst>
                                    </p:anim>
                                    <p:anim calcmode="lin" valueType="num">
                                      <p:cBhvr>
                                        <p:cTn id="8" dur="1000" fill="hold"/>
                                        <p:tgtEl>
                                          <p:spTgt spid="34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47"/>
                                        </p:tgtEl>
                                        <p:attrNameLst>
                                          <p:attrName>style.visibility</p:attrName>
                                        </p:attrNameLst>
                                      </p:cBhvr>
                                      <p:to>
                                        <p:strVal val="visible"/>
                                      </p:to>
                                    </p:set>
                                    <p:anim calcmode="lin" valueType="num">
                                      <p:cBhvr>
                                        <p:cTn id="12" dur="500" fill="hold"/>
                                        <p:tgtEl>
                                          <p:spTgt spid="347"/>
                                        </p:tgtEl>
                                        <p:attrNameLst>
                                          <p:attrName>ppt_x</p:attrName>
                                        </p:attrNameLst>
                                      </p:cBhvr>
                                      <p:tavLst>
                                        <p:tav tm="0">
                                          <p:val>
                                            <p:strVal val="#ppt_x"/>
                                          </p:val>
                                        </p:tav>
                                        <p:tav tm="100000">
                                          <p:val>
                                            <p:strVal val="#ppt_x"/>
                                          </p:val>
                                        </p:tav>
                                      </p:tavLst>
                                    </p:anim>
                                    <p:anim calcmode="lin" valueType="num">
                                      <p:cBhvr>
                                        <p:cTn id="13" dur="500" fill="hold"/>
                                        <p:tgtEl>
                                          <p:spTgt spid="3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 grpId="0" animBg="1" advAuto="0"/>
      <p:bldP spid="347"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5" name="Group 9"/>
          <p:cNvGrpSpPr/>
          <p:nvPr/>
        </p:nvGrpSpPr>
        <p:grpSpPr>
          <a:xfrm>
            <a:off x="19147628" y="9853826"/>
            <a:ext cx="3026674" cy="3026673"/>
            <a:chOff x="0" y="0"/>
            <a:chExt cx="3026475" cy="3026475"/>
          </a:xfrm>
        </p:grpSpPr>
        <p:graphicFrame>
          <p:nvGraphicFramePr>
            <p:cNvPr id="34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34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34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Usage of Filters</a:t>
            </a:r>
            <a:endParaRPr dirty="0"/>
          </a:p>
        </p:txBody>
      </p:sp>
      <p:sp>
        <p:nvSpPr>
          <p:cNvPr id="347" name="10 Conector recto"/>
          <p:cNvSpPr/>
          <p:nvPr/>
        </p:nvSpPr>
        <p:spPr>
          <a:xfrm>
            <a:off x="1905918" y="2763854"/>
            <a:ext cx="3671141" cy="0"/>
          </a:xfrm>
          <a:prstGeom prst="line">
            <a:avLst/>
          </a:prstGeom>
          <a:ln w="57150">
            <a:solidFill>
              <a:srgbClr val="C00000"/>
            </a:solidFill>
            <a:miter/>
          </a:ln>
        </p:spPr>
        <p:txBody>
          <a:bodyPr lIns="45722" rIns="45722"/>
          <a:lstStyle/>
          <a:p>
            <a:endParaRPr/>
          </a:p>
        </p:txBody>
      </p:sp>
      <p:sp>
        <p:nvSpPr>
          <p:cNvPr id="348" name="TextBox 34"/>
          <p:cNvSpPr txBox="1"/>
          <p:nvPr/>
        </p:nvSpPr>
        <p:spPr>
          <a:xfrm>
            <a:off x="2428454" y="3506570"/>
            <a:ext cx="19983523" cy="3970318"/>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2600"/>
            </a:pPr>
            <a:r>
              <a:rPr lang="en-US" sz="3600" dirty="0"/>
              <a:t>Authentication-Blocking requests based on user identity</a:t>
            </a:r>
            <a:r>
              <a:rPr lang="en-US" sz="3600" dirty="0" smtClean="0"/>
              <a:t>.</a:t>
            </a:r>
          </a:p>
          <a:p>
            <a:pPr marL="571557" indent="-571557">
              <a:buSzPct val="100000"/>
              <a:buFont typeface="Arial"/>
              <a:buChar char="•"/>
              <a:defRPr sz="2600"/>
            </a:pPr>
            <a:r>
              <a:rPr lang="en-US" sz="3600" dirty="0" smtClean="0"/>
              <a:t>Logging </a:t>
            </a:r>
            <a:r>
              <a:rPr lang="en-US" sz="3600" dirty="0"/>
              <a:t>and auditing-Tracking users of a web application</a:t>
            </a:r>
            <a:r>
              <a:rPr lang="en-US" sz="3600" dirty="0" smtClean="0"/>
              <a:t>.</a:t>
            </a:r>
          </a:p>
          <a:p>
            <a:pPr marL="571557" indent="-571557">
              <a:buSzPct val="100000"/>
              <a:buFont typeface="Arial"/>
              <a:buChar char="•"/>
              <a:defRPr sz="2600"/>
            </a:pPr>
            <a:r>
              <a:rPr lang="en-US" sz="3600" dirty="0" smtClean="0"/>
              <a:t>Image </a:t>
            </a:r>
            <a:r>
              <a:rPr lang="en-US" sz="3600" dirty="0"/>
              <a:t>conversion-Scaling maps, and so on</a:t>
            </a:r>
            <a:r>
              <a:rPr lang="en-US" sz="3600" dirty="0" smtClean="0"/>
              <a:t>.</a:t>
            </a:r>
          </a:p>
          <a:p>
            <a:pPr marL="571557" indent="-571557">
              <a:buSzPct val="100000"/>
              <a:buFont typeface="Arial"/>
              <a:buChar char="•"/>
              <a:defRPr sz="2600"/>
            </a:pPr>
            <a:r>
              <a:rPr lang="en-US" sz="3600" dirty="0" smtClean="0"/>
              <a:t>Data </a:t>
            </a:r>
            <a:r>
              <a:rPr lang="en-US" sz="3600" dirty="0"/>
              <a:t>compression-Making downloads smaller</a:t>
            </a:r>
            <a:r>
              <a:rPr lang="en-US" sz="3600" dirty="0" smtClean="0"/>
              <a:t>.</a:t>
            </a:r>
          </a:p>
          <a:p>
            <a:pPr marL="571557" indent="-571557">
              <a:buSzPct val="100000"/>
              <a:buFont typeface="Arial"/>
              <a:buChar char="•"/>
              <a:defRPr sz="2600"/>
            </a:pPr>
            <a:r>
              <a:rPr lang="en-US" sz="3600" dirty="0" smtClean="0"/>
              <a:t>Localization-Targeting </a:t>
            </a:r>
            <a:r>
              <a:rPr lang="en-US" sz="3600" dirty="0"/>
              <a:t>the request and response to a particular locale</a:t>
            </a:r>
            <a:r>
              <a:rPr lang="en-US" sz="3600" dirty="0" smtClean="0"/>
              <a:t>.</a:t>
            </a:r>
          </a:p>
          <a:p>
            <a:pPr marL="571557" indent="-571557">
              <a:buSzPct val="100000"/>
              <a:buFont typeface="Arial"/>
              <a:buChar char="•"/>
              <a:defRPr sz="2600"/>
            </a:pPr>
            <a:r>
              <a:rPr lang="en-US" sz="3600" dirty="0" smtClean="0"/>
              <a:t>XSL/T </a:t>
            </a:r>
            <a:r>
              <a:rPr lang="en-US" sz="3600" dirty="0"/>
              <a:t>transformations of XML content-Targeting web application responses to more that one type of client.</a:t>
            </a:r>
            <a:endParaRPr lang="en-US" sz="3600" dirty="0"/>
          </a:p>
        </p:txBody>
      </p:sp>
      <p:sp>
        <p:nvSpPr>
          <p:cNvPr id="9" name="Marcador de texto 4"/>
          <p:cNvSpPr txBox="1"/>
          <p:nvPr/>
        </p:nvSpPr>
        <p:spPr>
          <a:xfrm>
            <a:off x="1905918" y="7718493"/>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Advantages of Filters</a:t>
            </a:r>
            <a:endParaRPr dirty="0"/>
          </a:p>
        </p:txBody>
      </p:sp>
      <p:sp>
        <p:nvSpPr>
          <p:cNvPr id="10" name="10 Conector recto"/>
          <p:cNvSpPr/>
          <p:nvPr/>
        </p:nvSpPr>
        <p:spPr>
          <a:xfrm>
            <a:off x="1905918" y="8689512"/>
            <a:ext cx="4931281" cy="0"/>
          </a:xfrm>
          <a:prstGeom prst="line">
            <a:avLst/>
          </a:prstGeom>
          <a:ln w="57150">
            <a:solidFill>
              <a:srgbClr val="C00000"/>
            </a:solidFill>
            <a:miter/>
          </a:ln>
        </p:spPr>
        <p:txBody>
          <a:bodyPr lIns="45722" rIns="45722"/>
          <a:lstStyle/>
          <a:p>
            <a:endParaRPr/>
          </a:p>
        </p:txBody>
      </p:sp>
      <p:sp>
        <p:nvSpPr>
          <p:cNvPr id="11" name="TextBox 34"/>
          <p:cNvSpPr txBox="1"/>
          <p:nvPr/>
        </p:nvSpPr>
        <p:spPr>
          <a:xfrm>
            <a:off x="2190780" y="9187875"/>
            <a:ext cx="19983523" cy="1754326"/>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2600"/>
            </a:pPr>
            <a:r>
              <a:rPr lang="en-US" sz="3600" dirty="0"/>
              <a:t>Filter is pluggable</a:t>
            </a:r>
            <a:r>
              <a:rPr lang="en-US" sz="3600" dirty="0" smtClean="0"/>
              <a:t>.</a:t>
            </a:r>
          </a:p>
          <a:p>
            <a:pPr marL="571557" indent="-571557">
              <a:buSzPct val="100000"/>
              <a:buFont typeface="Arial"/>
              <a:buChar char="•"/>
              <a:defRPr sz="2600"/>
            </a:pPr>
            <a:r>
              <a:rPr lang="en-US" sz="3600" dirty="0" smtClean="0"/>
              <a:t>One </a:t>
            </a:r>
            <a:r>
              <a:rPr lang="en-US" sz="3600" dirty="0"/>
              <a:t>filter </a:t>
            </a:r>
            <a:r>
              <a:rPr lang="en-US" sz="3600" dirty="0" smtClean="0"/>
              <a:t>doesn't </a:t>
            </a:r>
            <a:r>
              <a:rPr lang="en-US" sz="3600" dirty="0"/>
              <a:t>have dependency onto another resource</a:t>
            </a:r>
            <a:r>
              <a:rPr lang="en-US" sz="3600" dirty="0" smtClean="0"/>
              <a:t>.</a:t>
            </a:r>
          </a:p>
          <a:p>
            <a:pPr marL="571557" indent="-571557">
              <a:buSzPct val="100000"/>
              <a:buFont typeface="Arial"/>
              <a:buChar char="•"/>
              <a:defRPr sz="2600"/>
            </a:pPr>
            <a:r>
              <a:rPr lang="en-US" sz="3600" dirty="0" smtClean="0"/>
              <a:t>Less Maintenance.</a:t>
            </a:r>
            <a:endParaRPr lang="en-US" sz="3600" dirty="0"/>
          </a:p>
        </p:txBody>
      </p:sp>
    </p:spTree>
    <p:extLst>
      <p:ext uri="{BB962C8B-B14F-4D97-AF65-F5344CB8AC3E}">
        <p14:creationId xmlns:p14="http://schemas.microsoft.com/office/powerpoint/2010/main" val="188644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46"/>
                                        </p:tgtEl>
                                        <p:attrNameLst>
                                          <p:attrName>style.visibility</p:attrName>
                                        </p:attrNameLst>
                                      </p:cBhvr>
                                      <p:to>
                                        <p:strVal val="visible"/>
                                      </p:to>
                                    </p:set>
                                    <p:anim calcmode="lin" valueType="num">
                                      <p:cBhvr>
                                        <p:cTn id="7" dur="1000" fill="hold"/>
                                        <p:tgtEl>
                                          <p:spTgt spid="346"/>
                                        </p:tgtEl>
                                        <p:attrNameLst>
                                          <p:attrName>ppt_x</p:attrName>
                                        </p:attrNameLst>
                                      </p:cBhvr>
                                      <p:tavLst>
                                        <p:tav tm="0">
                                          <p:val>
                                            <p:strVal val="0-#ppt_w/2"/>
                                          </p:val>
                                        </p:tav>
                                        <p:tav tm="100000">
                                          <p:val>
                                            <p:strVal val="#ppt_x"/>
                                          </p:val>
                                        </p:tav>
                                      </p:tavLst>
                                    </p:anim>
                                    <p:anim calcmode="lin" valueType="num">
                                      <p:cBhvr>
                                        <p:cTn id="8" dur="1000" fill="hold"/>
                                        <p:tgtEl>
                                          <p:spTgt spid="34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47"/>
                                        </p:tgtEl>
                                        <p:attrNameLst>
                                          <p:attrName>style.visibility</p:attrName>
                                        </p:attrNameLst>
                                      </p:cBhvr>
                                      <p:to>
                                        <p:strVal val="visible"/>
                                      </p:to>
                                    </p:set>
                                    <p:anim calcmode="lin" valueType="num">
                                      <p:cBhvr>
                                        <p:cTn id="12" dur="500" fill="hold"/>
                                        <p:tgtEl>
                                          <p:spTgt spid="347"/>
                                        </p:tgtEl>
                                        <p:attrNameLst>
                                          <p:attrName>ppt_x</p:attrName>
                                        </p:attrNameLst>
                                      </p:cBhvr>
                                      <p:tavLst>
                                        <p:tav tm="0">
                                          <p:val>
                                            <p:strVal val="#ppt_x"/>
                                          </p:val>
                                        </p:tav>
                                        <p:tav tm="100000">
                                          <p:val>
                                            <p:strVal val="#ppt_x"/>
                                          </p:val>
                                        </p:tav>
                                      </p:tavLst>
                                    </p:anim>
                                    <p:anim calcmode="lin" valueType="num">
                                      <p:cBhvr>
                                        <p:cTn id="13" dur="500" fill="hold"/>
                                        <p:tgtEl>
                                          <p:spTgt spid="347"/>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 presetClass="entr" presetSubtype="8" fill="hold" grpId="0" nodeType="afterEffect">
                                  <p:stCondLst>
                                    <p:cond delay="0"/>
                                  </p:stCondLst>
                                  <p:iterate>
                                    <p:tmAbs val="0"/>
                                  </p:iterate>
                                  <p:childTnLst>
                                    <p:set>
                                      <p:cBhvr>
                                        <p:cTn id="16" fill="hold"/>
                                        <p:tgtEl>
                                          <p:spTgt spid="9"/>
                                        </p:tgtEl>
                                        <p:attrNameLst>
                                          <p:attrName>style.visibility</p:attrName>
                                        </p:attrNameLst>
                                      </p:cBhvr>
                                      <p:to>
                                        <p:strVal val="visible"/>
                                      </p:to>
                                    </p:set>
                                    <p:anim calcmode="lin" valueType="num">
                                      <p:cBhvr>
                                        <p:cTn id="17" dur="1000" fill="hold"/>
                                        <p:tgtEl>
                                          <p:spTgt spid="9"/>
                                        </p:tgtEl>
                                        <p:attrNameLst>
                                          <p:attrName>ppt_x</p:attrName>
                                        </p:attrNameLst>
                                      </p:cBhvr>
                                      <p:tavLst>
                                        <p:tav tm="0">
                                          <p:val>
                                            <p:strVal val="0-#ppt_w/2"/>
                                          </p:val>
                                        </p:tav>
                                        <p:tav tm="100000">
                                          <p:val>
                                            <p:strVal val="#ppt_x"/>
                                          </p:val>
                                        </p:tav>
                                      </p:tavLst>
                                    </p:anim>
                                    <p:anim calcmode="lin" valueType="num">
                                      <p:cBhvr>
                                        <p:cTn id="18" dur="1000" fill="hold"/>
                                        <p:tgtEl>
                                          <p:spTgt spid="9"/>
                                        </p:tgtEl>
                                        <p:attrNameLst>
                                          <p:attrName>ppt_y</p:attrName>
                                        </p:attrNameLst>
                                      </p:cBhvr>
                                      <p:tavLst>
                                        <p:tav tm="0">
                                          <p:val>
                                            <p:strVal val="#ppt_y"/>
                                          </p:val>
                                        </p:tav>
                                        <p:tav tm="100000">
                                          <p:val>
                                            <p:strVal val="#ppt_y"/>
                                          </p:val>
                                        </p:tav>
                                      </p:tavLst>
                                    </p:anim>
                                  </p:childTnLst>
                                </p:cTn>
                              </p:par>
                            </p:childTnLst>
                          </p:cTn>
                        </p:par>
                        <p:par>
                          <p:cTn id="19" fill="hold">
                            <p:stCondLst>
                              <p:cond delay="2500"/>
                            </p:stCondLst>
                            <p:childTnLst>
                              <p:par>
                                <p:cTn id="20" presetID="2" presetClass="entr" presetSubtype="4" fill="hold" grpId="0" nodeType="afterEffect">
                                  <p:stCondLst>
                                    <p:cond delay="0"/>
                                  </p:stCondLst>
                                  <p:iterate>
                                    <p:tmAbs val="0"/>
                                  </p:iterate>
                                  <p:childTnLst>
                                    <p:set>
                                      <p:cBhvr>
                                        <p:cTn id="21" fill="hold"/>
                                        <p:tgtEl>
                                          <p:spTgt spid="10"/>
                                        </p:tgtEl>
                                        <p:attrNameLst>
                                          <p:attrName>style.visibility</p:attrName>
                                        </p:attrNameLst>
                                      </p:cBhvr>
                                      <p:to>
                                        <p:strVal val="visible"/>
                                      </p:to>
                                    </p:set>
                                    <p:anim calcmode="lin" valueType="num">
                                      <p:cBhvr>
                                        <p:cTn id="22" dur="500" fill="hold"/>
                                        <p:tgtEl>
                                          <p:spTgt spid="10"/>
                                        </p:tgtEl>
                                        <p:attrNameLst>
                                          <p:attrName>ppt_x</p:attrName>
                                        </p:attrNameLst>
                                      </p:cBhvr>
                                      <p:tavLst>
                                        <p:tav tm="0">
                                          <p:val>
                                            <p:strVal val="#ppt_x"/>
                                          </p:val>
                                        </p:tav>
                                        <p:tav tm="100000">
                                          <p:val>
                                            <p:strVal val="#ppt_x"/>
                                          </p:val>
                                        </p:tav>
                                      </p:tavLst>
                                    </p:anim>
                                    <p:anim calcmode="lin" valueType="num">
                                      <p:cBhvr>
                                        <p:cTn id="2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 grpId="0" animBg="1" advAuto="0"/>
      <p:bldP spid="347" grpId="0" animBg="1" advAuto="0"/>
      <p:bldP spid="9" grpId="0" animBg="1" advAuto="0"/>
      <p:bldP spid="10"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5" name="Group 9"/>
          <p:cNvGrpSpPr/>
          <p:nvPr/>
        </p:nvGrpSpPr>
        <p:grpSpPr>
          <a:xfrm>
            <a:off x="19147628" y="9853826"/>
            <a:ext cx="3026674" cy="3026673"/>
            <a:chOff x="0" y="0"/>
            <a:chExt cx="3026475" cy="3026475"/>
          </a:xfrm>
        </p:grpSpPr>
        <p:graphicFrame>
          <p:nvGraphicFramePr>
            <p:cNvPr id="34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34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34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smtClean="0"/>
              <a:t>Filter API</a:t>
            </a:r>
            <a:endParaRPr dirty="0"/>
          </a:p>
        </p:txBody>
      </p:sp>
      <p:sp>
        <p:nvSpPr>
          <p:cNvPr id="347" name="10 Conector recto"/>
          <p:cNvSpPr/>
          <p:nvPr/>
        </p:nvSpPr>
        <p:spPr>
          <a:xfrm>
            <a:off x="1905918" y="2763854"/>
            <a:ext cx="2230981" cy="0"/>
          </a:xfrm>
          <a:prstGeom prst="line">
            <a:avLst/>
          </a:prstGeom>
          <a:ln w="57150">
            <a:solidFill>
              <a:srgbClr val="C00000"/>
            </a:solidFill>
            <a:miter/>
          </a:ln>
        </p:spPr>
        <p:txBody>
          <a:bodyPr lIns="45722" rIns="45722"/>
          <a:lstStyle/>
          <a:p>
            <a:endParaRPr/>
          </a:p>
        </p:txBody>
      </p:sp>
      <p:sp>
        <p:nvSpPr>
          <p:cNvPr id="348" name="TextBox 34"/>
          <p:cNvSpPr txBox="1"/>
          <p:nvPr/>
        </p:nvSpPr>
        <p:spPr>
          <a:xfrm>
            <a:off x="2426709" y="3078374"/>
            <a:ext cx="19983523" cy="10064294"/>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2600"/>
            </a:pPr>
            <a:r>
              <a:rPr lang="en-US" sz="3600" dirty="0"/>
              <a:t>Like servlet filter have its own API. The </a:t>
            </a:r>
            <a:r>
              <a:rPr lang="en-US" sz="3600" dirty="0" err="1"/>
              <a:t>javax.servlet</a:t>
            </a:r>
            <a:r>
              <a:rPr lang="en-US" sz="3600" dirty="0"/>
              <a:t> package contains the three interfaces of </a:t>
            </a:r>
            <a:r>
              <a:rPr lang="en-US" sz="3600" dirty="0" smtClean="0"/>
              <a:t>Filter </a:t>
            </a:r>
            <a:r>
              <a:rPr lang="en-US" sz="3600" dirty="0"/>
              <a:t>API</a:t>
            </a:r>
            <a:r>
              <a:rPr lang="en-US" sz="3600" dirty="0" smtClean="0"/>
              <a:t>.</a:t>
            </a:r>
          </a:p>
          <a:p>
            <a:pPr marL="1779840" lvl="1" indent="-571557">
              <a:buSzPct val="100000"/>
              <a:buFont typeface="Arial"/>
              <a:buChar char="•"/>
              <a:defRPr sz="2600"/>
            </a:pPr>
            <a:r>
              <a:rPr lang="en-US" sz="3600" dirty="0"/>
              <a:t>Filter: For creating any filter, you must implement the Filter interface. Filter interface provides the life cycle methods for a filter</a:t>
            </a:r>
            <a:r>
              <a:rPr lang="en-US" sz="3600" dirty="0" smtClean="0"/>
              <a:t>.</a:t>
            </a:r>
          </a:p>
          <a:p>
            <a:pPr marL="2988138" lvl="2" indent="-571557">
              <a:buSzPct val="100000"/>
              <a:buFont typeface="Arial"/>
              <a:buChar char="•"/>
              <a:defRPr sz="2600"/>
            </a:pPr>
            <a:r>
              <a:rPr lang="en-US" sz="3600" dirty="0" smtClean="0"/>
              <a:t>Methods:</a:t>
            </a:r>
          </a:p>
          <a:p>
            <a:pPr marL="2988138" lvl="2" indent="-571557">
              <a:buSzPct val="100000"/>
              <a:buFont typeface="Arial"/>
              <a:buChar char="•"/>
              <a:defRPr sz="2600"/>
            </a:pPr>
            <a:r>
              <a:rPr lang="en-US" sz="3600" dirty="0"/>
              <a:t>public void </a:t>
            </a:r>
            <a:r>
              <a:rPr lang="en-US" sz="3600" dirty="0" err="1"/>
              <a:t>init</a:t>
            </a:r>
            <a:r>
              <a:rPr lang="en-US" sz="3600" dirty="0"/>
              <a:t>(</a:t>
            </a:r>
            <a:r>
              <a:rPr lang="en-US" sz="3600" dirty="0" err="1"/>
              <a:t>FilterConfig</a:t>
            </a:r>
            <a:r>
              <a:rPr lang="en-US" sz="3600" dirty="0"/>
              <a:t> </a:t>
            </a:r>
            <a:r>
              <a:rPr lang="en-US" sz="3600" dirty="0" err="1"/>
              <a:t>config</a:t>
            </a:r>
            <a:r>
              <a:rPr lang="en-US" sz="3600" dirty="0" smtClean="0"/>
              <a:t>)</a:t>
            </a:r>
          </a:p>
          <a:p>
            <a:pPr marL="2988138" lvl="2" indent="-571557">
              <a:buSzPct val="100000"/>
              <a:buFont typeface="Arial"/>
              <a:buChar char="•"/>
              <a:defRPr sz="2600"/>
            </a:pPr>
            <a:r>
              <a:rPr lang="en-US" sz="3600" dirty="0"/>
              <a:t>public void </a:t>
            </a:r>
            <a:r>
              <a:rPr lang="en-US" sz="3600" dirty="0" err="1"/>
              <a:t>doFilter</a:t>
            </a:r>
            <a:r>
              <a:rPr lang="en-US" sz="3600" dirty="0"/>
              <a:t>(</a:t>
            </a:r>
            <a:r>
              <a:rPr lang="en-US" sz="3600" dirty="0" err="1"/>
              <a:t>HttpServletRequest</a:t>
            </a:r>
            <a:r>
              <a:rPr lang="en-US" sz="3600" dirty="0"/>
              <a:t> </a:t>
            </a:r>
            <a:r>
              <a:rPr lang="en-US" sz="3600" dirty="0" err="1"/>
              <a:t>request,HttpServletResponse</a:t>
            </a:r>
            <a:r>
              <a:rPr lang="en-US" sz="3600" dirty="0"/>
              <a:t> response, </a:t>
            </a:r>
            <a:r>
              <a:rPr lang="en-US" sz="3600" dirty="0" err="1"/>
              <a:t>FilterChain</a:t>
            </a:r>
            <a:r>
              <a:rPr lang="en-US" sz="3600" dirty="0"/>
              <a:t> chain</a:t>
            </a:r>
            <a:r>
              <a:rPr lang="en-US" sz="3600" dirty="0" smtClean="0"/>
              <a:t>)</a:t>
            </a:r>
          </a:p>
          <a:p>
            <a:pPr marL="2988138" lvl="2" indent="-571557">
              <a:buSzPct val="100000"/>
              <a:buFont typeface="Arial"/>
              <a:buChar char="•"/>
              <a:defRPr sz="2600"/>
            </a:pPr>
            <a:r>
              <a:rPr lang="en-US" sz="3600" dirty="0"/>
              <a:t>public void destroy()</a:t>
            </a:r>
            <a:endParaRPr lang="en-US" sz="3600" dirty="0" smtClean="0"/>
          </a:p>
          <a:p>
            <a:pPr marL="1779840" lvl="1" indent="-571557">
              <a:buSzPct val="100000"/>
              <a:buFont typeface="Arial"/>
              <a:buChar char="•"/>
              <a:defRPr sz="2600"/>
            </a:pPr>
            <a:r>
              <a:rPr lang="en-US" sz="3600" dirty="0" err="1" smtClean="0"/>
              <a:t>FilterChain</a:t>
            </a:r>
            <a:r>
              <a:rPr lang="en-US" sz="3600" dirty="0"/>
              <a:t>: The object of </a:t>
            </a:r>
            <a:r>
              <a:rPr lang="en-US" sz="3600" dirty="0" err="1"/>
              <a:t>FilterChain</a:t>
            </a:r>
            <a:r>
              <a:rPr lang="en-US" sz="3600" dirty="0"/>
              <a:t> is responsible to invoke the next filter or resource in the </a:t>
            </a:r>
            <a:r>
              <a:rPr lang="en-US" sz="3600" dirty="0" err="1"/>
              <a:t>chain.This</a:t>
            </a:r>
            <a:r>
              <a:rPr lang="en-US" sz="3600" dirty="0"/>
              <a:t> object is passed in the </a:t>
            </a:r>
            <a:r>
              <a:rPr lang="en-US" sz="3600" dirty="0" err="1"/>
              <a:t>doFilter</a:t>
            </a:r>
            <a:r>
              <a:rPr lang="en-US" sz="3600" dirty="0"/>
              <a:t> method of Filter interface</a:t>
            </a:r>
            <a:r>
              <a:rPr lang="en-US" sz="3600" dirty="0" smtClean="0"/>
              <a:t>.</a:t>
            </a:r>
          </a:p>
          <a:p>
            <a:pPr marL="2988138" lvl="2" indent="-571557">
              <a:buSzPct val="100000"/>
              <a:buFont typeface="Arial"/>
              <a:buChar char="•"/>
              <a:defRPr sz="2600"/>
            </a:pPr>
            <a:r>
              <a:rPr lang="en-US" sz="3600" dirty="0" smtClean="0"/>
              <a:t>Methods:</a:t>
            </a:r>
          </a:p>
          <a:p>
            <a:pPr marL="2988138" lvl="2" indent="-571557">
              <a:buSzPct val="100000"/>
              <a:buFont typeface="Arial"/>
              <a:buChar char="•"/>
              <a:defRPr sz="2600"/>
            </a:pPr>
            <a:r>
              <a:rPr lang="en-US" sz="3600" dirty="0"/>
              <a:t>public void </a:t>
            </a:r>
            <a:r>
              <a:rPr lang="en-US" sz="3600" dirty="0" err="1"/>
              <a:t>doFilter</a:t>
            </a:r>
            <a:r>
              <a:rPr lang="en-US" sz="3600" dirty="0"/>
              <a:t>(</a:t>
            </a:r>
            <a:r>
              <a:rPr lang="en-US" sz="3600" dirty="0" err="1"/>
              <a:t>HttpServletRequest</a:t>
            </a:r>
            <a:r>
              <a:rPr lang="en-US" sz="3600" dirty="0"/>
              <a:t> request, </a:t>
            </a:r>
            <a:r>
              <a:rPr lang="en-US" sz="3600" dirty="0" err="1"/>
              <a:t>HttpServletResponse</a:t>
            </a:r>
            <a:r>
              <a:rPr lang="en-US" sz="3600" dirty="0"/>
              <a:t> response):</a:t>
            </a:r>
            <a:endParaRPr lang="en-US" sz="3600" dirty="0" smtClean="0"/>
          </a:p>
          <a:p>
            <a:pPr marL="1779840" lvl="1" indent="-571557">
              <a:buSzPct val="100000"/>
              <a:buFont typeface="Arial"/>
              <a:buChar char="•"/>
              <a:defRPr sz="2600"/>
            </a:pPr>
            <a:r>
              <a:rPr lang="en-US" sz="3600" dirty="0" err="1" smtClean="0"/>
              <a:t>FilterConfig</a:t>
            </a:r>
            <a:r>
              <a:rPr lang="en-US" sz="3600" dirty="0"/>
              <a:t>: An object of </a:t>
            </a:r>
            <a:r>
              <a:rPr lang="en-US" sz="3600" dirty="0" err="1"/>
              <a:t>FilterConfig</a:t>
            </a:r>
            <a:r>
              <a:rPr lang="en-US" sz="3600" dirty="0"/>
              <a:t> is created by the web container. This object can be used to get the configuration information from the </a:t>
            </a:r>
            <a:r>
              <a:rPr lang="en-US" sz="3600" dirty="0" err="1"/>
              <a:t>web.xml</a:t>
            </a:r>
            <a:r>
              <a:rPr lang="en-US" sz="3600" dirty="0"/>
              <a:t> file</a:t>
            </a:r>
            <a:r>
              <a:rPr lang="en-US" sz="3600" dirty="0" smtClean="0"/>
              <a:t>.</a:t>
            </a:r>
          </a:p>
          <a:p>
            <a:pPr marL="2988138" lvl="2" indent="-571557">
              <a:buSzPct val="100000"/>
              <a:buFont typeface="Arial"/>
              <a:buChar char="•"/>
              <a:defRPr sz="2600"/>
            </a:pPr>
            <a:r>
              <a:rPr lang="en-US" sz="3600" dirty="0" smtClean="0"/>
              <a:t>Methods:</a:t>
            </a:r>
          </a:p>
          <a:p>
            <a:pPr marL="2988138" lvl="2" indent="-571557">
              <a:buSzPct val="100000"/>
              <a:buFont typeface="Arial"/>
              <a:buChar char="•"/>
              <a:defRPr sz="2600"/>
            </a:pPr>
            <a:r>
              <a:rPr lang="en-US" sz="3600" dirty="0"/>
              <a:t>public String </a:t>
            </a:r>
            <a:r>
              <a:rPr lang="en-US" sz="3600" dirty="0" err="1"/>
              <a:t>getInitParameter</a:t>
            </a:r>
            <a:r>
              <a:rPr lang="en-US" sz="3600" dirty="0"/>
              <a:t>(String </a:t>
            </a:r>
            <a:r>
              <a:rPr lang="en-US" sz="3600" dirty="0" err="1"/>
              <a:t>parameterName</a:t>
            </a:r>
            <a:r>
              <a:rPr lang="en-US" sz="3600" dirty="0" smtClean="0"/>
              <a:t>)</a:t>
            </a:r>
          </a:p>
          <a:p>
            <a:pPr marL="2988138" lvl="2" indent="-571557">
              <a:buSzPct val="100000"/>
              <a:buFont typeface="Arial"/>
              <a:buChar char="•"/>
              <a:defRPr sz="2600"/>
            </a:pPr>
            <a:r>
              <a:rPr lang="en-US" sz="3600" dirty="0"/>
              <a:t>public </a:t>
            </a:r>
            <a:r>
              <a:rPr lang="en-US" sz="3600" dirty="0" err="1"/>
              <a:t>java.util.Enumeration</a:t>
            </a:r>
            <a:r>
              <a:rPr lang="en-US" sz="3600" dirty="0"/>
              <a:t> </a:t>
            </a:r>
            <a:r>
              <a:rPr lang="en-US" sz="3600" dirty="0" err="1"/>
              <a:t>getInitParameterNames</a:t>
            </a:r>
            <a:r>
              <a:rPr lang="en-US" sz="3600" dirty="0" smtClean="0"/>
              <a:t>()</a:t>
            </a:r>
          </a:p>
          <a:p>
            <a:pPr marL="2988138" lvl="2" indent="-571557">
              <a:buSzPct val="100000"/>
              <a:buFont typeface="Arial"/>
              <a:buChar char="•"/>
              <a:defRPr sz="2600"/>
            </a:pPr>
            <a:r>
              <a:rPr lang="en-US" sz="3600" dirty="0"/>
              <a:t>public </a:t>
            </a:r>
            <a:r>
              <a:rPr lang="en-US" sz="3600" dirty="0" err="1"/>
              <a:t>ServletContext</a:t>
            </a:r>
            <a:r>
              <a:rPr lang="en-US" sz="3600" dirty="0"/>
              <a:t> </a:t>
            </a:r>
            <a:r>
              <a:rPr lang="en-US" sz="3600" dirty="0" err="1"/>
              <a:t>getServletContext</a:t>
            </a:r>
            <a:r>
              <a:rPr lang="en-US" sz="3600" dirty="0"/>
              <a:t>()</a:t>
            </a:r>
            <a:endParaRPr lang="en-US" sz="3600" dirty="0"/>
          </a:p>
        </p:txBody>
      </p:sp>
    </p:spTree>
    <p:extLst>
      <p:ext uri="{BB962C8B-B14F-4D97-AF65-F5344CB8AC3E}">
        <p14:creationId xmlns:p14="http://schemas.microsoft.com/office/powerpoint/2010/main" val="391523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46"/>
                                        </p:tgtEl>
                                        <p:attrNameLst>
                                          <p:attrName>style.visibility</p:attrName>
                                        </p:attrNameLst>
                                      </p:cBhvr>
                                      <p:to>
                                        <p:strVal val="visible"/>
                                      </p:to>
                                    </p:set>
                                    <p:anim calcmode="lin" valueType="num">
                                      <p:cBhvr>
                                        <p:cTn id="7" dur="1000" fill="hold"/>
                                        <p:tgtEl>
                                          <p:spTgt spid="346"/>
                                        </p:tgtEl>
                                        <p:attrNameLst>
                                          <p:attrName>ppt_x</p:attrName>
                                        </p:attrNameLst>
                                      </p:cBhvr>
                                      <p:tavLst>
                                        <p:tav tm="0">
                                          <p:val>
                                            <p:strVal val="0-#ppt_w/2"/>
                                          </p:val>
                                        </p:tav>
                                        <p:tav tm="100000">
                                          <p:val>
                                            <p:strVal val="#ppt_x"/>
                                          </p:val>
                                        </p:tav>
                                      </p:tavLst>
                                    </p:anim>
                                    <p:anim calcmode="lin" valueType="num">
                                      <p:cBhvr>
                                        <p:cTn id="8" dur="1000" fill="hold"/>
                                        <p:tgtEl>
                                          <p:spTgt spid="34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47"/>
                                        </p:tgtEl>
                                        <p:attrNameLst>
                                          <p:attrName>style.visibility</p:attrName>
                                        </p:attrNameLst>
                                      </p:cBhvr>
                                      <p:to>
                                        <p:strVal val="visible"/>
                                      </p:to>
                                    </p:set>
                                    <p:anim calcmode="lin" valueType="num">
                                      <p:cBhvr>
                                        <p:cTn id="12" dur="500" fill="hold"/>
                                        <p:tgtEl>
                                          <p:spTgt spid="347"/>
                                        </p:tgtEl>
                                        <p:attrNameLst>
                                          <p:attrName>ppt_x</p:attrName>
                                        </p:attrNameLst>
                                      </p:cBhvr>
                                      <p:tavLst>
                                        <p:tav tm="0">
                                          <p:val>
                                            <p:strVal val="#ppt_x"/>
                                          </p:val>
                                        </p:tav>
                                        <p:tav tm="100000">
                                          <p:val>
                                            <p:strVal val="#ppt_x"/>
                                          </p:val>
                                        </p:tav>
                                      </p:tavLst>
                                    </p:anim>
                                    <p:anim calcmode="lin" valueType="num">
                                      <p:cBhvr>
                                        <p:cTn id="13" dur="500" fill="hold"/>
                                        <p:tgtEl>
                                          <p:spTgt spid="3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 grpId="0" animBg="1" advAuto="0"/>
      <p:bldP spid="347"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5" name="Group 9"/>
          <p:cNvGrpSpPr/>
          <p:nvPr/>
        </p:nvGrpSpPr>
        <p:grpSpPr>
          <a:xfrm>
            <a:off x="19147628" y="9853826"/>
            <a:ext cx="3026674" cy="3026673"/>
            <a:chOff x="0" y="0"/>
            <a:chExt cx="3026475" cy="3026475"/>
          </a:xfrm>
        </p:grpSpPr>
        <p:graphicFrame>
          <p:nvGraphicFramePr>
            <p:cNvPr id="34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34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34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Servlet Wrappers</a:t>
            </a:r>
            <a:endParaRPr dirty="0"/>
          </a:p>
        </p:txBody>
      </p:sp>
      <p:sp>
        <p:nvSpPr>
          <p:cNvPr id="347" name="10 Conector recto"/>
          <p:cNvSpPr/>
          <p:nvPr/>
        </p:nvSpPr>
        <p:spPr>
          <a:xfrm>
            <a:off x="1905918" y="2763854"/>
            <a:ext cx="4031181" cy="0"/>
          </a:xfrm>
          <a:prstGeom prst="line">
            <a:avLst/>
          </a:prstGeom>
          <a:ln w="57150">
            <a:solidFill>
              <a:srgbClr val="C00000"/>
            </a:solidFill>
            <a:miter/>
          </a:ln>
        </p:spPr>
        <p:txBody>
          <a:bodyPr lIns="45722" rIns="45722"/>
          <a:lstStyle/>
          <a:p>
            <a:endParaRPr/>
          </a:p>
        </p:txBody>
      </p:sp>
      <p:sp>
        <p:nvSpPr>
          <p:cNvPr id="348" name="TextBox 34"/>
          <p:cNvSpPr txBox="1"/>
          <p:nvPr/>
        </p:nvSpPr>
        <p:spPr>
          <a:xfrm>
            <a:off x="2428454" y="3506570"/>
            <a:ext cx="19983523" cy="6186309"/>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2600"/>
            </a:pPr>
            <a:r>
              <a:rPr lang="en-US" sz="3600" dirty="0"/>
              <a:t>If you need to extend the functionality of request or response objects, there are wrapper classes that can wrap around current request or </a:t>
            </a:r>
            <a:r>
              <a:rPr lang="en-US" sz="3600" dirty="0" smtClean="0"/>
              <a:t>response.</a:t>
            </a:r>
          </a:p>
          <a:p>
            <a:pPr marL="571557" indent="-571557">
              <a:buSzPct val="100000"/>
              <a:buFont typeface="Arial"/>
              <a:buChar char="•"/>
              <a:defRPr sz="2600"/>
            </a:pPr>
            <a:r>
              <a:rPr lang="en-US" sz="3600" dirty="0" smtClean="0"/>
              <a:t>The </a:t>
            </a:r>
            <a:r>
              <a:rPr lang="en-US" sz="3600" dirty="0"/>
              <a:t>wrapper classes implements the required interfaces so that we can pass it to any place that expects those interface implementations. These wrappers will simply delegate the calls to the default container implementation of the request and response interfaces</a:t>
            </a:r>
            <a:r>
              <a:rPr lang="en-US" sz="3600" dirty="0" smtClean="0"/>
              <a:t>.</a:t>
            </a:r>
          </a:p>
          <a:p>
            <a:pPr marL="571557" indent="-571557">
              <a:buSzPct val="100000"/>
              <a:buFont typeface="Arial"/>
              <a:buChar char="•"/>
              <a:defRPr sz="2600"/>
            </a:pPr>
            <a:r>
              <a:rPr lang="en-US" sz="3600" dirty="0" smtClean="0"/>
              <a:t>Wrappers </a:t>
            </a:r>
            <a:r>
              <a:rPr lang="en-US" sz="3600" dirty="0"/>
              <a:t>are required because the current implementation of the interface is container specific and hence you cannot extend them. However you can extend the wrappers and override only those methods that are required to be changed. The remaining method calls will be delegated to the container implementation. </a:t>
            </a:r>
            <a:endParaRPr lang="en-US" sz="3600" dirty="0" smtClean="0"/>
          </a:p>
          <a:p>
            <a:pPr marL="571557" indent="-571557">
              <a:buSzPct val="100000"/>
              <a:buFont typeface="Arial"/>
              <a:buChar char="•"/>
              <a:defRPr sz="2600"/>
            </a:pPr>
            <a:r>
              <a:rPr lang="en-US" sz="3600" dirty="0" smtClean="0"/>
              <a:t>You </a:t>
            </a:r>
            <a:r>
              <a:rPr lang="en-US" sz="3600" dirty="0"/>
              <a:t>may also implement the interfaces from scratch on your own, but that would be a very difficult and time consuming task.</a:t>
            </a:r>
            <a:endParaRPr lang="en-US" sz="3600" dirty="0"/>
          </a:p>
        </p:txBody>
      </p:sp>
    </p:spTree>
    <p:extLst>
      <p:ext uri="{BB962C8B-B14F-4D97-AF65-F5344CB8AC3E}">
        <p14:creationId xmlns:p14="http://schemas.microsoft.com/office/powerpoint/2010/main" val="19611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46"/>
                                        </p:tgtEl>
                                        <p:attrNameLst>
                                          <p:attrName>style.visibility</p:attrName>
                                        </p:attrNameLst>
                                      </p:cBhvr>
                                      <p:to>
                                        <p:strVal val="visible"/>
                                      </p:to>
                                    </p:set>
                                    <p:anim calcmode="lin" valueType="num">
                                      <p:cBhvr>
                                        <p:cTn id="7" dur="1000" fill="hold"/>
                                        <p:tgtEl>
                                          <p:spTgt spid="346"/>
                                        </p:tgtEl>
                                        <p:attrNameLst>
                                          <p:attrName>ppt_x</p:attrName>
                                        </p:attrNameLst>
                                      </p:cBhvr>
                                      <p:tavLst>
                                        <p:tav tm="0">
                                          <p:val>
                                            <p:strVal val="0-#ppt_w/2"/>
                                          </p:val>
                                        </p:tav>
                                        <p:tav tm="100000">
                                          <p:val>
                                            <p:strVal val="#ppt_x"/>
                                          </p:val>
                                        </p:tav>
                                      </p:tavLst>
                                    </p:anim>
                                    <p:anim calcmode="lin" valueType="num">
                                      <p:cBhvr>
                                        <p:cTn id="8" dur="1000" fill="hold"/>
                                        <p:tgtEl>
                                          <p:spTgt spid="34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47"/>
                                        </p:tgtEl>
                                        <p:attrNameLst>
                                          <p:attrName>style.visibility</p:attrName>
                                        </p:attrNameLst>
                                      </p:cBhvr>
                                      <p:to>
                                        <p:strVal val="visible"/>
                                      </p:to>
                                    </p:set>
                                    <p:anim calcmode="lin" valueType="num">
                                      <p:cBhvr>
                                        <p:cTn id="12" dur="500" fill="hold"/>
                                        <p:tgtEl>
                                          <p:spTgt spid="347"/>
                                        </p:tgtEl>
                                        <p:attrNameLst>
                                          <p:attrName>ppt_x</p:attrName>
                                        </p:attrNameLst>
                                      </p:cBhvr>
                                      <p:tavLst>
                                        <p:tav tm="0">
                                          <p:val>
                                            <p:strVal val="#ppt_x"/>
                                          </p:val>
                                        </p:tav>
                                        <p:tav tm="100000">
                                          <p:val>
                                            <p:strVal val="#ppt_x"/>
                                          </p:val>
                                        </p:tav>
                                      </p:tavLst>
                                    </p:anim>
                                    <p:anim calcmode="lin" valueType="num">
                                      <p:cBhvr>
                                        <p:cTn id="13" dur="500" fill="hold"/>
                                        <p:tgtEl>
                                          <p:spTgt spid="3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 grpId="0" animBg="1" advAuto="0"/>
      <p:bldP spid="347"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5" name="Group 9"/>
          <p:cNvGrpSpPr/>
          <p:nvPr/>
        </p:nvGrpSpPr>
        <p:grpSpPr>
          <a:xfrm>
            <a:off x="19147628" y="9853826"/>
            <a:ext cx="3026674" cy="3026673"/>
            <a:chOff x="0" y="0"/>
            <a:chExt cx="3026475" cy="3026475"/>
          </a:xfrm>
        </p:grpSpPr>
        <p:graphicFrame>
          <p:nvGraphicFramePr>
            <p:cNvPr id="34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34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34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err="1"/>
              <a:t>ServletRequestWrapper</a:t>
            </a:r>
            <a:endParaRPr dirty="0"/>
          </a:p>
        </p:txBody>
      </p:sp>
      <p:sp>
        <p:nvSpPr>
          <p:cNvPr id="347" name="10 Conector recto"/>
          <p:cNvSpPr/>
          <p:nvPr/>
        </p:nvSpPr>
        <p:spPr>
          <a:xfrm>
            <a:off x="1905918" y="2763854"/>
            <a:ext cx="5516346" cy="0"/>
          </a:xfrm>
          <a:prstGeom prst="line">
            <a:avLst/>
          </a:prstGeom>
          <a:ln w="57150">
            <a:solidFill>
              <a:srgbClr val="C00000"/>
            </a:solidFill>
            <a:miter/>
          </a:ln>
        </p:spPr>
        <p:txBody>
          <a:bodyPr lIns="45722" rIns="45722"/>
          <a:lstStyle/>
          <a:p>
            <a:endParaRPr/>
          </a:p>
        </p:txBody>
      </p:sp>
      <p:sp>
        <p:nvSpPr>
          <p:cNvPr id="348" name="TextBox 34"/>
          <p:cNvSpPr txBox="1"/>
          <p:nvPr/>
        </p:nvSpPr>
        <p:spPr>
          <a:xfrm>
            <a:off x="2428454" y="3077775"/>
            <a:ext cx="19983523" cy="3970318"/>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2600"/>
            </a:pPr>
            <a:r>
              <a:rPr lang="en-US" sz="3600" dirty="0" err="1"/>
              <a:t>ServletRequestWrapper</a:t>
            </a:r>
            <a:r>
              <a:rPr lang="en-US" sz="3600" dirty="0"/>
              <a:t> class implements </a:t>
            </a:r>
            <a:r>
              <a:rPr lang="en-US" sz="3600" dirty="0" err="1"/>
              <a:t>ServletRequest</a:t>
            </a:r>
            <a:r>
              <a:rPr lang="en-US" sz="3600" dirty="0" smtClean="0"/>
              <a:t>.</a:t>
            </a:r>
          </a:p>
          <a:p>
            <a:pPr marL="571557" indent="-571557">
              <a:buSzPct val="100000"/>
              <a:buFont typeface="Arial"/>
              <a:buChar char="•"/>
              <a:defRPr sz="2600"/>
            </a:pPr>
            <a:r>
              <a:rPr lang="en-US" sz="3600" dirty="0" smtClean="0"/>
              <a:t>The </a:t>
            </a:r>
            <a:r>
              <a:rPr lang="en-US" sz="3600" dirty="0"/>
              <a:t>constructor of </a:t>
            </a:r>
            <a:r>
              <a:rPr lang="en-US" sz="3600" dirty="0" err="1"/>
              <a:t>ServletRequestWrapper</a:t>
            </a:r>
            <a:r>
              <a:rPr lang="en-US" sz="3600" dirty="0"/>
              <a:t> sets the encapsulation</a:t>
            </a:r>
            <a:r>
              <a:rPr lang="en-US" sz="3600" dirty="0" smtClean="0"/>
              <a:t>:</a:t>
            </a:r>
          </a:p>
          <a:p>
            <a:pPr marL="1779840" lvl="1" indent="-571557">
              <a:buSzPct val="100000"/>
              <a:buFont typeface="Arial"/>
              <a:buChar char="•"/>
              <a:defRPr sz="2600"/>
            </a:pPr>
            <a:r>
              <a:rPr lang="en-US" sz="3600" dirty="0" smtClean="0"/>
              <a:t>public </a:t>
            </a:r>
            <a:r>
              <a:rPr lang="en-US" sz="3600" dirty="0" err="1"/>
              <a:t>ServletRequestWrapper</a:t>
            </a:r>
            <a:r>
              <a:rPr lang="en-US" sz="3600" dirty="0"/>
              <a:t>(</a:t>
            </a:r>
            <a:r>
              <a:rPr lang="en-US" sz="3600" dirty="0" err="1"/>
              <a:t>ServletRequest</a:t>
            </a:r>
            <a:r>
              <a:rPr lang="en-US" sz="3600" dirty="0"/>
              <a:t> </a:t>
            </a:r>
            <a:r>
              <a:rPr lang="en-US" sz="3600" dirty="0" err="1"/>
              <a:t>encapsulatedReq</a:t>
            </a:r>
            <a:r>
              <a:rPr lang="en-US" sz="3600" dirty="0" smtClean="0"/>
              <a:t>)</a:t>
            </a:r>
          </a:p>
          <a:p>
            <a:pPr marL="1779840" lvl="1" indent="-571557">
              <a:buSzPct val="100000"/>
              <a:buFont typeface="Arial"/>
              <a:buChar char="•"/>
              <a:defRPr sz="2600"/>
            </a:pPr>
            <a:r>
              <a:rPr lang="en-US" sz="3600" dirty="0" smtClean="0"/>
              <a:t>An </a:t>
            </a:r>
            <a:r>
              <a:rPr lang="en-US" sz="3600" dirty="0" err="1"/>
              <a:t>IllegalArgumentException</a:t>
            </a:r>
            <a:r>
              <a:rPr lang="en-US" sz="3600" dirty="0"/>
              <a:t> if the argument passed is </a:t>
            </a:r>
            <a:r>
              <a:rPr lang="en-US" sz="3600" dirty="0" smtClean="0"/>
              <a:t>null</a:t>
            </a:r>
          </a:p>
          <a:p>
            <a:pPr marL="571557" indent="-571557">
              <a:buSzPct val="100000"/>
              <a:buFont typeface="Arial"/>
              <a:buChar char="•"/>
              <a:defRPr sz="2600"/>
            </a:pPr>
            <a:r>
              <a:rPr lang="en-US" sz="3600" dirty="0" smtClean="0"/>
              <a:t>Two </a:t>
            </a:r>
            <a:r>
              <a:rPr lang="en-US" sz="3600" dirty="0"/>
              <a:t>extra methods used to modify encapsulated </a:t>
            </a:r>
            <a:r>
              <a:rPr lang="en-US" sz="3600" dirty="0" smtClean="0"/>
              <a:t>request</a:t>
            </a:r>
          </a:p>
          <a:p>
            <a:pPr marL="1779840" lvl="1" indent="-571557">
              <a:buSzPct val="100000"/>
              <a:buFont typeface="Arial"/>
              <a:buChar char="•"/>
              <a:defRPr sz="2600"/>
            </a:pPr>
            <a:r>
              <a:rPr lang="en-US" sz="3600" dirty="0" err="1" smtClean="0"/>
              <a:t>ServletRequest</a:t>
            </a:r>
            <a:r>
              <a:rPr lang="en-US" sz="3600" dirty="0" smtClean="0"/>
              <a:t> </a:t>
            </a:r>
            <a:r>
              <a:rPr lang="en-US" sz="3600" dirty="0" err="1"/>
              <a:t>getRequest</a:t>
            </a:r>
            <a:r>
              <a:rPr lang="en-US" sz="3600" dirty="0" smtClean="0"/>
              <a:t>()</a:t>
            </a:r>
          </a:p>
          <a:p>
            <a:pPr marL="1779840" lvl="1" indent="-571557">
              <a:buSzPct val="100000"/>
              <a:buFont typeface="Arial"/>
              <a:buChar char="•"/>
              <a:defRPr sz="2600"/>
            </a:pPr>
            <a:r>
              <a:rPr lang="en-US" sz="3600" dirty="0" smtClean="0"/>
              <a:t>void </a:t>
            </a:r>
            <a:r>
              <a:rPr lang="en-US" sz="3600" dirty="0" err="1"/>
              <a:t>setRequest</a:t>
            </a:r>
            <a:r>
              <a:rPr lang="en-US" sz="3600" dirty="0"/>
              <a:t> (</a:t>
            </a:r>
            <a:r>
              <a:rPr lang="en-US" sz="3600" dirty="0" err="1"/>
              <a:t>ServletRequest</a:t>
            </a:r>
            <a:r>
              <a:rPr lang="en-US" sz="3600" dirty="0"/>
              <a:t> </a:t>
            </a:r>
            <a:r>
              <a:rPr lang="en-US" sz="3600" dirty="0" err="1"/>
              <a:t>encapsulatedReq</a:t>
            </a:r>
            <a:r>
              <a:rPr lang="en-US" sz="3600" dirty="0"/>
              <a:t>)</a:t>
            </a:r>
            <a:endParaRPr lang="en-US" sz="3600" dirty="0"/>
          </a:p>
        </p:txBody>
      </p:sp>
      <p:sp>
        <p:nvSpPr>
          <p:cNvPr id="8" name="Marcador de texto 4"/>
          <p:cNvSpPr txBox="1"/>
          <p:nvPr/>
        </p:nvSpPr>
        <p:spPr>
          <a:xfrm>
            <a:off x="1829712" y="7194904"/>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err="1"/>
              <a:t>ServletResponseWrapper</a:t>
            </a:r>
            <a:endParaRPr dirty="0"/>
          </a:p>
        </p:txBody>
      </p:sp>
      <p:sp>
        <p:nvSpPr>
          <p:cNvPr id="9" name="10 Conector recto"/>
          <p:cNvSpPr/>
          <p:nvPr/>
        </p:nvSpPr>
        <p:spPr>
          <a:xfrm>
            <a:off x="1905917" y="8052493"/>
            <a:ext cx="6011402" cy="0"/>
          </a:xfrm>
          <a:prstGeom prst="line">
            <a:avLst/>
          </a:prstGeom>
          <a:ln w="57150">
            <a:solidFill>
              <a:srgbClr val="C00000"/>
            </a:solidFill>
            <a:miter/>
          </a:ln>
        </p:spPr>
        <p:txBody>
          <a:bodyPr lIns="45722" rIns="45722"/>
          <a:lstStyle/>
          <a:p>
            <a:endParaRPr/>
          </a:p>
        </p:txBody>
      </p:sp>
      <p:sp>
        <p:nvSpPr>
          <p:cNvPr id="10" name="TextBox 34"/>
          <p:cNvSpPr txBox="1"/>
          <p:nvPr/>
        </p:nvSpPr>
        <p:spPr>
          <a:xfrm>
            <a:off x="2428453" y="8382258"/>
            <a:ext cx="19983523" cy="3970318"/>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2600"/>
            </a:pPr>
            <a:r>
              <a:rPr lang="en-US" sz="3600" dirty="0"/>
              <a:t>The </a:t>
            </a:r>
            <a:r>
              <a:rPr lang="en-US" sz="3600" dirty="0" err="1"/>
              <a:t>ServletResponseWrapper</a:t>
            </a:r>
            <a:r>
              <a:rPr lang="en-US" sz="3600" dirty="0"/>
              <a:t> class implements </a:t>
            </a:r>
            <a:r>
              <a:rPr lang="en-US" sz="3600" dirty="0" err="1" smtClean="0"/>
              <a:t>ServletResponse</a:t>
            </a:r>
            <a:endParaRPr lang="en-US" sz="3600" dirty="0" smtClean="0"/>
          </a:p>
          <a:p>
            <a:pPr marL="571557" indent="-571557">
              <a:buSzPct val="100000"/>
              <a:buFont typeface="Arial"/>
              <a:buChar char="•"/>
              <a:defRPr sz="2600"/>
            </a:pPr>
            <a:r>
              <a:rPr lang="en-US" sz="3600" dirty="0" smtClean="0"/>
              <a:t>The </a:t>
            </a:r>
            <a:r>
              <a:rPr lang="en-US" sz="3600" dirty="0"/>
              <a:t>constructor of </a:t>
            </a:r>
            <a:r>
              <a:rPr lang="en-US" sz="3600" dirty="0" err="1"/>
              <a:t>ServletResponseWrapper</a:t>
            </a:r>
            <a:r>
              <a:rPr lang="en-US" sz="3600" dirty="0"/>
              <a:t> sets the encapsulation</a:t>
            </a:r>
            <a:r>
              <a:rPr lang="en-US" sz="3600" dirty="0" smtClean="0"/>
              <a:t>:</a:t>
            </a:r>
          </a:p>
          <a:p>
            <a:pPr marL="1779840" lvl="1" indent="-571557">
              <a:buSzPct val="100000"/>
              <a:buFont typeface="Arial"/>
              <a:buChar char="•"/>
              <a:defRPr sz="2600"/>
            </a:pPr>
            <a:r>
              <a:rPr lang="en-US" sz="3600" dirty="0" smtClean="0"/>
              <a:t>public </a:t>
            </a:r>
            <a:r>
              <a:rPr lang="en-US" sz="3600" dirty="0" err="1"/>
              <a:t>ServletResponseWrapper</a:t>
            </a:r>
            <a:r>
              <a:rPr lang="en-US" sz="3600" dirty="0"/>
              <a:t> (</a:t>
            </a:r>
            <a:r>
              <a:rPr lang="en-US" sz="3600" dirty="0" err="1"/>
              <a:t>ServletResponse</a:t>
            </a:r>
            <a:r>
              <a:rPr lang="en-US" sz="3600" dirty="0"/>
              <a:t> </a:t>
            </a:r>
            <a:r>
              <a:rPr lang="en-US" sz="3600" dirty="0" err="1"/>
              <a:t>encapsulatedResp</a:t>
            </a:r>
            <a:r>
              <a:rPr lang="en-US" sz="3600" dirty="0" smtClean="0"/>
              <a:t>)</a:t>
            </a:r>
          </a:p>
          <a:p>
            <a:pPr marL="1779840" lvl="1" indent="-571557">
              <a:buSzPct val="100000"/>
              <a:buFont typeface="Arial"/>
              <a:buChar char="•"/>
              <a:defRPr sz="2600"/>
            </a:pPr>
            <a:r>
              <a:rPr lang="en-US" sz="3600" dirty="0" smtClean="0"/>
              <a:t>An </a:t>
            </a:r>
            <a:r>
              <a:rPr lang="en-US" sz="3600" dirty="0" err="1"/>
              <a:t>IllegalArgumentEceception</a:t>
            </a:r>
            <a:r>
              <a:rPr lang="en-US" sz="3600" dirty="0"/>
              <a:t> is thrown if the argument passed is </a:t>
            </a:r>
            <a:r>
              <a:rPr lang="en-US" sz="3600" dirty="0" smtClean="0"/>
              <a:t>null</a:t>
            </a:r>
          </a:p>
          <a:p>
            <a:pPr marL="571557" indent="-571557">
              <a:buSzPct val="100000"/>
              <a:buFont typeface="Arial"/>
              <a:buChar char="•"/>
              <a:defRPr sz="2600"/>
            </a:pPr>
            <a:r>
              <a:rPr lang="en-US" sz="3600" dirty="0" smtClean="0"/>
              <a:t>Two </a:t>
            </a:r>
            <a:r>
              <a:rPr lang="en-US" sz="3600" dirty="0"/>
              <a:t>extra methods used to modify encapsulated </a:t>
            </a:r>
            <a:r>
              <a:rPr lang="en-US" sz="3600" dirty="0" smtClean="0"/>
              <a:t>response</a:t>
            </a:r>
          </a:p>
          <a:p>
            <a:pPr marL="1779840" lvl="1" indent="-571557">
              <a:buSzPct val="100000"/>
              <a:buFont typeface="Arial"/>
              <a:buChar char="•"/>
              <a:defRPr sz="2600"/>
            </a:pPr>
            <a:r>
              <a:rPr lang="en-US" sz="3600" dirty="0" err="1" smtClean="0"/>
              <a:t>ServletResponse</a:t>
            </a:r>
            <a:r>
              <a:rPr lang="en-US" sz="3600" dirty="0" smtClean="0"/>
              <a:t> </a:t>
            </a:r>
            <a:r>
              <a:rPr lang="en-US" sz="3600" dirty="0" err="1"/>
              <a:t>getResponse</a:t>
            </a:r>
            <a:r>
              <a:rPr lang="en-US" sz="3600" dirty="0" smtClean="0"/>
              <a:t>()</a:t>
            </a:r>
          </a:p>
          <a:p>
            <a:pPr marL="1779840" lvl="1" indent="-571557">
              <a:buSzPct val="100000"/>
              <a:buFont typeface="Arial"/>
              <a:buChar char="•"/>
              <a:defRPr sz="2600"/>
            </a:pPr>
            <a:r>
              <a:rPr lang="en-US" sz="3600" dirty="0" smtClean="0"/>
              <a:t>void </a:t>
            </a:r>
            <a:r>
              <a:rPr lang="en-US" sz="3600" dirty="0" err="1"/>
              <a:t>setResponse</a:t>
            </a:r>
            <a:r>
              <a:rPr lang="en-US" sz="3600" dirty="0"/>
              <a:t>(</a:t>
            </a:r>
            <a:r>
              <a:rPr lang="en-US" sz="3600" dirty="0" err="1"/>
              <a:t>ServletResponse</a:t>
            </a:r>
            <a:r>
              <a:rPr lang="en-US" sz="3600" dirty="0"/>
              <a:t> </a:t>
            </a:r>
            <a:r>
              <a:rPr lang="en-US" sz="3600" dirty="0" err="1"/>
              <a:t>encapsulatedResp</a:t>
            </a:r>
            <a:r>
              <a:rPr lang="en-US" sz="3600" dirty="0"/>
              <a:t> )</a:t>
            </a:r>
            <a:endParaRPr lang="en-US" sz="3600" dirty="0"/>
          </a:p>
        </p:txBody>
      </p:sp>
    </p:spTree>
    <p:extLst>
      <p:ext uri="{BB962C8B-B14F-4D97-AF65-F5344CB8AC3E}">
        <p14:creationId xmlns:p14="http://schemas.microsoft.com/office/powerpoint/2010/main" val="1407726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46"/>
                                        </p:tgtEl>
                                        <p:attrNameLst>
                                          <p:attrName>style.visibility</p:attrName>
                                        </p:attrNameLst>
                                      </p:cBhvr>
                                      <p:to>
                                        <p:strVal val="visible"/>
                                      </p:to>
                                    </p:set>
                                    <p:anim calcmode="lin" valueType="num">
                                      <p:cBhvr>
                                        <p:cTn id="7" dur="1000" fill="hold"/>
                                        <p:tgtEl>
                                          <p:spTgt spid="346"/>
                                        </p:tgtEl>
                                        <p:attrNameLst>
                                          <p:attrName>ppt_x</p:attrName>
                                        </p:attrNameLst>
                                      </p:cBhvr>
                                      <p:tavLst>
                                        <p:tav tm="0">
                                          <p:val>
                                            <p:strVal val="0-#ppt_w/2"/>
                                          </p:val>
                                        </p:tav>
                                        <p:tav tm="100000">
                                          <p:val>
                                            <p:strVal val="#ppt_x"/>
                                          </p:val>
                                        </p:tav>
                                      </p:tavLst>
                                    </p:anim>
                                    <p:anim calcmode="lin" valueType="num">
                                      <p:cBhvr>
                                        <p:cTn id="8" dur="1000" fill="hold"/>
                                        <p:tgtEl>
                                          <p:spTgt spid="34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47"/>
                                        </p:tgtEl>
                                        <p:attrNameLst>
                                          <p:attrName>style.visibility</p:attrName>
                                        </p:attrNameLst>
                                      </p:cBhvr>
                                      <p:to>
                                        <p:strVal val="visible"/>
                                      </p:to>
                                    </p:set>
                                    <p:anim calcmode="lin" valueType="num">
                                      <p:cBhvr>
                                        <p:cTn id="12" dur="500" fill="hold"/>
                                        <p:tgtEl>
                                          <p:spTgt spid="347"/>
                                        </p:tgtEl>
                                        <p:attrNameLst>
                                          <p:attrName>ppt_x</p:attrName>
                                        </p:attrNameLst>
                                      </p:cBhvr>
                                      <p:tavLst>
                                        <p:tav tm="0">
                                          <p:val>
                                            <p:strVal val="#ppt_x"/>
                                          </p:val>
                                        </p:tav>
                                        <p:tav tm="100000">
                                          <p:val>
                                            <p:strVal val="#ppt_x"/>
                                          </p:val>
                                        </p:tav>
                                      </p:tavLst>
                                    </p:anim>
                                    <p:anim calcmode="lin" valueType="num">
                                      <p:cBhvr>
                                        <p:cTn id="13" dur="500" fill="hold"/>
                                        <p:tgtEl>
                                          <p:spTgt spid="347"/>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 presetClass="entr" presetSubtype="8" fill="hold" grpId="0" nodeType="afterEffect">
                                  <p:stCondLst>
                                    <p:cond delay="0"/>
                                  </p:stCondLst>
                                  <p:iterate>
                                    <p:tmAbs val="0"/>
                                  </p:iterate>
                                  <p:childTnLst>
                                    <p:set>
                                      <p:cBhvr>
                                        <p:cTn id="16" fill="hold"/>
                                        <p:tgtEl>
                                          <p:spTgt spid="8"/>
                                        </p:tgtEl>
                                        <p:attrNameLst>
                                          <p:attrName>style.visibility</p:attrName>
                                        </p:attrNameLst>
                                      </p:cBhvr>
                                      <p:to>
                                        <p:strVal val="visible"/>
                                      </p:to>
                                    </p:set>
                                    <p:anim calcmode="lin" valueType="num">
                                      <p:cBhvr>
                                        <p:cTn id="17" dur="1000" fill="hold"/>
                                        <p:tgtEl>
                                          <p:spTgt spid="8"/>
                                        </p:tgtEl>
                                        <p:attrNameLst>
                                          <p:attrName>ppt_x</p:attrName>
                                        </p:attrNameLst>
                                      </p:cBhvr>
                                      <p:tavLst>
                                        <p:tav tm="0">
                                          <p:val>
                                            <p:strVal val="0-#ppt_w/2"/>
                                          </p:val>
                                        </p:tav>
                                        <p:tav tm="100000">
                                          <p:val>
                                            <p:strVal val="#ppt_x"/>
                                          </p:val>
                                        </p:tav>
                                      </p:tavLst>
                                    </p:anim>
                                    <p:anim calcmode="lin" valueType="num">
                                      <p:cBhvr>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2500"/>
                            </p:stCondLst>
                            <p:childTnLst>
                              <p:par>
                                <p:cTn id="20" presetID="2" presetClass="entr" presetSubtype="4" fill="hold" grpId="0" nodeType="afterEffect">
                                  <p:stCondLst>
                                    <p:cond delay="0"/>
                                  </p:stCondLst>
                                  <p:iterate>
                                    <p:tmAbs val="0"/>
                                  </p:iterate>
                                  <p:childTnLst>
                                    <p:set>
                                      <p:cBhvr>
                                        <p:cTn id="21" fill="hold"/>
                                        <p:tgtEl>
                                          <p:spTgt spid="9"/>
                                        </p:tgtEl>
                                        <p:attrNameLst>
                                          <p:attrName>style.visibility</p:attrName>
                                        </p:attrNameLst>
                                      </p:cBhvr>
                                      <p:to>
                                        <p:strVal val="visible"/>
                                      </p:to>
                                    </p:set>
                                    <p:anim calcmode="lin" valueType="num">
                                      <p:cBhvr>
                                        <p:cTn id="22" dur="500" fill="hold"/>
                                        <p:tgtEl>
                                          <p:spTgt spid="9"/>
                                        </p:tgtEl>
                                        <p:attrNameLst>
                                          <p:attrName>ppt_x</p:attrName>
                                        </p:attrNameLst>
                                      </p:cBhvr>
                                      <p:tavLst>
                                        <p:tav tm="0">
                                          <p:val>
                                            <p:strVal val="#ppt_x"/>
                                          </p:val>
                                        </p:tav>
                                        <p:tav tm="100000">
                                          <p:val>
                                            <p:strVal val="#ppt_x"/>
                                          </p:val>
                                        </p:tav>
                                      </p:tavLst>
                                    </p:anim>
                                    <p:anim calcmode="lin" valueType="num">
                                      <p:cBhvr>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 grpId="0" animBg="1" advAuto="0"/>
      <p:bldP spid="347" grpId="0" animBg="1" advAuto="0"/>
      <p:bldP spid="8" grpId="0" animBg="1" advAuto="0"/>
      <p:bldP spid="9" grpId="0" animBg="1" advAuto="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169649</TotalTime>
  <Words>1944</Words>
  <Application>Microsoft Macintosh PowerPoint</Application>
  <PresentationFormat>Custom</PresentationFormat>
  <Paragraphs>147</Paragraphs>
  <Slides>19</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vt:i4>
      </vt:variant>
    </vt:vector>
  </HeadingPairs>
  <TitlesOfParts>
    <vt:vector size="32" baseType="lpstr">
      <vt:lpstr>Calibri</vt:lpstr>
      <vt:lpstr>Calibri Light</vt:lpstr>
      <vt:lpstr>Helvetica</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12398</cp:revision>
  <dcterms:created xsi:type="dcterms:W3CDTF">2014-07-01T16:42:18Z</dcterms:created>
  <dcterms:modified xsi:type="dcterms:W3CDTF">2017-12-11T22:10:35Z</dcterms:modified>
</cp:coreProperties>
</file>