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0"/>
  </p:notesMasterIdLst>
  <p:handoutMasterIdLst>
    <p:handoutMasterId r:id="rId21"/>
  </p:handoutMasterIdLst>
  <p:sldIdLst>
    <p:sldId id="793" r:id="rId2"/>
    <p:sldId id="804" r:id="rId3"/>
    <p:sldId id="906" r:id="rId4"/>
    <p:sldId id="922" r:id="rId5"/>
    <p:sldId id="923" r:id="rId6"/>
    <p:sldId id="924" r:id="rId7"/>
    <p:sldId id="925" r:id="rId8"/>
    <p:sldId id="926" r:id="rId9"/>
    <p:sldId id="927" r:id="rId10"/>
    <p:sldId id="928" r:id="rId11"/>
    <p:sldId id="929" r:id="rId12"/>
    <p:sldId id="930" r:id="rId13"/>
    <p:sldId id="931" r:id="rId14"/>
    <p:sldId id="932" r:id="rId15"/>
    <p:sldId id="933" r:id="rId16"/>
    <p:sldId id="934" r:id="rId17"/>
    <p:sldId id="935" r:id="rId18"/>
    <p:sldId id="794" r:id="rId19"/>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077" autoAdjust="0"/>
  </p:normalViewPr>
  <p:slideViewPr>
    <p:cSldViewPr>
      <p:cViewPr>
        <p:scale>
          <a:sx n="50" d="100"/>
          <a:sy n="50" d="100"/>
        </p:scale>
        <p:origin x="1048" y="312"/>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10/12/17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10/12/17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hyperlink" Target="http://sass-lang.com/instal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2: Advanced Web Development Concepts</a:t>
            </a: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course: </a:t>
            </a:r>
            <a:r>
              <a:rPr lang="en-US" dirty="0" smtClean="0"/>
              <a:t>Functions</a:t>
            </a:r>
            <a:endParaRPr dirty="0"/>
          </a:p>
        </p:txBody>
      </p:sp>
      <p:sp>
        <p:nvSpPr>
          <p:cNvPr id="221" name="10 Conector recto"/>
          <p:cNvSpPr/>
          <p:nvPr/>
        </p:nvSpPr>
        <p:spPr>
          <a:xfrm>
            <a:off x="1905916" y="2763854"/>
            <a:ext cx="10016848"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Functions are a way of packaging functionality that you wish to reuse. When you need the procedure you can call a function, with the function name, instead of rewriting the entire code each time. You have already seen some uses of functions above, for example:</a:t>
            </a:r>
          </a:p>
        </p:txBody>
      </p:sp>
      <p:sp>
        <p:nvSpPr>
          <p:cNvPr id="9" name="TextBox 34"/>
          <p:cNvSpPr txBox="1"/>
          <p:nvPr/>
        </p:nvSpPr>
        <p:spPr>
          <a:xfrm>
            <a:off x="2182694" y="8228298"/>
            <a:ext cx="19983523" cy="120032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You can </a:t>
            </a:r>
            <a:r>
              <a:rPr lang="en-US" sz="3600" dirty="0"/>
              <a:t>define your own functions — in this next example we write a simple function which takes two numbers as arguments and multiplies them: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037" y="5350122"/>
            <a:ext cx="12404051" cy="135396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4036" y="6793310"/>
            <a:ext cx="12404051" cy="131028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8454" y="9428626"/>
            <a:ext cx="9809346" cy="2133169"/>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41535" y="9428626"/>
            <a:ext cx="11898778" cy="2133169"/>
          </a:xfrm>
          <a:prstGeom prst="rect">
            <a:avLst/>
          </a:prstGeom>
        </p:spPr>
      </p:pic>
    </p:spTree>
    <p:extLst>
      <p:ext uri="{BB962C8B-B14F-4D97-AF65-F5344CB8AC3E}">
        <p14:creationId xmlns:p14="http://schemas.microsoft.com/office/powerpoint/2010/main" val="150767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course</a:t>
            </a:r>
            <a:r>
              <a:rPr lang="en-US"/>
              <a:t>: </a:t>
            </a:r>
            <a:r>
              <a:rPr lang="en-US" smtClean="0"/>
              <a:t>Events</a:t>
            </a:r>
            <a:endParaRPr dirty="0"/>
          </a:p>
        </p:txBody>
      </p:sp>
      <p:sp>
        <p:nvSpPr>
          <p:cNvPr id="221" name="10 Conector recto"/>
          <p:cNvSpPr/>
          <p:nvPr/>
        </p:nvSpPr>
        <p:spPr>
          <a:xfrm>
            <a:off x="1905916" y="2763854"/>
            <a:ext cx="8621693"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Real interactivity on a website needs events. These are code structures which listen for things happening in browser, running code in response. The most obvious example is the click event, which is fired by the browser when you click on something with your mouse. To demonstrate this, enter the following into your console, then click on the current webpage:</a:t>
            </a:r>
          </a:p>
        </p:txBody>
      </p:sp>
      <p:sp>
        <p:nvSpPr>
          <p:cNvPr id="9" name="TextBox 34"/>
          <p:cNvSpPr txBox="1"/>
          <p:nvPr/>
        </p:nvSpPr>
        <p:spPr>
          <a:xfrm>
            <a:off x="2182694" y="8228298"/>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There are many ways to attach an event to an element. Here we select the &lt;html&gt; element, setting its </a:t>
            </a:r>
            <a:r>
              <a:rPr lang="en-US" sz="3600" dirty="0" err="1"/>
              <a:t>onclick</a:t>
            </a:r>
            <a:r>
              <a:rPr lang="en-US" sz="3600" dirty="0"/>
              <a:t> handler property equal to an anonymous (i.e. nameless) function, which contains the code we want the click event to run.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4" y="5814894"/>
            <a:ext cx="12914690" cy="23191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695" y="9406831"/>
            <a:ext cx="9136015" cy="3745011"/>
          </a:xfrm>
          <a:prstGeom prst="rect">
            <a:avLst/>
          </a:prstGeom>
        </p:spPr>
      </p:pic>
    </p:spTree>
    <p:extLst>
      <p:ext uri="{BB962C8B-B14F-4D97-AF65-F5344CB8AC3E}">
        <p14:creationId xmlns:p14="http://schemas.microsoft.com/office/powerpoint/2010/main" val="1295229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What is jQuery?</a:t>
            </a:r>
            <a:endParaRPr dirty="0"/>
          </a:p>
        </p:txBody>
      </p:sp>
      <p:sp>
        <p:nvSpPr>
          <p:cNvPr id="221" name="10 Conector recto"/>
          <p:cNvSpPr/>
          <p:nvPr/>
        </p:nvSpPr>
        <p:spPr>
          <a:xfrm>
            <a:off x="1905917" y="2763854"/>
            <a:ext cx="3626137"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840230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jQuery is a fast and concise JavaScript Library created by John </a:t>
            </a:r>
            <a:r>
              <a:rPr lang="en-US" sz="3600" dirty="0" err="1"/>
              <a:t>Resig</a:t>
            </a:r>
            <a:r>
              <a:rPr lang="en-US" sz="3600" dirty="0"/>
              <a:t> in 2006 with a nice motto: Write less, do more. jQuery simplifies HTML document traversing, event handling, animating, and Ajax interactions for rapid web development. jQuery is a JavaScript toolkit designed to simplify various tasks by writing less code. Here is the list of important core features supported by </a:t>
            </a:r>
            <a:r>
              <a:rPr lang="en-US" sz="3600" dirty="0" smtClean="0"/>
              <a:t>jQuery</a:t>
            </a:r>
          </a:p>
          <a:p>
            <a:pPr marL="571557" indent="-571557">
              <a:buSzPct val="100000"/>
              <a:buFont typeface="Arial"/>
              <a:buChar char="•"/>
              <a:defRPr sz="3600"/>
            </a:pPr>
            <a:r>
              <a:rPr lang="en-US" sz="3600" dirty="0" smtClean="0"/>
              <a:t>DOM </a:t>
            </a:r>
            <a:r>
              <a:rPr lang="en-US" sz="3600" dirty="0"/>
              <a:t>manipulation − The jQuery made it easy to select DOM elements, negotiate them and modifying their content by using cross-browser open source selector engine called Sizzle</a:t>
            </a:r>
            <a:r>
              <a:rPr lang="en-US" sz="3600" dirty="0" smtClean="0"/>
              <a:t>.</a:t>
            </a:r>
          </a:p>
          <a:p>
            <a:pPr marL="571557" indent="-571557">
              <a:buSzPct val="100000"/>
              <a:buFont typeface="Arial"/>
              <a:buChar char="•"/>
              <a:defRPr sz="3600"/>
            </a:pPr>
            <a:r>
              <a:rPr lang="en-US" sz="3600" dirty="0" smtClean="0"/>
              <a:t>Event </a:t>
            </a:r>
            <a:r>
              <a:rPr lang="en-US" sz="3600" dirty="0"/>
              <a:t>handling − The jQuery offers an elegant way to capture a wide variety of events, such as a user clicking on a link, without the need to clutter the HTML code itself with event handlers</a:t>
            </a:r>
            <a:r>
              <a:rPr lang="en-US" sz="3600" dirty="0" smtClean="0"/>
              <a:t>.</a:t>
            </a:r>
          </a:p>
          <a:p>
            <a:pPr marL="571557" indent="-571557">
              <a:buSzPct val="100000"/>
              <a:buFont typeface="Arial"/>
              <a:buChar char="•"/>
              <a:defRPr sz="3600"/>
            </a:pPr>
            <a:r>
              <a:rPr lang="en-US" sz="3600" dirty="0" smtClean="0"/>
              <a:t>AJAX </a:t>
            </a:r>
            <a:r>
              <a:rPr lang="en-US" sz="3600" dirty="0"/>
              <a:t>Support − The jQuery helps you a lot to develop a responsive and </a:t>
            </a:r>
            <a:r>
              <a:rPr lang="en-US" sz="3600" dirty="0" smtClean="0"/>
              <a:t>feature rich </a:t>
            </a:r>
            <a:r>
              <a:rPr lang="en-US" sz="3600" dirty="0"/>
              <a:t>site using AJAX technology</a:t>
            </a:r>
            <a:r>
              <a:rPr lang="en-US" sz="3600" dirty="0" smtClean="0"/>
              <a:t>.</a:t>
            </a:r>
          </a:p>
          <a:p>
            <a:pPr marL="571557" indent="-571557">
              <a:buSzPct val="100000"/>
              <a:buFont typeface="Arial"/>
              <a:buChar char="•"/>
              <a:defRPr sz="3600"/>
            </a:pPr>
            <a:r>
              <a:rPr lang="en-US" sz="3600" dirty="0" smtClean="0"/>
              <a:t>Animations </a:t>
            </a:r>
            <a:r>
              <a:rPr lang="en-US" sz="3600" dirty="0"/>
              <a:t>− The jQuery comes with plenty of built-in animation effects which you can use in your websites</a:t>
            </a:r>
            <a:r>
              <a:rPr lang="en-US" sz="3600" dirty="0" smtClean="0"/>
              <a:t>.</a:t>
            </a:r>
          </a:p>
          <a:p>
            <a:pPr marL="571557" indent="-571557">
              <a:buSzPct val="100000"/>
              <a:buFont typeface="Arial"/>
              <a:buChar char="•"/>
              <a:defRPr sz="3600"/>
            </a:pPr>
            <a:r>
              <a:rPr lang="en-US" sz="3600" dirty="0" smtClean="0"/>
              <a:t>Lightweight </a:t>
            </a:r>
            <a:r>
              <a:rPr lang="en-US" sz="3600" dirty="0"/>
              <a:t>− The jQuery is very lightweight library - about 19KB in size (Minified and </a:t>
            </a:r>
            <a:r>
              <a:rPr lang="en-US" sz="3600" dirty="0" err="1"/>
              <a:t>gzipped</a:t>
            </a:r>
            <a:r>
              <a:rPr lang="en-US" sz="3600" dirty="0" smtClean="0"/>
              <a:t>).</a:t>
            </a:r>
          </a:p>
          <a:p>
            <a:pPr marL="571557" indent="-571557">
              <a:buSzPct val="100000"/>
              <a:buFont typeface="Arial"/>
              <a:buChar char="•"/>
              <a:defRPr sz="3600"/>
            </a:pPr>
            <a:r>
              <a:rPr lang="en-US" sz="3600" dirty="0" smtClean="0"/>
              <a:t>Cross </a:t>
            </a:r>
            <a:r>
              <a:rPr lang="en-US" sz="3600" dirty="0"/>
              <a:t>Browser Support − The jQuery has cross-browser support, and works well in IE 6.0+, FF 2.0+, Safari 3.0+, Chrome and Opera 9.0+</a:t>
            </a:r>
            <a:endParaRPr sz="3600" dirty="0"/>
          </a:p>
        </p:txBody>
      </p:sp>
    </p:spTree>
    <p:extLst>
      <p:ext uri="{BB962C8B-B14F-4D97-AF65-F5344CB8AC3E}">
        <p14:creationId xmlns:p14="http://schemas.microsoft.com/office/powerpoint/2010/main" val="89202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What’s $, anyway?</a:t>
            </a:r>
            <a:endParaRPr dirty="0"/>
          </a:p>
        </p:txBody>
      </p:sp>
      <p:sp>
        <p:nvSpPr>
          <p:cNvPr id="221" name="10 Conector recto"/>
          <p:cNvSpPr/>
          <p:nvPr/>
        </p:nvSpPr>
        <p:spPr>
          <a:xfrm>
            <a:off x="1905917" y="2763854"/>
            <a:ext cx="4301212"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jQuery library provides the jQuery function, which lets you select elements using CSS selectors</a:t>
            </a:r>
            <a:r>
              <a:rPr lang="en-US" sz="3600" dirty="0" smtClean="0"/>
              <a:t>.</a:t>
            </a:r>
          </a:p>
          <a:p>
            <a:pPr marL="571557" indent="-571557">
              <a:buSzPct val="100000"/>
              <a:buFont typeface="Arial"/>
              <a:buChar char="•"/>
              <a:defRPr sz="3600"/>
            </a:pPr>
            <a:r>
              <a:rPr lang="en-US" sz="3600" dirty="0" smtClean="0"/>
              <a:t>The </a:t>
            </a:r>
            <a:r>
              <a:rPr lang="en-US" sz="3600" dirty="0"/>
              <a:t>$ in the code above is just a shorter, more convenient name for the jQuery function; indeed, in the jQuery source code, you'll find this near the end:</a:t>
            </a:r>
            <a:endParaRPr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3" y="5362500"/>
            <a:ext cx="7559095" cy="1214412"/>
          </a:xfrm>
          <a:prstGeom prst="rect">
            <a:avLst/>
          </a:prstGeom>
        </p:spPr>
      </p:pic>
      <p:sp>
        <p:nvSpPr>
          <p:cNvPr id="9" name="TextBox 34"/>
          <p:cNvSpPr txBox="1"/>
          <p:nvPr/>
        </p:nvSpPr>
        <p:spPr>
          <a:xfrm>
            <a:off x="1905917" y="6678516"/>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When you call the $() function and pass a selector to it, you create a new jQuery </a:t>
            </a:r>
            <a:r>
              <a:rPr lang="en-US" sz="3600" dirty="0" smtClean="0"/>
              <a:t>object.</a:t>
            </a:r>
          </a:p>
          <a:p>
            <a:pPr marL="571557" indent="-571557">
              <a:buSzPct val="100000"/>
              <a:buFont typeface="Arial"/>
              <a:buChar char="•"/>
              <a:defRPr sz="3600"/>
            </a:pPr>
            <a:r>
              <a:rPr lang="en-US" sz="3600" dirty="0" smtClean="0"/>
              <a:t>Of </a:t>
            </a:r>
            <a:r>
              <a:rPr lang="en-US" sz="3600" dirty="0"/>
              <a:t>course, in JavaScript, functions are objects too, so that means that $ (and jQuery, of course) has properties and methods, </a:t>
            </a:r>
            <a:r>
              <a:rPr lang="en-US" sz="3600" dirty="0" smtClean="0"/>
              <a:t>too.</a:t>
            </a:r>
          </a:p>
          <a:p>
            <a:pPr marL="571557" indent="-571557">
              <a:buSzPct val="100000"/>
              <a:buFont typeface="Arial"/>
              <a:buChar char="•"/>
              <a:defRPr sz="3600"/>
            </a:pPr>
            <a:r>
              <a:rPr lang="en-US" sz="3600" dirty="0" smtClean="0"/>
              <a:t>For </a:t>
            </a:r>
            <a:r>
              <a:rPr lang="en-US" sz="3600" dirty="0"/>
              <a:t>example, you can refer to the $.support property for information on what the current browser environment supports, and you use the $.ajax method to make an AJAX request</a:t>
            </a:r>
            <a:r>
              <a:rPr lang="en-US" sz="3600" dirty="0" smtClean="0"/>
              <a:t>.</a:t>
            </a:r>
          </a:p>
          <a:p>
            <a:pPr marL="571557" indent="-571557">
              <a:buSzPct val="100000"/>
              <a:buFont typeface="Arial"/>
              <a:buChar char="•"/>
              <a:defRPr sz="3600"/>
            </a:pPr>
            <a:r>
              <a:rPr lang="en-US" sz="3600" dirty="0"/>
              <a:t>Before you can safely use jQuery to do anything to your page, you need to ensure that the page is in a state where it's ready to be manipulated. With jQuery, we accomplish this by putting our code in a function, and then passing that function to $(document).ready</a:t>
            </a:r>
            <a:r>
              <a:rPr lang="en-US" sz="3600" dirty="0" smtClean="0"/>
              <a:t>().</a:t>
            </a:r>
            <a:endParaRPr sz="3600" dirty="0"/>
          </a:p>
        </p:txBody>
      </p:sp>
    </p:spTree>
    <p:extLst>
      <p:ext uri="{BB962C8B-B14F-4D97-AF65-F5344CB8AC3E}">
        <p14:creationId xmlns:p14="http://schemas.microsoft.com/office/powerpoint/2010/main" val="181892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Selectors</a:t>
            </a:r>
            <a:endParaRPr dirty="0"/>
          </a:p>
        </p:txBody>
      </p:sp>
      <p:sp>
        <p:nvSpPr>
          <p:cNvPr id="221" name="10 Conector recto"/>
          <p:cNvSpPr/>
          <p:nvPr/>
        </p:nvSpPr>
        <p:spPr>
          <a:xfrm>
            <a:off x="1905917" y="2763854"/>
            <a:ext cx="3851162"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784830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jQuery selectors allow you to select and manipulate HTML element(s</a:t>
            </a:r>
            <a:r>
              <a:rPr lang="en-US" sz="3600" dirty="0" smtClean="0"/>
              <a:t>).</a:t>
            </a:r>
          </a:p>
          <a:p>
            <a:pPr marL="571557" indent="-571557">
              <a:buSzPct val="100000"/>
              <a:buFont typeface="Arial"/>
              <a:buChar char="•"/>
              <a:defRPr sz="3600"/>
            </a:pPr>
            <a:r>
              <a:rPr lang="en-US" sz="3600" dirty="0" smtClean="0"/>
              <a:t>jQuery </a:t>
            </a:r>
            <a:r>
              <a:rPr lang="en-US" sz="3600" dirty="0"/>
              <a:t>selectors are used to "find" (or select) HTML elements based on their name, id, classes, types, attributes, values of attributes and much more. It's based on the existing CSS Selectors, and in addition, it has some own custom selectors</a:t>
            </a:r>
            <a:r>
              <a:rPr lang="en-US" sz="3600" dirty="0" smtClean="0"/>
              <a:t>.</a:t>
            </a:r>
          </a:p>
          <a:p>
            <a:pPr marL="571557" indent="-571557">
              <a:buSzPct val="100000"/>
              <a:buFont typeface="Arial"/>
              <a:buChar char="•"/>
              <a:defRPr sz="3600"/>
            </a:pPr>
            <a:r>
              <a:rPr lang="en-US" sz="3600" dirty="0" smtClean="0"/>
              <a:t>All </a:t>
            </a:r>
            <a:r>
              <a:rPr lang="en-US" sz="3600" dirty="0"/>
              <a:t>selectors in jQuery start with the dollar sign and parentheses: </a:t>
            </a:r>
            <a:r>
              <a:rPr lang="en-US" sz="3600" dirty="0" smtClean="0"/>
              <a:t>$() </a:t>
            </a:r>
            <a:r>
              <a:rPr lang="mr-IN" sz="3600" dirty="0" smtClean="0"/>
              <a:t>–</a:t>
            </a:r>
            <a:r>
              <a:rPr lang="en-US" sz="3600" dirty="0" smtClean="0"/>
              <a:t> which is the global jQuery function.</a:t>
            </a:r>
          </a:p>
          <a:p>
            <a:pPr marL="571557" indent="-571557">
              <a:buSzPct val="100000"/>
              <a:buFont typeface="Arial"/>
              <a:buChar char="•"/>
              <a:defRPr sz="3600"/>
            </a:pPr>
            <a:r>
              <a:rPr lang="en-US" sz="3600" dirty="0" smtClean="0"/>
              <a:t>The following are the jQuery selectors you can use:</a:t>
            </a:r>
          </a:p>
          <a:p>
            <a:pPr marL="1779840" lvl="1" indent="-571557">
              <a:buSzPct val="100000"/>
              <a:buFont typeface="Arial"/>
              <a:buChar char="•"/>
              <a:defRPr sz="3600"/>
            </a:pPr>
            <a:r>
              <a:rPr lang="en-US" sz="3600" dirty="0"/>
              <a:t>The element </a:t>
            </a:r>
            <a:r>
              <a:rPr lang="en-US" sz="3600" dirty="0" smtClean="0"/>
              <a:t>Selector: Finds elements by HTML tag. E.g.: $(“body”) or $(“button”) etc.</a:t>
            </a:r>
          </a:p>
          <a:p>
            <a:pPr marL="1779840" lvl="1" indent="-571557">
              <a:buSzPct val="100000"/>
              <a:buFont typeface="Arial"/>
              <a:buChar char="•"/>
              <a:defRPr sz="3600"/>
            </a:pPr>
            <a:r>
              <a:rPr lang="en-US" sz="3600" dirty="0"/>
              <a:t>The #id </a:t>
            </a:r>
            <a:r>
              <a:rPr lang="en-US" sz="3600" dirty="0" smtClean="0"/>
              <a:t>Selector: Finds elements by ID. E.g.: $(“#</a:t>
            </a:r>
            <a:r>
              <a:rPr lang="en-US" sz="3600" dirty="0" err="1" smtClean="0"/>
              <a:t>topSection</a:t>
            </a:r>
            <a:r>
              <a:rPr lang="en-US" sz="3600" dirty="0" smtClean="0"/>
              <a:t>”) or $(“#</a:t>
            </a:r>
            <a:r>
              <a:rPr lang="en-US" sz="3600" dirty="0" err="1" smtClean="0"/>
              <a:t>menuBar</a:t>
            </a:r>
            <a:r>
              <a:rPr lang="en-US" sz="3600" dirty="0" smtClean="0"/>
              <a:t>”) etc.</a:t>
            </a:r>
          </a:p>
          <a:p>
            <a:pPr marL="1779840" lvl="1" indent="-571557">
              <a:buSzPct val="100000"/>
              <a:buFont typeface="Arial"/>
              <a:buChar char="•"/>
              <a:defRPr sz="3600"/>
            </a:pPr>
            <a:r>
              <a:rPr lang="en-US" sz="3600" dirty="0"/>
              <a:t>The .class Selector: </a:t>
            </a:r>
            <a:r>
              <a:rPr lang="en-US" sz="3600" dirty="0" smtClean="0"/>
              <a:t>Finds elements </a:t>
            </a:r>
            <a:r>
              <a:rPr lang="en-US" sz="3600" dirty="0"/>
              <a:t>with a specific class</a:t>
            </a:r>
            <a:r>
              <a:rPr lang="en-US" sz="3600" dirty="0" smtClean="0"/>
              <a:t>. E.g.: $(“.</a:t>
            </a:r>
            <a:r>
              <a:rPr lang="en-US" sz="3600" dirty="0" err="1" smtClean="0"/>
              <a:t>listItems</a:t>
            </a:r>
            <a:r>
              <a:rPr lang="en-US" sz="3600" dirty="0" smtClean="0"/>
              <a:t>”) etc.</a:t>
            </a:r>
          </a:p>
          <a:p>
            <a:pPr marL="571557" indent="-571557">
              <a:buSzPct val="100000"/>
              <a:buFont typeface="Arial"/>
              <a:buChar char="•"/>
              <a:defRPr sz="3600"/>
            </a:pPr>
            <a:r>
              <a:rPr lang="en-US" sz="3600" dirty="0" smtClean="0"/>
              <a:t>You can combine the above fundamental selectors and create more sophisticated selectors using them.</a:t>
            </a:r>
          </a:p>
          <a:p>
            <a:pPr marL="571557" indent="-571557">
              <a:buSzPct val="100000"/>
              <a:buFont typeface="Arial"/>
              <a:buChar char="•"/>
              <a:defRPr sz="3600"/>
            </a:pPr>
            <a:r>
              <a:rPr lang="en-US" sz="3600" dirty="0" smtClean="0"/>
              <a:t>Selectors are starting point for performing DOM manipulations using jQuery.</a:t>
            </a:r>
          </a:p>
          <a:p>
            <a:pPr marL="571557" indent="-571557">
              <a:buSzPct val="100000"/>
              <a:buFont typeface="Arial"/>
              <a:buChar char="•"/>
              <a:defRPr sz="3600"/>
            </a:pPr>
            <a:r>
              <a:rPr lang="en-US" sz="3600" dirty="0" smtClean="0"/>
              <a:t>The next section shows some examples showing the usage of jQuery selectors to find elements of a wide variety.</a:t>
            </a:r>
            <a:endParaRPr lang="en-US" sz="3600" dirty="0"/>
          </a:p>
        </p:txBody>
      </p:sp>
    </p:spTree>
    <p:extLst>
      <p:ext uri="{BB962C8B-B14F-4D97-AF65-F5344CB8AC3E}">
        <p14:creationId xmlns:p14="http://schemas.microsoft.com/office/powerpoint/2010/main" val="1844723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Selectors</a:t>
            </a:r>
            <a:endParaRPr dirty="0"/>
          </a:p>
        </p:txBody>
      </p:sp>
      <p:sp>
        <p:nvSpPr>
          <p:cNvPr id="221" name="10 Conector recto"/>
          <p:cNvSpPr/>
          <p:nvPr/>
        </p:nvSpPr>
        <p:spPr>
          <a:xfrm>
            <a:off x="1905917" y="2763854"/>
            <a:ext cx="3851162" cy="0"/>
          </a:xfrm>
          <a:prstGeom prst="line">
            <a:avLst/>
          </a:prstGeom>
          <a:ln w="57150">
            <a:solidFill>
              <a:srgbClr val="C00000"/>
            </a:solidFill>
            <a:miter/>
          </a:ln>
        </p:spPr>
        <p:txBody>
          <a:bodyPr lIns="45722" rIns="45722"/>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277" y="2770443"/>
            <a:ext cx="12793351" cy="10180305"/>
          </a:xfrm>
          <a:prstGeom prst="rect">
            <a:avLst/>
          </a:prstGeom>
        </p:spPr>
      </p:pic>
    </p:spTree>
    <p:extLst>
      <p:ext uri="{BB962C8B-B14F-4D97-AF65-F5344CB8AC3E}">
        <p14:creationId xmlns:p14="http://schemas.microsoft.com/office/powerpoint/2010/main" val="306410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Selectors</a:t>
            </a:r>
            <a:endParaRPr dirty="0"/>
          </a:p>
        </p:txBody>
      </p:sp>
      <p:sp>
        <p:nvSpPr>
          <p:cNvPr id="221" name="10 Conector recto"/>
          <p:cNvSpPr/>
          <p:nvPr/>
        </p:nvSpPr>
        <p:spPr>
          <a:xfrm>
            <a:off x="1905917" y="2763854"/>
            <a:ext cx="3851162" cy="0"/>
          </a:xfrm>
          <a:prstGeom prst="line">
            <a:avLst/>
          </a:prstGeom>
          <a:ln w="57150">
            <a:solidFill>
              <a:srgbClr val="C00000"/>
            </a:solidFill>
            <a:miter/>
          </a:ln>
        </p:spPr>
        <p:txBody>
          <a:bodyPr lIns="45722" rIns="45722"/>
          <a:lstStyle/>
          <a:p>
            <a:endParaRPr/>
          </a:p>
        </p:txBody>
      </p:sp>
      <p:graphicFrame>
        <p:nvGraphicFramePr>
          <p:cNvPr id="4" name="Table 3"/>
          <p:cNvGraphicFramePr>
            <a:graphicFrameLocks noGrp="1"/>
          </p:cNvGraphicFramePr>
          <p:nvPr>
            <p:extLst>
              <p:ext uri="{D42A27DB-BD31-4B8C-83A1-F6EECF244321}">
                <p14:modId xmlns:p14="http://schemas.microsoft.com/office/powerpoint/2010/main" val="969068804"/>
              </p:ext>
            </p:extLst>
          </p:nvPr>
        </p:nvGraphicFramePr>
        <p:xfrm>
          <a:off x="1905917" y="3010450"/>
          <a:ext cx="20268386" cy="9870050"/>
        </p:xfrm>
        <a:graphic>
          <a:graphicData uri="http://schemas.openxmlformats.org/drawingml/2006/table">
            <a:tbl>
              <a:tblPr>
                <a:tableStyleId>{5C22544A-7EE6-4342-B048-85BDC9FD1C3A}</a:tableStyleId>
              </a:tblPr>
              <a:tblGrid>
                <a:gridCol w="3884774"/>
                <a:gridCol w="16383612"/>
              </a:tblGrid>
              <a:tr h="394802">
                <a:tc>
                  <a:txBody>
                    <a:bodyPr/>
                    <a:lstStyle/>
                    <a:p>
                      <a:pPr algn="ctr" fontAlgn="b"/>
                      <a:r>
                        <a:rPr lang="en-US" sz="2500" u="none" strike="noStrike" dirty="0">
                          <a:solidFill>
                            <a:schemeClr val="bg1">
                              <a:lumMod val="85000"/>
                            </a:schemeClr>
                          </a:solidFill>
                          <a:effectLst/>
                        </a:rPr>
                        <a:t>Function</a:t>
                      </a:r>
                      <a:endParaRPr lang="en-US" sz="2500" b="1" i="0" u="none" strike="noStrike" dirty="0">
                        <a:solidFill>
                          <a:schemeClr val="bg1">
                            <a:lumMod val="8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2500" u="none" strike="noStrike" dirty="0">
                          <a:solidFill>
                            <a:schemeClr val="bg1">
                              <a:lumMod val="85000"/>
                            </a:schemeClr>
                          </a:solidFill>
                          <a:effectLst/>
                        </a:rPr>
                        <a:t>Description</a:t>
                      </a:r>
                      <a:endParaRPr lang="en-US" sz="2500" b="1" i="0" u="none" strike="noStrike" dirty="0">
                        <a:solidFill>
                          <a:schemeClr val="bg1">
                            <a:lumMod val="85000"/>
                          </a:schemeClr>
                        </a:solidFill>
                        <a:effectLst/>
                        <a:latin typeface="Calibri" charset="0"/>
                      </a:endParaRPr>
                    </a:p>
                  </a:txBody>
                  <a:tcPr marL="12700" marR="12700" marT="12700" marB="0" anchor="b">
                    <a:solidFill>
                      <a:schemeClr val="accent1">
                        <a:lumMod val="75000"/>
                      </a:schemeClr>
                    </a:solidFill>
                  </a:tcPr>
                </a:tc>
              </a:tr>
              <a:tr h="394802">
                <a:tc>
                  <a:txBody>
                    <a:bodyPr/>
                    <a:lstStyle/>
                    <a:p>
                      <a:pPr algn="l" fontAlgn="b"/>
                      <a:r>
                        <a:rPr lang="en-US" sz="2500" u="none" strike="noStrike">
                          <a:effectLst/>
                        </a:rPr>
                        <a:t>after(content)</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Insert content after each of the matched elements.</a:t>
                      </a:r>
                      <a:endParaRPr lang="en-US" sz="2500" b="0" i="0" u="none" strike="noStrike" dirty="0">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append( content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Append content to the inside of every matched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appendTo(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Append all of the matched elements to another, specified, set of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before( content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Insert content before each of the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clone( bool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Clone matched DOM Elements, and all their event handlers, and select the clones.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mr-IN" sz="2500" u="none" strike="noStrike">
                          <a:effectLst/>
                        </a:rPr>
                        <a:t> clone( )</a:t>
                      </a:r>
                      <a:endParaRPr lang="mr-IN"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Clone matched DOM Elements and select the clones.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empty(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Remove all child nodes from the set of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dirty="0">
                          <a:effectLst/>
                        </a:rPr>
                        <a:t> html( </a:t>
                      </a:r>
                      <a:r>
                        <a:rPr lang="en-US" sz="2500" u="none" strike="noStrike" dirty="0" err="1">
                          <a:effectLst/>
                        </a:rPr>
                        <a:t>val</a:t>
                      </a:r>
                      <a:r>
                        <a:rPr lang="en-US" sz="2500" u="none" strike="noStrike" dirty="0">
                          <a:effectLst/>
                        </a:rPr>
                        <a:t> )</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a:effectLst/>
                        </a:rPr>
                        <a:t>Set the html contents of every matched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mr-IN" sz="2500" u="none" strike="noStrike">
                          <a:effectLst/>
                        </a:rPr>
                        <a:t> html( )</a:t>
                      </a:r>
                      <a:endParaRPr lang="mr-IN"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Get the html contents (innerHTML) of the first matched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insertAfter(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Insert all of the matched elements after another, specified, set of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insertBefore(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Insert all of the matched elements before another, specified, set of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prepend( content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Prepend content to the inside of every matched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prependTo(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Prepend all of the matched elements to another, specified, set of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remove( expr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Removes all matched elements from the DOM.</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replaceAll( selector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Replaces the elements matched by the specified selector with the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replaceWith( content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Replaces all matched elements with the specified HTML or DOM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text( val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Set the text contents of all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mr-IN" sz="2500" u="none" strike="noStrike">
                          <a:effectLst/>
                        </a:rPr>
                        <a:t> text( )</a:t>
                      </a:r>
                      <a:endParaRPr lang="mr-IN"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Get the combined text contents of all matched elements.</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 elem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each matched element with the specified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 html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each matched element with the specified HTML content.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wrapAll( elem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all the elements in the matched set into a single wrapper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wrapAll( html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all the elements in the matched set into a single wrapper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wrapInner( elem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Wrap the inner child contents of each matched element (including text nodes) with a DOM element.</a:t>
                      </a:r>
                      <a:endParaRPr lang="en-US" sz="2500" b="0" i="0" u="none" strike="noStrike">
                        <a:solidFill>
                          <a:srgbClr val="000000"/>
                        </a:solidFill>
                        <a:effectLst/>
                        <a:latin typeface="Calibri" charset="0"/>
                      </a:endParaRPr>
                    </a:p>
                  </a:txBody>
                  <a:tcPr marL="12700" marR="12700" marT="12700" marB="0" anchor="b"/>
                </a:tc>
              </a:tr>
              <a:tr h="394802">
                <a:tc>
                  <a:txBody>
                    <a:bodyPr/>
                    <a:lstStyle/>
                    <a:p>
                      <a:pPr algn="l" fontAlgn="b"/>
                      <a:r>
                        <a:rPr lang="en-US" sz="2500" u="none" strike="noStrike">
                          <a:effectLst/>
                        </a:rPr>
                        <a:t> wrapInner( html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Wrap the inner child contents of each matched element (including text nodes) with an HTML structure.</a:t>
                      </a:r>
                      <a:endParaRPr lang="en-US" sz="25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21911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AJAX Methods</a:t>
            </a:r>
            <a:endParaRPr dirty="0"/>
          </a:p>
        </p:txBody>
      </p:sp>
      <p:sp>
        <p:nvSpPr>
          <p:cNvPr id="221" name="10 Conector recto"/>
          <p:cNvSpPr/>
          <p:nvPr/>
        </p:nvSpPr>
        <p:spPr>
          <a:xfrm>
            <a:off x="1905916" y="2763854"/>
            <a:ext cx="5246317" cy="0"/>
          </a:xfrm>
          <a:prstGeom prst="line">
            <a:avLst/>
          </a:prstGeom>
          <a:ln w="57150">
            <a:solidFill>
              <a:srgbClr val="C00000"/>
            </a:solidFill>
            <a:miter/>
          </a:ln>
        </p:spPr>
        <p:txBody>
          <a:bodyPr lIns="45722" rIns="45722"/>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240362898"/>
              </p:ext>
            </p:extLst>
          </p:nvPr>
        </p:nvGraphicFramePr>
        <p:xfrm>
          <a:off x="1896965" y="3010461"/>
          <a:ext cx="21510465" cy="3937000"/>
        </p:xfrm>
        <a:graphic>
          <a:graphicData uri="http://schemas.openxmlformats.org/drawingml/2006/table">
            <a:tbl>
              <a:tblPr>
                <a:tableStyleId>{5C22544A-7EE6-4342-B048-85BDC9FD1C3A}</a:tableStyleId>
              </a:tblPr>
              <a:tblGrid>
                <a:gridCol w="5620029"/>
                <a:gridCol w="15890436"/>
              </a:tblGrid>
              <a:tr h="229665">
                <a:tc>
                  <a:txBody>
                    <a:bodyPr/>
                    <a:lstStyle/>
                    <a:p>
                      <a:pPr algn="ctr" fontAlgn="b"/>
                      <a:r>
                        <a:rPr lang="en-US" sz="2500" u="none" strike="noStrike">
                          <a:solidFill>
                            <a:schemeClr val="bg1">
                              <a:lumMod val="85000"/>
                            </a:schemeClr>
                          </a:solidFill>
                          <a:effectLst/>
                        </a:rPr>
                        <a:t>Function</a:t>
                      </a:r>
                      <a:endParaRPr lang="en-US" sz="2500" b="1" i="0" u="none" strike="noStrike">
                        <a:solidFill>
                          <a:schemeClr val="bg1">
                            <a:lumMod val="8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2500" u="none" strike="noStrike" dirty="0">
                          <a:solidFill>
                            <a:schemeClr val="bg1">
                              <a:lumMod val="85000"/>
                            </a:schemeClr>
                          </a:solidFill>
                          <a:effectLst/>
                        </a:rPr>
                        <a:t>Description</a:t>
                      </a:r>
                      <a:endParaRPr lang="en-US" sz="2500" b="1" i="0" u="none" strike="noStrike" dirty="0">
                        <a:solidFill>
                          <a:schemeClr val="bg1">
                            <a:lumMod val="85000"/>
                          </a:schemeClr>
                        </a:solidFill>
                        <a:effectLst/>
                        <a:latin typeface="Calibri" charset="0"/>
                      </a:endParaRPr>
                    </a:p>
                  </a:txBody>
                  <a:tcPr marL="12700" marR="12700" marT="12700" marB="0" anchor="b">
                    <a:solidFill>
                      <a:schemeClr val="accent1">
                        <a:lumMod val="75000"/>
                      </a:schemeClr>
                    </a:solidFill>
                  </a:tcPr>
                </a:tc>
              </a:tr>
              <a:tr h="229665">
                <a:tc>
                  <a:txBody>
                    <a:bodyPr/>
                    <a:lstStyle/>
                    <a:p>
                      <a:pPr algn="l" fontAlgn="b"/>
                      <a:r>
                        <a:rPr lang="en-US" sz="2500" u="none" strike="noStrike">
                          <a:effectLst/>
                        </a:rPr>
                        <a:t>jQuery.ajax( options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Load a remote page using an HTTP request.</a:t>
                      </a:r>
                      <a:endParaRPr lang="en-US" sz="2500" b="0" i="0" u="none" strike="noStrike" dirty="0">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jQuery.ajaxSetup( options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Setup global settings for AJAX requests.</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jQuery.get( url, [data], [callback], [type]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Load a remote page using an HTTP GET request.</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jQuery.getJSON( url, [data],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Load JSON data using an HTTP GET request.</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jQuery.getScript( url,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Loads and executes a JavaScript file using an HTTP GET request.</a:t>
                      </a:r>
                      <a:endParaRPr lang="en-US" sz="2500" b="0" i="0" u="none" strike="noStrike" dirty="0">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jQuery.post( url, [data], [callback], [type]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Load a remote page using an HTTP POST request.</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load( url, [data],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Load HTML from a remote file and inject it into the DOM.</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serialize(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Serializes a set of input elements into a string of data.</a:t>
                      </a:r>
                      <a:endParaRPr lang="en-US" sz="2500" b="0" i="0" u="none" strike="noStrike">
                        <a:solidFill>
                          <a:srgbClr val="000000"/>
                        </a:solidFill>
                        <a:effectLst/>
                        <a:latin typeface="Calibri" charset="0"/>
                      </a:endParaRPr>
                    </a:p>
                  </a:txBody>
                  <a:tcPr marL="12700" marR="12700" marT="12700" marB="0" anchor="b"/>
                </a:tc>
              </a:tr>
              <a:tr h="229665">
                <a:tc>
                  <a:txBody>
                    <a:bodyPr/>
                    <a:lstStyle/>
                    <a:p>
                      <a:pPr algn="l" fontAlgn="b"/>
                      <a:r>
                        <a:rPr lang="en-US" sz="2500" u="none" strike="noStrike">
                          <a:effectLst/>
                        </a:rPr>
                        <a:t>serializeArray(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Serializes all forms and form elements like the .serialize() method but returns a JSON data structure for you to work with.</a:t>
                      </a:r>
                      <a:endParaRPr lang="en-US" sz="2500" b="0" i="0" u="none" strike="noStrike" dirty="0">
                        <a:solidFill>
                          <a:srgbClr val="000000"/>
                        </a:solidFill>
                        <a:effectLst/>
                        <a:latin typeface="Calibri" charset="0"/>
                      </a:endParaRPr>
                    </a:p>
                  </a:txBody>
                  <a:tcPr marL="12700" marR="12700" marT="12700" marB="0" anchor="b"/>
                </a:tc>
              </a:tr>
            </a:tbl>
          </a:graphicData>
        </a:graphic>
      </p:graphicFrame>
      <p:sp>
        <p:nvSpPr>
          <p:cNvPr id="9" name="Marcador de texto 4"/>
          <p:cNvSpPr txBox="1"/>
          <p:nvPr/>
        </p:nvSpPr>
        <p:spPr>
          <a:xfrm>
            <a:off x="1905916" y="7194067"/>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JQuery AJAX Events</a:t>
            </a:r>
            <a:endParaRPr dirty="0"/>
          </a:p>
        </p:txBody>
      </p:sp>
      <p:sp>
        <p:nvSpPr>
          <p:cNvPr id="10" name="10 Conector recto"/>
          <p:cNvSpPr/>
          <p:nvPr/>
        </p:nvSpPr>
        <p:spPr>
          <a:xfrm>
            <a:off x="1982120" y="8051656"/>
            <a:ext cx="4616248" cy="0"/>
          </a:xfrm>
          <a:prstGeom prst="line">
            <a:avLst/>
          </a:prstGeom>
          <a:ln w="57150">
            <a:solidFill>
              <a:srgbClr val="C00000"/>
            </a:solidFill>
            <a:miter/>
          </a:ln>
        </p:spPr>
        <p:txBody>
          <a:bodyPr lIns="45722" rIns="45722"/>
          <a:lstStyle/>
          <a:p>
            <a:endParaRPr/>
          </a:p>
        </p:txBody>
      </p:sp>
      <p:graphicFrame>
        <p:nvGraphicFramePr>
          <p:cNvPr id="11" name="Table 10"/>
          <p:cNvGraphicFramePr>
            <a:graphicFrameLocks noGrp="1"/>
          </p:cNvGraphicFramePr>
          <p:nvPr>
            <p:extLst>
              <p:ext uri="{D42A27DB-BD31-4B8C-83A1-F6EECF244321}">
                <p14:modId xmlns:p14="http://schemas.microsoft.com/office/powerpoint/2010/main" val="2135220005"/>
              </p:ext>
            </p:extLst>
          </p:nvPr>
        </p:nvGraphicFramePr>
        <p:xfrm>
          <a:off x="1829713" y="8298263"/>
          <a:ext cx="21577717" cy="2755900"/>
        </p:xfrm>
        <a:graphic>
          <a:graphicData uri="http://schemas.openxmlformats.org/drawingml/2006/table">
            <a:tbl>
              <a:tblPr>
                <a:tableStyleId>{5C22544A-7EE6-4342-B048-85BDC9FD1C3A}</a:tableStyleId>
              </a:tblPr>
              <a:tblGrid>
                <a:gridCol w="5772571"/>
                <a:gridCol w="15805146"/>
              </a:tblGrid>
              <a:tr h="276459">
                <a:tc>
                  <a:txBody>
                    <a:bodyPr/>
                    <a:lstStyle/>
                    <a:p>
                      <a:pPr algn="ctr" fontAlgn="b"/>
                      <a:r>
                        <a:rPr lang="en-US" sz="2500" u="none" strike="noStrike">
                          <a:solidFill>
                            <a:schemeClr val="bg1">
                              <a:lumMod val="85000"/>
                            </a:schemeClr>
                          </a:solidFill>
                          <a:effectLst/>
                        </a:rPr>
                        <a:t>Event</a:t>
                      </a:r>
                      <a:endParaRPr lang="en-US" sz="2500" b="1" i="0" u="none" strike="noStrike">
                        <a:solidFill>
                          <a:schemeClr val="bg1">
                            <a:lumMod val="8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2500" u="none" strike="noStrike" dirty="0">
                          <a:solidFill>
                            <a:schemeClr val="bg1">
                              <a:lumMod val="85000"/>
                            </a:schemeClr>
                          </a:solidFill>
                          <a:effectLst/>
                        </a:rPr>
                        <a:t>Description</a:t>
                      </a:r>
                      <a:endParaRPr lang="en-US" sz="2500" b="1" i="0" u="none" strike="noStrike" dirty="0">
                        <a:solidFill>
                          <a:schemeClr val="bg1">
                            <a:lumMod val="85000"/>
                          </a:schemeClr>
                        </a:solidFill>
                        <a:effectLst/>
                        <a:latin typeface="Calibri" charset="0"/>
                      </a:endParaRPr>
                    </a:p>
                  </a:txBody>
                  <a:tcPr marL="12700" marR="12700" marT="12700" marB="0" anchor="b">
                    <a:solidFill>
                      <a:schemeClr val="accent1">
                        <a:lumMod val="75000"/>
                      </a:schemeClr>
                    </a:solidFill>
                  </a:tcPr>
                </a:tc>
              </a:tr>
              <a:tr h="276459">
                <a:tc>
                  <a:txBody>
                    <a:bodyPr/>
                    <a:lstStyle/>
                    <a:p>
                      <a:pPr algn="l" fontAlgn="b"/>
                      <a:r>
                        <a:rPr lang="en-US" sz="2500" u="none" strike="noStrike" dirty="0" err="1">
                          <a:effectLst/>
                        </a:rPr>
                        <a:t>ajaxComplete</a:t>
                      </a:r>
                      <a:r>
                        <a:rPr lang="en-US" sz="2500" u="none" strike="noStrike" dirty="0">
                          <a:effectLst/>
                        </a:rPr>
                        <a:t>( callback )</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whenever an AJAX request completes.</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a:effectLst/>
                        </a:rPr>
                        <a:t>ajaxStart(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whenever an AJAX request begins and there is none already active.</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a:effectLst/>
                        </a:rPr>
                        <a:t>ajaxError(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whenever an AJAX request fails.</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a:effectLst/>
                        </a:rPr>
                        <a:t>ajaxSend(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before an AJAX request is sent.</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a:effectLst/>
                        </a:rPr>
                        <a:t>ajaxStop( callback )</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Attach a function to be executed whenever all AJAX requests have ended.</a:t>
                      </a:r>
                      <a:endParaRPr lang="en-US" sz="2500" b="0" i="0" u="none" strike="noStrike">
                        <a:solidFill>
                          <a:srgbClr val="000000"/>
                        </a:solidFill>
                        <a:effectLst/>
                        <a:latin typeface="Calibri" charset="0"/>
                      </a:endParaRPr>
                    </a:p>
                  </a:txBody>
                  <a:tcPr marL="12700" marR="12700" marT="12700" marB="0" anchor="b"/>
                </a:tc>
              </a:tr>
              <a:tr h="276459">
                <a:tc>
                  <a:txBody>
                    <a:bodyPr/>
                    <a:lstStyle/>
                    <a:p>
                      <a:pPr algn="l" fontAlgn="b"/>
                      <a:r>
                        <a:rPr lang="en-US" sz="2500" u="none" strike="noStrike" dirty="0" err="1">
                          <a:effectLst/>
                        </a:rPr>
                        <a:t>ajaxSuccess</a:t>
                      </a:r>
                      <a:r>
                        <a:rPr lang="en-US" sz="2500" u="none" strike="noStrike" dirty="0">
                          <a:effectLst/>
                        </a:rPr>
                        <a:t>( callback )</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Attach a function to be executed whenever an AJAX request completes successfully.</a:t>
                      </a:r>
                      <a:endParaRPr lang="en-US" sz="25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62340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9"/>
                                        </p:tgtEl>
                                        <p:attrNameLst>
                                          <p:attrName>style.visibility</p:attrName>
                                        </p:attrNameLst>
                                      </p:cBhvr>
                                      <p:to>
                                        <p:strVal val="visible"/>
                                      </p:to>
                                    </p:set>
                                    <p:anim calcmode="lin" valueType="num">
                                      <p:cBhvr>
                                        <p:cTn id="17" dur="1000" fill="hold"/>
                                        <p:tgtEl>
                                          <p:spTgt spid="9"/>
                                        </p:tgtEl>
                                        <p:attrNameLst>
                                          <p:attrName>ppt_x</p:attrName>
                                        </p:attrNameLst>
                                      </p:cBhvr>
                                      <p:tavLst>
                                        <p:tav tm="0">
                                          <p:val>
                                            <p:strVal val="0-#ppt_w/2"/>
                                          </p:val>
                                        </p:tav>
                                        <p:tav tm="100000">
                                          <p:val>
                                            <p:strVal val="#ppt_x"/>
                                          </p:val>
                                        </p:tav>
                                      </p:tavLst>
                                    </p:anim>
                                    <p:anim calcmode="lin" valueType="num">
                                      <p:cBhvr>
                                        <p:cTn id="18" dur="10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P spid="9" grpId="0" animBg="1" advAuto="0"/>
      <p:bldP spid="10"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18</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56848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What is SASS?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CSS and SASS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Interactivity using </a:t>
            </a:r>
            <a:r>
              <a:rPr lang="en-US" sz="3600" dirty="0" err="1">
                <a:ea typeface="Open Sans" panose="020B0606030504020204" pitchFamily="34" charset="0"/>
                <a:cs typeface="Open Sans" panose="020B0606030504020204" pitchFamily="34" charset="0"/>
              </a:rPr>
              <a:t>Javascript</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Javascript</a:t>
            </a:r>
            <a:r>
              <a:rPr lang="en-US" sz="3600" dirty="0">
                <a:ea typeface="Open Sans" panose="020B0606030504020204" pitchFamily="34" charset="0"/>
                <a:cs typeface="Open Sans" panose="020B0606030504020204" pitchFamily="34" charset="0"/>
              </a:rPr>
              <a:t> basics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JQuery</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AJAX</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What is SASS?</a:t>
            </a:r>
            <a:endParaRPr dirty="0"/>
          </a:p>
        </p:txBody>
      </p:sp>
      <p:sp>
        <p:nvSpPr>
          <p:cNvPr id="221" name="10 Conector recto"/>
          <p:cNvSpPr/>
          <p:nvPr/>
        </p:nvSpPr>
        <p:spPr>
          <a:xfrm>
            <a:off x="1905917" y="2763854"/>
            <a:ext cx="3131081"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895629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Sass is a scripting language that is interpreted or compiled into Cascading Style Sheets (CSS</a:t>
            </a:r>
            <a:r>
              <a:rPr lang="en-US" sz="3600" dirty="0" smtClean="0"/>
              <a:t>).</a:t>
            </a:r>
          </a:p>
          <a:p>
            <a:pPr marL="571557" indent="-571557">
              <a:buSzPct val="100000"/>
              <a:buFont typeface="Arial"/>
              <a:buChar char="•"/>
              <a:defRPr sz="3600"/>
            </a:pPr>
            <a:r>
              <a:rPr lang="en-US" sz="3600" dirty="0" err="1" smtClean="0"/>
              <a:t>SassScript</a:t>
            </a:r>
            <a:r>
              <a:rPr lang="en-US" sz="3600" dirty="0" smtClean="0"/>
              <a:t> </a:t>
            </a:r>
            <a:r>
              <a:rPr lang="en-US" sz="3600" dirty="0"/>
              <a:t>is the scripting language itself. Sass consists of two syntaxes. The original syntax, called "the indented syntax", uses a syntax similar to </a:t>
            </a:r>
            <a:r>
              <a:rPr lang="en-US" sz="3600" dirty="0" err="1"/>
              <a:t>Haml</a:t>
            </a:r>
            <a:r>
              <a:rPr lang="en-US" sz="3600" dirty="0" smtClean="0"/>
              <a:t>. </a:t>
            </a:r>
          </a:p>
          <a:p>
            <a:pPr marL="571557" indent="-571557">
              <a:buSzPct val="100000"/>
              <a:buFont typeface="Arial"/>
              <a:buChar char="•"/>
              <a:defRPr sz="3600"/>
            </a:pPr>
            <a:r>
              <a:rPr lang="en-US" sz="3600" dirty="0" smtClean="0"/>
              <a:t>It </a:t>
            </a:r>
            <a:r>
              <a:rPr lang="en-US" sz="3600" dirty="0"/>
              <a:t>uses indentation to separate code blocks and newline characters to separate rules. The newer syntax, "SCSS", uses block formatting like that of CSS. It uses braces to denote code blocks and semicolons to separate lines within a </a:t>
            </a:r>
            <a:r>
              <a:rPr lang="en-US" sz="3600" dirty="0" smtClean="0"/>
              <a:t>block.</a:t>
            </a:r>
          </a:p>
          <a:p>
            <a:pPr marL="571557" indent="-571557">
              <a:buSzPct val="100000"/>
              <a:buFont typeface="Arial"/>
              <a:buChar char="•"/>
              <a:defRPr sz="3600"/>
            </a:pPr>
            <a:r>
              <a:rPr lang="en-US" sz="3600" dirty="0" smtClean="0"/>
              <a:t>The </a:t>
            </a:r>
            <a:r>
              <a:rPr lang="en-US" sz="3600" dirty="0"/>
              <a:t>indented syntax and SCSS files are traditionally given the extensions .sass and .</a:t>
            </a:r>
            <a:r>
              <a:rPr lang="en-US" sz="3600" dirty="0" err="1"/>
              <a:t>scss</a:t>
            </a:r>
            <a:r>
              <a:rPr lang="en-US" sz="3600" dirty="0"/>
              <a:t>, respectively</a:t>
            </a:r>
            <a:r>
              <a:rPr lang="en-US" sz="3600" dirty="0" smtClean="0"/>
              <a:t>.</a:t>
            </a:r>
          </a:p>
          <a:p>
            <a:pPr marL="571557" indent="-571557">
              <a:buSzPct val="100000"/>
              <a:buFont typeface="Arial"/>
              <a:buChar char="•"/>
              <a:defRPr sz="3600"/>
            </a:pPr>
            <a:r>
              <a:rPr lang="en-US" sz="3600" dirty="0"/>
              <a:t>CSS3 consists of a series of selectors and pseudo-selectors that group rules that apply to them. </a:t>
            </a:r>
            <a:r>
              <a:rPr lang="en-US" sz="3600" dirty="0" smtClean="0"/>
              <a:t>Sass </a:t>
            </a:r>
            <a:r>
              <a:rPr lang="en-US" sz="3600" dirty="0"/>
              <a:t>(in the larger context of both syntaxes) extends CSS by providing several mechanisms available in more traditional programming languages, particularly object-oriented languages, but that are not available to CSS3 </a:t>
            </a:r>
            <a:r>
              <a:rPr lang="en-US" sz="3600" dirty="0" smtClean="0"/>
              <a:t>itself.</a:t>
            </a:r>
          </a:p>
          <a:p>
            <a:pPr marL="571557" indent="-571557">
              <a:buSzPct val="100000"/>
              <a:buFont typeface="Arial"/>
              <a:buChar char="•"/>
              <a:defRPr sz="3600"/>
            </a:pPr>
            <a:r>
              <a:rPr lang="en-US" sz="3600" dirty="0" smtClean="0"/>
              <a:t>When </a:t>
            </a:r>
            <a:r>
              <a:rPr lang="en-US" sz="3600" dirty="0" err="1"/>
              <a:t>SassScript</a:t>
            </a:r>
            <a:r>
              <a:rPr lang="en-US" sz="3600" dirty="0"/>
              <a:t> is interpreted, it creates blocks of CSS rules for various selectors as defined by the Sass file. The Sass interpreter translates </a:t>
            </a:r>
            <a:r>
              <a:rPr lang="en-US" sz="3600" dirty="0" err="1"/>
              <a:t>SassScript</a:t>
            </a:r>
            <a:r>
              <a:rPr lang="en-US" sz="3600" dirty="0"/>
              <a:t> into CSS. Alternatively, Sass can monitor the .sass or .</a:t>
            </a:r>
            <a:r>
              <a:rPr lang="en-US" sz="3600" dirty="0" err="1"/>
              <a:t>scss</a:t>
            </a:r>
            <a:r>
              <a:rPr lang="en-US" sz="3600" dirty="0"/>
              <a:t> file and translate it to an output .</a:t>
            </a:r>
            <a:r>
              <a:rPr lang="en-US" sz="3600" dirty="0" err="1"/>
              <a:t>css</a:t>
            </a:r>
            <a:r>
              <a:rPr lang="en-US" sz="3600" dirty="0"/>
              <a:t> file whenever the .sass or .</a:t>
            </a:r>
            <a:r>
              <a:rPr lang="en-US" sz="3600" dirty="0" err="1"/>
              <a:t>scss</a:t>
            </a:r>
            <a:r>
              <a:rPr lang="en-US" sz="3600" dirty="0"/>
              <a:t> file is </a:t>
            </a:r>
            <a:r>
              <a:rPr lang="en-US" sz="3600" dirty="0" smtClean="0"/>
              <a:t>saved.</a:t>
            </a:r>
          </a:p>
          <a:p>
            <a:pPr marL="571557" indent="-571557">
              <a:buSzPct val="100000"/>
              <a:buFont typeface="Arial"/>
              <a:buChar char="•"/>
              <a:defRPr sz="3600"/>
            </a:pPr>
            <a:r>
              <a:rPr lang="en-US" sz="3600" dirty="0" smtClean="0"/>
              <a:t>Sass </a:t>
            </a:r>
            <a:r>
              <a:rPr lang="en-US" sz="3600" dirty="0"/>
              <a:t>is simply syntactic sugar for CSS</a:t>
            </a:r>
            <a:r>
              <a:rPr lang="en-US" sz="3600" dirty="0" smtClean="0"/>
              <a:t>.</a:t>
            </a:r>
          </a:p>
          <a:p>
            <a:pPr marL="571557" indent="-571557">
              <a:buSzPct val="100000"/>
              <a:buFont typeface="Arial"/>
              <a:buChar char="•"/>
              <a:defRPr sz="3600"/>
            </a:pPr>
            <a:r>
              <a:rPr lang="en-US" sz="3600" dirty="0" smtClean="0"/>
              <a:t>You can install SASS by </a:t>
            </a:r>
            <a:r>
              <a:rPr lang="en-US" sz="3600" dirty="0" err="1" smtClean="0"/>
              <a:t>visting</a:t>
            </a:r>
            <a:r>
              <a:rPr lang="en-US" sz="3600" dirty="0"/>
              <a:t>: </a:t>
            </a:r>
            <a:r>
              <a:rPr lang="en-US" sz="3600" dirty="0">
                <a:hlinkClick r:id="rId3"/>
              </a:rPr>
              <a:t>http://</a:t>
            </a:r>
            <a:r>
              <a:rPr lang="en-US" sz="3600" dirty="0" smtClean="0">
                <a:hlinkClick r:id="rId3"/>
              </a:rPr>
              <a:t>sass-lang.com/install</a:t>
            </a:r>
            <a:r>
              <a:rPr lang="en-US" sz="3600" dirty="0" smtClean="0"/>
              <a:t> </a:t>
            </a:r>
            <a:endParaRPr sz="3600" dirty="0"/>
          </a:p>
        </p:txBody>
      </p:sp>
    </p:spTree>
    <p:extLst>
      <p:ext uri="{BB962C8B-B14F-4D97-AF65-F5344CB8AC3E}">
        <p14:creationId xmlns:p14="http://schemas.microsoft.com/office/powerpoint/2010/main" val="149899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SASS and CSS: Variables</a:t>
            </a:r>
            <a:endParaRPr dirty="0"/>
          </a:p>
        </p:txBody>
      </p:sp>
      <p:sp>
        <p:nvSpPr>
          <p:cNvPr id="221" name="10 Conector recto"/>
          <p:cNvSpPr/>
          <p:nvPr/>
        </p:nvSpPr>
        <p:spPr>
          <a:xfrm>
            <a:off x="1905917" y="2763854"/>
            <a:ext cx="5651362" cy="0"/>
          </a:xfrm>
          <a:prstGeom prst="line">
            <a:avLst/>
          </a:prstGeom>
          <a:ln w="57150">
            <a:solidFill>
              <a:srgbClr val="C00000"/>
            </a:solidFill>
            <a:miter/>
          </a:ln>
        </p:spPr>
        <p:txBody>
          <a:bodyPr lIns="45722" rIns="45722"/>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917" y="3258394"/>
            <a:ext cx="7901612" cy="4655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7559" y="3258394"/>
            <a:ext cx="8920614" cy="465508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8053" y="8331317"/>
            <a:ext cx="9199012" cy="4549183"/>
          </a:xfrm>
          <a:prstGeom prst="rect">
            <a:avLst/>
          </a:prstGeom>
        </p:spPr>
      </p:pic>
      <p:sp>
        <p:nvSpPr>
          <p:cNvPr id="5" name="Left Brace 4"/>
          <p:cNvSpPr/>
          <p:nvPr/>
        </p:nvSpPr>
        <p:spPr>
          <a:xfrm rot="16200000">
            <a:off x="9749509" y="-597934"/>
            <a:ext cx="1406145" cy="173900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5854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SASS and CSS: Nesting</a:t>
            </a:r>
            <a:endParaRPr dirty="0"/>
          </a:p>
        </p:txBody>
      </p:sp>
      <p:sp>
        <p:nvSpPr>
          <p:cNvPr id="221" name="10 Conector recto"/>
          <p:cNvSpPr/>
          <p:nvPr/>
        </p:nvSpPr>
        <p:spPr>
          <a:xfrm>
            <a:off x="1905917" y="2763854"/>
            <a:ext cx="5651362" cy="0"/>
          </a:xfrm>
          <a:prstGeom prst="line">
            <a:avLst/>
          </a:prstGeom>
          <a:ln w="57150">
            <a:solidFill>
              <a:srgbClr val="C00000"/>
            </a:solidFill>
            <a:miter/>
          </a:ln>
        </p:spPr>
        <p:txBody>
          <a:bodyPr lIns="45722" rIns="45722"/>
          <a:lstStyle/>
          <a:p>
            <a:endParaRPr/>
          </a:p>
        </p:txBody>
      </p:sp>
      <p:sp>
        <p:nvSpPr>
          <p:cNvPr id="5" name="Left Brace 4"/>
          <p:cNvSpPr/>
          <p:nvPr/>
        </p:nvSpPr>
        <p:spPr>
          <a:xfrm rot="16200000">
            <a:off x="7847267" y="1304306"/>
            <a:ext cx="1406145" cy="13585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917" y="3240028"/>
            <a:ext cx="7222419" cy="47166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494" y="3240028"/>
            <a:ext cx="5651362" cy="466851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8154" y="8788293"/>
            <a:ext cx="5924370" cy="4417594"/>
          </a:xfrm>
          <a:prstGeom prst="rect">
            <a:avLst/>
          </a:prstGeom>
        </p:spPr>
      </p:pic>
    </p:spTree>
    <p:extLst>
      <p:ext uri="{BB962C8B-B14F-4D97-AF65-F5344CB8AC3E}">
        <p14:creationId xmlns:p14="http://schemas.microsoft.com/office/powerpoint/2010/main" val="163406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a:t>What is JavaScript, really?</a:t>
            </a:r>
            <a:endParaRPr dirty="0"/>
          </a:p>
        </p:txBody>
      </p:sp>
      <p:sp>
        <p:nvSpPr>
          <p:cNvPr id="221" name="10 Conector recto"/>
          <p:cNvSpPr/>
          <p:nvPr/>
        </p:nvSpPr>
        <p:spPr>
          <a:xfrm>
            <a:off x="1905917" y="2763854"/>
            <a:ext cx="6011402"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951029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JavaScript is a programming language that adds interactivity to your website (for example: games, responses when buttons are pressed or data entered in forms, dynamic styling, animation</a:t>
            </a:r>
            <a:r>
              <a:rPr lang="en-US" sz="3600" dirty="0" smtClean="0"/>
              <a:t>).</a:t>
            </a:r>
          </a:p>
          <a:p>
            <a:pPr marL="571557" indent="-571557">
              <a:buSzPct val="100000"/>
              <a:buFont typeface="Arial"/>
              <a:buChar char="•"/>
              <a:defRPr sz="3600"/>
            </a:pPr>
            <a:r>
              <a:rPr lang="en-US" sz="3600" dirty="0"/>
              <a:t>JavaScript ("JS" for short) is a full-fledged dynamic programming language that, when applied to an HTML document, can provide dynamic interactivity on websites. It was invented by Brendan </a:t>
            </a:r>
            <a:r>
              <a:rPr lang="en-US" sz="3600" dirty="0" err="1"/>
              <a:t>Eich</a:t>
            </a:r>
            <a:r>
              <a:rPr lang="en-US" sz="3600" dirty="0"/>
              <a:t>, co-founder of the Mozilla </a:t>
            </a:r>
            <a:r>
              <a:rPr lang="en-US" sz="3600" dirty="0" smtClean="0"/>
              <a:t>project.</a:t>
            </a:r>
          </a:p>
          <a:p>
            <a:pPr marL="571557" indent="-571557">
              <a:buSzPct val="100000"/>
              <a:buFont typeface="Arial"/>
              <a:buChar char="•"/>
              <a:defRPr sz="3600"/>
            </a:pPr>
            <a:r>
              <a:rPr lang="en-US" sz="3600" dirty="0" smtClean="0"/>
              <a:t>JavaScript </a:t>
            </a:r>
            <a:r>
              <a:rPr lang="en-US" sz="3600" dirty="0"/>
              <a:t>is incredibly versatile. You can start small, with carousels, image galleries, fluctuating layouts, and responses to button clicks. With more experience, you'll be able to create games, animated 2D and 3D graphics, comprehensive database-driven apps, and much more</a:t>
            </a:r>
            <a:r>
              <a:rPr lang="en-US" sz="3600" dirty="0" smtClean="0"/>
              <a:t>!</a:t>
            </a:r>
          </a:p>
          <a:p>
            <a:pPr marL="571557" indent="-571557">
              <a:buSzPct val="100000"/>
              <a:buFont typeface="Arial"/>
              <a:buChar char="•"/>
              <a:defRPr sz="3600"/>
            </a:pPr>
            <a:r>
              <a:rPr lang="en-US" sz="3600" dirty="0" smtClean="0"/>
              <a:t>It is </a:t>
            </a:r>
            <a:r>
              <a:rPr lang="en-US" sz="3600" dirty="0"/>
              <a:t>fairly compact yet very flexible. Developers have written a large variety of tools on top of the core JavaScript language, unlocking a vast amount of extra functionality with minimum effort. These include</a:t>
            </a:r>
            <a:r>
              <a:rPr lang="en-US" sz="3600" dirty="0" smtClean="0"/>
              <a:t>:</a:t>
            </a:r>
          </a:p>
          <a:p>
            <a:pPr marL="1779840" lvl="1" indent="-571557">
              <a:buSzPct val="100000"/>
              <a:buFont typeface="Arial"/>
              <a:buChar char="•"/>
              <a:defRPr sz="3600"/>
            </a:pPr>
            <a:r>
              <a:rPr lang="en-US" sz="3600" dirty="0" smtClean="0"/>
              <a:t>Browser </a:t>
            </a:r>
            <a:r>
              <a:rPr lang="en-US" sz="3600" dirty="0"/>
              <a:t>Application Programming Interfaces (APIs) — APIs built into web browsers, providing functionality like dynamically creating HTML and setting CSS styles, collecting and manipulating a video stream from the user's webcam, or generating 3D graphics and audio samples</a:t>
            </a:r>
            <a:r>
              <a:rPr lang="en-US" sz="3600" dirty="0" smtClean="0"/>
              <a:t>.</a:t>
            </a:r>
          </a:p>
          <a:p>
            <a:pPr marL="1779840" lvl="1" indent="-571557">
              <a:buSzPct val="100000"/>
              <a:buFont typeface="Arial"/>
              <a:buChar char="•"/>
              <a:defRPr sz="3600"/>
            </a:pPr>
            <a:r>
              <a:rPr lang="en-US" sz="3600" dirty="0" smtClean="0"/>
              <a:t>Third-party </a:t>
            </a:r>
            <a:r>
              <a:rPr lang="en-US" sz="3600" dirty="0"/>
              <a:t>APIs to allow developers to incorporate functionality in their sites from other content providers, such as Twitter or Facebook</a:t>
            </a:r>
            <a:r>
              <a:rPr lang="en-US" sz="3600" dirty="0" smtClean="0"/>
              <a:t>.</a:t>
            </a:r>
          </a:p>
          <a:p>
            <a:pPr marL="1779840" lvl="1" indent="-571557">
              <a:buSzPct val="100000"/>
              <a:buFont typeface="Arial"/>
              <a:buChar char="•"/>
              <a:defRPr sz="3600"/>
            </a:pPr>
            <a:r>
              <a:rPr lang="en-US" sz="3600" dirty="0" smtClean="0"/>
              <a:t>Third-party </a:t>
            </a:r>
            <a:r>
              <a:rPr lang="en-US" sz="3600" dirty="0"/>
              <a:t>frameworks and libraries you can apply to your HTML to allow you to rapidly build up sites and applications.</a:t>
            </a:r>
            <a:endParaRPr sz="3600" dirty="0"/>
          </a:p>
        </p:txBody>
      </p:sp>
    </p:spTree>
    <p:extLst>
      <p:ext uri="{BB962C8B-B14F-4D97-AF65-F5344CB8AC3E}">
        <p14:creationId xmlns:p14="http://schemas.microsoft.com/office/powerpoint/2010/main" val="2017390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a:t>
            </a:r>
            <a:r>
              <a:rPr lang="en-US" dirty="0" smtClean="0"/>
              <a:t>course: Variables</a:t>
            </a:r>
            <a:endParaRPr dirty="0"/>
          </a:p>
        </p:txBody>
      </p:sp>
      <p:sp>
        <p:nvSpPr>
          <p:cNvPr id="221" name="10 Conector recto"/>
          <p:cNvSpPr/>
          <p:nvPr/>
        </p:nvSpPr>
        <p:spPr>
          <a:xfrm>
            <a:off x="1905916" y="2763854"/>
            <a:ext cx="9206758"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Variables:  are containers that you can store values in. You start by declaring a variable with the </a:t>
            </a:r>
            <a:r>
              <a:rPr lang="en-US" sz="3600" dirty="0" err="1" smtClean="0"/>
              <a:t>var</a:t>
            </a:r>
            <a:r>
              <a:rPr lang="en-US" sz="3600" dirty="0" smtClean="0"/>
              <a:t> keyword, followed by any name you want to call it. After declaring a variable, you can give it a value. You can do both these operations on the same line if you wish. You can retrieve the value by just calling the variable by name. After giving a variable a value, you can later choose to change it.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3762" y="6048704"/>
            <a:ext cx="15552463" cy="7066585"/>
          </a:xfrm>
          <a:prstGeom prst="rect">
            <a:avLst/>
          </a:prstGeom>
        </p:spPr>
      </p:pic>
    </p:spTree>
    <p:extLst>
      <p:ext uri="{BB962C8B-B14F-4D97-AF65-F5344CB8AC3E}">
        <p14:creationId xmlns:p14="http://schemas.microsoft.com/office/powerpoint/2010/main" val="4926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course: Operators</a:t>
            </a:r>
            <a:endParaRPr dirty="0"/>
          </a:p>
        </p:txBody>
      </p:sp>
      <p:sp>
        <p:nvSpPr>
          <p:cNvPr id="221" name="10 Conector recto"/>
          <p:cNvSpPr/>
          <p:nvPr/>
        </p:nvSpPr>
        <p:spPr>
          <a:xfrm>
            <a:off x="1905916" y="2763854"/>
            <a:ext cx="9431783"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An operator is a mathematical symbol which produces a result based on two values (or variables). In the following table you can see some of the simplest operators, along with some examples to try out in the JavaScript console.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339" y="4608544"/>
            <a:ext cx="14296577" cy="8509565"/>
          </a:xfrm>
          <a:prstGeom prst="rect">
            <a:avLst/>
          </a:prstGeom>
        </p:spPr>
      </p:pic>
    </p:spTree>
    <p:extLst>
      <p:ext uri="{BB962C8B-B14F-4D97-AF65-F5344CB8AC3E}">
        <p14:creationId xmlns:p14="http://schemas.microsoft.com/office/powerpoint/2010/main" val="1716278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Language basics crash course: </a:t>
            </a:r>
            <a:r>
              <a:rPr lang="en-US" dirty="0" smtClean="0"/>
              <a:t>Conditionals</a:t>
            </a:r>
            <a:endParaRPr dirty="0"/>
          </a:p>
        </p:txBody>
      </p:sp>
      <p:sp>
        <p:nvSpPr>
          <p:cNvPr id="221" name="10 Conector recto"/>
          <p:cNvSpPr/>
          <p:nvPr/>
        </p:nvSpPr>
        <p:spPr>
          <a:xfrm>
            <a:off x="1905916" y="2763854"/>
            <a:ext cx="10016848" cy="0"/>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Conditionals are code structures which allow you to test if an expression returns true or not, running alternative code revealed by its result. A very common form of conditionals is the if ... else statement. For example:</a:t>
            </a:r>
          </a:p>
        </p:txBody>
      </p:sp>
      <p:sp>
        <p:nvSpPr>
          <p:cNvPr id="9" name="TextBox 34"/>
          <p:cNvSpPr txBox="1"/>
          <p:nvPr/>
        </p:nvSpPr>
        <p:spPr>
          <a:xfrm>
            <a:off x="2190780" y="8687433"/>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expression inside the if ( ... ) is the test — this uses the identity operator (as described above) to compare the variable </a:t>
            </a:r>
            <a:r>
              <a:rPr lang="en-US" sz="3600" dirty="0" err="1"/>
              <a:t>iceCream</a:t>
            </a:r>
            <a:r>
              <a:rPr lang="en-US" sz="3600" dirty="0"/>
              <a:t> with the string chocolate to see if the two are equal. If this comparison returns true, the first block of code is run. If the comparison is not true, the first block is skipped and the second code block, after the else statement, is run instead.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4" y="5260896"/>
            <a:ext cx="11152584" cy="3338438"/>
          </a:xfrm>
          <a:prstGeom prst="rect">
            <a:avLst/>
          </a:prstGeom>
        </p:spPr>
      </p:pic>
    </p:spTree>
    <p:extLst>
      <p:ext uri="{BB962C8B-B14F-4D97-AF65-F5344CB8AC3E}">
        <p14:creationId xmlns:p14="http://schemas.microsoft.com/office/powerpoint/2010/main" val="1214834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171330</TotalTime>
  <Words>2346</Words>
  <Application>Microsoft Macintosh PowerPoint</Application>
  <PresentationFormat>Custom</PresentationFormat>
  <Paragraphs>157</Paragraphs>
  <Slides>18</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Calibri</vt:lpstr>
      <vt:lpstr>Calibri Light</vt:lpstr>
      <vt:lpstr>Helvetica</vt:lpstr>
      <vt:lpstr>Mangal</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12409</cp:revision>
  <dcterms:created xsi:type="dcterms:W3CDTF">2014-07-01T16:42:18Z</dcterms:created>
  <dcterms:modified xsi:type="dcterms:W3CDTF">2017-12-10T15:57:21Z</dcterms:modified>
</cp:coreProperties>
</file>