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2.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3"/>
  </p:notesMasterIdLst>
  <p:handoutMasterIdLst>
    <p:handoutMasterId r:id="rId24"/>
  </p:handoutMasterIdLst>
  <p:sldIdLst>
    <p:sldId id="793" r:id="rId2"/>
    <p:sldId id="804" r:id="rId3"/>
    <p:sldId id="890" r:id="rId4"/>
    <p:sldId id="891" r:id="rId5"/>
    <p:sldId id="892" r:id="rId6"/>
    <p:sldId id="893" r:id="rId7"/>
    <p:sldId id="894" r:id="rId8"/>
    <p:sldId id="895" r:id="rId9"/>
    <p:sldId id="896" r:id="rId10"/>
    <p:sldId id="897" r:id="rId11"/>
    <p:sldId id="898" r:id="rId12"/>
    <p:sldId id="899" r:id="rId13"/>
    <p:sldId id="900" r:id="rId14"/>
    <p:sldId id="901" r:id="rId15"/>
    <p:sldId id="904" r:id="rId16"/>
    <p:sldId id="849" r:id="rId17"/>
    <p:sldId id="905" r:id="rId18"/>
    <p:sldId id="906" r:id="rId19"/>
    <p:sldId id="903" r:id="rId20"/>
    <p:sldId id="850" r:id="rId21"/>
    <p:sldId id="794" r:id="rId22"/>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30/11/17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30/11/17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19</a:t>
            </a:fld>
            <a:endParaRPr lang="es-MX"/>
          </a:p>
        </p:txBody>
      </p:sp>
    </p:spTree>
    <p:extLst>
      <p:ext uri="{BB962C8B-B14F-4D97-AF65-F5344CB8AC3E}">
        <p14:creationId xmlns:p14="http://schemas.microsoft.com/office/powerpoint/2010/main" val="815546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image" Target="../media/image5.t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 Id="rId3" Type="http://schemas.openxmlformats.org/officeDocument/2006/relationships/image" Target="../media/image6.t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CompleteJavaTraining/JavaEssentials/tree/master/Code/COREJ1-Chapter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image" Target="../media/image3.t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JDBC </a:t>
            </a:r>
            <a:r>
              <a:rPr lang="en-US" sz="6600" dirty="0">
                <a:solidFill>
                  <a:schemeClr val="accent3">
                    <a:lumMod val="75000"/>
                  </a:schemeClr>
                </a:solidFill>
                <a:ea typeface="Open Sans Semibold" panose="020B0706030804020204" pitchFamily="34" charset="0"/>
                <a:cs typeface="Open Sans Semibold" panose="020B0706030804020204" pitchFamily="34" charset="0"/>
              </a:rPr>
              <a:t>Fundamentals</a:t>
            </a:r>
          </a:p>
        </p:txBody>
      </p:sp>
      <p:cxnSp>
        <p:nvCxnSpPr>
          <p:cNvPr id="11" name="10 Conector recto"/>
          <p:cNvCxnSpPr/>
          <p:nvPr/>
        </p:nvCxnSpPr>
        <p:spPr>
          <a:xfrm flipV="1">
            <a:off x="2448524" y="7591447"/>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9"/>
          <p:cNvGrpSpPr/>
          <p:nvPr/>
        </p:nvGrpSpPr>
        <p:grpSpPr>
          <a:xfrm>
            <a:off x="19147628" y="9853826"/>
            <a:ext cx="3026674" cy="3026673"/>
            <a:chOff x="0" y="0"/>
            <a:chExt cx="3026475" cy="3026475"/>
          </a:xfrm>
        </p:grpSpPr>
        <p:graphicFrame>
          <p:nvGraphicFramePr>
            <p:cNvPr id="25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3: JDBC-Net pure Java</a:t>
            </a:r>
          </a:p>
        </p:txBody>
      </p:sp>
      <p:sp>
        <p:nvSpPr>
          <p:cNvPr id="258" name="10 Conector recto"/>
          <p:cNvSpPr/>
          <p:nvPr/>
        </p:nvSpPr>
        <p:spPr>
          <a:xfrm>
            <a:off x="1905918" y="2763853"/>
            <a:ext cx="7312599" cy="1"/>
          </a:xfrm>
          <a:prstGeom prst="line">
            <a:avLst/>
          </a:prstGeom>
          <a:ln w="57150">
            <a:solidFill>
              <a:srgbClr val="C00000"/>
            </a:solidFill>
            <a:miter/>
          </a:ln>
        </p:spPr>
        <p:txBody>
          <a:bodyPr lIns="45722" rIns="45722"/>
          <a:lstStyle/>
          <a:p>
            <a:endParaRPr/>
          </a:p>
        </p:txBody>
      </p:sp>
      <p:sp>
        <p:nvSpPr>
          <p:cNvPr id="259" name="TextBox 34"/>
          <p:cNvSpPr txBox="1"/>
          <p:nvPr/>
        </p:nvSpPr>
        <p:spPr>
          <a:xfrm>
            <a:off x="2428454" y="3506570"/>
            <a:ext cx="19983523" cy="323186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400"/>
              <a:t>In a Type 3 driver, a three-tier approach is used to access databases. The JDBC clients use standard network sockets to communicate with a middleware application server. The socket information is then translated by the middleware application server into the call format required by the DBMS, and forwarded to the database server.</a:t>
            </a:r>
          </a:p>
          <a:p>
            <a:pPr marL="571557" indent="-571557">
              <a:buSzPct val="100000"/>
              <a:buFont typeface="Arial"/>
              <a:buChar char="•"/>
              <a:defRPr sz="3400"/>
            </a:pPr>
            <a:r>
              <a:rPr sz="3400"/>
              <a:t>This kind of driver is extremely flexible, since it requires no code installed on the client and a single driver can actually provide access to multiple databases.</a:t>
            </a:r>
          </a:p>
        </p:txBody>
      </p:sp>
      <p:pic>
        <p:nvPicPr>
          <p:cNvPr id="260" name="pasted-image.tiff" descr="pasted-image.tiff"/>
          <p:cNvPicPr>
            <a:picLocks noChangeAspect="1"/>
          </p:cNvPicPr>
          <p:nvPr/>
        </p:nvPicPr>
        <p:blipFill>
          <a:blip r:embed="rId3">
            <a:extLst/>
          </a:blip>
          <a:stretch>
            <a:fillRect/>
          </a:stretch>
        </p:blipFill>
        <p:spPr>
          <a:xfrm>
            <a:off x="8082510" y="6665095"/>
            <a:ext cx="8675411" cy="6571625"/>
          </a:xfrm>
          <a:prstGeom prst="rect">
            <a:avLst/>
          </a:prstGeom>
          <a:ln w="12700">
            <a:miter lim="400000"/>
          </a:ln>
        </p:spPr>
      </p:pic>
    </p:spTree>
    <p:extLst>
      <p:ext uri="{BB962C8B-B14F-4D97-AF65-F5344CB8AC3E}">
        <p14:creationId xmlns:p14="http://schemas.microsoft.com/office/powerpoint/2010/main" val="143740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7"/>
                                        </p:tgtEl>
                                        <p:attrNameLst>
                                          <p:attrName>style.visibility</p:attrName>
                                        </p:attrNameLst>
                                      </p:cBhvr>
                                      <p:to>
                                        <p:strVal val="visible"/>
                                      </p:to>
                                    </p:set>
                                    <p:anim calcmode="lin" valueType="num">
                                      <p:cBhvr>
                                        <p:cTn id="7" dur="1000" fill="hold"/>
                                        <p:tgtEl>
                                          <p:spTgt spid="257"/>
                                        </p:tgtEl>
                                        <p:attrNameLst>
                                          <p:attrName>ppt_x</p:attrName>
                                        </p:attrNameLst>
                                      </p:cBhvr>
                                      <p:tavLst>
                                        <p:tav tm="0">
                                          <p:val>
                                            <p:strVal val="0-#ppt_w/2"/>
                                          </p:val>
                                        </p:tav>
                                        <p:tav tm="100000">
                                          <p:val>
                                            <p:strVal val="#ppt_x"/>
                                          </p:val>
                                        </p:tav>
                                      </p:tavLst>
                                    </p:anim>
                                    <p:anim calcmode="lin" valueType="num">
                                      <p:cBhvr>
                                        <p:cTn id="8" dur="1000" fill="hold"/>
                                        <p:tgtEl>
                                          <p:spTgt spid="25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8"/>
                                        </p:tgtEl>
                                        <p:attrNameLst>
                                          <p:attrName>style.visibility</p:attrName>
                                        </p:attrNameLst>
                                      </p:cBhvr>
                                      <p:to>
                                        <p:strVal val="visible"/>
                                      </p:to>
                                    </p:set>
                                    <p:anim calcmode="lin" valueType="num">
                                      <p:cBhvr>
                                        <p:cTn id="12" dur="500" fill="hold"/>
                                        <p:tgtEl>
                                          <p:spTgt spid="258"/>
                                        </p:tgtEl>
                                        <p:attrNameLst>
                                          <p:attrName>ppt_x</p:attrName>
                                        </p:attrNameLst>
                                      </p:cBhvr>
                                      <p:tavLst>
                                        <p:tav tm="0">
                                          <p:val>
                                            <p:strVal val="#ppt_x"/>
                                          </p:val>
                                        </p:tav>
                                        <p:tav tm="100000">
                                          <p:val>
                                            <p:strVal val="#ppt_x"/>
                                          </p:val>
                                        </p:tav>
                                      </p:tavLst>
                                    </p:anim>
                                    <p:anim calcmode="lin" valueType="num">
                                      <p:cBhvr>
                                        <p:cTn id="13"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advAuto="0"/>
      <p:bldP spid="258"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9"/>
          <p:cNvGrpSpPr/>
          <p:nvPr/>
        </p:nvGrpSpPr>
        <p:grpSpPr>
          <a:xfrm>
            <a:off x="19147628" y="9853826"/>
            <a:ext cx="3026674" cy="3026673"/>
            <a:chOff x="0" y="0"/>
            <a:chExt cx="3026475" cy="3026475"/>
          </a:xfrm>
        </p:grpSpPr>
        <p:graphicFrame>
          <p:nvGraphicFramePr>
            <p:cNvPr id="262"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3"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65"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4: 100% Pure Java</a:t>
            </a:r>
          </a:p>
        </p:txBody>
      </p:sp>
      <p:sp>
        <p:nvSpPr>
          <p:cNvPr id="266" name="10 Conector recto"/>
          <p:cNvSpPr/>
          <p:nvPr/>
        </p:nvSpPr>
        <p:spPr>
          <a:xfrm>
            <a:off x="1905918" y="2763853"/>
            <a:ext cx="6580847" cy="1"/>
          </a:xfrm>
          <a:prstGeom prst="line">
            <a:avLst/>
          </a:prstGeom>
          <a:ln w="57150">
            <a:solidFill>
              <a:srgbClr val="C00000"/>
            </a:solidFill>
            <a:miter/>
          </a:ln>
        </p:spPr>
        <p:txBody>
          <a:bodyPr lIns="45722" rIns="45722"/>
          <a:lstStyle/>
          <a:p>
            <a:endParaRPr/>
          </a:p>
        </p:txBody>
      </p:sp>
      <p:sp>
        <p:nvSpPr>
          <p:cNvPr id="267" name="TextBox 34"/>
          <p:cNvSpPr txBox="1"/>
          <p:nvPr/>
        </p:nvSpPr>
        <p:spPr>
          <a:xfrm>
            <a:off x="2428454" y="3506570"/>
            <a:ext cx="19983523" cy="2708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400"/>
              <a:t>In a Type 4 driver, a pure Java-based driver communicates directly with the vendor's database through socket connection. This is the highest performance driver available for the database and is usually provided by the vendor itself.</a:t>
            </a:r>
          </a:p>
          <a:p>
            <a:pPr marL="571557" indent="-571557">
              <a:buSzPct val="100000"/>
              <a:buFont typeface="Arial"/>
              <a:buChar char="•"/>
              <a:defRPr sz="3400"/>
            </a:pPr>
            <a:r>
              <a:rPr sz="3400"/>
              <a:t>This kind of driver is extremely flexible, you don't need to install special software on the client or server. Further, these drivers can be downloaded dynamically.</a:t>
            </a:r>
          </a:p>
        </p:txBody>
      </p:sp>
      <p:pic>
        <p:nvPicPr>
          <p:cNvPr id="268" name="pasted-image.tiff" descr="pasted-image.tiff"/>
          <p:cNvPicPr>
            <a:picLocks noChangeAspect="1"/>
          </p:cNvPicPr>
          <p:nvPr/>
        </p:nvPicPr>
        <p:blipFill>
          <a:blip r:embed="rId3">
            <a:extLst/>
          </a:blip>
          <a:stretch>
            <a:fillRect/>
          </a:stretch>
        </p:blipFill>
        <p:spPr>
          <a:xfrm>
            <a:off x="8526510" y="6060519"/>
            <a:ext cx="7787412" cy="7134429"/>
          </a:xfrm>
          <a:prstGeom prst="rect">
            <a:avLst/>
          </a:prstGeom>
          <a:ln w="12700">
            <a:miter lim="400000"/>
          </a:ln>
        </p:spPr>
      </p:pic>
    </p:spTree>
    <p:extLst>
      <p:ext uri="{BB962C8B-B14F-4D97-AF65-F5344CB8AC3E}">
        <p14:creationId xmlns:p14="http://schemas.microsoft.com/office/powerpoint/2010/main" val="1372339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65"/>
                                        </p:tgtEl>
                                        <p:attrNameLst>
                                          <p:attrName>style.visibility</p:attrName>
                                        </p:attrNameLst>
                                      </p:cBhvr>
                                      <p:to>
                                        <p:strVal val="visible"/>
                                      </p:to>
                                    </p:set>
                                    <p:anim calcmode="lin" valueType="num">
                                      <p:cBhvr>
                                        <p:cTn id="7" dur="1000" fill="hold"/>
                                        <p:tgtEl>
                                          <p:spTgt spid="265"/>
                                        </p:tgtEl>
                                        <p:attrNameLst>
                                          <p:attrName>ppt_x</p:attrName>
                                        </p:attrNameLst>
                                      </p:cBhvr>
                                      <p:tavLst>
                                        <p:tav tm="0">
                                          <p:val>
                                            <p:strVal val="0-#ppt_w/2"/>
                                          </p:val>
                                        </p:tav>
                                        <p:tav tm="100000">
                                          <p:val>
                                            <p:strVal val="#ppt_x"/>
                                          </p:val>
                                        </p:tav>
                                      </p:tavLst>
                                    </p:anim>
                                    <p:anim calcmode="lin" valueType="num">
                                      <p:cBhvr>
                                        <p:cTn id="8" dur="1000" fill="hold"/>
                                        <p:tgtEl>
                                          <p:spTgt spid="26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66"/>
                                        </p:tgtEl>
                                        <p:attrNameLst>
                                          <p:attrName>style.visibility</p:attrName>
                                        </p:attrNameLst>
                                      </p:cBhvr>
                                      <p:to>
                                        <p:strVal val="visible"/>
                                      </p:to>
                                    </p:set>
                                    <p:anim calcmode="lin" valueType="num">
                                      <p:cBhvr>
                                        <p:cTn id="12" dur="500" fill="hold"/>
                                        <p:tgtEl>
                                          <p:spTgt spid="266"/>
                                        </p:tgtEl>
                                        <p:attrNameLst>
                                          <p:attrName>ppt_x</p:attrName>
                                        </p:attrNameLst>
                                      </p:cBhvr>
                                      <p:tavLst>
                                        <p:tav tm="0">
                                          <p:val>
                                            <p:strVal val="#ppt_x"/>
                                          </p:val>
                                        </p:tav>
                                        <p:tav tm="100000">
                                          <p:val>
                                            <p:strVal val="#ppt_x"/>
                                          </p:val>
                                        </p:tav>
                                      </p:tavLst>
                                    </p:anim>
                                    <p:anim calcmode="lin" valueType="num">
                                      <p:cBhvr>
                                        <p:cTn id="13"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advAuto="0"/>
      <p:bldP spid="266"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2" name="Group 9"/>
          <p:cNvGrpSpPr/>
          <p:nvPr/>
        </p:nvGrpSpPr>
        <p:grpSpPr>
          <a:xfrm>
            <a:off x="19147628" y="9853826"/>
            <a:ext cx="3026674" cy="3026673"/>
            <a:chOff x="0" y="0"/>
            <a:chExt cx="3026475" cy="3026475"/>
          </a:xfrm>
        </p:grpSpPr>
        <p:graphicFrame>
          <p:nvGraphicFramePr>
            <p:cNvPr id="27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Which Driver should be Used?</a:t>
            </a:r>
          </a:p>
        </p:txBody>
      </p:sp>
      <p:sp>
        <p:nvSpPr>
          <p:cNvPr id="274" name="10 Conector recto"/>
          <p:cNvSpPr/>
          <p:nvPr/>
        </p:nvSpPr>
        <p:spPr>
          <a:xfrm>
            <a:off x="1905917" y="2763853"/>
            <a:ext cx="7744760" cy="1"/>
          </a:xfrm>
          <a:prstGeom prst="line">
            <a:avLst/>
          </a:prstGeom>
          <a:ln w="57150">
            <a:solidFill>
              <a:srgbClr val="C00000"/>
            </a:solidFill>
            <a:miter/>
          </a:ln>
        </p:spPr>
        <p:txBody>
          <a:bodyPr lIns="45722" rIns="45722"/>
          <a:lstStyle/>
          <a:p>
            <a:endParaRPr/>
          </a:p>
        </p:txBody>
      </p:sp>
      <p:sp>
        <p:nvSpPr>
          <p:cNvPr id="275" name="TextBox 34"/>
          <p:cNvSpPr txBox="1"/>
          <p:nvPr/>
        </p:nvSpPr>
        <p:spPr>
          <a:xfrm>
            <a:off x="2428454" y="3506570"/>
            <a:ext cx="19983523" cy="323186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400"/>
              <a:t>If you are accessing one type of database, such as Oracle, Sybase, or IBM, the preferred driver type is 4.</a:t>
            </a:r>
          </a:p>
          <a:p>
            <a:pPr marL="571557" indent="-571557">
              <a:buSzPct val="100000"/>
              <a:buFont typeface="Arial"/>
              <a:buChar char="•"/>
              <a:defRPr sz="3400"/>
            </a:pPr>
            <a:r>
              <a:rPr sz="3400"/>
              <a:t>If your Java application is accessing multiple types of databases at the same time, type 3 is the preferred driver.</a:t>
            </a:r>
          </a:p>
          <a:p>
            <a:pPr marL="571557" indent="-571557">
              <a:buSzPct val="100000"/>
              <a:buFont typeface="Arial"/>
              <a:buChar char="•"/>
              <a:defRPr sz="3400"/>
            </a:pPr>
            <a:r>
              <a:rPr sz="3400"/>
              <a:t>Type 2 drivers are useful in situations, where a type 3 or type 4 driver is not available yet for your database.</a:t>
            </a:r>
          </a:p>
          <a:p>
            <a:pPr marL="571557" indent="-571557">
              <a:buSzPct val="100000"/>
              <a:buFont typeface="Arial"/>
              <a:buChar char="•"/>
              <a:defRPr sz="3400"/>
            </a:pPr>
            <a:r>
              <a:rPr sz="3400"/>
              <a:t>The type 1 driver is not considered a deployment-level driver, and is typically used for development and testing purposes only.</a:t>
            </a:r>
          </a:p>
        </p:txBody>
      </p:sp>
    </p:spTree>
    <p:extLst>
      <p:ext uri="{BB962C8B-B14F-4D97-AF65-F5344CB8AC3E}">
        <p14:creationId xmlns:p14="http://schemas.microsoft.com/office/powerpoint/2010/main" val="935490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3"/>
                                        </p:tgtEl>
                                        <p:attrNameLst>
                                          <p:attrName>style.visibility</p:attrName>
                                        </p:attrNameLst>
                                      </p:cBhvr>
                                      <p:to>
                                        <p:strVal val="visible"/>
                                      </p:to>
                                    </p:set>
                                    <p:anim calcmode="lin" valueType="num">
                                      <p:cBhvr>
                                        <p:cTn id="7" dur="1000" fill="hold"/>
                                        <p:tgtEl>
                                          <p:spTgt spid="273"/>
                                        </p:tgtEl>
                                        <p:attrNameLst>
                                          <p:attrName>ppt_x</p:attrName>
                                        </p:attrNameLst>
                                      </p:cBhvr>
                                      <p:tavLst>
                                        <p:tav tm="0">
                                          <p:val>
                                            <p:strVal val="0-#ppt_w/2"/>
                                          </p:val>
                                        </p:tav>
                                        <p:tav tm="100000">
                                          <p:val>
                                            <p:strVal val="#ppt_x"/>
                                          </p:val>
                                        </p:tav>
                                      </p:tavLst>
                                    </p:anim>
                                    <p:anim calcmode="lin" valueType="num">
                                      <p:cBhvr>
                                        <p:cTn id="8" dur="1000" fill="hold"/>
                                        <p:tgtEl>
                                          <p:spTgt spid="27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4"/>
                                        </p:tgtEl>
                                        <p:attrNameLst>
                                          <p:attrName>style.visibility</p:attrName>
                                        </p:attrNameLst>
                                      </p:cBhvr>
                                      <p:to>
                                        <p:strVal val="visible"/>
                                      </p:to>
                                    </p:set>
                                    <p:anim calcmode="lin" valueType="num">
                                      <p:cBhvr>
                                        <p:cTn id="12" dur="500" fill="hold"/>
                                        <p:tgtEl>
                                          <p:spTgt spid="274"/>
                                        </p:tgtEl>
                                        <p:attrNameLst>
                                          <p:attrName>ppt_x</p:attrName>
                                        </p:attrNameLst>
                                      </p:cBhvr>
                                      <p:tavLst>
                                        <p:tav tm="0">
                                          <p:val>
                                            <p:strVal val="#ppt_x"/>
                                          </p:val>
                                        </p:tav>
                                        <p:tav tm="100000">
                                          <p:val>
                                            <p:strVal val="#ppt_x"/>
                                          </p:val>
                                        </p:tav>
                                      </p:tavLst>
                                    </p:anim>
                                    <p:anim calcmode="lin" valueType="num">
                                      <p:cBhvr>
                                        <p:cTn id="13" dur="500" fill="hold"/>
                                        <p:tgtEl>
                                          <p:spTgt spid="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advAuto="0"/>
      <p:bldP spid="27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9"/>
          <p:cNvGrpSpPr/>
          <p:nvPr/>
        </p:nvGrpSpPr>
        <p:grpSpPr>
          <a:xfrm>
            <a:off x="19147628" y="9853826"/>
            <a:ext cx="3026674" cy="3026673"/>
            <a:chOff x="0" y="0"/>
            <a:chExt cx="3026475" cy="3026475"/>
          </a:xfrm>
        </p:grpSpPr>
        <p:graphicFrame>
          <p:nvGraphicFramePr>
            <p:cNvPr id="27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Making a JDBC Connection</a:t>
            </a:r>
          </a:p>
        </p:txBody>
      </p:sp>
      <p:sp>
        <p:nvSpPr>
          <p:cNvPr id="281" name="10 Conector recto"/>
          <p:cNvSpPr/>
          <p:nvPr/>
        </p:nvSpPr>
        <p:spPr>
          <a:xfrm>
            <a:off x="1905917" y="2763853"/>
            <a:ext cx="6941274" cy="1"/>
          </a:xfrm>
          <a:prstGeom prst="line">
            <a:avLst/>
          </a:prstGeom>
          <a:ln w="57150">
            <a:solidFill>
              <a:srgbClr val="C00000"/>
            </a:solidFill>
            <a:miter/>
          </a:ln>
        </p:spPr>
        <p:txBody>
          <a:bodyPr lIns="45722" rIns="45722"/>
          <a:lstStyle/>
          <a:p>
            <a:endParaRPr/>
          </a:p>
        </p:txBody>
      </p:sp>
      <p:sp>
        <p:nvSpPr>
          <p:cNvPr id="282" name="TextBox 34"/>
          <p:cNvSpPr txBox="1"/>
          <p:nvPr/>
        </p:nvSpPr>
        <p:spPr>
          <a:xfrm>
            <a:off x="2428454" y="3506570"/>
            <a:ext cx="19983523" cy="452461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t>Steps:</a:t>
            </a:r>
          </a:p>
          <a:p>
            <a:pPr marL="1779961" lvl="1" indent="-571557">
              <a:buSzPct val="100000"/>
              <a:buFont typeface="Arial"/>
              <a:buChar char="•"/>
            </a:pPr>
            <a:r>
              <a:t>Import JDBC Packages</a:t>
            </a:r>
          </a:p>
          <a:p>
            <a:pPr marL="1779961" lvl="1" indent="-571557">
              <a:buSzPct val="100000"/>
              <a:buFont typeface="Arial"/>
              <a:buChar char="•"/>
            </a:pPr>
            <a:r>
              <a:rPr strike="sngStrike"/>
              <a:t>Register JDBC Driver</a:t>
            </a:r>
            <a:r>
              <a:t> (for very old drivers - after JDBC version 4 most drivers register themselves automatically).</a:t>
            </a:r>
          </a:p>
          <a:p>
            <a:pPr marL="1779961" lvl="1" indent="-571557">
              <a:buSzPct val="100000"/>
              <a:buFont typeface="Arial"/>
              <a:buChar char="•"/>
            </a:pPr>
            <a:r>
              <a:t>Database URL Formulation</a:t>
            </a:r>
          </a:p>
          <a:p>
            <a:pPr marL="1779961" lvl="1" indent="-571557">
              <a:buSzPct val="100000"/>
              <a:buFont typeface="Arial"/>
              <a:buChar char="•"/>
            </a:pPr>
            <a:r>
              <a:t>Create Connection Object</a:t>
            </a:r>
          </a:p>
        </p:txBody>
      </p:sp>
    </p:spTree>
    <p:extLst>
      <p:ext uri="{BB962C8B-B14F-4D97-AF65-F5344CB8AC3E}">
        <p14:creationId xmlns:p14="http://schemas.microsoft.com/office/powerpoint/2010/main" val="105384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1"/>
                                        </p:tgtEl>
                                        <p:attrNameLst>
                                          <p:attrName>style.visibility</p:attrName>
                                        </p:attrNameLst>
                                      </p:cBhvr>
                                      <p:to>
                                        <p:strVal val="visible"/>
                                      </p:to>
                                    </p:set>
                                    <p:anim calcmode="lin" valueType="num">
                                      <p:cBhvr>
                                        <p:cTn id="12" dur="500" fill="hold"/>
                                        <p:tgtEl>
                                          <p:spTgt spid="281"/>
                                        </p:tgtEl>
                                        <p:attrNameLst>
                                          <p:attrName>ppt_x</p:attrName>
                                        </p:attrNameLst>
                                      </p:cBhvr>
                                      <p:tavLst>
                                        <p:tav tm="0">
                                          <p:val>
                                            <p:strVal val="#ppt_x"/>
                                          </p:val>
                                        </p:tav>
                                        <p:tav tm="100000">
                                          <p:val>
                                            <p:strVal val="#ppt_x"/>
                                          </p:val>
                                        </p:tav>
                                      </p:tavLst>
                                    </p:anim>
                                    <p:anim calcmode="lin" valueType="num">
                                      <p:cBhvr>
                                        <p:cTn id="13"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8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 name="Group 9"/>
          <p:cNvGrpSpPr/>
          <p:nvPr/>
        </p:nvGrpSpPr>
        <p:grpSpPr>
          <a:xfrm>
            <a:off x="19147628" y="9853826"/>
            <a:ext cx="3026674" cy="3026673"/>
            <a:chOff x="0" y="0"/>
            <a:chExt cx="3026475" cy="3026475"/>
          </a:xfrm>
        </p:grpSpPr>
        <p:graphicFrame>
          <p:nvGraphicFramePr>
            <p:cNvPr id="28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Adding the driver dependency to your project</a:t>
            </a:r>
          </a:p>
        </p:txBody>
      </p:sp>
      <p:sp>
        <p:nvSpPr>
          <p:cNvPr id="288" name="10 Conector recto"/>
          <p:cNvSpPr/>
          <p:nvPr/>
        </p:nvSpPr>
        <p:spPr>
          <a:xfrm>
            <a:off x="1905918" y="2763853"/>
            <a:ext cx="11896239" cy="1"/>
          </a:xfrm>
          <a:prstGeom prst="line">
            <a:avLst/>
          </a:prstGeom>
          <a:ln w="57150">
            <a:solidFill>
              <a:srgbClr val="C00000"/>
            </a:solidFill>
            <a:miter/>
          </a:ln>
        </p:spPr>
        <p:txBody>
          <a:bodyPr lIns="45722" rIns="45722"/>
          <a:lstStyle/>
          <a:p>
            <a:endParaRPr/>
          </a:p>
        </p:txBody>
      </p:sp>
      <p:grpSp>
        <p:nvGrpSpPr>
          <p:cNvPr id="301" name="Group"/>
          <p:cNvGrpSpPr/>
          <p:nvPr/>
        </p:nvGrpSpPr>
        <p:grpSpPr>
          <a:xfrm>
            <a:off x="768994" y="3274916"/>
            <a:ext cx="22847601" cy="8248161"/>
            <a:chOff x="0" y="0"/>
            <a:chExt cx="22846112" cy="8247623"/>
          </a:xfrm>
        </p:grpSpPr>
        <p:pic>
          <p:nvPicPr>
            <p:cNvPr id="289" name="Content Placeholder 3" descr="Content Placeholder 3"/>
            <p:cNvPicPr>
              <a:picLocks noChangeAspect="1"/>
            </p:cNvPicPr>
            <p:nvPr/>
          </p:nvPicPr>
          <p:blipFill>
            <a:blip r:embed="rId3">
              <a:extLst/>
            </a:blip>
            <a:stretch>
              <a:fillRect/>
            </a:stretch>
          </p:blipFill>
          <p:spPr>
            <a:xfrm>
              <a:off x="0" y="0"/>
              <a:ext cx="4070255" cy="8247624"/>
            </a:xfrm>
            <a:prstGeom prst="rect">
              <a:avLst/>
            </a:prstGeom>
            <a:ln w="12700" cap="flat">
              <a:noFill/>
              <a:miter lim="400000"/>
            </a:ln>
            <a:effectLst/>
          </p:spPr>
        </p:pic>
        <p:pic>
          <p:nvPicPr>
            <p:cNvPr id="290" name="Picture 5" descr="Picture 5"/>
            <p:cNvPicPr>
              <a:picLocks noChangeAspect="1"/>
            </p:cNvPicPr>
            <p:nvPr/>
          </p:nvPicPr>
          <p:blipFill>
            <a:blip r:embed="rId4">
              <a:extLst/>
            </a:blip>
            <a:stretch>
              <a:fillRect/>
            </a:stretch>
          </p:blipFill>
          <p:spPr>
            <a:xfrm>
              <a:off x="4070254" y="0"/>
              <a:ext cx="7377427" cy="6781938"/>
            </a:xfrm>
            <a:prstGeom prst="rect">
              <a:avLst/>
            </a:prstGeom>
            <a:ln w="12700" cap="flat">
              <a:noFill/>
              <a:miter lim="400000"/>
            </a:ln>
            <a:effectLst/>
          </p:spPr>
        </p:pic>
        <p:pic>
          <p:nvPicPr>
            <p:cNvPr id="291" name="Picture 7" descr="Picture 7"/>
            <p:cNvPicPr>
              <a:picLocks noChangeAspect="1"/>
            </p:cNvPicPr>
            <p:nvPr/>
          </p:nvPicPr>
          <p:blipFill>
            <a:blip r:embed="rId5">
              <a:extLst/>
            </a:blip>
            <a:stretch>
              <a:fillRect/>
            </a:stretch>
          </p:blipFill>
          <p:spPr>
            <a:xfrm>
              <a:off x="11447681" y="0"/>
              <a:ext cx="11398432" cy="6078261"/>
            </a:xfrm>
            <a:prstGeom prst="rect">
              <a:avLst/>
            </a:prstGeom>
            <a:ln w="12700" cap="flat">
              <a:noFill/>
              <a:miter lim="400000"/>
            </a:ln>
            <a:effectLst/>
          </p:spPr>
        </p:pic>
        <p:grpSp>
          <p:nvGrpSpPr>
            <p:cNvPr id="294" name="Oval 8"/>
            <p:cNvGrpSpPr/>
            <p:nvPr/>
          </p:nvGrpSpPr>
          <p:grpSpPr>
            <a:xfrm>
              <a:off x="2371776" y="2768614"/>
              <a:ext cx="905338" cy="773649"/>
              <a:chOff x="0" y="0"/>
              <a:chExt cx="905336" cy="773647"/>
            </a:xfrm>
          </p:grpSpPr>
          <p:sp>
            <p:nvSpPr>
              <p:cNvPr id="292" name="Oval"/>
              <p:cNvSpPr/>
              <p:nvPr/>
            </p:nvSpPr>
            <p:spPr>
              <a:xfrm>
                <a:off x="0" y="16460"/>
                <a:ext cx="905337" cy="740728"/>
              </a:xfrm>
              <a:prstGeom prst="ellipse">
                <a:avLst/>
              </a:prstGeom>
              <a:solidFill>
                <a:srgbClr val="5B9BD5"/>
              </a:solidFill>
              <a:ln w="12700" cap="flat">
                <a:solidFill>
                  <a:srgbClr val="42719B"/>
                </a:solidFill>
                <a:prstDash val="solid"/>
                <a:miter lim="800000"/>
              </a:ln>
              <a:effectLst/>
            </p:spPr>
            <p:txBody>
              <a:bodyPr wrap="square" lIns="45722" tIns="45722" rIns="45722" bIns="45722" numCol="1" anchor="ctr">
                <a:noAutofit/>
              </a:bodyPr>
              <a:lstStyle/>
              <a:p>
                <a:pPr algn="ctr" defTabSz="914491">
                  <a:defRPr sz="1800">
                    <a:solidFill>
                      <a:srgbClr val="FFFFFF"/>
                    </a:solidFill>
                  </a:defRPr>
                </a:pPr>
                <a:endParaRPr sz="1800"/>
              </a:p>
            </p:txBody>
          </p:sp>
          <p:sp>
            <p:nvSpPr>
              <p:cNvPr id="293" name="1"/>
              <p:cNvSpPr txBox="1"/>
              <p:nvPr/>
            </p:nvSpPr>
            <p:spPr>
              <a:xfrm>
                <a:off x="132583" y="-1"/>
                <a:ext cx="640169" cy="773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ctr">
                <a:noAutofit/>
              </a:bodyPr>
              <a:lstStyle>
                <a:lvl1pPr algn="ctr" defTabSz="914400">
                  <a:defRPr sz="1800">
                    <a:solidFill>
                      <a:srgbClr val="FFFFFF"/>
                    </a:solidFill>
                  </a:defRPr>
                </a:lvl1pPr>
              </a:lstStyle>
              <a:p>
                <a:r>
                  <a:t>1</a:t>
                </a:r>
              </a:p>
            </p:txBody>
          </p:sp>
        </p:grpSp>
        <p:grpSp>
          <p:nvGrpSpPr>
            <p:cNvPr id="297" name="Oval 9"/>
            <p:cNvGrpSpPr/>
            <p:nvPr/>
          </p:nvGrpSpPr>
          <p:grpSpPr>
            <a:xfrm>
              <a:off x="8411467" y="1253469"/>
              <a:ext cx="905337" cy="773649"/>
              <a:chOff x="0" y="0"/>
              <a:chExt cx="905336" cy="773647"/>
            </a:xfrm>
          </p:grpSpPr>
          <p:sp>
            <p:nvSpPr>
              <p:cNvPr id="295" name="Oval"/>
              <p:cNvSpPr/>
              <p:nvPr/>
            </p:nvSpPr>
            <p:spPr>
              <a:xfrm>
                <a:off x="0" y="16460"/>
                <a:ext cx="905337" cy="740728"/>
              </a:xfrm>
              <a:prstGeom prst="ellipse">
                <a:avLst/>
              </a:prstGeom>
              <a:solidFill>
                <a:srgbClr val="5B9BD5"/>
              </a:solidFill>
              <a:ln w="12700" cap="flat">
                <a:solidFill>
                  <a:srgbClr val="42719B"/>
                </a:solidFill>
                <a:prstDash val="solid"/>
                <a:miter lim="800000"/>
              </a:ln>
              <a:effectLst/>
            </p:spPr>
            <p:txBody>
              <a:bodyPr wrap="square" lIns="45722" tIns="45722" rIns="45722" bIns="45722" numCol="1" anchor="ctr">
                <a:noAutofit/>
              </a:bodyPr>
              <a:lstStyle/>
              <a:p>
                <a:pPr algn="ctr" defTabSz="914491">
                  <a:defRPr sz="1800">
                    <a:solidFill>
                      <a:srgbClr val="FFFFFF"/>
                    </a:solidFill>
                  </a:defRPr>
                </a:pPr>
                <a:endParaRPr sz="1800"/>
              </a:p>
            </p:txBody>
          </p:sp>
          <p:sp>
            <p:nvSpPr>
              <p:cNvPr id="296" name="2"/>
              <p:cNvSpPr txBox="1"/>
              <p:nvPr/>
            </p:nvSpPr>
            <p:spPr>
              <a:xfrm>
                <a:off x="132583" y="-1"/>
                <a:ext cx="640169" cy="773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ctr">
                <a:noAutofit/>
              </a:bodyPr>
              <a:lstStyle>
                <a:lvl1pPr algn="ctr" defTabSz="914400">
                  <a:defRPr sz="1800">
                    <a:solidFill>
                      <a:srgbClr val="FFFFFF"/>
                    </a:solidFill>
                  </a:defRPr>
                </a:lvl1pPr>
              </a:lstStyle>
              <a:p>
                <a:r>
                  <a:t>2</a:t>
                </a:r>
              </a:p>
            </p:txBody>
          </p:sp>
        </p:grpSp>
        <p:grpSp>
          <p:nvGrpSpPr>
            <p:cNvPr id="300" name="Oval 10"/>
            <p:cNvGrpSpPr/>
            <p:nvPr/>
          </p:nvGrpSpPr>
          <p:grpSpPr>
            <a:xfrm>
              <a:off x="14859418" y="4186068"/>
              <a:ext cx="905338" cy="773649"/>
              <a:chOff x="0" y="0"/>
              <a:chExt cx="905336" cy="773647"/>
            </a:xfrm>
          </p:grpSpPr>
          <p:sp>
            <p:nvSpPr>
              <p:cNvPr id="298" name="Oval"/>
              <p:cNvSpPr/>
              <p:nvPr/>
            </p:nvSpPr>
            <p:spPr>
              <a:xfrm>
                <a:off x="0" y="16460"/>
                <a:ext cx="905337" cy="740728"/>
              </a:xfrm>
              <a:prstGeom prst="ellipse">
                <a:avLst/>
              </a:prstGeom>
              <a:solidFill>
                <a:srgbClr val="5B9BD5"/>
              </a:solidFill>
              <a:ln w="12700" cap="flat">
                <a:solidFill>
                  <a:srgbClr val="42719B"/>
                </a:solidFill>
                <a:prstDash val="solid"/>
                <a:miter lim="800000"/>
              </a:ln>
              <a:effectLst/>
            </p:spPr>
            <p:txBody>
              <a:bodyPr wrap="square" lIns="45722" tIns="45722" rIns="45722" bIns="45722" numCol="1" anchor="ctr">
                <a:noAutofit/>
              </a:bodyPr>
              <a:lstStyle/>
              <a:p>
                <a:pPr algn="ctr" defTabSz="914491">
                  <a:defRPr sz="1800">
                    <a:solidFill>
                      <a:srgbClr val="FFFFFF"/>
                    </a:solidFill>
                  </a:defRPr>
                </a:pPr>
                <a:endParaRPr sz="1800"/>
              </a:p>
            </p:txBody>
          </p:sp>
          <p:sp>
            <p:nvSpPr>
              <p:cNvPr id="299" name="3"/>
              <p:cNvSpPr txBox="1"/>
              <p:nvPr/>
            </p:nvSpPr>
            <p:spPr>
              <a:xfrm>
                <a:off x="132583" y="-1"/>
                <a:ext cx="640169" cy="773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22" tIns="45722" rIns="45722" bIns="45722" numCol="1" anchor="ctr">
                <a:noAutofit/>
              </a:bodyPr>
              <a:lstStyle>
                <a:lvl1pPr algn="ctr" defTabSz="914400">
                  <a:defRPr sz="1800">
                    <a:solidFill>
                      <a:srgbClr val="FFFFFF"/>
                    </a:solidFill>
                  </a:defRPr>
                </a:lvl1pPr>
              </a:lstStyle>
              <a:p>
                <a:r>
                  <a:t>3</a:t>
                </a:r>
              </a:p>
            </p:txBody>
          </p:sp>
        </p:grpSp>
      </p:grpSp>
    </p:spTree>
    <p:extLst>
      <p:ext uri="{BB962C8B-B14F-4D97-AF65-F5344CB8AC3E}">
        <p14:creationId xmlns:p14="http://schemas.microsoft.com/office/powerpoint/2010/main" val="1651916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7"/>
                                        </p:tgtEl>
                                        <p:attrNameLst>
                                          <p:attrName>style.visibility</p:attrName>
                                        </p:attrNameLst>
                                      </p:cBhvr>
                                      <p:to>
                                        <p:strVal val="visible"/>
                                      </p:to>
                                    </p:set>
                                    <p:anim calcmode="lin" valueType="num">
                                      <p:cBhvr>
                                        <p:cTn id="7" dur="1000" fill="hold"/>
                                        <p:tgtEl>
                                          <p:spTgt spid="287"/>
                                        </p:tgtEl>
                                        <p:attrNameLst>
                                          <p:attrName>ppt_x</p:attrName>
                                        </p:attrNameLst>
                                      </p:cBhvr>
                                      <p:tavLst>
                                        <p:tav tm="0">
                                          <p:val>
                                            <p:strVal val="0-#ppt_w/2"/>
                                          </p:val>
                                        </p:tav>
                                        <p:tav tm="100000">
                                          <p:val>
                                            <p:strVal val="#ppt_x"/>
                                          </p:val>
                                        </p:tav>
                                      </p:tavLst>
                                    </p:anim>
                                    <p:anim calcmode="lin" valueType="num">
                                      <p:cBhvr>
                                        <p:cTn id="8" dur="1000" fill="hold"/>
                                        <p:tgtEl>
                                          <p:spTgt spid="28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8"/>
                                        </p:tgtEl>
                                        <p:attrNameLst>
                                          <p:attrName>style.visibility</p:attrName>
                                        </p:attrNameLst>
                                      </p:cBhvr>
                                      <p:to>
                                        <p:strVal val="visible"/>
                                      </p:to>
                                    </p:set>
                                    <p:anim calcmode="lin" valueType="num">
                                      <p:cBhvr>
                                        <p:cTn id="12" dur="500" fill="hold"/>
                                        <p:tgtEl>
                                          <p:spTgt spid="288"/>
                                        </p:tgtEl>
                                        <p:attrNameLst>
                                          <p:attrName>ppt_x</p:attrName>
                                        </p:attrNameLst>
                                      </p:cBhvr>
                                      <p:tavLst>
                                        <p:tav tm="0">
                                          <p:val>
                                            <p:strVal val="#ppt_x"/>
                                          </p:val>
                                        </p:tav>
                                        <p:tav tm="100000">
                                          <p:val>
                                            <p:strVal val="#ppt_x"/>
                                          </p:val>
                                        </p:tav>
                                      </p:tavLst>
                                    </p:anim>
                                    <p:anim calcmode="lin" valueType="num">
                                      <p:cBhvr>
                                        <p:cTn id="13" dur="500" fill="hold"/>
                                        <p:tgtEl>
                                          <p:spTgt spid="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9"/>
          <p:cNvGrpSpPr/>
          <p:nvPr/>
        </p:nvGrpSpPr>
        <p:grpSpPr>
          <a:xfrm>
            <a:off x="19147628" y="9853826"/>
            <a:ext cx="3026674" cy="3026673"/>
            <a:chOff x="0" y="0"/>
            <a:chExt cx="3026475" cy="3026475"/>
          </a:xfrm>
        </p:grpSpPr>
        <p:graphicFrame>
          <p:nvGraphicFramePr>
            <p:cNvPr id="27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How To: </a:t>
            </a:r>
            <a:r>
              <a:rPr dirty="0" smtClean="0"/>
              <a:t>JDBC </a:t>
            </a:r>
            <a:r>
              <a:rPr dirty="0"/>
              <a:t>Connection</a:t>
            </a:r>
          </a:p>
        </p:txBody>
      </p:sp>
      <p:sp>
        <p:nvSpPr>
          <p:cNvPr id="281" name="10 Conector recto"/>
          <p:cNvSpPr/>
          <p:nvPr/>
        </p:nvSpPr>
        <p:spPr>
          <a:xfrm>
            <a:off x="1905917" y="2763853"/>
            <a:ext cx="6941274" cy="1"/>
          </a:xfrm>
          <a:prstGeom prst="line">
            <a:avLst/>
          </a:prstGeom>
          <a:ln w="57150">
            <a:solidFill>
              <a:srgbClr val="C00000"/>
            </a:solidFill>
            <a:miter/>
          </a:ln>
        </p:spPr>
        <p:txBody>
          <a:bodyPr lIns="45722" rIns="45722"/>
          <a:lstStyle/>
          <a:p>
            <a:endParaRPr/>
          </a:p>
        </p:txBody>
      </p:sp>
      <p:sp>
        <p:nvSpPr>
          <p:cNvPr id="282" name="TextBox 34"/>
          <p:cNvSpPr txBox="1"/>
          <p:nvPr/>
        </p:nvSpPr>
        <p:spPr>
          <a:xfrm>
            <a:off x="2428454" y="3506570"/>
            <a:ext cx="19983523" cy="969496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rPr lang="en-US" dirty="0"/>
              <a:t>After you've installed the appropriate driver, it is time to establish a database connection using JDBC</a:t>
            </a:r>
            <a:r>
              <a:rPr lang="en-US" dirty="0" smtClean="0"/>
              <a:t>.</a:t>
            </a:r>
          </a:p>
          <a:p>
            <a:pPr marL="571556" indent="-571556">
              <a:buSzPct val="100000"/>
              <a:buFont typeface="Arial"/>
              <a:buChar char="•"/>
            </a:pPr>
            <a:r>
              <a:rPr lang="en-US" dirty="0" smtClean="0"/>
              <a:t>The </a:t>
            </a:r>
            <a:r>
              <a:rPr lang="en-US" dirty="0"/>
              <a:t>programming involved to establish a JDBC connection is fairly simple. Here are these simple four steps −Import JDBC Packages: </a:t>
            </a:r>
            <a:endParaRPr lang="en-US" dirty="0" smtClean="0"/>
          </a:p>
          <a:p>
            <a:pPr marL="1779839" lvl="1" indent="-571556">
              <a:buSzPct val="100000"/>
              <a:buFont typeface="Arial"/>
              <a:buChar char="•"/>
            </a:pPr>
            <a:r>
              <a:rPr lang="en-US" dirty="0" smtClean="0"/>
              <a:t>Add </a:t>
            </a:r>
            <a:r>
              <a:rPr lang="en-US" dirty="0"/>
              <a:t>import statements to your Java program to import required classes in your Java code</a:t>
            </a:r>
            <a:r>
              <a:rPr lang="en-US" dirty="0" smtClean="0"/>
              <a:t>.</a:t>
            </a:r>
          </a:p>
          <a:p>
            <a:pPr marL="1779839" lvl="1" indent="-571556">
              <a:buSzPct val="100000"/>
              <a:buFont typeface="Arial"/>
              <a:buChar char="•"/>
            </a:pPr>
            <a:r>
              <a:rPr lang="en-US" dirty="0" smtClean="0"/>
              <a:t>Register </a:t>
            </a:r>
            <a:r>
              <a:rPr lang="en-US" dirty="0"/>
              <a:t>JDBC Driver: This step causes the JVM to load the desired driver implementation into memory so it can fulfill your JDBC requests</a:t>
            </a:r>
            <a:r>
              <a:rPr lang="en-US" dirty="0" smtClean="0"/>
              <a:t>.</a:t>
            </a:r>
          </a:p>
          <a:p>
            <a:pPr marL="1779839" lvl="1" indent="-571556">
              <a:buSzPct val="100000"/>
              <a:buFont typeface="Arial"/>
              <a:buChar char="•"/>
            </a:pPr>
            <a:r>
              <a:rPr lang="en-US" dirty="0" smtClean="0"/>
              <a:t>Database </a:t>
            </a:r>
            <a:r>
              <a:rPr lang="en-US" dirty="0"/>
              <a:t>URL Formulation: This is to create a properly formatted address that points to the database to which you wish to connect</a:t>
            </a:r>
            <a:r>
              <a:rPr lang="en-US" dirty="0" smtClean="0"/>
              <a:t>.</a:t>
            </a:r>
          </a:p>
          <a:p>
            <a:pPr marL="1779839" lvl="1" indent="-571556">
              <a:buSzPct val="100000"/>
              <a:buFont typeface="Arial"/>
              <a:buChar char="•"/>
            </a:pPr>
            <a:r>
              <a:rPr lang="en-US" dirty="0" smtClean="0"/>
              <a:t>Create </a:t>
            </a:r>
            <a:r>
              <a:rPr lang="en-US" dirty="0"/>
              <a:t>Connection Object: Finally, code a call to the </a:t>
            </a:r>
            <a:r>
              <a:rPr lang="en-US" dirty="0" err="1"/>
              <a:t>DriverManager</a:t>
            </a:r>
            <a:r>
              <a:rPr lang="en-US" dirty="0"/>
              <a:t> object's </a:t>
            </a:r>
            <a:r>
              <a:rPr lang="en-US" dirty="0" err="1"/>
              <a:t>getConnection</a:t>
            </a:r>
            <a:r>
              <a:rPr lang="en-US" dirty="0"/>
              <a:t>( ) method to establish actual database connection.</a:t>
            </a:r>
            <a:endParaRPr dirty="0"/>
          </a:p>
        </p:txBody>
      </p:sp>
    </p:spTree>
    <p:extLst>
      <p:ext uri="{BB962C8B-B14F-4D97-AF65-F5344CB8AC3E}">
        <p14:creationId xmlns:p14="http://schemas.microsoft.com/office/powerpoint/2010/main" val="1284094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1"/>
                                        </p:tgtEl>
                                        <p:attrNameLst>
                                          <p:attrName>style.visibility</p:attrName>
                                        </p:attrNameLst>
                                      </p:cBhvr>
                                      <p:to>
                                        <p:strVal val="visible"/>
                                      </p:to>
                                    </p:set>
                                    <p:anim calcmode="lin" valueType="num">
                                      <p:cBhvr>
                                        <p:cTn id="12" dur="500" fill="hold"/>
                                        <p:tgtEl>
                                          <p:spTgt spid="281"/>
                                        </p:tgtEl>
                                        <p:attrNameLst>
                                          <p:attrName>ppt_x</p:attrName>
                                        </p:attrNameLst>
                                      </p:cBhvr>
                                      <p:tavLst>
                                        <p:tav tm="0">
                                          <p:val>
                                            <p:strVal val="#ppt_x"/>
                                          </p:val>
                                        </p:tav>
                                        <p:tav tm="100000">
                                          <p:val>
                                            <p:strVal val="#ppt_x"/>
                                          </p:val>
                                        </p:tav>
                                      </p:tavLst>
                                    </p:anim>
                                    <p:anim calcmode="lin" valueType="num">
                                      <p:cBhvr>
                                        <p:cTn id="13"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8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JDBC-Chapter1 (</a:t>
            </a:r>
            <a:r>
              <a:rPr lang="en-US" sz="3600" dirty="0" err="1" smtClean="0"/>
              <a:t>SimpleConnection.java</a:t>
            </a:r>
            <a:r>
              <a:rPr lang="en-US" sz="3600" dirty="0" smtClean="0"/>
              <a:t>) at</a:t>
            </a:r>
            <a:r>
              <a:rPr lang="en-IN" sz="3600" dirty="0"/>
              <a:t> </a:t>
            </a:r>
            <a:r>
              <a:rPr lang="en-IN" sz="3600" dirty="0">
                <a:hlinkClick r:id="rId3"/>
              </a:rPr>
              <a:t>https://</a:t>
            </a:r>
            <a:r>
              <a:rPr lang="en-IN" sz="3600" dirty="0" smtClean="0">
                <a:hlinkClick r:id="rId3"/>
              </a:rPr>
              <a:t>github.com/CompleteJavaTraining/AdvancedJava/tree/master/code/JDBC-Chapter1</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9"/>
          <p:cNvGrpSpPr/>
          <p:nvPr/>
        </p:nvGrpSpPr>
        <p:grpSpPr>
          <a:xfrm>
            <a:off x="19147628" y="9853826"/>
            <a:ext cx="3026674" cy="3026673"/>
            <a:chOff x="0" y="0"/>
            <a:chExt cx="3026475" cy="3026475"/>
          </a:xfrm>
        </p:grpSpPr>
        <p:graphicFrame>
          <p:nvGraphicFramePr>
            <p:cNvPr id="27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smtClean="0"/>
              <a:t>Table</a:t>
            </a:r>
            <a:endParaRPr dirty="0"/>
          </a:p>
        </p:txBody>
      </p:sp>
      <p:sp>
        <p:nvSpPr>
          <p:cNvPr id="281" name="10 Conector recto"/>
          <p:cNvSpPr/>
          <p:nvPr/>
        </p:nvSpPr>
        <p:spPr>
          <a:xfrm>
            <a:off x="1905917" y="2763854"/>
            <a:ext cx="1375887" cy="0"/>
          </a:xfrm>
          <a:prstGeom prst="line">
            <a:avLst/>
          </a:prstGeom>
          <a:ln w="57150">
            <a:solidFill>
              <a:srgbClr val="C00000"/>
            </a:solidFill>
            <a:miter/>
          </a:ln>
        </p:spPr>
        <p:txBody>
          <a:bodyPr lIns="45722" rIns="45722"/>
          <a:lstStyle/>
          <a:p>
            <a:endParaRPr/>
          </a:p>
        </p:txBody>
      </p:sp>
      <p:sp>
        <p:nvSpPr>
          <p:cNvPr id="282" name="TextBox 34"/>
          <p:cNvSpPr txBox="1"/>
          <p:nvPr/>
        </p:nvSpPr>
        <p:spPr>
          <a:xfrm>
            <a:off x="2428454" y="3506570"/>
            <a:ext cx="19983523" cy="67403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rPr lang="en-US" sz="3600" dirty="0"/>
              <a:t>A table is a collection of related data held in a structured format within a database. It consists of columns, and rows</a:t>
            </a:r>
            <a:r>
              <a:rPr lang="en-US" sz="3600" dirty="0" smtClean="0"/>
              <a:t>.</a:t>
            </a:r>
          </a:p>
          <a:p>
            <a:pPr marL="571556" indent="-571556">
              <a:buSzPct val="100000"/>
              <a:buFont typeface="Arial"/>
              <a:buChar char="•"/>
            </a:pPr>
            <a:r>
              <a:rPr lang="en-US" sz="3600" dirty="0" smtClean="0"/>
              <a:t>In </a:t>
            </a:r>
            <a:r>
              <a:rPr lang="en-US" sz="3600" dirty="0"/>
              <a:t>relational databases, and flat file databases, a table is a set of data elements (values) using a model of vertical columns (identifiable by name) and horizontal rows, the cell being the unit where a row and column </a:t>
            </a:r>
            <a:r>
              <a:rPr lang="en-US" sz="3600" dirty="0" smtClean="0"/>
              <a:t>intersect.</a:t>
            </a:r>
          </a:p>
          <a:p>
            <a:pPr marL="571556" indent="-571556">
              <a:buSzPct val="100000"/>
              <a:buFont typeface="Arial"/>
              <a:buChar char="•"/>
            </a:pPr>
            <a:r>
              <a:rPr lang="en-US" sz="3600" dirty="0" smtClean="0"/>
              <a:t>A </a:t>
            </a:r>
            <a:r>
              <a:rPr lang="en-US" sz="3600" dirty="0"/>
              <a:t>table has a specified number of columns, but can have any number of </a:t>
            </a:r>
            <a:r>
              <a:rPr lang="en-US" sz="3600" dirty="0" smtClean="0"/>
              <a:t>rows.</a:t>
            </a:r>
          </a:p>
          <a:p>
            <a:pPr marL="571556" indent="-571556">
              <a:buSzPct val="100000"/>
              <a:buFont typeface="Arial"/>
              <a:buChar char="•"/>
            </a:pPr>
            <a:r>
              <a:rPr lang="en-US" sz="3600" dirty="0" smtClean="0"/>
              <a:t>Each </a:t>
            </a:r>
            <a:r>
              <a:rPr lang="en-US" sz="3600" dirty="0"/>
              <a:t>row is identified by one or more values appearing in a particular column subset. The columns subset which uniquely identifies a row is called the primary key</a:t>
            </a:r>
            <a:r>
              <a:rPr lang="en-US" sz="3600" dirty="0" smtClean="0"/>
              <a:t>.</a:t>
            </a:r>
          </a:p>
          <a:p>
            <a:pPr marL="571556" indent="-571556">
              <a:buSzPct val="100000"/>
              <a:buFont typeface="Arial"/>
              <a:buChar char="•"/>
            </a:pPr>
            <a:r>
              <a:rPr lang="en-US" sz="3600" dirty="0" smtClean="0"/>
              <a:t>"</a:t>
            </a:r>
            <a:r>
              <a:rPr lang="en-US" sz="3600" dirty="0"/>
              <a:t>Table" is another term for "relation"; although there is the difference in that a table is usually a multiset (bag) of rows where a relation is a set and does not allow duplicates. Besides the actual data rows, tables generally have associated with them some metadata, such as constraints on the table or on the values within particular columns</a:t>
            </a:r>
            <a:endParaRPr dirty="0"/>
          </a:p>
        </p:txBody>
      </p:sp>
    </p:spTree>
    <p:extLst>
      <p:ext uri="{BB962C8B-B14F-4D97-AF65-F5344CB8AC3E}">
        <p14:creationId xmlns:p14="http://schemas.microsoft.com/office/powerpoint/2010/main" val="173889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1"/>
                                        </p:tgtEl>
                                        <p:attrNameLst>
                                          <p:attrName>style.visibility</p:attrName>
                                        </p:attrNameLst>
                                      </p:cBhvr>
                                      <p:to>
                                        <p:strVal val="visible"/>
                                      </p:to>
                                    </p:set>
                                    <p:anim calcmode="lin" valueType="num">
                                      <p:cBhvr>
                                        <p:cTn id="12" dur="500" fill="hold"/>
                                        <p:tgtEl>
                                          <p:spTgt spid="281"/>
                                        </p:tgtEl>
                                        <p:attrNameLst>
                                          <p:attrName>ppt_x</p:attrName>
                                        </p:attrNameLst>
                                      </p:cBhvr>
                                      <p:tavLst>
                                        <p:tav tm="0">
                                          <p:val>
                                            <p:strVal val="#ppt_x"/>
                                          </p:val>
                                        </p:tav>
                                        <p:tav tm="100000">
                                          <p:val>
                                            <p:strVal val="#ppt_x"/>
                                          </p:val>
                                        </p:tav>
                                      </p:tavLst>
                                    </p:anim>
                                    <p:anim calcmode="lin" valueType="num">
                                      <p:cBhvr>
                                        <p:cTn id="13"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8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 name="Group 9"/>
          <p:cNvGrpSpPr/>
          <p:nvPr/>
        </p:nvGrpSpPr>
        <p:grpSpPr>
          <a:xfrm>
            <a:off x="19147628" y="9853826"/>
            <a:ext cx="3026674" cy="3026673"/>
            <a:chOff x="0" y="0"/>
            <a:chExt cx="3026475" cy="3026475"/>
          </a:xfrm>
        </p:grpSpPr>
        <p:graphicFrame>
          <p:nvGraphicFramePr>
            <p:cNvPr id="27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How To: Simple Data Fetch</a:t>
            </a:r>
            <a:endParaRPr dirty="0"/>
          </a:p>
        </p:txBody>
      </p:sp>
      <p:sp>
        <p:nvSpPr>
          <p:cNvPr id="281" name="10 Conector recto"/>
          <p:cNvSpPr/>
          <p:nvPr/>
        </p:nvSpPr>
        <p:spPr>
          <a:xfrm>
            <a:off x="1905917" y="2763853"/>
            <a:ext cx="6941274" cy="1"/>
          </a:xfrm>
          <a:prstGeom prst="line">
            <a:avLst/>
          </a:prstGeom>
          <a:ln w="57150">
            <a:solidFill>
              <a:srgbClr val="C00000"/>
            </a:solidFill>
            <a:miter/>
          </a:ln>
        </p:spPr>
        <p:txBody>
          <a:bodyPr lIns="45722" rIns="45722"/>
          <a:lstStyle/>
          <a:p>
            <a:endParaRPr/>
          </a:p>
        </p:txBody>
      </p:sp>
      <p:sp>
        <p:nvSpPr>
          <p:cNvPr id="282" name="TextBox 34"/>
          <p:cNvSpPr txBox="1"/>
          <p:nvPr/>
        </p:nvSpPr>
        <p:spPr>
          <a:xfrm>
            <a:off x="2428454" y="3506570"/>
            <a:ext cx="19983523" cy="10248960"/>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6" indent="-571556">
              <a:buSzPct val="100000"/>
              <a:buFont typeface="Arial"/>
              <a:buChar char="•"/>
            </a:pPr>
            <a:r>
              <a:rPr lang="en-US" sz="3600" dirty="0"/>
              <a:t>Once a connection is obtained we can interact with the database. The JDBC </a:t>
            </a:r>
            <a:r>
              <a:rPr lang="en-US" sz="3600" dirty="0" smtClean="0"/>
              <a:t>Statement interface defines </a:t>
            </a:r>
            <a:r>
              <a:rPr lang="en-US" sz="3600" dirty="0"/>
              <a:t>the methods and properties that enable you to send SQL or PL/SQL commands and receive data from your database</a:t>
            </a:r>
            <a:r>
              <a:rPr lang="en-US" sz="3600" dirty="0" smtClean="0"/>
              <a:t>.</a:t>
            </a:r>
          </a:p>
          <a:p>
            <a:pPr marL="571556" indent="-571556">
              <a:buSzPct val="100000"/>
              <a:buFont typeface="Arial"/>
              <a:buChar char="•"/>
            </a:pPr>
            <a:r>
              <a:rPr lang="en-US" sz="3600" dirty="0" smtClean="0"/>
              <a:t>They </a:t>
            </a:r>
            <a:r>
              <a:rPr lang="en-US" sz="3600" dirty="0"/>
              <a:t>also define methods that help bridge data type differences between Java and SQL data types used in a database</a:t>
            </a:r>
            <a:r>
              <a:rPr lang="en-US" sz="3600" dirty="0" smtClean="0"/>
              <a:t>.</a:t>
            </a:r>
          </a:p>
          <a:p>
            <a:pPr marL="571556" indent="-571556">
              <a:buSzPct val="100000"/>
              <a:buFont typeface="Arial"/>
              <a:buChar char="•"/>
            </a:pPr>
            <a:r>
              <a:rPr lang="en-US" sz="3600" dirty="0"/>
              <a:t>Before you can use a Statement object to execute a SQL statement, you need to create one using the Connection object's </a:t>
            </a:r>
            <a:r>
              <a:rPr lang="en-US" sz="3600" dirty="0" err="1"/>
              <a:t>createStatement</a:t>
            </a:r>
            <a:r>
              <a:rPr lang="en-US" sz="3600" dirty="0"/>
              <a:t>( ) </a:t>
            </a:r>
            <a:r>
              <a:rPr lang="en-US" sz="3600" dirty="0" smtClean="0"/>
              <a:t>method.</a:t>
            </a:r>
          </a:p>
          <a:p>
            <a:pPr marL="571556" indent="-571556">
              <a:buSzPct val="100000"/>
              <a:buFont typeface="Arial"/>
              <a:buChar char="•"/>
            </a:pPr>
            <a:r>
              <a:rPr lang="en-US" sz="3600" dirty="0"/>
              <a:t>Once you've created a Statement object, you can then use it to execute an SQL statement with one of its three execute </a:t>
            </a:r>
            <a:r>
              <a:rPr lang="en-US" sz="3600" dirty="0" err="1"/>
              <a:t>methods.boolean</a:t>
            </a:r>
            <a:r>
              <a:rPr lang="en-US" sz="3600" dirty="0"/>
              <a:t> execute (String SQL): </a:t>
            </a:r>
            <a:endParaRPr lang="en-US" sz="3600" dirty="0" smtClean="0"/>
          </a:p>
          <a:p>
            <a:pPr marL="1779839" lvl="1" indent="-571556">
              <a:buSzPct val="100000"/>
              <a:buFont typeface="Arial"/>
              <a:buChar char="•"/>
            </a:pPr>
            <a:r>
              <a:rPr lang="en-US" sz="3600" dirty="0" smtClean="0"/>
              <a:t>Returns </a:t>
            </a:r>
            <a:r>
              <a:rPr lang="en-US" sz="3600" dirty="0"/>
              <a:t>a </a:t>
            </a:r>
            <a:r>
              <a:rPr lang="en-US" sz="3600" dirty="0" err="1"/>
              <a:t>boolean</a:t>
            </a:r>
            <a:r>
              <a:rPr lang="en-US" sz="3600" dirty="0"/>
              <a:t> value of true if a </a:t>
            </a:r>
            <a:r>
              <a:rPr lang="en-US" sz="3600" dirty="0" err="1"/>
              <a:t>ResultSet</a:t>
            </a:r>
            <a:r>
              <a:rPr lang="en-US" sz="3600" dirty="0"/>
              <a:t> object can be retrieved; otherwise, it returns false. Use this method to execute SQL DDL statements or when you need to use truly dynamic SQL</a:t>
            </a:r>
            <a:r>
              <a:rPr lang="en-US" sz="3600" dirty="0" smtClean="0"/>
              <a:t>.</a:t>
            </a:r>
          </a:p>
          <a:p>
            <a:pPr marL="1779839" lvl="1" indent="-571556">
              <a:buSzPct val="100000"/>
              <a:buFont typeface="Arial"/>
              <a:buChar char="•"/>
            </a:pPr>
            <a:r>
              <a:rPr lang="en-US" sz="3600" dirty="0" err="1" smtClean="0"/>
              <a:t>int</a:t>
            </a:r>
            <a:r>
              <a:rPr lang="en-US" sz="3600" dirty="0" smtClean="0"/>
              <a:t> </a:t>
            </a:r>
            <a:r>
              <a:rPr lang="en-US" sz="3600" dirty="0" err="1"/>
              <a:t>executeUpdate</a:t>
            </a:r>
            <a:r>
              <a:rPr lang="en-US" sz="3600" dirty="0"/>
              <a:t> (String SQL): Returns the number of rows affected by the execution of the SQL statement. Use this method to execute SQL statements for which you expect to get a number of rows affected - for example, an INSERT, UPDATE, or DELETE statement</a:t>
            </a:r>
            <a:r>
              <a:rPr lang="en-US" sz="3600" dirty="0" smtClean="0"/>
              <a:t>.</a:t>
            </a:r>
          </a:p>
          <a:p>
            <a:pPr marL="1779839" lvl="1" indent="-571556">
              <a:buSzPct val="100000"/>
              <a:buFont typeface="Arial"/>
              <a:buChar char="•"/>
            </a:pPr>
            <a:r>
              <a:rPr lang="en-US" sz="3600" dirty="0" err="1" smtClean="0"/>
              <a:t>ResultSet</a:t>
            </a:r>
            <a:r>
              <a:rPr lang="en-US" sz="3600" dirty="0" smtClean="0"/>
              <a:t> </a:t>
            </a:r>
            <a:r>
              <a:rPr lang="en-US" sz="3600" dirty="0" err="1"/>
              <a:t>executeQuery</a:t>
            </a:r>
            <a:r>
              <a:rPr lang="en-US" sz="3600" dirty="0"/>
              <a:t> (String SQL): Returns a </a:t>
            </a:r>
            <a:r>
              <a:rPr lang="en-US" sz="3600" dirty="0" err="1"/>
              <a:t>ResultSet</a:t>
            </a:r>
            <a:r>
              <a:rPr lang="en-US" sz="3600" dirty="0"/>
              <a:t> object. Use this method when you expect to get a result set, as you would with a SELECT statement</a:t>
            </a:r>
            <a:r>
              <a:rPr lang="en-US" sz="3600" dirty="0" smtClean="0"/>
              <a:t>.</a:t>
            </a:r>
          </a:p>
          <a:p>
            <a:pPr marL="571556" indent="-571556">
              <a:buSzPct val="100000"/>
              <a:buFont typeface="Arial"/>
              <a:buChar char="•"/>
            </a:pPr>
            <a:r>
              <a:rPr lang="en-US" sz="3600" dirty="0" smtClean="0"/>
              <a:t>You should close the connection and statements in finally block of your code.</a:t>
            </a:r>
            <a:endParaRPr lang="en-US" sz="3600" dirty="0" smtClean="0"/>
          </a:p>
          <a:p>
            <a:pPr marL="571556" indent="-571556">
              <a:buSzPct val="100000"/>
              <a:buFont typeface="Arial"/>
              <a:buChar char="•"/>
            </a:pPr>
            <a:endParaRPr dirty="0"/>
          </a:p>
        </p:txBody>
      </p:sp>
    </p:spTree>
    <p:extLst>
      <p:ext uri="{BB962C8B-B14F-4D97-AF65-F5344CB8AC3E}">
        <p14:creationId xmlns:p14="http://schemas.microsoft.com/office/powerpoint/2010/main" val="95478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0"/>
                                        </p:tgtEl>
                                        <p:attrNameLst>
                                          <p:attrName>style.visibility</p:attrName>
                                        </p:attrNameLst>
                                      </p:cBhvr>
                                      <p:to>
                                        <p:strVal val="visible"/>
                                      </p:to>
                                    </p:set>
                                    <p:anim calcmode="lin" valueType="num">
                                      <p:cBhvr>
                                        <p:cTn id="7" dur="1000" fill="hold"/>
                                        <p:tgtEl>
                                          <p:spTgt spid="280"/>
                                        </p:tgtEl>
                                        <p:attrNameLst>
                                          <p:attrName>ppt_x</p:attrName>
                                        </p:attrNameLst>
                                      </p:cBhvr>
                                      <p:tavLst>
                                        <p:tav tm="0">
                                          <p:val>
                                            <p:strVal val="0-#ppt_w/2"/>
                                          </p:val>
                                        </p:tav>
                                        <p:tav tm="100000">
                                          <p:val>
                                            <p:strVal val="#ppt_x"/>
                                          </p:val>
                                        </p:tav>
                                      </p:tavLst>
                                    </p:anim>
                                    <p:anim calcmode="lin" valueType="num">
                                      <p:cBhvr>
                                        <p:cTn id="8" dur="1000" fill="hold"/>
                                        <p:tgtEl>
                                          <p:spTgt spid="28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1"/>
                                        </p:tgtEl>
                                        <p:attrNameLst>
                                          <p:attrName>style.visibility</p:attrName>
                                        </p:attrNameLst>
                                      </p:cBhvr>
                                      <p:to>
                                        <p:strVal val="visible"/>
                                      </p:to>
                                    </p:set>
                                    <p:anim calcmode="lin" valueType="num">
                                      <p:cBhvr>
                                        <p:cTn id="12" dur="500" fill="hold"/>
                                        <p:tgtEl>
                                          <p:spTgt spid="281"/>
                                        </p:tgtEl>
                                        <p:attrNameLst>
                                          <p:attrName>ppt_x</p:attrName>
                                        </p:attrNameLst>
                                      </p:cBhvr>
                                      <p:tavLst>
                                        <p:tav tm="0">
                                          <p:val>
                                            <p:strVal val="#ppt_x"/>
                                          </p:val>
                                        </p:tav>
                                        <p:tav tm="100000">
                                          <p:val>
                                            <p:strVal val="#ppt_x"/>
                                          </p:val>
                                        </p:tav>
                                      </p:tavLst>
                                    </p:anim>
                                    <p:anim calcmode="lin" valueType="num">
                                      <p:cBhvr>
                                        <p:cTn id="13"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animBg="1" advAuto="0"/>
      <p:bldP spid="281"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JDBC-Chapter1 (</a:t>
            </a:r>
            <a:r>
              <a:rPr lang="en-US" sz="3600" dirty="0" err="1" smtClean="0"/>
              <a:t>SimpleStatements.java</a:t>
            </a:r>
            <a:r>
              <a:rPr lang="en-US" sz="3600" dirty="0" smtClean="0"/>
              <a:t>) at</a:t>
            </a:r>
            <a:r>
              <a:rPr lang="en-IN" sz="3600" dirty="0"/>
              <a:t> </a:t>
            </a:r>
            <a:r>
              <a:rPr lang="en-IN" sz="3600" dirty="0">
                <a:hlinkClick r:id="rId3"/>
              </a:rPr>
              <a:t>https://</a:t>
            </a:r>
            <a:r>
              <a:rPr lang="en-IN" sz="3600" dirty="0" smtClean="0">
                <a:hlinkClick r:id="rId3"/>
              </a:rPr>
              <a:t>github.com/CompleteJavaTraining/AdvancedJava/tree/master/code/JDBC-Chapter1</a:t>
            </a:r>
            <a:endParaRPr lang="en-US"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4701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467370" y="4475966"/>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JDBC Architecture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JDBC Driver Types: Type-1, Type-2, Type-3</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JDBC Connectors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Connecting to databases with JDBC</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Working with Tables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Statements and Execution</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0758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Advanced JDBC Concepts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Exception Handling and Cleanup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Stored Procedures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Database Functions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Connecting with </a:t>
            </a:r>
            <a:r>
              <a:rPr lang="en-US" sz="3600" dirty="0" err="1">
                <a:ea typeface="Open Sans" panose="020B0606030504020204" pitchFamily="34" charset="0"/>
                <a:cs typeface="Open Sans" panose="020B0606030504020204" pitchFamily="34" charset="0"/>
              </a:rPr>
              <a:t>DriverManager</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PreparedStatement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CallableStatement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Batch Operations with JDBC</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21</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Introduction: </a:t>
            </a:r>
            <a:r>
              <a:rPr dirty="0" smtClean="0"/>
              <a:t>JDBC </a:t>
            </a:r>
            <a:r>
              <a:rPr dirty="0"/>
              <a:t>API</a:t>
            </a:r>
          </a:p>
        </p:txBody>
      </p:sp>
      <p:sp>
        <p:nvSpPr>
          <p:cNvPr id="207" name="10 Conector recto"/>
          <p:cNvSpPr/>
          <p:nvPr/>
        </p:nvSpPr>
        <p:spPr>
          <a:xfrm>
            <a:off x="1905918" y="2763854"/>
            <a:ext cx="5381331" cy="0"/>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809296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JDBC API is a Java API that can access any kind of tabular data, especially data stored in a Relational Database. JDBC works with Java on a variety of platforms, such as Windows, Mac OS, and the various versions of UNIX.</a:t>
            </a:r>
          </a:p>
          <a:p>
            <a:pPr marL="571557" indent="-571557">
              <a:buSzPct val="100000"/>
              <a:buFont typeface="Arial"/>
              <a:buChar char="•"/>
              <a:defRPr sz="3600"/>
            </a:pPr>
            <a:r>
              <a:rPr sz="3600" dirty="0"/>
              <a:t>JDBC stands for Java Database Connectivity, which is a standard Java API for database-independent connectivity between the Java programming language and a wide range of databases.</a:t>
            </a:r>
          </a:p>
          <a:p>
            <a:pPr marL="571557" indent="-571557">
              <a:buSzPct val="100000"/>
              <a:buFont typeface="Arial"/>
              <a:buChar char="•"/>
              <a:defRPr sz="3600"/>
            </a:pPr>
            <a:r>
              <a:rPr sz="3600" dirty="0"/>
              <a:t>The JDBC library includes APIs for each of the tasks mentioned below that are commonly associated with database usage.</a:t>
            </a:r>
          </a:p>
          <a:p>
            <a:pPr marL="1779961" lvl="1" indent="-571557">
              <a:buSzPct val="100000"/>
              <a:buFont typeface="Arial"/>
              <a:buChar char="•"/>
              <a:defRPr sz="3600"/>
            </a:pPr>
            <a:r>
              <a:rPr sz="3600" dirty="0"/>
              <a:t>Making a connection to a database.</a:t>
            </a:r>
            <a:br>
              <a:rPr sz="3600" dirty="0"/>
            </a:br>
            <a:endParaRPr sz="3600" dirty="0"/>
          </a:p>
          <a:p>
            <a:pPr marL="1779961" lvl="1" indent="-571557">
              <a:buSzPct val="100000"/>
              <a:buFont typeface="Arial"/>
              <a:buChar char="•"/>
              <a:defRPr sz="3600"/>
            </a:pPr>
            <a:r>
              <a:rPr sz="3600" dirty="0"/>
              <a:t>Creating SQL or MySQL statements.</a:t>
            </a:r>
            <a:br>
              <a:rPr sz="3600" dirty="0"/>
            </a:br>
            <a:endParaRPr sz="3600" dirty="0"/>
          </a:p>
          <a:p>
            <a:pPr marL="1779961" lvl="1" indent="-571557">
              <a:buSzPct val="100000"/>
              <a:buFont typeface="Arial"/>
              <a:buChar char="•"/>
              <a:defRPr sz="3600"/>
            </a:pPr>
            <a:r>
              <a:rPr sz="3600" dirty="0"/>
              <a:t>Executing SQL or MySQL queries in the database.</a:t>
            </a:r>
            <a:br>
              <a:rPr sz="3600" dirty="0"/>
            </a:br>
            <a:endParaRPr sz="3600" dirty="0"/>
          </a:p>
          <a:p>
            <a:pPr marL="1779961" lvl="1" indent="-571557">
              <a:buSzPct val="100000"/>
              <a:buFont typeface="Arial"/>
              <a:buChar char="•"/>
              <a:defRPr sz="3600"/>
            </a:pPr>
            <a:r>
              <a:rPr sz="3600" dirty="0"/>
              <a:t>Viewing &amp; Modifying the resulting records.</a:t>
            </a:r>
          </a:p>
        </p:txBody>
      </p:sp>
    </p:spTree>
    <p:extLst>
      <p:ext uri="{BB962C8B-B14F-4D97-AF65-F5344CB8AC3E}">
        <p14:creationId xmlns:p14="http://schemas.microsoft.com/office/powerpoint/2010/main" val="1619304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Architecture</a:t>
            </a:r>
          </a:p>
        </p:txBody>
      </p:sp>
      <p:sp>
        <p:nvSpPr>
          <p:cNvPr id="214" name="10 Conector recto"/>
          <p:cNvSpPr/>
          <p:nvPr/>
        </p:nvSpPr>
        <p:spPr>
          <a:xfrm>
            <a:off x="1905918" y="2763853"/>
            <a:ext cx="4946571"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507864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The JDBC API supports both two-tier and three-tier processing models for database access but in general, JDBC Architecture consists of two layers −</a:t>
            </a:r>
          </a:p>
          <a:p>
            <a:pPr marL="1779961" lvl="1" indent="-571557">
              <a:buSzPct val="100000"/>
              <a:buFont typeface="Arial"/>
              <a:buChar char="•"/>
              <a:defRPr sz="3600"/>
            </a:pPr>
            <a:r>
              <a:rPr sz="3600"/>
              <a:t>JDBC API: This provides the application-to-JDBC Manager connection.</a:t>
            </a:r>
          </a:p>
          <a:p>
            <a:pPr marL="1779961" lvl="1" indent="-571557">
              <a:buSzPct val="100000"/>
              <a:buFont typeface="Arial"/>
              <a:buChar char="•"/>
              <a:defRPr sz="3600"/>
            </a:pPr>
            <a:r>
              <a:rPr sz="3600"/>
              <a:t>JDBC Driver API: This supports the JDBC Manager-to-Driver Connection.</a:t>
            </a:r>
          </a:p>
          <a:p>
            <a:pPr marL="571557" indent="-571557">
              <a:buSzPct val="100000"/>
              <a:buFont typeface="Arial"/>
              <a:buChar char="•"/>
              <a:defRPr sz="3600"/>
            </a:pPr>
            <a:r>
              <a:rPr sz="3600"/>
              <a:t>The JDBC API uses a driver manager and database-specific drivers to provide transparent connectivity to heterogeneous databases.</a:t>
            </a:r>
          </a:p>
          <a:p>
            <a:pPr marL="571557" indent="-571557">
              <a:buSzPct val="100000"/>
              <a:buFont typeface="Arial"/>
              <a:buChar char="•"/>
              <a:defRPr sz="3600"/>
            </a:pPr>
            <a:r>
              <a:rPr sz="3600"/>
              <a:t>The JDBC driver manager ensures that the correct driver is used to access each data source. The driver manager is capable of supporting multiple concurrent drivers connected to multiple heterogeneous databases.</a:t>
            </a:r>
          </a:p>
        </p:txBody>
      </p:sp>
    </p:spTree>
    <p:extLst>
      <p:ext uri="{BB962C8B-B14F-4D97-AF65-F5344CB8AC3E}">
        <p14:creationId xmlns:p14="http://schemas.microsoft.com/office/powerpoint/2010/main" val="586876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Architecture</a:t>
            </a:r>
          </a:p>
        </p:txBody>
      </p:sp>
      <p:sp>
        <p:nvSpPr>
          <p:cNvPr id="221" name="10 Conector recto"/>
          <p:cNvSpPr/>
          <p:nvPr/>
        </p:nvSpPr>
        <p:spPr>
          <a:xfrm>
            <a:off x="1905918" y="2763853"/>
            <a:ext cx="4946571" cy="1"/>
          </a:xfrm>
          <a:prstGeom prst="line">
            <a:avLst/>
          </a:prstGeom>
          <a:ln w="57150">
            <a:solidFill>
              <a:srgbClr val="C00000"/>
            </a:solidFill>
            <a:miter/>
          </a:ln>
        </p:spPr>
        <p:txBody>
          <a:bodyPr lIns="45722" rIns="45722"/>
          <a:lstStyle/>
          <a:p>
            <a:endParaRPr/>
          </a:p>
        </p:txBody>
      </p:sp>
      <p:pic>
        <p:nvPicPr>
          <p:cNvPr id="222" name="pasted-image.tiff" descr="pasted-image.tiff"/>
          <p:cNvPicPr>
            <a:picLocks noChangeAspect="1"/>
          </p:cNvPicPr>
          <p:nvPr/>
        </p:nvPicPr>
        <p:blipFill>
          <a:blip r:embed="rId3">
            <a:extLst/>
          </a:blip>
          <a:stretch>
            <a:fillRect/>
          </a:stretch>
        </p:blipFill>
        <p:spPr>
          <a:xfrm>
            <a:off x="6541653" y="2882253"/>
            <a:ext cx="11302282" cy="9267872"/>
          </a:xfrm>
          <a:prstGeom prst="rect">
            <a:avLst/>
          </a:prstGeom>
          <a:ln w="12700">
            <a:miter lim="400000"/>
          </a:ln>
        </p:spPr>
      </p:pic>
    </p:spTree>
    <p:extLst>
      <p:ext uri="{BB962C8B-B14F-4D97-AF65-F5344CB8AC3E}">
        <p14:creationId xmlns:p14="http://schemas.microsoft.com/office/powerpoint/2010/main" val="23877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9"/>
          <p:cNvGrpSpPr/>
          <p:nvPr/>
        </p:nvGrpSpPr>
        <p:grpSpPr>
          <a:xfrm>
            <a:off x="19147628" y="9853826"/>
            <a:ext cx="3026674" cy="3026673"/>
            <a:chOff x="0" y="0"/>
            <a:chExt cx="3026475" cy="3026475"/>
          </a:xfrm>
        </p:grpSpPr>
        <p:graphicFrame>
          <p:nvGraphicFramePr>
            <p:cNvPr id="22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Common JDBC Components</a:t>
            </a:r>
          </a:p>
        </p:txBody>
      </p:sp>
      <p:sp>
        <p:nvSpPr>
          <p:cNvPr id="228" name="10 Conector recto"/>
          <p:cNvSpPr/>
          <p:nvPr/>
        </p:nvSpPr>
        <p:spPr>
          <a:xfrm>
            <a:off x="1905917" y="2763853"/>
            <a:ext cx="7168255" cy="1"/>
          </a:xfrm>
          <a:prstGeom prst="line">
            <a:avLst/>
          </a:prstGeom>
          <a:ln w="57150">
            <a:solidFill>
              <a:srgbClr val="C00000"/>
            </a:solidFill>
            <a:miter/>
          </a:ln>
        </p:spPr>
        <p:txBody>
          <a:bodyPr lIns="45722" rIns="45722"/>
          <a:lstStyle/>
          <a:p>
            <a:endParaRPr/>
          </a:p>
        </p:txBody>
      </p:sp>
      <p:sp>
        <p:nvSpPr>
          <p:cNvPr id="229" name="TextBox 34"/>
          <p:cNvSpPr txBox="1"/>
          <p:nvPr/>
        </p:nvSpPr>
        <p:spPr>
          <a:xfrm>
            <a:off x="2428454" y="3506570"/>
            <a:ext cx="19983523" cy="846440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400"/>
              <a:t>The JDBC API provides the following interfaces and classes −</a:t>
            </a:r>
          </a:p>
          <a:p>
            <a:pPr marL="1779961" lvl="1" indent="-571557">
              <a:buSzPct val="100000"/>
              <a:buFont typeface="Arial"/>
              <a:buChar char="•"/>
              <a:defRPr sz="3400"/>
            </a:pPr>
            <a:r>
              <a:rPr sz="3400" b="1"/>
              <a:t>DriverManager:</a:t>
            </a:r>
            <a:r>
              <a:rPr sz="3400"/>
              <a:t> This class manages a list of database drivers. Matches connection requests from the java application with the proper database driver using communication sub protocol. The first driver that recognises a certain subprotocol under JDBC will be used to establish a database Connection.</a:t>
            </a:r>
          </a:p>
          <a:p>
            <a:pPr marL="1779961" lvl="1" indent="-571557">
              <a:buSzPct val="100000"/>
              <a:buFont typeface="Arial"/>
              <a:buChar char="•"/>
              <a:defRPr sz="3400"/>
            </a:pPr>
            <a:r>
              <a:rPr sz="3400" b="1"/>
              <a:t>Driver:</a:t>
            </a:r>
            <a:r>
              <a:rPr sz="3400"/>
              <a:t> This interface handles the communications with the database server. You will interact directly with Driver objects very rarely. Instead, you use DriverManager objects, which manages objects of this type. It also abstracts the details associated with working with Driver objects.</a:t>
            </a:r>
          </a:p>
          <a:p>
            <a:pPr marL="1779961" lvl="1" indent="-571557">
              <a:buSzPct val="100000"/>
              <a:buFont typeface="Arial"/>
              <a:buChar char="•"/>
              <a:defRPr sz="3400"/>
            </a:pPr>
            <a:r>
              <a:rPr sz="3400" b="1"/>
              <a:t>Connection:</a:t>
            </a:r>
            <a:r>
              <a:rPr sz="3400"/>
              <a:t> This interface with all methods for contacting a database. The connection object represents communication context, i.e., all communication with database is through connection object only.</a:t>
            </a:r>
          </a:p>
          <a:p>
            <a:pPr marL="1779961" lvl="1" indent="-571557">
              <a:buSzPct val="100000"/>
              <a:buFont typeface="Arial"/>
              <a:buChar char="•"/>
              <a:defRPr sz="3400"/>
            </a:pPr>
            <a:r>
              <a:rPr sz="3400" b="1"/>
              <a:t>Statement:</a:t>
            </a:r>
            <a:r>
              <a:rPr sz="3400"/>
              <a:t> You use objects created from this interface to submit the SQL statements to the database. Some derived interfaces accept parameters in addition to executing stored procedures.</a:t>
            </a:r>
          </a:p>
          <a:p>
            <a:pPr marL="1779961" lvl="1" indent="-571557">
              <a:buSzPct val="100000"/>
              <a:buFont typeface="Arial"/>
              <a:buChar char="•"/>
              <a:defRPr sz="3400"/>
            </a:pPr>
            <a:r>
              <a:rPr sz="3400" b="1"/>
              <a:t>ResultSet:</a:t>
            </a:r>
            <a:r>
              <a:rPr sz="3400"/>
              <a:t> These objects hold data retrieved from a database after you execute an SQL query using Statement objects. It acts as an iterator to allow you to move through its data.</a:t>
            </a:r>
          </a:p>
          <a:p>
            <a:pPr marL="1779961" lvl="1" indent="-571557">
              <a:buSzPct val="100000"/>
              <a:buFont typeface="Arial"/>
              <a:buChar char="•"/>
              <a:defRPr sz="3400"/>
            </a:pPr>
            <a:r>
              <a:rPr sz="3400" b="1"/>
              <a:t>SQLException:</a:t>
            </a:r>
            <a:r>
              <a:rPr sz="3400"/>
              <a:t> This class handles any errors that occur in a database application.</a:t>
            </a:r>
            <a:br>
              <a:rPr sz="3400"/>
            </a:br>
            <a:endParaRPr sz="3400"/>
          </a:p>
        </p:txBody>
      </p:sp>
    </p:spTree>
    <p:extLst>
      <p:ext uri="{BB962C8B-B14F-4D97-AF65-F5344CB8AC3E}">
        <p14:creationId xmlns:p14="http://schemas.microsoft.com/office/powerpoint/2010/main" val="1620981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 name="Group 9"/>
          <p:cNvGrpSpPr/>
          <p:nvPr/>
        </p:nvGrpSpPr>
        <p:grpSpPr>
          <a:xfrm>
            <a:off x="19147628" y="9853826"/>
            <a:ext cx="3026674" cy="3026673"/>
            <a:chOff x="0" y="0"/>
            <a:chExt cx="3026475" cy="3026475"/>
          </a:xfrm>
        </p:grpSpPr>
        <p:graphicFrame>
          <p:nvGraphicFramePr>
            <p:cNvPr id="231"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2"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34"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JDBC Driver Types</a:t>
            </a:r>
          </a:p>
        </p:txBody>
      </p:sp>
      <p:sp>
        <p:nvSpPr>
          <p:cNvPr id="235" name="10 Conector recto"/>
          <p:cNvSpPr/>
          <p:nvPr/>
        </p:nvSpPr>
        <p:spPr>
          <a:xfrm>
            <a:off x="1905918" y="2763853"/>
            <a:ext cx="4853171" cy="1"/>
          </a:xfrm>
          <a:prstGeom prst="line">
            <a:avLst/>
          </a:prstGeom>
          <a:ln w="57150">
            <a:solidFill>
              <a:srgbClr val="C00000"/>
            </a:solidFill>
            <a:miter/>
          </a:ln>
        </p:spPr>
        <p:txBody>
          <a:bodyPr lIns="45722" rIns="45722"/>
          <a:lstStyle/>
          <a:p>
            <a:endParaRPr/>
          </a:p>
        </p:txBody>
      </p:sp>
      <p:sp>
        <p:nvSpPr>
          <p:cNvPr id="236" name="TextBox 34"/>
          <p:cNvSpPr txBox="1"/>
          <p:nvPr/>
        </p:nvSpPr>
        <p:spPr>
          <a:xfrm>
            <a:off x="2428454" y="3506570"/>
            <a:ext cx="19983523" cy="689464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400"/>
              <a:t>What is JDBC Driver?</a:t>
            </a:r>
          </a:p>
          <a:p>
            <a:pPr marL="1779961" lvl="1" indent="-571557">
              <a:buSzPct val="100000"/>
              <a:buFont typeface="Arial"/>
              <a:buChar char="•"/>
              <a:defRPr sz="3400"/>
            </a:pPr>
            <a:r>
              <a:rPr sz="3400"/>
              <a:t>JDBC drivers implement the defined interfaces in the JDBC API, for interacting with your database server.</a:t>
            </a:r>
          </a:p>
          <a:p>
            <a:pPr marL="1779961" lvl="1" indent="-571557">
              <a:buSzPct val="100000"/>
              <a:buFont typeface="Arial"/>
              <a:buChar char="•"/>
              <a:defRPr sz="3400"/>
            </a:pPr>
            <a:r>
              <a:rPr sz="3400"/>
              <a:t>For example, using JDBC drivers enable you to open database connections and to interact with it by sending SQL or database commands then receiving results with Java.</a:t>
            </a:r>
          </a:p>
          <a:p>
            <a:pPr marL="1779961" lvl="1" indent="-571557">
              <a:buSzPct val="100000"/>
              <a:buFont typeface="Arial"/>
              <a:buChar char="•"/>
              <a:defRPr sz="3400"/>
            </a:pPr>
            <a:r>
              <a:rPr sz="3400"/>
              <a:t>The Java.sql package that ships with JDK, contains various classes with their behaviours defined and their actual implementations are done in third-party drivers. Third party vendors implements the java.sql.Driver interface in their database driver.</a:t>
            </a:r>
          </a:p>
          <a:p>
            <a:pPr marL="571557" indent="-571557">
              <a:buSzPct val="100000"/>
              <a:buFont typeface="Arial"/>
              <a:buChar char="•"/>
              <a:defRPr sz="3400"/>
            </a:pPr>
            <a:r>
              <a:rPr sz="3400"/>
              <a:t>JDBC Drivers Types</a:t>
            </a:r>
          </a:p>
          <a:p>
            <a:pPr marL="1779961" lvl="1" indent="-571557">
              <a:buSzPct val="100000"/>
              <a:buFont typeface="Arial"/>
              <a:buChar char="•"/>
              <a:defRPr sz="3400"/>
            </a:pPr>
            <a:r>
              <a:rPr sz="3400"/>
              <a:t>Type 1: JDBC-ODBC Bridge Driver</a:t>
            </a:r>
          </a:p>
          <a:p>
            <a:pPr marL="1779961" lvl="1" indent="-571557">
              <a:buSzPct val="100000"/>
              <a:buFont typeface="Arial"/>
              <a:buChar char="•"/>
              <a:defRPr sz="3400"/>
            </a:pPr>
            <a:r>
              <a:rPr sz="3400"/>
              <a:t>Type 2: JDBC-Native API</a:t>
            </a:r>
          </a:p>
          <a:p>
            <a:pPr marL="1779961" lvl="1" indent="-571557">
              <a:buSzPct val="100000"/>
              <a:buFont typeface="Arial"/>
              <a:buChar char="•"/>
              <a:defRPr sz="3400"/>
            </a:pPr>
            <a:r>
              <a:rPr sz="3400"/>
              <a:t>Type 3: JDBC-Net pure Java</a:t>
            </a:r>
          </a:p>
          <a:p>
            <a:pPr marL="1779961" lvl="1" indent="-571557">
              <a:buSzPct val="100000"/>
              <a:buFont typeface="Arial"/>
              <a:buChar char="•"/>
              <a:defRPr sz="3400"/>
            </a:pPr>
            <a:r>
              <a:rPr sz="3400"/>
              <a:t>Type 4: 100% Pure Java</a:t>
            </a:r>
          </a:p>
        </p:txBody>
      </p:sp>
    </p:spTree>
    <p:extLst>
      <p:ext uri="{BB962C8B-B14F-4D97-AF65-F5344CB8AC3E}">
        <p14:creationId xmlns:p14="http://schemas.microsoft.com/office/powerpoint/2010/main" val="854927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34"/>
                                        </p:tgtEl>
                                        <p:attrNameLst>
                                          <p:attrName>style.visibility</p:attrName>
                                        </p:attrNameLst>
                                      </p:cBhvr>
                                      <p:to>
                                        <p:strVal val="visible"/>
                                      </p:to>
                                    </p:set>
                                    <p:anim calcmode="lin" valueType="num">
                                      <p:cBhvr>
                                        <p:cTn id="7" dur="1000" fill="hold"/>
                                        <p:tgtEl>
                                          <p:spTgt spid="234"/>
                                        </p:tgtEl>
                                        <p:attrNameLst>
                                          <p:attrName>ppt_x</p:attrName>
                                        </p:attrNameLst>
                                      </p:cBhvr>
                                      <p:tavLst>
                                        <p:tav tm="0">
                                          <p:val>
                                            <p:strVal val="0-#ppt_w/2"/>
                                          </p:val>
                                        </p:tav>
                                        <p:tav tm="100000">
                                          <p:val>
                                            <p:strVal val="#ppt_x"/>
                                          </p:val>
                                        </p:tav>
                                      </p:tavLst>
                                    </p:anim>
                                    <p:anim calcmode="lin" valueType="num">
                                      <p:cBhvr>
                                        <p:cTn id="8" dur="1000" fill="hold"/>
                                        <p:tgtEl>
                                          <p:spTgt spid="23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35"/>
                                        </p:tgtEl>
                                        <p:attrNameLst>
                                          <p:attrName>style.visibility</p:attrName>
                                        </p:attrNameLst>
                                      </p:cBhvr>
                                      <p:to>
                                        <p:strVal val="visible"/>
                                      </p:to>
                                    </p:set>
                                    <p:anim calcmode="lin" valueType="num">
                                      <p:cBhvr>
                                        <p:cTn id="12" dur="500" fill="hold"/>
                                        <p:tgtEl>
                                          <p:spTgt spid="235"/>
                                        </p:tgtEl>
                                        <p:attrNameLst>
                                          <p:attrName>ppt_x</p:attrName>
                                        </p:attrNameLst>
                                      </p:cBhvr>
                                      <p:tavLst>
                                        <p:tav tm="0">
                                          <p:val>
                                            <p:strVal val="#ppt_x"/>
                                          </p:val>
                                        </p:tav>
                                        <p:tav tm="100000">
                                          <p:val>
                                            <p:strVal val="#ppt_x"/>
                                          </p:val>
                                        </p:tav>
                                      </p:tavLst>
                                    </p:anim>
                                    <p:anim calcmode="lin" valueType="num">
                                      <p:cBhvr>
                                        <p:cTn id="13"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9"/>
          <p:cNvGrpSpPr/>
          <p:nvPr/>
        </p:nvGrpSpPr>
        <p:grpSpPr>
          <a:xfrm>
            <a:off x="19147628" y="9853826"/>
            <a:ext cx="3026674" cy="3026673"/>
            <a:chOff x="0" y="0"/>
            <a:chExt cx="3026475" cy="3026475"/>
          </a:xfrm>
        </p:grpSpPr>
        <p:graphicFrame>
          <p:nvGraphicFramePr>
            <p:cNvPr id="238"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9"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1: JDBC-ODBC Bridge Driver</a:t>
            </a:r>
          </a:p>
        </p:txBody>
      </p:sp>
      <p:sp>
        <p:nvSpPr>
          <p:cNvPr id="242" name="10 Conector recto"/>
          <p:cNvSpPr/>
          <p:nvPr/>
        </p:nvSpPr>
        <p:spPr>
          <a:xfrm>
            <a:off x="1905918" y="2763853"/>
            <a:ext cx="8644588" cy="1"/>
          </a:xfrm>
          <a:prstGeom prst="line">
            <a:avLst/>
          </a:prstGeom>
          <a:ln w="57150">
            <a:solidFill>
              <a:srgbClr val="C00000"/>
            </a:solidFill>
            <a:miter/>
          </a:ln>
        </p:spPr>
        <p:txBody>
          <a:bodyPr lIns="45722" rIns="45722"/>
          <a:lstStyle/>
          <a:p>
            <a:endParaRPr/>
          </a:p>
        </p:txBody>
      </p:sp>
      <p:sp>
        <p:nvSpPr>
          <p:cNvPr id="243" name="TextBox 34"/>
          <p:cNvSpPr txBox="1"/>
          <p:nvPr/>
        </p:nvSpPr>
        <p:spPr>
          <a:xfrm>
            <a:off x="2428454" y="3506570"/>
            <a:ext cx="19983523" cy="218535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400"/>
              <a:t>In a Type 1 driver, a JDBC bridge is used to access ODBC drivers installed on each client machine. Using ODBC, requires configuring on your system a Data Source Name (DSN) that represents the target database.</a:t>
            </a:r>
          </a:p>
          <a:p>
            <a:pPr marL="571557" indent="-571557">
              <a:buSzPct val="100000"/>
              <a:buFont typeface="Arial"/>
              <a:buChar char="•"/>
              <a:defRPr sz="3400"/>
            </a:pPr>
            <a:r>
              <a:rPr sz="3400"/>
              <a:t>When Java first came out, this was a useful driver because most databases only supported ODBC access but now this type of driver is recommended only for experimental use or when no other alternative is available.</a:t>
            </a:r>
          </a:p>
        </p:txBody>
      </p:sp>
      <p:pic>
        <p:nvPicPr>
          <p:cNvPr id="244" name="pasted-image.tiff" descr="pasted-image.tiff"/>
          <p:cNvPicPr>
            <a:picLocks noChangeAspect="1"/>
          </p:cNvPicPr>
          <p:nvPr/>
        </p:nvPicPr>
        <p:blipFill>
          <a:blip r:embed="rId3">
            <a:extLst/>
          </a:blip>
          <a:stretch>
            <a:fillRect/>
          </a:stretch>
        </p:blipFill>
        <p:spPr>
          <a:xfrm>
            <a:off x="7521971" y="6183810"/>
            <a:ext cx="8308052" cy="7022564"/>
          </a:xfrm>
          <a:prstGeom prst="rect">
            <a:avLst/>
          </a:prstGeom>
          <a:ln w="12700">
            <a:miter lim="400000"/>
          </a:ln>
        </p:spPr>
      </p:pic>
    </p:spTree>
    <p:extLst>
      <p:ext uri="{BB962C8B-B14F-4D97-AF65-F5344CB8AC3E}">
        <p14:creationId xmlns:p14="http://schemas.microsoft.com/office/powerpoint/2010/main" val="2108625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1000" fill="hold"/>
                                        <p:tgtEl>
                                          <p:spTgt spid="241"/>
                                        </p:tgtEl>
                                        <p:attrNameLst>
                                          <p:attrName>ppt_x</p:attrName>
                                        </p:attrNameLst>
                                      </p:cBhvr>
                                      <p:tavLst>
                                        <p:tav tm="0">
                                          <p:val>
                                            <p:strVal val="0-#ppt_w/2"/>
                                          </p:val>
                                        </p:tav>
                                        <p:tav tm="100000">
                                          <p:val>
                                            <p:strVal val="#ppt_x"/>
                                          </p:val>
                                        </p:tav>
                                      </p:tavLst>
                                    </p:anim>
                                    <p:anim calcmode="lin" valueType="num">
                                      <p:cBhvr>
                                        <p:cTn id="8" dur="1000" fill="hold"/>
                                        <p:tgtEl>
                                          <p:spTgt spid="2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2"/>
                                        </p:tgtEl>
                                        <p:attrNameLst>
                                          <p:attrName>style.visibility</p:attrName>
                                        </p:attrNameLst>
                                      </p:cBhvr>
                                      <p:to>
                                        <p:strVal val="visible"/>
                                      </p:to>
                                    </p:set>
                                    <p:anim calcmode="lin" valueType="num">
                                      <p:cBhvr>
                                        <p:cTn id="12" dur="500" fill="hold"/>
                                        <p:tgtEl>
                                          <p:spTgt spid="242"/>
                                        </p:tgtEl>
                                        <p:attrNameLst>
                                          <p:attrName>ppt_x</p:attrName>
                                        </p:attrNameLst>
                                      </p:cBhvr>
                                      <p:tavLst>
                                        <p:tav tm="0">
                                          <p:val>
                                            <p:strVal val="#ppt_x"/>
                                          </p:val>
                                        </p:tav>
                                        <p:tav tm="100000">
                                          <p:val>
                                            <p:strVal val="#ppt_x"/>
                                          </p:val>
                                        </p:tav>
                                      </p:tavLst>
                                    </p:anim>
                                    <p:anim calcmode="lin" valueType="num">
                                      <p:cBhvr>
                                        <p:cTn id="13"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9"/>
          <p:cNvGrpSpPr/>
          <p:nvPr/>
        </p:nvGrpSpPr>
        <p:grpSpPr>
          <a:xfrm>
            <a:off x="19147628" y="9853826"/>
            <a:ext cx="3026674" cy="3026673"/>
            <a:chOff x="0" y="0"/>
            <a:chExt cx="3026475" cy="3026475"/>
          </a:xfrm>
        </p:grpSpPr>
        <p:graphicFrame>
          <p:nvGraphicFramePr>
            <p:cNvPr id="24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4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Type 2: JDBC-Native API</a:t>
            </a:r>
          </a:p>
        </p:txBody>
      </p:sp>
      <p:sp>
        <p:nvSpPr>
          <p:cNvPr id="250" name="10 Conector recto"/>
          <p:cNvSpPr/>
          <p:nvPr/>
        </p:nvSpPr>
        <p:spPr>
          <a:xfrm>
            <a:off x="1905918" y="2763853"/>
            <a:ext cx="6580848" cy="1"/>
          </a:xfrm>
          <a:prstGeom prst="line">
            <a:avLst/>
          </a:prstGeom>
          <a:ln w="57150">
            <a:solidFill>
              <a:srgbClr val="C00000"/>
            </a:solidFill>
            <a:miter/>
          </a:ln>
        </p:spPr>
        <p:txBody>
          <a:bodyPr lIns="45722" rIns="45722"/>
          <a:lstStyle/>
          <a:p>
            <a:endParaRPr/>
          </a:p>
        </p:txBody>
      </p:sp>
      <p:sp>
        <p:nvSpPr>
          <p:cNvPr id="251" name="TextBox 34"/>
          <p:cNvSpPr txBox="1"/>
          <p:nvPr/>
        </p:nvSpPr>
        <p:spPr>
          <a:xfrm>
            <a:off x="2428454" y="3506570"/>
            <a:ext cx="19983523" cy="323186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400"/>
            </a:pPr>
            <a:r>
              <a:rPr sz="3400"/>
              <a:t>In a Type 2 driver, JDBC API calls are converted into native C/C++ API calls, which are unique to the database. These drivers are typically provided by the database vendors and used in the same manner as the JDBC-ODBC Bridge. The vendor-specific driver must be installed on each client machine.</a:t>
            </a:r>
          </a:p>
          <a:p>
            <a:pPr marL="571557" indent="-571557">
              <a:buSzPct val="100000"/>
              <a:buFont typeface="Arial"/>
              <a:buChar char="•"/>
              <a:defRPr sz="3400"/>
            </a:pPr>
            <a:r>
              <a:rPr sz="3400"/>
              <a:t>If we change the Database, we have to change the native API, as it is specific to a database and they are mostly obsolete now, but you may realize some speed increase with a Type 2 driver, because it eliminates ODBC's overhead.</a:t>
            </a:r>
          </a:p>
        </p:txBody>
      </p:sp>
      <p:pic>
        <p:nvPicPr>
          <p:cNvPr id="252" name="pasted-image.tiff" descr="pasted-image.tiff"/>
          <p:cNvPicPr>
            <a:picLocks noChangeAspect="1"/>
          </p:cNvPicPr>
          <p:nvPr/>
        </p:nvPicPr>
        <p:blipFill>
          <a:blip r:embed="rId3">
            <a:extLst/>
          </a:blip>
          <a:stretch>
            <a:fillRect/>
          </a:stretch>
        </p:blipFill>
        <p:spPr>
          <a:xfrm>
            <a:off x="10683240" y="6583271"/>
            <a:ext cx="7791041" cy="6585550"/>
          </a:xfrm>
          <a:prstGeom prst="rect">
            <a:avLst/>
          </a:prstGeom>
          <a:ln w="12700">
            <a:miter lim="400000"/>
          </a:ln>
        </p:spPr>
      </p:pic>
    </p:spTree>
    <p:extLst>
      <p:ext uri="{BB962C8B-B14F-4D97-AF65-F5344CB8AC3E}">
        <p14:creationId xmlns:p14="http://schemas.microsoft.com/office/powerpoint/2010/main" val="189010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9"/>
                                        </p:tgtEl>
                                        <p:attrNameLst>
                                          <p:attrName>style.visibility</p:attrName>
                                        </p:attrNameLst>
                                      </p:cBhvr>
                                      <p:to>
                                        <p:strVal val="visible"/>
                                      </p:to>
                                    </p:set>
                                    <p:anim calcmode="lin" valueType="num">
                                      <p:cBhvr>
                                        <p:cTn id="7" dur="1000" fill="hold"/>
                                        <p:tgtEl>
                                          <p:spTgt spid="249"/>
                                        </p:tgtEl>
                                        <p:attrNameLst>
                                          <p:attrName>ppt_x</p:attrName>
                                        </p:attrNameLst>
                                      </p:cBhvr>
                                      <p:tavLst>
                                        <p:tav tm="0">
                                          <p:val>
                                            <p:strVal val="0-#ppt_w/2"/>
                                          </p:val>
                                        </p:tav>
                                        <p:tav tm="100000">
                                          <p:val>
                                            <p:strVal val="#ppt_x"/>
                                          </p:val>
                                        </p:tav>
                                      </p:tavLst>
                                    </p:anim>
                                    <p:anim calcmode="lin" valueType="num">
                                      <p:cBhvr>
                                        <p:cTn id="8" dur="1000" fill="hold"/>
                                        <p:tgtEl>
                                          <p:spTgt spid="24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0"/>
                                        </p:tgtEl>
                                        <p:attrNameLst>
                                          <p:attrName>style.visibility</p:attrName>
                                        </p:attrNameLst>
                                      </p:cBhvr>
                                      <p:to>
                                        <p:strVal val="visible"/>
                                      </p:to>
                                    </p:set>
                                    <p:anim calcmode="lin" valueType="num">
                                      <p:cBhvr>
                                        <p:cTn id="12" dur="500" fill="hold"/>
                                        <p:tgtEl>
                                          <p:spTgt spid="250"/>
                                        </p:tgtEl>
                                        <p:attrNameLst>
                                          <p:attrName>ppt_x</p:attrName>
                                        </p:attrNameLst>
                                      </p:cBhvr>
                                      <p:tavLst>
                                        <p:tav tm="0">
                                          <p:val>
                                            <p:strVal val="#ppt_x"/>
                                          </p:val>
                                        </p:tav>
                                        <p:tav tm="100000">
                                          <p:val>
                                            <p:strVal val="#ppt_x"/>
                                          </p:val>
                                        </p:tav>
                                      </p:tavLst>
                                    </p:anim>
                                    <p:anim calcmode="lin" valueType="num">
                                      <p:cBhvr>
                                        <p:cTn id="13"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advAuto="0"/>
      <p:bldP spid="250"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165240</TotalTime>
  <Words>1347</Words>
  <Application>Microsoft Macintosh PowerPoint</Application>
  <PresentationFormat>Custom</PresentationFormat>
  <Paragraphs>111</Paragraphs>
  <Slides>21</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12318</cp:revision>
  <dcterms:created xsi:type="dcterms:W3CDTF">2014-07-01T16:42:18Z</dcterms:created>
  <dcterms:modified xsi:type="dcterms:W3CDTF">2017-11-29T23:12:37Z</dcterms:modified>
</cp:coreProperties>
</file>