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5.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1"/>
  </p:notesMasterIdLst>
  <p:handoutMasterIdLst>
    <p:handoutMasterId r:id="rId22"/>
  </p:handoutMasterIdLst>
  <p:sldIdLst>
    <p:sldId id="793" r:id="rId2"/>
    <p:sldId id="804" r:id="rId3"/>
    <p:sldId id="892" r:id="rId4"/>
    <p:sldId id="887" r:id="rId5"/>
    <p:sldId id="849" r:id="rId6"/>
    <p:sldId id="908" r:id="rId7"/>
    <p:sldId id="906" r:id="rId8"/>
    <p:sldId id="909" r:id="rId9"/>
    <p:sldId id="907" r:id="rId10"/>
    <p:sldId id="910" r:id="rId11"/>
    <p:sldId id="911" r:id="rId12"/>
    <p:sldId id="912" r:id="rId13"/>
    <p:sldId id="913" r:id="rId14"/>
    <p:sldId id="914" r:id="rId15"/>
    <p:sldId id="915" r:id="rId16"/>
    <p:sldId id="916" r:id="rId17"/>
    <p:sldId id="917" r:id="rId18"/>
    <p:sldId id="850" r:id="rId19"/>
    <p:sldId id="794" r:id="rId2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30/11/17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30/11/17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8026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25276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848185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98022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0841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ompleteJavaTraining/JavaEssentials/tree/master/Code/COREJ1-Chapter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CompleteJavaTraining/JavaEssentials/tree/master/Code/COREJ1-Chapter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CompleteJavaTraining/JavaEssentials/tree/master/Code/COREJ1-Chapter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CompleteJavaTraining/JavaEssentials/tree/master/Code/COREJ1-Chapter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CompleteJavaTraining/JavaEssentials/tree/master/Code/COREJ1-Chapter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Intermediate JDBC</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JDBC: More About Connection</a:t>
            </a:r>
            <a:endParaRPr dirty="0"/>
          </a:p>
        </p:txBody>
      </p:sp>
      <p:sp>
        <p:nvSpPr>
          <p:cNvPr id="207" name="10 Conector recto"/>
          <p:cNvSpPr/>
          <p:nvPr/>
        </p:nvSpPr>
        <p:spPr>
          <a:xfrm>
            <a:off x="1905918" y="2763854"/>
            <a:ext cx="704651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44012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4000" dirty="0"/>
              <a:t>A Connection is the session between java application and database. The Connection interface is a factory of Statement, </a:t>
            </a:r>
            <a:r>
              <a:rPr lang="en-US" sz="4000" dirty="0" err="1"/>
              <a:t>PreparedStatement</a:t>
            </a:r>
            <a:r>
              <a:rPr lang="en-US" sz="4000" dirty="0"/>
              <a:t>, and </a:t>
            </a:r>
            <a:r>
              <a:rPr lang="en-US" sz="4000" dirty="0" err="1"/>
              <a:t>DatabaseMetaData</a:t>
            </a:r>
            <a:r>
              <a:rPr lang="en-US" sz="4000" dirty="0"/>
              <a:t> i.e. object of Connection can be used to get the object of Statement and </a:t>
            </a:r>
            <a:r>
              <a:rPr lang="en-US" sz="4000" dirty="0" err="1"/>
              <a:t>DatabaseMetaData</a:t>
            </a:r>
            <a:r>
              <a:rPr lang="en-US" sz="4000" dirty="0"/>
              <a:t>. The Connection interface provide many methods for transaction management like commit(), rollback() etc</a:t>
            </a:r>
            <a:r>
              <a:rPr lang="en-US" sz="4000" dirty="0" smtClean="0"/>
              <a:t>.</a:t>
            </a:r>
          </a:p>
          <a:p>
            <a:pPr marL="571557" indent="-571557">
              <a:buSzPct val="100000"/>
              <a:buFont typeface="Arial"/>
              <a:buChar char="•"/>
              <a:defRPr sz="3600"/>
            </a:pPr>
            <a:r>
              <a:rPr lang="en-US" sz="4000" dirty="0" smtClean="0"/>
              <a:t>By default connection commits the changes (more on this later)</a:t>
            </a:r>
          </a:p>
          <a:p>
            <a:pPr marL="571557" indent="-571557">
              <a:buSzPct val="100000"/>
              <a:buFont typeface="Arial"/>
              <a:buChar char="•"/>
              <a:defRPr sz="3600"/>
            </a:pPr>
            <a:r>
              <a:rPr lang="en-US" sz="4000" dirty="0" smtClean="0"/>
              <a:t>Commonly Used Methods:</a:t>
            </a:r>
            <a:endParaRPr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8219671"/>
            <a:ext cx="20464076" cy="3932057"/>
          </a:xfrm>
          <a:prstGeom prst="rect">
            <a:avLst/>
          </a:prstGeom>
        </p:spPr>
      </p:pic>
    </p:spTree>
    <p:extLst>
      <p:ext uri="{BB962C8B-B14F-4D97-AF65-F5344CB8AC3E}">
        <p14:creationId xmlns:p14="http://schemas.microsoft.com/office/powerpoint/2010/main" val="12385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Establishing a </a:t>
            </a:r>
            <a:r>
              <a:rPr lang="en-US" dirty="0" smtClean="0"/>
              <a:t>Connection with </a:t>
            </a:r>
            <a:r>
              <a:rPr lang="en-US" dirty="0" err="1" smtClean="0"/>
              <a:t>DriverManager</a:t>
            </a:r>
            <a:endParaRPr dirty="0"/>
          </a:p>
        </p:txBody>
      </p:sp>
      <p:sp>
        <p:nvSpPr>
          <p:cNvPr id="207" name="10 Conector recto"/>
          <p:cNvSpPr/>
          <p:nvPr/>
        </p:nvSpPr>
        <p:spPr>
          <a:xfrm>
            <a:off x="1905918" y="2763854"/>
            <a:ext cx="1091694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994118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4000" dirty="0" err="1" smtClean="0"/>
              <a:t>DriverManager</a:t>
            </a:r>
            <a:r>
              <a:rPr lang="en-US" sz="4000" dirty="0" smtClean="0"/>
              <a:t> is fully implemented </a:t>
            </a:r>
            <a:r>
              <a:rPr lang="en-US" sz="4000" dirty="0"/>
              <a:t>class connects an application to a data source, which is specified by a database URL. When this class first attempts to establish a connection, it automatically loads any JDBC 4.0 drivers found within the class </a:t>
            </a:r>
            <a:r>
              <a:rPr lang="en-US" sz="4000" dirty="0" smtClean="0"/>
              <a:t>path.</a:t>
            </a:r>
          </a:p>
          <a:p>
            <a:pPr marL="1779840" lvl="1" indent="-571557">
              <a:buSzPct val="100000"/>
              <a:buFont typeface="Arial"/>
              <a:buChar char="•"/>
              <a:defRPr sz="3600"/>
            </a:pPr>
            <a:r>
              <a:rPr lang="en-US" sz="4000" dirty="0" smtClean="0"/>
              <a:t>Note: Your </a:t>
            </a:r>
            <a:r>
              <a:rPr lang="en-US" sz="4000" dirty="0"/>
              <a:t>application must manually load any JDBC drivers prior to version 4.0</a:t>
            </a:r>
            <a:r>
              <a:rPr lang="en-US" sz="4000" dirty="0" smtClean="0"/>
              <a:t>.</a:t>
            </a:r>
          </a:p>
          <a:p>
            <a:pPr marL="571557" indent="-571557">
              <a:buSzPct val="100000"/>
              <a:buFont typeface="Arial"/>
              <a:buChar char="•"/>
              <a:defRPr sz="3600"/>
            </a:pPr>
            <a:r>
              <a:rPr lang="en-US" sz="4000" dirty="0"/>
              <a:t>Connecting to your DBMS with the </a:t>
            </a:r>
            <a:r>
              <a:rPr lang="en-US" sz="4000" dirty="0" err="1"/>
              <a:t>DriverManager</a:t>
            </a:r>
            <a:r>
              <a:rPr lang="en-US" sz="4000" dirty="0"/>
              <a:t> class involves calling the method </a:t>
            </a:r>
            <a:r>
              <a:rPr lang="en-US" sz="4000" dirty="0" err="1"/>
              <a:t>DriverManager.getConnection</a:t>
            </a:r>
            <a:r>
              <a:rPr lang="en-US" sz="4000" dirty="0" smtClean="0"/>
              <a:t>.</a:t>
            </a:r>
          </a:p>
          <a:p>
            <a:pPr marL="571557" indent="-571557">
              <a:buSzPct val="100000"/>
              <a:buFont typeface="Arial"/>
              <a:buChar char="•"/>
              <a:defRPr sz="3600"/>
            </a:pPr>
            <a:r>
              <a:rPr lang="en-US" sz="4000" dirty="0"/>
              <a:t>This method requires a database URL, which varies depending on your DBMS</a:t>
            </a:r>
            <a:r>
              <a:rPr lang="en-US" sz="4000" dirty="0" smtClean="0"/>
              <a:t>.</a:t>
            </a:r>
          </a:p>
          <a:p>
            <a:pPr marL="571557" indent="-571557">
              <a:buSzPct val="100000"/>
              <a:buFont typeface="Arial"/>
              <a:buChar char="•"/>
              <a:defRPr sz="3600"/>
            </a:pPr>
            <a:r>
              <a:rPr lang="en-US" sz="4000" dirty="0"/>
              <a:t>The following are some examples of database URLs</a:t>
            </a:r>
            <a:r>
              <a:rPr lang="en-US" sz="4000" dirty="0" smtClean="0"/>
              <a:t>:</a:t>
            </a:r>
          </a:p>
          <a:p>
            <a:pPr marL="1779840" lvl="1" indent="-571557">
              <a:buSzPct val="100000"/>
              <a:buFont typeface="Arial"/>
              <a:buChar char="•"/>
              <a:defRPr sz="3600"/>
            </a:pPr>
            <a:r>
              <a:rPr lang="en-US" sz="4000" dirty="0" smtClean="0"/>
              <a:t>MySQL</a:t>
            </a:r>
            <a:r>
              <a:rPr lang="en-US" sz="4000" dirty="0"/>
              <a:t>: </a:t>
            </a:r>
            <a:r>
              <a:rPr lang="en-US" sz="4000" dirty="0" err="1"/>
              <a:t>jdbc:mysql</a:t>
            </a:r>
            <a:r>
              <a:rPr lang="en-US" sz="4000" dirty="0"/>
              <a:t>://localhost:3306/, where localhost is the name of the server hosting your database, and 3306 is the port </a:t>
            </a:r>
            <a:r>
              <a:rPr lang="en-US" sz="4000" dirty="0" smtClean="0"/>
              <a:t>number</a:t>
            </a:r>
          </a:p>
          <a:p>
            <a:pPr marL="1779840" lvl="1" indent="-571557">
              <a:buSzPct val="100000"/>
              <a:buFont typeface="Arial"/>
              <a:buChar char="•"/>
              <a:defRPr sz="3600"/>
            </a:pPr>
            <a:r>
              <a:rPr lang="en-US" sz="4000" dirty="0" smtClean="0"/>
              <a:t>Java </a:t>
            </a:r>
            <a:r>
              <a:rPr lang="en-US" sz="4000" dirty="0"/>
              <a:t>DB: </a:t>
            </a:r>
            <a:r>
              <a:rPr lang="en-US" sz="4000" dirty="0" err="1"/>
              <a:t>jdbc:derby:testdb;create</a:t>
            </a:r>
            <a:r>
              <a:rPr lang="en-US" sz="4000" dirty="0"/>
              <a:t>=true, where </a:t>
            </a:r>
            <a:r>
              <a:rPr lang="en-US" sz="4000" dirty="0" err="1"/>
              <a:t>testdb</a:t>
            </a:r>
            <a:r>
              <a:rPr lang="en-US" sz="4000" dirty="0"/>
              <a:t> is the name of the database to connect to, and create=true instructs the DBMS to create the database</a:t>
            </a:r>
            <a:r>
              <a:rPr lang="en-US" sz="4000" dirty="0" smtClean="0"/>
              <a:t>.</a:t>
            </a:r>
          </a:p>
          <a:p>
            <a:pPr marL="1779840" lvl="1" indent="-571557">
              <a:buSzPct val="100000"/>
              <a:buFont typeface="Arial"/>
              <a:buChar char="•"/>
              <a:defRPr sz="3600"/>
            </a:pPr>
            <a:r>
              <a:rPr lang="en-US" sz="4000" dirty="0" smtClean="0"/>
              <a:t>Note</a:t>
            </a:r>
            <a:r>
              <a:rPr lang="en-US" sz="4000" dirty="0"/>
              <a:t>: This URL establishes a database connection with the Java DB Embedded Driver. Java DB also includes a Network Client Driver, which uses a different URL</a:t>
            </a:r>
            <a:r>
              <a:rPr lang="en-US" sz="4000" dirty="0" smtClean="0"/>
              <a:t>.</a:t>
            </a:r>
          </a:p>
          <a:p>
            <a:pPr marL="1779840" lvl="1" indent="-571557">
              <a:buSzPct val="100000"/>
              <a:buFont typeface="Arial"/>
              <a:buChar char="•"/>
              <a:defRPr sz="3600"/>
            </a:pPr>
            <a:r>
              <a:rPr lang="en-US" sz="4000" dirty="0" smtClean="0"/>
              <a:t>This </a:t>
            </a:r>
            <a:r>
              <a:rPr lang="en-US" sz="4000" dirty="0"/>
              <a:t>method specifies the user name and password required to access the DBMS with a Properties object.</a:t>
            </a:r>
            <a:endParaRPr sz="4000" dirty="0"/>
          </a:p>
        </p:txBody>
      </p:sp>
    </p:spTree>
    <p:extLst>
      <p:ext uri="{BB962C8B-B14F-4D97-AF65-F5344CB8AC3E}">
        <p14:creationId xmlns:p14="http://schemas.microsoft.com/office/powerpoint/2010/main" val="156910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See </a:t>
            </a:r>
            <a:r>
              <a:rPr lang="en-US" sz="3600" dirty="0" smtClean="0"/>
              <a:t>JDBC-Chapter2 </a:t>
            </a:r>
            <a:r>
              <a:rPr lang="en-US" sz="3600" dirty="0" smtClean="0"/>
              <a:t>(</a:t>
            </a:r>
            <a:r>
              <a:rPr lang="en-US" sz="3600" dirty="0" err="1" smtClean="0"/>
              <a:t>DriverManager.java</a:t>
            </a:r>
            <a:r>
              <a:rPr lang="en-US" sz="3600" dirty="0"/>
              <a:t>) at</a:t>
            </a:r>
            <a:r>
              <a:rPr lang="en-IN" sz="3600" dirty="0"/>
              <a:t> </a:t>
            </a:r>
            <a:r>
              <a:rPr lang="en-IN" sz="3600" dirty="0">
                <a:hlinkClick r:id="rId3"/>
              </a:rPr>
              <a:t>https://</a:t>
            </a:r>
            <a:r>
              <a:rPr lang="en-IN" sz="3600" dirty="0" smtClean="0">
                <a:hlinkClick r:id="rId3"/>
              </a:rPr>
              <a:t>github.com/CompleteJavaTraining/AdvancedJava/tree/master/code/JDBC-Chapter2</a:t>
            </a:r>
            <a:endParaRPr lang="en-US" sz="3600" dirty="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07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smtClean="0"/>
              <a:t>PreparedStatements</a:t>
            </a:r>
            <a:r>
              <a:rPr lang="en-US" dirty="0" smtClean="0"/>
              <a:t>: Overview</a:t>
            </a:r>
            <a:endParaRPr dirty="0"/>
          </a:p>
        </p:txBody>
      </p:sp>
      <p:sp>
        <p:nvSpPr>
          <p:cNvPr id="207" name="10 Conector recto"/>
          <p:cNvSpPr/>
          <p:nvPr/>
        </p:nvSpPr>
        <p:spPr>
          <a:xfrm>
            <a:off x="1905918" y="2763854"/>
            <a:ext cx="7451561"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932563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4000" dirty="0"/>
              <a:t>Sometimes it is more convenient to use a </a:t>
            </a:r>
            <a:r>
              <a:rPr lang="en-US" sz="4000" dirty="0" err="1"/>
              <a:t>PreparedStatement</a:t>
            </a:r>
            <a:r>
              <a:rPr lang="en-US" sz="4000" dirty="0"/>
              <a:t> object for sending SQL statements to the database. This special type of statement is derived from the more general class, Statement, that you already know</a:t>
            </a:r>
            <a:r>
              <a:rPr lang="en-US" sz="4000" dirty="0" smtClean="0"/>
              <a:t>.</a:t>
            </a:r>
          </a:p>
          <a:p>
            <a:pPr marL="571557" indent="-571557">
              <a:buSzPct val="100000"/>
              <a:buFont typeface="Arial"/>
              <a:buChar char="•"/>
              <a:defRPr sz="3600"/>
            </a:pPr>
            <a:r>
              <a:rPr lang="en-US" sz="4000" dirty="0" smtClean="0"/>
              <a:t>If </a:t>
            </a:r>
            <a:r>
              <a:rPr lang="en-US" sz="4000" dirty="0"/>
              <a:t>you want to execute a Statement object many times, it usually reduces execution time to use a </a:t>
            </a:r>
            <a:r>
              <a:rPr lang="en-US" sz="4000" dirty="0" err="1"/>
              <a:t>PreparedStatement</a:t>
            </a:r>
            <a:r>
              <a:rPr lang="en-US" sz="4000" dirty="0"/>
              <a:t> object instead</a:t>
            </a:r>
            <a:r>
              <a:rPr lang="en-US" sz="4000" dirty="0" smtClean="0"/>
              <a:t>.</a:t>
            </a:r>
          </a:p>
          <a:p>
            <a:pPr marL="571557" indent="-571557">
              <a:buSzPct val="100000"/>
              <a:buFont typeface="Arial"/>
              <a:buChar char="•"/>
              <a:defRPr sz="3600"/>
            </a:pPr>
            <a:r>
              <a:rPr lang="en-US" sz="4000" dirty="0"/>
              <a:t>The main feature of a </a:t>
            </a:r>
            <a:r>
              <a:rPr lang="en-US" sz="4000" dirty="0" err="1"/>
              <a:t>PreparedStatement</a:t>
            </a:r>
            <a:r>
              <a:rPr lang="en-US" sz="4000" dirty="0"/>
              <a:t> object is that, unlike a Statement object, it is given a SQL statement when it is created. The advantage to this is that in most cases, this SQL statement is sent to the DBMS right away, where it is compiled. As a result, the </a:t>
            </a:r>
            <a:r>
              <a:rPr lang="en-US" sz="4000" dirty="0" err="1"/>
              <a:t>PreparedStatement</a:t>
            </a:r>
            <a:r>
              <a:rPr lang="en-US" sz="4000" dirty="0"/>
              <a:t> object contains not just a SQL statement, but a SQL statement that has been precompiled. This means that when the </a:t>
            </a:r>
            <a:r>
              <a:rPr lang="en-US" sz="4000" dirty="0" err="1"/>
              <a:t>PreparedStatement</a:t>
            </a:r>
            <a:r>
              <a:rPr lang="en-US" sz="4000" dirty="0"/>
              <a:t> is executed, the DBMS can just run the </a:t>
            </a:r>
            <a:r>
              <a:rPr lang="en-US" sz="4000" dirty="0" err="1"/>
              <a:t>PreparedStatement</a:t>
            </a:r>
            <a:r>
              <a:rPr lang="en-US" sz="4000" dirty="0"/>
              <a:t> SQL statement without having to compile it first</a:t>
            </a:r>
            <a:r>
              <a:rPr lang="en-US" sz="4000" dirty="0" smtClean="0"/>
              <a:t>.</a:t>
            </a:r>
          </a:p>
          <a:p>
            <a:pPr marL="571557" indent="-571557">
              <a:buSzPct val="100000"/>
              <a:buFont typeface="Arial"/>
              <a:buChar char="•"/>
              <a:defRPr sz="3600"/>
            </a:pPr>
            <a:r>
              <a:rPr lang="en-US" sz="4000" dirty="0" smtClean="0"/>
              <a:t>Although </a:t>
            </a:r>
            <a:r>
              <a:rPr lang="en-US" sz="4000" dirty="0" err="1"/>
              <a:t>PreparedStatement</a:t>
            </a:r>
            <a:r>
              <a:rPr lang="en-US" sz="4000" dirty="0"/>
              <a:t> objects can be used for SQL statements with no parameters, you probably use them most often for SQL statements that take parameters. The advantage of using SQL statements that take parameters is that you can use the same statement and supply it with different values each time you execute it.</a:t>
            </a:r>
            <a:endParaRPr sz="4000" dirty="0"/>
          </a:p>
        </p:txBody>
      </p:sp>
    </p:spTree>
    <p:extLst>
      <p:ext uri="{BB962C8B-B14F-4D97-AF65-F5344CB8AC3E}">
        <p14:creationId xmlns:p14="http://schemas.microsoft.com/office/powerpoint/2010/main" val="23258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See </a:t>
            </a:r>
            <a:r>
              <a:rPr lang="en-US" sz="3600" dirty="0" smtClean="0"/>
              <a:t>JDBC-Chapter2 (</a:t>
            </a:r>
            <a:r>
              <a:rPr lang="en-US" sz="3600" dirty="0" err="1" smtClean="0"/>
              <a:t>PreparedStatements.java</a:t>
            </a:r>
            <a:r>
              <a:rPr lang="en-US" sz="3600" dirty="0"/>
              <a:t>) at</a:t>
            </a:r>
            <a:r>
              <a:rPr lang="en-IN" sz="3600" dirty="0"/>
              <a:t> </a:t>
            </a:r>
            <a:r>
              <a:rPr lang="en-IN" sz="3600" dirty="0">
                <a:hlinkClick r:id="rId3"/>
              </a:rPr>
              <a:t>https://</a:t>
            </a:r>
            <a:r>
              <a:rPr lang="en-IN" sz="3600" dirty="0" smtClean="0">
                <a:hlinkClick r:id="rId3"/>
              </a:rPr>
              <a:t>github.com/CompleteJavaTraining/AdvancedJava/tree/master/code/JDBC-Chapter2</a:t>
            </a:r>
            <a:endParaRPr lang="en-US" sz="3600" dirty="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30526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Batch Processing</a:t>
            </a:r>
          </a:p>
        </p:txBody>
      </p:sp>
      <p:sp>
        <p:nvSpPr>
          <p:cNvPr id="207" name="10 Conector recto"/>
          <p:cNvSpPr/>
          <p:nvPr/>
        </p:nvSpPr>
        <p:spPr>
          <a:xfrm>
            <a:off x="1905918" y="2763853"/>
            <a:ext cx="4352282"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Batch Processing allows you to group related SQL statements into a batch and submit them with one call to the database.</a:t>
            </a:r>
          </a:p>
          <a:p>
            <a:pPr marL="571557" indent="-571557">
              <a:buSzPct val="100000"/>
              <a:buFont typeface="Arial"/>
              <a:buChar char="•"/>
              <a:defRPr sz="3600"/>
            </a:pPr>
            <a:r>
              <a:rPr sz="3600"/>
              <a:t>When you send several SQL statements to the database at once, you reduce the amount of communication overhead, thereby improving performance.</a:t>
            </a:r>
          </a:p>
          <a:p>
            <a:pPr marL="571557" indent="-571557">
              <a:buSzPct val="100000"/>
              <a:buFont typeface="Arial"/>
              <a:buChar char="•"/>
              <a:defRPr sz="3600"/>
            </a:pPr>
            <a:r>
              <a:rPr sz="3600"/>
              <a:t>Not all drivers support batch processing, use DatabaseMetaData.supportsBatchUpdates(). It returns true if the driver supports batch processing.</a:t>
            </a:r>
          </a:p>
        </p:txBody>
      </p:sp>
    </p:spTree>
    <p:extLst>
      <p:ext uri="{BB962C8B-B14F-4D97-AF65-F5344CB8AC3E}">
        <p14:creationId xmlns:p14="http://schemas.microsoft.com/office/powerpoint/2010/main" val="160810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Batch Processing - Steps</a:t>
            </a:r>
          </a:p>
        </p:txBody>
      </p:sp>
      <p:sp>
        <p:nvSpPr>
          <p:cNvPr id="214" name="10 Conector recto"/>
          <p:cNvSpPr/>
          <p:nvPr/>
        </p:nvSpPr>
        <p:spPr>
          <a:xfrm>
            <a:off x="1905918" y="2763853"/>
            <a:ext cx="6200831"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Get connection</a:t>
            </a:r>
          </a:p>
          <a:p>
            <a:pPr marL="571557" indent="-571557">
              <a:buSzPct val="100000"/>
              <a:buFont typeface="Arial"/>
              <a:buChar char="•"/>
              <a:defRPr sz="3600"/>
            </a:pPr>
            <a:r>
              <a:rPr sz="3600"/>
              <a:t>2. Set autocommit to false so that we can commit all the batch updates at once (to avoid partial inserts if there is some error)</a:t>
            </a:r>
          </a:p>
          <a:p>
            <a:pPr marL="571557" indent="-571557">
              <a:buSzPct val="100000"/>
              <a:buFont typeface="Arial"/>
              <a:buChar char="•"/>
              <a:defRPr sz="3600"/>
            </a:pPr>
            <a:r>
              <a:rPr sz="3600"/>
              <a:t>3. Get a callable statement - this could be a normal text statement as well (i.e. prepared statement)</a:t>
            </a:r>
          </a:p>
          <a:p>
            <a:pPr marL="571557" indent="-571557">
              <a:buSzPct val="100000"/>
              <a:buFont typeface="Arial"/>
              <a:buChar char="•"/>
              <a:defRPr sz="3600"/>
            </a:pPr>
            <a:r>
              <a:rPr sz="3600"/>
              <a:t>4. Run a simple loop to add batched values to the statement</a:t>
            </a:r>
          </a:p>
          <a:p>
            <a:pPr marL="571557" indent="-571557">
              <a:buSzPct val="100000"/>
              <a:buFont typeface="Arial"/>
              <a:buChar char="•"/>
              <a:defRPr sz="3600"/>
            </a:pPr>
            <a:r>
              <a:rPr sz="3600"/>
              <a:t>5. finally execute the batch statements</a:t>
            </a:r>
          </a:p>
          <a:p>
            <a:pPr marL="571557" indent="-571557">
              <a:buSzPct val="100000"/>
              <a:buFont typeface="Arial"/>
              <a:buChar char="•"/>
              <a:defRPr sz="3600"/>
            </a:pPr>
            <a:r>
              <a:rPr sz="3600"/>
              <a:t>6. Commit all the batch operations (important - if you do not commit the changes would not be persisted.</a:t>
            </a:r>
          </a:p>
          <a:p>
            <a:pPr marL="571557" indent="-571557">
              <a:buSzPct val="100000"/>
              <a:buFont typeface="Arial"/>
              <a:buChar char="•"/>
              <a:defRPr sz="3600"/>
            </a:pPr>
            <a:r>
              <a:rPr sz="3600"/>
              <a:t>7. Perform cleanup.</a:t>
            </a:r>
          </a:p>
          <a:p>
            <a:pPr marL="571557" indent="-571557">
              <a:buSzPct val="100000"/>
              <a:buFont typeface="Arial"/>
              <a:buChar char="•"/>
              <a:defRPr sz="3600"/>
            </a:pPr>
            <a:r>
              <a:rPr sz="3600"/>
              <a:t>8. Now show how many records are inserted - Notice the use of IntStream (it converts a collection into a stream and then we can perform map reduce operations on it).</a:t>
            </a:r>
          </a:p>
        </p:txBody>
      </p:sp>
    </p:spTree>
    <p:extLst>
      <p:ext uri="{BB962C8B-B14F-4D97-AF65-F5344CB8AC3E}">
        <p14:creationId xmlns:p14="http://schemas.microsoft.com/office/powerpoint/2010/main" val="1210301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See </a:t>
            </a:r>
            <a:r>
              <a:rPr lang="en-US" sz="3600" dirty="0" smtClean="0"/>
              <a:t>JDBC-Chapter2 (</a:t>
            </a:r>
            <a:r>
              <a:rPr lang="en-US" sz="3600" dirty="0" err="1" smtClean="0"/>
              <a:t>BatchProcessing.java</a:t>
            </a:r>
            <a:r>
              <a:rPr lang="en-US" sz="3600" dirty="0"/>
              <a:t>) at</a:t>
            </a:r>
            <a:r>
              <a:rPr lang="en-IN" sz="3600" dirty="0"/>
              <a:t> </a:t>
            </a:r>
            <a:r>
              <a:rPr lang="en-IN" sz="3600" dirty="0">
                <a:hlinkClick r:id="rId3"/>
              </a:rPr>
              <a:t>https://</a:t>
            </a:r>
            <a:r>
              <a:rPr lang="en-IN" sz="3600" dirty="0" smtClean="0">
                <a:hlinkClick r:id="rId3"/>
              </a:rPr>
              <a:t>github.com/CompleteJavaTraining/AdvancedJava/tree/master/code/JDBC-Chapter2</a:t>
            </a:r>
            <a:endParaRPr lang="en-US" sz="3600" dirty="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5651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0758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a:t>
            </a:r>
            <a:r>
              <a:rPr lang="en-US" sz="4000" dirty="0">
                <a:ea typeface="Open Sans" panose="020B0606030504020204" pitchFamily="34" charset="0"/>
                <a:cs typeface="Open Sans" panose="020B0606030504020204" pitchFamily="34" charset="0"/>
              </a:rPr>
              <a:t>learn about </a:t>
            </a:r>
            <a:r>
              <a:rPr lang="en-US" sz="4000" dirty="0" smtClean="0">
                <a:ea typeface="Open Sans" panose="020B0606030504020204" pitchFamily="34" charset="0"/>
                <a:cs typeface="Open Sans" panose="020B0606030504020204" pitchFamily="34" charset="0"/>
              </a:rPr>
              <a:t>Advanced JDBC</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RowSet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CachedRowSet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Pooling (using </a:t>
            </a:r>
            <a:r>
              <a:rPr lang="en-US" sz="3600" dirty="0" err="1">
                <a:ea typeface="Open Sans" panose="020B0606030504020204" pitchFamily="34" charset="0"/>
                <a:cs typeface="Open Sans" panose="020B0606030504020204" pitchFamily="34" charset="0"/>
              </a:rPr>
              <a:t>javax.sql.DataSource</a:t>
            </a:r>
            <a:r>
              <a:rPr lang="en-US" sz="3600" dirty="0">
                <a:ea typeface="Open Sans" panose="020B0606030504020204" pitchFamily="34" charset="0"/>
                <a:cs typeface="Open Sans" panose="020B0606030504020204" pitchFamily="34" charset="0"/>
              </a:rPr>
              <a:t>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Transactions , Commits, Rollbacks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 Isolation Levels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BLOB</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CLOB</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523047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Intermediate JDBC:</a:t>
            </a:r>
          </a:p>
          <a:p>
            <a:pPr marL="4310678" lvl="3"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Exception </a:t>
            </a:r>
            <a:r>
              <a:rPr lang="en-US" sz="3600" dirty="0">
                <a:ea typeface="Open Sans" panose="020B0606030504020204" pitchFamily="34" charset="0"/>
                <a:cs typeface="Open Sans" panose="020B0606030504020204" pitchFamily="34" charset="0"/>
              </a:rPr>
              <a:t>Handling and Cleanup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Stored Procedures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Database Functions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Connecting with </a:t>
            </a:r>
            <a:r>
              <a:rPr lang="en-US" sz="3600" dirty="0" err="1">
                <a:ea typeface="Open Sans" panose="020B0606030504020204" pitchFamily="34" charset="0"/>
                <a:cs typeface="Open Sans" panose="020B0606030504020204" pitchFamily="34" charset="0"/>
              </a:rPr>
              <a:t>DriverManager</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PreparedStatement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CallableStatement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Batch Operations with JDBC</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Exception Handling and Cleanup</a:t>
            </a:r>
            <a:endParaRPr dirty="0"/>
          </a:p>
        </p:txBody>
      </p:sp>
      <p:sp>
        <p:nvSpPr>
          <p:cNvPr id="207" name="10 Conector recto"/>
          <p:cNvSpPr/>
          <p:nvPr/>
        </p:nvSpPr>
        <p:spPr>
          <a:xfrm>
            <a:off x="1905918" y="2763854"/>
            <a:ext cx="74965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Exception handling allows you to handle exceptional conditions such as program-defined errors in a controlled fashion</a:t>
            </a:r>
            <a:r>
              <a:rPr lang="en-US" sz="3600" dirty="0" smtClean="0"/>
              <a:t>.</a:t>
            </a:r>
          </a:p>
          <a:p>
            <a:pPr marL="571557" indent="-571557">
              <a:buSzPct val="100000"/>
              <a:buFont typeface="Arial"/>
              <a:buChar char="•"/>
              <a:defRPr sz="3600"/>
            </a:pPr>
            <a:r>
              <a:rPr lang="en-US" sz="3600" dirty="0" smtClean="0"/>
              <a:t>When </a:t>
            </a:r>
            <a:r>
              <a:rPr lang="en-US" sz="3600" dirty="0"/>
              <a:t>an exception condition occurs, an exception is thrown. The term thrown means that current program execution stops, and the control is redirected to the nearest applicable catch clause. If no applicable catch clause exists, then the program's execution ends</a:t>
            </a:r>
            <a:r>
              <a:rPr lang="en-US" sz="3600" dirty="0" smtClean="0"/>
              <a:t>.</a:t>
            </a:r>
          </a:p>
          <a:p>
            <a:pPr marL="571557" indent="-571557">
              <a:buSzPct val="100000"/>
              <a:buFont typeface="Arial"/>
              <a:buChar char="•"/>
              <a:defRPr sz="3600"/>
            </a:pPr>
            <a:r>
              <a:rPr lang="en-US" sz="3600" dirty="0" smtClean="0"/>
              <a:t>JDBC </a:t>
            </a:r>
            <a:r>
              <a:rPr lang="en-US" sz="3600" dirty="0"/>
              <a:t>Exception handling is very similar to the Java Exception handling but for JDBC, the most common exception you'll deal with is </a:t>
            </a:r>
            <a:r>
              <a:rPr lang="en-US" sz="3600" dirty="0" err="1"/>
              <a:t>java.sql.SQLException</a:t>
            </a:r>
            <a:r>
              <a:rPr lang="en-US" sz="3600" dirty="0"/>
              <a:t>.</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7476887"/>
            <a:ext cx="13004700" cy="5260881"/>
          </a:xfrm>
          <a:prstGeom prst="rect">
            <a:avLst/>
          </a:prstGeom>
        </p:spPr>
      </p:pic>
    </p:spTree>
    <p:extLst>
      <p:ext uri="{BB962C8B-B14F-4D97-AF65-F5344CB8AC3E}">
        <p14:creationId xmlns:p14="http://schemas.microsoft.com/office/powerpoint/2010/main" val="129989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SQLException</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Methods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4906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714" y="2844500"/>
            <a:ext cx="12201847" cy="10251552"/>
          </a:xfrm>
          <a:prstGeom prst="rect">
            <a:avLst/>
          </a:prstGeom>
        </p:spPr>
      </p:pic>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JDBC-Chapter2 (</a:t>
            </a:r>
            <a:r>
              <a:rPr lang="en-US" sz="3600" dirty="0" err="1" smtClean="0"/>
              <a:t>ExceptionHandling.java</a:t>
            </a:r>
            <a:r>
              <a:rPr lang="en-US" sz="3600" dirty="0" smtClean="0"/>
              <a:t>) </a:t>
            </a:r>
            <a:r>
              <a:rPr lang="en-US" sz="3600" dirty="0"/>
              <a:t>at </a:t>
            </a:r>
            <a:r>
              <a:rPr lang="en-US" sz="3600" dirty="0">
                <a:hlinkClick r:id="rId3"/>
              </a:rPr>
              <a:t>https://</a:t>
            </a:r>
            <a:r>
              <a:rPr lang="en-US" sz="3600" dirty="0" smtClean="0">
                <a:hlinkClick r:id="rId3"/>
              </a:rPr>
              <a:t>github.com/CompleteJavaTraining/AdvancedJava/tree/master/code/JDBC-Chapter2</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How To: Stored Procedures</a:t>
            </a:r>
            <a:endParaRPr dirty="0"/>
          </a:p>
        </p:txBody>
      </p:sp>
      <p:sp>
        <p:nvSpPr>
          <p:cNvPr id="207" name="10 Conector recto"/>
          <p:cNvSpPr/>
          <p:nvPr/>
        </p:nvSpPr>
        <p:spPr>
          <a:xfrm>
            <a:off x="1905918" y="2763854"/>
            <a:ext cx="74965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We have learnt how to use Stored Procedures in JDBC </a:t>
            </a:r>
            <a:r>
              <a:rPr lang="en-US" sz="3600" dirty="0" smtClean="0"/>
              <a:t>in previous chapter.</a:t>
            </a:r>
          </a:p>
          <a:p>
            <a:pPr marL="571557" indent="-571557">
              <a:buSzPct val="100000"/>
              <a:buFont typeface="Arial"/>
              <a:buChar char="•"/>
              <a:defRPr sz="3600"/>
            </a:pPr>
            <a:r>
              <a:rPr lang="en-US" sz="3600" dirty="0" smtClean="0"/>
              <a:t>Just </a:t>
            </a:r>
            <a:r>
              <a:rPr lang="en-US" sz="3600" dirty="0"/>
              <a:t>as a Connection object creates the Statement </a:t>
            </a:r>
            <a:r>
              <a:rPr lang="en-US" sz="3600" dirty="0" smtClean="0"/>
              <a:t>objects</a:t>
            </a:r>
            <a:r>
              <a:rPr lang="en-US" sz="3600" dirty="0"/>
              <a:t>, it also creates the </a:t>
            </a:r>
            <a:r>
              <a:rPr lang="en-US" sz="3600" dirty="0" err="1"/>
              <a:t>CallableStatement</a:t>
            </a:r>
            <a:r>
              <a:rPr lang="en-US" sz="3600" dirty="0"/>
              <a:t> object, which would be used to execute a call to a database stored procedure</a:t>
            </a:r>
            <a:r>
              <a:rPr lang="en-US" sz="3600" dirty="0" smtClean="0"/>
              <a:t>. All statements should be closed.</a:t>
            </a:r>
          </a:p>
          <a:p>
            <a:pPr marL="571557" indent="-571557">
              <a:buSzPct val="100000"/>
              <a:buFont typeface="Arial"/>
              <a:buChar char="•"/>
              <a:defRPr sz="3600"/>
            </a:pPr>
            <a:r>
              <a:rPr lang="en-US" sz="3600" dirty="0" smtClean="0"/>
              <a:t>We can have parameters passed in to stored procedures and stored procedures can also return values back in parameters.</a:t>
            </a:r>
          </a:p>
          <a:p>
            <a:pPr marL="571557" indent="-571557">
              <a:buSzPct val="100000"/>
              <a:buFont typeface="Arial"/>
              <a:buChar char="•"/>
              <a:defRPr sz="3600"/>
            </a:pPr>
            <a:r>
              <a:rPr lang="en-US" sz="3600" dirty="0" smtClean="0"/>
              <a:t>Three </a:t>
            </a:r>
            <a:r>
              <a:rPr lang="en-US" sz="3600" dirty="0"/>
              <a:t>types of parameters exist: IN, OUT, and INOUT. The </a:t>
            </a:r>
            <a:r>
              <a:rPr lang="en-US" sz="3600" dirty="0" err="1"/>
              <a:t>PreparedStatement</a:t>
            </a:r>
            <a:r>
              <a:rPr lang="en-US" sz="3600" dirty="0"/>
              <a:t> object only uses the IN parameter. The </a:t>
            </a:r>
            <a:r>
              <a:rPr lang="en-US" sz="3600" dirty="0" err="1"/>
              <a:t>CallableStatement</a:t>
            </a:r>
            <a:r>
              <a:rPr lang="en-US" sz="3600" dirty="0"/>
              <a:t> object can use all the three</a:t>
            </a:r>
            <a:r>
              <a:rPr lang="en-US" sz="3600" dirty="0" smtClean="0"/>
              <a:t>.</a:t>
            </a:r>
          </a:p>
          <a:p>
            <a:pPr marL="571557" indent="-571557">
              <a:buSzPct val="100000"/>
              <a:buFont typeface="Arial"/>
              <a:buChar char="•"/>
              <a:defRPr sz="3600"/>
            </a:pPr>
            <a:r>
              <a:rPr lang="en-US" sz="3600" dirty="0" smtClean="0"/>
              <a:t>Here </a:t>
            </a:r>
            <a:r>
              <a:rPr lang="en-US" sz="3600" dirty="0"/>
              <a:t>are the definitions of each −</a:t>
            </a:r>
            <a:endParaRPr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8049064"/>
            <a:ext cx="11834570" cy="5047806"/>
          </a:xfrm>
          <a:prstGeom prst="rect">
            <a:avLst/>
          </a:prstGeom>
        </p:spPr>
      </p:pic>
    </p:spTree>
    <p:extLst>
      <p:ext uri="{BB962C8B-B14F-4D97-AF65-F5344CB8AC3E}">
        <p14:creationId xmlns:p14="http://schemas.microsoft.com/office/powerpoint/2010/main" val="2128901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See </a:t>
            </a:r>
            <a:r>
              <a:rPr lang="en-US" sz="3600" dirty="0" smtClean="0"/>
              <a:t>JDBC-Chapter2 </a:t>
            </a:r>
            <a:r>
              <a:rPr lang="en-US" sz="3600" dirty="0" smtClean="0"/>
              <a:t>(</a:t>
            </a:r>
            <a:r>
              <a:rPr lang="en-US" sz="3600" dirty="0" err="1" smtClean="0"/>
              <a:t>StoredProcedures.java</a:t>
            </a:r>
            <a:r>
              <a:rPr lang="en-US" sz="3600" dirty="0"/>
              <a:t>) at</a:t>
            </a:r>
            <a:r>
              <a:rPr lang="en-IN" sz="3600" dirty="0"/>
              <a:t> </a:t>
            </a:r>
            <a:r>
              <a:rPr lang="en-IN" sz="3600" dirty="0">
                <a:hlinkClick r:id="rId3"/>
              </a:rPr>
              <a:t>https://</a:t>
            </a:r>
            <a:r>
              <a:rPr lang="en-IN" sz="3600" dirty="0" smtClean="0">
                <a:hlinkClick r:id="rId3"/>
              </a:rPr>
              <a:t>github.com/CompleteJavaTraining/AdvancedJava/tree/master/code/JDBC-Chapter2</a:t>
            </a:r>
            <a:endParaRPr lang="en-US" sz="3600" dirty="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4531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JDBC: Database Functions</a:t>
            </a:r>
            <a:endParaRPr dirty="0"/>
          </a:p>
        </p:txBody>
      </p:sp>
      <p:sp>
        <p:nvSpPr>
          <p:cNvPr id="207" name="10 Conector recto"/>
          <p:cNvSpPr/>
          <p:nvPr/>
        </p:nvSpPr>
        <p:spPr>
          <a:xfrm>
            <a:off x="1905918" y="2763854"/>
            <a:ext cx="605640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686341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4000" dirty="0" smtClean="0"/>
              <a:t>Database </a:t>
            </a:r>
            <a:r>
              <a:rPr lang="en-US" sz="4000" dirty="0"/>
              <a:t>functions let you find and perform calculations on specific pieces of data in a database. All of the database functions search a specified database for records that match specified criteria. Some of the database functions then perform calculations on data in a specified field of the matching records</a:t>
            </a:r>
            <a:r>
              <a:rPr lang="en-US" sz="4000" dirty="0" smtClean="0"/>
              <a:t>.</a:t>
            </a:r>
          </a:p>
          <a:p>
            <a:pPr marL="571557" indent="-571557">
              <a:buSzPct val="100000"/>
              <a:buFont typeface="Arial"/>
              <a:buChar char="•"/>
              <a:defRPr sz="3600"/>
            </a:pPr>
            <a:r>
              <a:rPr lang="en-US" sz="4000" dirty="0" smtClean="0"/>
              <a:t>You can use callable statement to execute the functions as well in the database.</a:t>
            </a:r>
          </a:p>
          <a:p>
            <a:pPr marL="571557" indent="-571557">
              <a:buSzPct val="100000"/>
              <a:buFont typeface="Arial"/>
              <a:buChar char="•"/>
              <a:defRPr sz="3600"/>
            </a:pPr>
            <a:r>
              <a:rPr lang="en-US" sz="4000" dirty="0"/>
              <a:t>Advantages of using stored </a:t>
            </a:r>
            <a:r>
              <a:rPr lang="en-US" sz="4000" dirty="0" smtClean="0"/>
              <a:t>function:</a:t>
            </a:r>
          </a:p>
          <a:p>
            <a:pPr marL="1779840" lvl="1" indent="-571557">
              <a:buSzPct val="100000"/>
              <a:buFont typeface="Arial"/>
              <a:buChar char="•"/>
              <a:defRPr sz="3600"/>
            </a:pPr>
            <a:r>
              <a:rPr lang="en-US" sz="4000" dirty="0" smtClean="0"/>
              <a:t>Increases </a:t>
            </a:r>
            <a:r>
              <a:rPr lang="en-US" sz="4000" dirty="0"/>
              <a:t>the performance, as these are </a:t>
            </a:r>
            <a:r>
              <a:rPr lang="en-US" sz="4000" dirty="0" smtClean="0"/>
              <a:t>pre-compiled</a:t>
            </a:r>
          </a:p>
          <a:p>
            <a:pPr marL="1779840" lvl="1" indent="-571557">
              <a:buSzPct val="100000"/>
              <a:buFont typeface="Arial"/>
              <a:buChar char="•"/>
              <a:defRPr sz="3600"/>
            </a:pPr>
            <a:r>
              <a:rPr lang="en-US" sz="4000" dirty="0" smtClean="0"/>
              <a:t>Faster execution</a:t>
            </a:r>
          </a:p>
          <a:p>
            <a:pPr marL="1779840" lvl="1" indent="-571557">
              <a:buSzPct val="100000"/>
              <a:buFont typeface="Arial"/>
              <a:buChar char="•"/>
              <a:defRPr sz="3600"/>
            </a:pPr>
            <a:r>
              <a:rPr lang="en-US" sz="4000" dirty="0" smtClean="0"/>
              <a:t>Business </a:t>
            </a:r>
            <a:r>
              <a:rPr lang="en-US" sz="4000" dirty="0"/>
              <a:t>logic completely inside database with extra-level of </a:t>
            </a:r>
            <a:r>
              <a:rPr lang="en-US" sz="4000" dirty="0" smtClean="0"/>
              <a:t>security</a:t>
            </a:r>
          </a:p>
          <a:p>
            <a:pPr marL="1779840" lvl="1" indent="-571557">
              <a:buSzPct val="100000"/>
              <a:buFont typeface="Arial"/>
              <a:buChar char="•"/>
              <a:defRPr sz="3600"/>
            </a:pPr>
            <a:r>
              <a:rPr lang="en-US" sz="4000" dirty="0" smtClean="0"/>
              <a:t>If </a:t>
            </a:r>
            <a:r>
              <a:rPr lang="en-US" sz="4000" dirty="0"/>
              <a:t>there are any changes in business logic, all changes need to be done at database end and not making Java code dirty</a:t>
            </a:r>
            <a:endParaRPr sz="4000" dirty="0"/>
          </a:p>
        </p:txBody>
      </p:sp>
    </p:spTree>
    <p:extLst>
      <p:ext uri="{BB962C8B-B14F-4D97-AF65-F5344CB8AC3E}">
        <p14:creationId xmlns:p14="http://schemas.microsoft.com/office/powerpoint/2010/main" val="138109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See </a:t>
            </a:r>
            <a:r>
              <a:rPr lang="en-US" sz="3600" dirty="0" smtClean="0"/>
              <a:t>JDBC-Chapter2 </a:t>
            </a:r>
            <a:r>
              <a:rPr lang="en-US" sz="3600" dirty="0" smtClean="0"/>
              <a:t>(</a:t>
            </a:r>
            <a:r>
              <a:rPr lang="en-US" sz="3600" dirty="0" err="1" smtClean="0"/>
              <a:t>DatabaseFunctions.java</a:t>
            </a:r>
            <a:r>
              <a:rPr lang="en-US" sz="3600" dirty="0"/>
              <a:t>) at</a:t>
            </a:r>
            <a:r>
              <a:rPr lang="en-IN" sz="3600" dirty="0"/>
              <a:t> </a:t>
            </a:r>
            <a:r>
              <a:rPr lang="en-IN" sz="3600" dirty="0">
                <a:hlinkClick r:id="rId3"/>
              </a:rPr>
              <a:t>https://</a:t>
            </a:r>
            <a:r>
              <a:rPr lang="en-IN" sz="3600" dirty="0" smtClean="0">
                <a:hlinkClick r:id="rId3"/>
              </a:rPr>
              <a:t>github.com/CompleteJavaTraining/AdvancedJava/tree/master/code/JDBC-Chapter2</a:t>
            </a:r>
            <a:endParaRPr lang="en-US" sz="3600" dirty="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46197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167734</TotalTime>
  <Words>1194</Words>
  <Application>Microsoft Macintosh PowerPoint</Application>
  <PresentationFormat>Custom</PresentationFormat>
  <Paragraphs>93</Paragraphs>
  <Slides>19</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12352</cp:revision>
  <dcterms:created xsi:type="dcterms:W3CDTF">2014-07-01T16:42:18Z</dcterms:created>
  <dcterms:modified xsi:type="dcterms:W3CDTF">2017-11-29T23:15:06Z</dcterms:modified>
</cp:coreProperties>
</file>