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851" r:id="rId4"/>
    <p:sldId id="852" r:id="rId5"/>
    <p:sldId id="853" r:id="rId6"/>
    <p:sldId id="854" r:id="rId7"/>
    <p:sldId id="855" r:id="rId8"/>
    <p:sldId id="856" r:id="rId9"/>
    <p:sldId id="857" r:id="rId10"/>
    <p:sldId id="858" r:id="rId11"/>
    <p:sldId id="865" r:id="rId12"/>
    <p:sldId id="860" r:id="rId13"/>
    <p:sldId id="861" r:id="rId14"/>
    <p:sldId id="862" r:id="rId15"/>
    <p:sldId id="863" r:id="rId16"/>
    <p:sldId id="864" r:id="rId17"/>
    <p:sldId id="850"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 Id="rId3" Type="http://schemas.openxmlformats.org/officeDocument/2006/relationships/image" Target="../media/image6.t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2.t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3.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Getting Started with JSP</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48524" y="7591447"/>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JSP - Directives</a:t>
            </a:r>
            <a:endParaRPr dirty="0"/>
          </a:p>
        </p:txBody>
      </p:sp>
      <p:sp>
        <p:nvSpPr>
          <p:cNvPr id="257" name="10 Conector recto"/>
          <p:cNvSpPr/>
          <p:nvPr/>
        </p:nvSpPr>
        <p:spPr>
          <a:xfrm>
            <a:off x="1905917" y="2763854"/>
            <a:ext cx="3446117" cy="0"/>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Directives </a:t>
            </a:r>
            <a:r>
              <a:rPr lang="en-US" sz="3600" dirty="0"/>
              <a:t>provide directions and instructions to the container, telling it how to handle certain aspects of the JSP processing</a:t>
            </a:r>
            <a:r>
              <a:rPr lang="en-US" sz="3600" dirty="0" smtClean="0"/>
              <a:t>.</a:t>
            </a:r>
          </a:p>
          <a:p>
            <a:pPr marL="571557" indent="-571557">
              <a:buSzPct val="100000"/>
              <a:buFont typeface="Arial"/>
              <a:buChar char="•"/>
              <a:defRPr sz="3600"/>
            </a:pPr>
            <a:r>
              <a:rPr lang="en-US" sz="3600" dirty="0" smtClean="0"/>
              <a:t>A </a:t>
            </a:r>
            <a:r>
              <a:rPr lang="en-US" sz="3600" dirty="0"/>
              <a:t>JSP directive affects the overall structure of the servlet class. It usually has the following </a:t>
            </a:r>
            <a:r>
              <a:rPr lang="en-US" sz="3600" dirty="0" smtClean="0"/>
              <a:t>form:</a:t>
            </a:r>
          </a:p>
          <a:p>
            <a:pPr marL="1779840" lvl="1" indent="-571557">
              <a:buSzPct val="100000"/>
              <a:buFont typeface="Arial"/>
              <a:buChar char="•"/>
              <a:defRPr sz="3600"/>
            </a:pPr>
            <a:r>
              <a:rPr lang="en-US" sz="3600" dirty="0"/>
              <a:t>&lt;%@ directive attribute = "value" %&gt;</a:t>
            </a:r>
          </a:p>
          <a:p>
            <a:pPr marL="571557" indent="-571557">
              <a:buSzPct val="100000"/>
              <a:buFont typeface="Arial"/>
              <a:buChar char="•"/>
              <a:defRPr sz="3600"/>
            </a:pPr>
            <a:r>
              <a:rPr lang="en-US" sz="3600" dirty="0"/>
              <a:t>Directives can have a number of attributes which you can list down as key-value pairs and separated by commas</a:t>
            </a:r>
            <a:r>
              <a:rPr lang="en-US" sz="3600" dirty="0" smtClean="0"/>
              <a:t>.</a:t>
            </a:r>
          </a:p>
          <a:p>
            <a:pPr marL="571557" indent="-571557">
              <a:buSzPct val="100000"/>
              <a:buFont typeface="Arial"/>
              <a:buChar char="•"/>
              <a:defRPr sz="3600"/>
            </a:pPr>
            <a:r>
              <a:rPr lang="en-US" sz="3600" dirty="0" smtClean="0"/>
              <a:t>The </a:t>
            </a:r>
            <a:r>
              <a:rPr lang="en-US" sz="3600" dirty="0"/>
              <a:t>blanks between the @ symbol and the directive name, and between the last attribute and the closing %&gt;, are optional</a:t>
            </a:r>
            <a:r>
              <a:rPr lang="en-US" sz="3600" dirty="0" smtClean="0"/>
              <a:t>.</a:t>
            </a:r>
          </a:p>
          <a:p>
            <a:pPr marL="571557" indent="-571557">
              <a:buSzPct val="100000"/>
              <a:buFont typeface="Arial"/>
              <a:buChar char="•"/>
              <a:defRPr sz="3600"/>
            </a:pPr>
            <a:r>
              <a:rPr lang="en-US" sz="3600" dirty="0" smtClean="0"/>
              <a:t>There </a:t>
            </a:r>
            <a:r>
              <a:rPr lang="en-US" sz="3600" dirty="0"/>
              <a:t>are three types of directive </a:t>
            </a:r>
            <a:r>
              <a:rPr lang="en-US" sz="3600" dirty="0" smtClean="0"/>
              <a:t>tag:</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2754" y="7394350"/>
            <a:ext cx="10836604" cy="5540186"/>
          </a:xfrm>
          <a:prstGeom prst="rect">
            <a:avLst/>
          </a:prstGeom>
        </p:spPr>
      </p:pic>
    </p:spTree>
    <p:extLst>
      <p:ext uri="{BB962C8B-B14F-4D97-AF65-F5344CB8AC3E}">
        <p14:creationId xmlns:p14="http://schemas.microsoft.com/office/powerpoint/2010/main" val="265929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Tags and Expression Tags</a:t>
            </a:r>
          </a:p>
        </p:txBody>
      </p:sp>
      <p:sp>
        <p:nvSpPr>
          <p:cNvPr id="257" name="10 Conector recto"/>
          <p:cNvSpPr/>
          <p:nvPr/>
        </p:nvSpPr>
        <p:spPr>
          <a:xfrm>
            <a:off x="1905917" y="2763853"/>
            <a:ext cx="7453705" cy="1"/>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78488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In JSP, java code can be written inside the jsp page using the scriptlet tag. Let's see what are the scripting elements first.</a:t>
            </a:r>
          </a:p>
          <a:p>
            <a:pPr marL="571557" indent="-571557">
              <a:buSzPct val="100000"/>
              <a:buFont typeface="Arial"/>
              <a:buChar char="•"/>
              <a:defRPr sz="3600"/>
            </a:pPr>
            <a:r>
              <a:rPr sz="3600" dirty="0"/>
              <a:t>JSP Scripting elements: The scripting elements provides the ability to insert java code inside the jsp. There are three types of scripting elements:</a:t>
            </a:r>
          </a:p>
          <a:p>
            <a:pPr marL="1779961" lvl="1" indent="-571557">
              <a:buSzPct val="100000"/>
              <a:buFont typeface="Arial"/>
              <a:buChar char="•"/>
              <a:defRPr sz="3600"/>
            </a:pPr>
            <a:r>
              <a:rPr sz="3600" dirty="0"/>
              <a:t>scriptlet tag</a:t>
            </a:r>
          </a:p>
          <a:p>
            <a:pPr marL="1779961" lvl="1" indent="-571557">
              <a:buSzPct val="100000"/>
              <a:buFont typeface="Arial"/>
              <a:buChar char="•"/>
              <a:defRPr sz="3600"/>
            </a:pPr>
            <a:r>
              <a:rPr sz="3600" dirty="0"/>
              <a:t>expression tag</a:t>
            </a:r>
          </a:p>
          <a:p>
            <a:pPr marL="1779961" lvl="1" indent="-571557">
              <a:buSzPct val="100000"/>
              <a:buFont typeface="Arial"/>
              <a:buChar char="•"/>
              <a:defRPr sz="3600"/>
            </a:pPr>
            <a:r>
              <a:rPr sz="3600" dirty="0"/>
              <a:t>declaration tag</a:t>
            </a:r>
          </a:p>
          <a:p>
            <a:pPr marL="571557" indent="-571557">
              <a:buSzPct val="100000"/>
              <a:buFont typeface="Arial"/>
              <a:buChar char="•"/>
              <a:defRPr sz="3600"/>
            </a:pPr>
            <a:r>
              <a:rPr sz="3600" dirty="0"/>
              <a:t>JSP scriptlet tag: A scriptlet tag is used to execute java source code in JSP. Syntax is as follows:</a:t>
            </a:r>
          </a:p>
          <a:p>
            <a:pPr marL="1779961" lvl="1" indent="-571557">
              <a:buSzPct val="100000"/>
              <a:buFont typeface="Arial"/>
              <a:buChar char="•"/>
              <a:defRPr sz="3600"/>
            </a:pPr>
            <a:r>
              <a:rPr sz="3600" dirty="0"/>
              <a:t>&lt;%  java source code %&gt;</a:t>
            </a:r>
          </a:p>
          <a:p>
            <a:pPr marL="571557" indent="-571557">
              <a:buSzPct val="100000"/>
              <a:buFont typeface="Arial"/>
              <a:buChar char="•"/>
              <a:defRPr sz="3600"/>
            </a:pPr>
            <a:r>
              <a:rPr sz="3600" dirty="0"/>
              <a:t>JSP expression tag: The code placed within JSP expression tag is written to the output stream of the response. So you need not write out.print() to write data. It is mainly used to print the values of variable or method.</a:t>
            </a:r>
          </a:p>
          <a:p>
            <a:pPr marL="571557" indent="-571557">
              <a:buSzPct val="100000"/>
              <a:buFont typeface="Arial"/>
              <a:buChar char="•"/>
              <a:defRPr sz="3600"/>
            </a:pPr>
            <a:r>
              <a:rPr sz="3600" dirty="0"/>
              <a:t>Syntax of JSP expression tag</a:t>
            </a:r>
          </a:p>
          <a:p>
            <a:pPr marL="1779961" lvl="1" indent="-571557">
              <a:buSzPct val="100000"/>
              <a:buFont typeface="Arial"/>
              <a:buChar char="•"/>
              <a:defRPr sz="3600"/>
            </a:pPr>
            <a:r>
              <a:rPr sz="3600" dirty="0"/>
              <a:t>&lt;%=  statement %&gt; </a:t>
            </a:r>
          </a:p>
        </p:txBody>
      </p:sp>
    </p:spTree>
    <p:extLst>
      <p:ext uri="{BB962C8B-B14F-4D97-AF65-F5344CB8AC3E}">
        <p14:creationId xmlns:p14="http://schemas.microsoft.com/office/powerpoint/2010/main" val="622417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Life Cycle</a:t>
            </a:r>
          </a:p>
        </p:txBody>
      </p:sp>
      <p:sp>
        <p:nvSpPr>
          <p:cNvPr id="271" name="10 Conector recto"/>
          <p:cNvSpPr/>
          <p:nvPr/>
        </p:nvSpPr>
        <p:spPr>
          <a:xfrm>
            <a:off x="1905918" y="2763853"/>
            <a:ext cx="3734144" cy="1"/>
          </a:xfrm>
          <a:prstGeom prst="line">
            <a:avLst/>
          </a:prstGeom>
          <a:ln w="57150">
            <a:solidFill>
              <a:srgbClr val="C00000"/>
            </a:solidFill>
            <a:miter/>
          </a:ln>
        </p:spPr>
        <p:txBody>
          <a:bodyPr lIns="45722" rIns="45722"/>
          <a:lstStyle/>
          <a:p>
            <a:endParaRPr/>
          </a:p>
        </p:txBody>
      </p:sp>
      <p:sp>
        <p:nvSpPr>
          <p:cNvPr id="272" name="TextBox 34"/>
          <p:cNvSpPr txBox="1"/>
          <p:nvPr/>
        </p:nvSpPr>
        <p:spPr>
          <a:xfrm>
            <a:off x="2428454" y="3506570"/>
            <a:ext cx="19983523" cy="397057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JSP life cycle is defined as the process from its creation till the destruction. This is similar to a servlet life cycle with an additional step which is required to compile a JSP into servlet.</a:t>
            </a:r>
          </a:p>
          <a:p>
            <a:pPr marL="571557" indent="-571557">
              <a:buSzPct val="100000"/>
              <a:buFont typeface="Arial"/>
              <a:buChar char="•"/>
              <a:defRPr sz="3600"/>
            </a:pPr>
            <a:r>
              <a:rPr sz="3600"/>
              <a:t>Paths Followed By JSP</a:t>
            </a:r>
          </a:p>
          <a:p>
            <a:pPr marL="1779961" lvl="1" indent="-571557">
              <a:buSzPct val="100000"/>
              <a:buFont typeface="Arial"/>
              <a:buChar char="•"/>
              <a:defRPr sz="3600"/>
            </a:pPr>
            <a:r>
              <a:rPr sz="3600"/>
              <a:t>Compilation</a:t>
            </a:r>
          </a:p>
          <a:p>
            <a:pPr marL="1779961" lvl="1" indent="-571557">
              <a:buSzPct val="100000"/>
              <a:buFont typeface="Arial"/>
              <a:buChar char="•"/>
              <a:defRPr sz="3600"/>
            </a:pPr>
            <a:r>
              <a:rPr sz="3600"/>
              <a:t>Initialization</a:t>
            </a:r>
          </a:p>
          <a:p>
            <a:pPr marL="1779961" lvl="1" indent="-571557">
              <a:buSzPct val="100000"/>
              <a:buFont typeface="Arial"/>
              <a:buChar char="•"/>
              <a:defRPr sz="3600"/>
            </a:pPr>
            <a:r>
              <a:rPr sz="3600"/>
              <a:t>Execution</a:t>
            </a:r>
          </a:p>
          <a:p>
            <a:pPr marL="1779961" lvl="1" indent="-571557">
              <a:buSzPct val="100000"/>
              <a:buFont typeface="Arial"/>
              <a:buChar char="•"/>
              <a:defRPr sz="3600"/>
            </a:pPr>
            <a:r>
              <a:rPr sz="3600"/>
              <a:t>Cleanup</a:t>
            </a:r>
          </a:p>
        </p:txBody>
      </p:sp>
      <p:pic>
        <p:nvPicPr>
          <p:cNvPr id="273" name="pasted-image.tiff" descr="pasted-image.tiff"/>
          <p:cNvPicPr>
            <a:picLocks noChangeAspect="1"/>
          </p:cNvPicPr>
          <p:nvPr/>
        </p:nvPicPr>
        <p:blipFill>
          <a:blip r:embed="rId3">
            <a:extLst/>
          </a:blip>
          <a:stretch>
            <a:fillRect/>
          </a:stretch>
        </p:blipFill>
        <p:spPr>
          <a:xfrm>
            <a:off x="7029759" y="5207686"/>
            <a:ext cx="10780914" cy="7874755"/>
          </a:xfrm>
          <a:prstGeom prst="rect">
            <a:avLst/>
          </a:prstGeom>
          <a:ln w="12700">
            <a:miter lim="400000"/>
          </a:ln>
        </p:spPr>
      </p:pic>
    </p:spTree>
    <p:extLst>
      <p:ext uri="{BB962C8B-B14F-4D97-AF65-F5344CB8AC3E}">
        <p14:creationId xmlns:p14="http://schemas.microsoft.com/office/powerpoint/2010/main" val="71281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 name="Group 9"/>
          <p:cNvGrpSpPr/>
          <p:nvPr/>
        </p:nvGrpSpPr>
        <p:grpSpPr>
          <a:xfrm>
            <a:off x="19147628" y="9853826"/>
            <a:ext cx="3026674" cy="3026673"/>
            <a:chOff x="0" y="0"/>
            <a:chExt cx="3026475" cy="3026475"/>
          </a:xfrm>
        </p:grpSpPr>
        <p:graphicFrame>
          <p:nvGraphicFramePr>
            <p:cNvPr id="27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Life Cycle - JSP Compilation</a:t>
            </a:r>
          </a:p>
        </p:txBody>
      </p:sp>
      <p:sp>
        <p:nvSpPr>
          <p:cNvPr id="279" name="10 Conector recto"/>
          <p:cNvSpPr/>
          <p:nvPr/>
        </p:nvSpPr>
        <p:spPr>
          <a:xfrm>
            <a:off x="1905918" y="2763853"/>
            <a:ext cx="8309770" cy="1"/>
          </a:xfrm>
          <a:prstGeom prst="line">
            <a:avLst/>
          </a:prstGeom>
          <a:ln w="57150">
            <a:solidFill>
              <a:srgbClr val="C00000"/>
            </a:solidFill>
            <a:miter/>
          </a:ln>
        </p:spPr>
        <p:txBody>
          <a:bodyPr lIns="45722" rIns="45722"/>
          <a:lstStyle/>
          <a:p>
            <a:endParaRPr/>
          </a:p>
        </p:txBody>
      </p:sp>
      <p:sp>
        <p:nvSpPr>
          <p:cNvPr id="280"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When a browser asks for a JSP, the JSP engine first checks to see whether it needs to compile the page. If the page has never been compiled, or if the JSP has been modified since it was last compiled, the JSP engine compiles the page. The compilation process involves three steps:</a:t>
            </a:r>
          </a:p>
          <a:p>
            <a:pPr marL="1779961" lvl="1" indent="-571557">
              <a:buSzPct val="100000"/>
              <a:buFont typeface="Arial"/>
              <a:buChar char="•"/>
              <a:defRPr sz="3600"/>
            </a:pPr>
            <a:r>
              <a:rPr sz="3600"/>
              <a:t>Parsing the JSP.</a:t>
            </a:r>
          </a:p>
          <a:p>
            <a:pPr marL="1779961" lvl="1" indent="-571557">
              <a:buSzPct val="100000"/>
              <a:buFont typeface="Arial"/>
              <a:buChar char="•"/>
              <a:defRPr sz="3600"/>
            </a:pPr>
            <a:r>
              <a:rPr sz="3600"/>
              <a:t>Turning the JSP into a servlet.</a:t>
            </a:r>
          </a:p>
          <a:p>
            <a:pPr marL="1779961" lvl="1" indent="-571557">
              <a:buSzPct val="100000"/>
              <a:buFont typeface="Arial"/>
              <a:buChar char="•"/>
              <a:defRPr sz="3600"/>
            </a:pPr>
            <a:r>
              <a:rPr sz="3600"/>
              <a:t>Compiling the servlet.</a:t>
            </a:r>
          </a:p>
        </p:txBody>
      </p:sp>
    </p:spTree>
    <p:extLst>
      <p:ext uri="{BB962C8B-B14F-4D97-AF65-F5344CB8AC3E}">
        <p14:creationId xmlns:p14="http://schemas.microsoft.com/office/powerpoint/2010/main" val="1626409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8"/>
                                        </p:tgtEl>
                                        <p:attrNameLst>
                                          <p:attrName>style.visibility</p:attrName>
                                        </p:attrNameLst>
                                      </p:cBhvr>
                                      <p:to>
                                        <p:strVal val="visible"/>
                                      </p:to>
                                    </p:set>
                                    <p:anim calcmode="lin" valueType="num">
                                      <p:cBhvr>
                                        <p:cTn id="7" dur="1000" fill="hold"/>
                                        <p:tgtEl>
                                          <p:spTgt spid="278"/>
                                        </p:tgtEl>
                                        <p:attrNameLst>
                                          <p:attrName>ppt_x</p:attrName>
                                        </p:attrNameLst>
                                      </p:cBhvr>
                                      <p:tavLst>
                                        <p:tav tm="0">
                                          <p:val>
                                            <p:strVal val="0-#ppt_w/2"/>
                                          </p:val>
                                        </p:tav>
                                        <p:tav tm="100000">
                                          <p:val>
                                            <p:strVal val="#ppt_x"/>
                                          </p:val>
                                        </p:tav>
                                      </p:tavLst>
                                    </p:anim>
                                    <p:anim calcmode="lin" valueType="num">
                                      <p:cBhvr>
                                        <p:cTn id="8" dur="1000" fill="hold"/>
                                        <p:tgtEl>
                                          <p:spTgt spid="27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9"/>
                                        </p:tgtEl>
                                        <p:attrNameLst>
                                          <p:attrName>style.visibility</p:attrName>
                                        </p:attrNameLst>
                                      </p:cBhvr>
                                      <p:to>
                                        <p:strVal val="visible"/>
                                      </p:to>
                                    </p:set>
                                    <p:anim calcmode="lin" valueType="num">
                                      <p:cBhvr>
                                        <p:cTn id="12" dur="500" fill="hold"/>
                                        <p:tgtEl>
                                          <p:spTgt spid="279"/>
                                        </p:tgtEl>
                                        <p:attrNameLst>
                                          <p:attrName>ppt_x</p:attrName>
                                        </p:attrNameLst>
                                      </p:cBhvr>
                                      <p:tavLst>
                                        <p:tav tm="0">
                                          <p:val>
                                            <p:strVal val="#ppt_x"/>
                                          </p:val>
                                        </p:tav>
                                        <p:tav tm="100000">
                                          <p:val>
                                            <p:strVal val="#ppt_x"/>
                                          </p:val>
                                        </p:tav>
                                      </p:tavLst>
                                    </p:anim>
                                    <p:anim calcmode="lin" valueType="num">
                                      <p:cBhvr>
                                        <p:cTn id="13" dur="500" fill="hold"/>
                                        <p:tgtEl>
                                          <p:spTgt spid="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animBg="1" advAuto="0"/>
      <p:bldP spid="279"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 name="Group 9"/>
          <p:cNvGrpSpPr/>
          <p:nvPr/>
        </p:nvGrpSpPr>
        <p:grpSpPr>
          <a:xfrm>
            <a:off x="19147628" y="9853826"/>
            <a:ext cx="3026674" cy="3026673"/>
            <a:chOff x="0" y="0"/>
            <a:chExt cx="3026475" cy="3026475"/>
          </a:xfrm>
        </p:grpSpPr>
        <p:graphicFrame>
          <p:nvGraphicFramePr>
            <p:cNvPr id="282"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3"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Life Cycle - JSP Initialization</a:t>
            </a:r>
          </a:p>
        </p:txBody>
      </p:sp>
      <p:sp>
        <p:nvSpPr>
          <p:cNvPr id="286" name="10 Conector recto"/>
          <p:cNvSpPr/>
          <p:nvPr/>
        </p:nvSpPr>
        <p:spPr>
          <a:xfrm>
            <a:off x="1905918" y="2763853"/>
            <a:ext cx="8684642" cy="1"/>
          </a:xfrm>
          <a:prstGeom prst="line">
            <a:avLst/>
          </a:prstGeom>
          <a:ln w="57150">
            <a:solidFill>
              <a:srgbClr val="C00000"/>
            </a:solidFill>
            <a:miter/>
          </a:ln>
        </p:spPr>
        <p:txBody>
          <a:bodyPr lIns="45722" rIns="45722"/>
          <a:lstStyle/>
          <a:p>
            <a:endParaRPr/>
          </a:p>
        </p:txBody>
      </p:sp>
      <p:sp>
        <p:nvSpPr>
          <p:cNvPr id="287" name="TextBox 34"/>
          <p:cNvSpPr txBox="1"/>
          <p:nvPr/>
        </p:nvSpPr>
        <p:spPr>
          <a:xfrm>
            <a:off x="2428454" y="3506570"/>
            <a:ext cx="19983523" cy="230847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When a container loads a JSP it invokes the jspInit() method before servicing any requests. If you need to perform JSP-specific initialization, override the jspInit() method.</a:t>
            </a:r>
          </a:p>
          <a:p>
            <a:pPr marL="571557" indent="-571557">
              <a:buSzPct val="100000"/>
              <a:buFont typeface="Arial"/>
              <a:buChar char="•"/>
              <a:defRPr sz="3600"/>
            </a:pPr>
            <a:r>
              <a:rPr sz="3600"/>
              <a:t>Typically, initialization is performed only once and as with the servlet init method, you generally initialize database connections, open files, and create lookup tables in the jspInit method.</a:t>
            </a:r>
          </a:p>
        </p:txBody>
      </p:sp>
    </p:spTree>
    <p:extLst>
      <p:ext uri="{BB962C8B-B14F-4D97-AF65-F5344CB8AC3E}">
        <p14:creationId xmlns:p14="http://schemas.microsoft.com/office/powerpoint/2010/main" val="1893767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5"/>
                                        </p:tgtEl>
                                        <p:attrNameLst>
                                          <p:attrName>style.visibility</p:attrName>
                                        </p:attrNameLst>
                                      </p:cBhvr>
                                      <p:to>
                                        <p:strVal val="visible"/>
                                      </p:to>
                                    </p:set>
                                    <p:anim calcmode="lin" valueType="num">
                                      <p:cBhvr>
                                        <p:cTn id="7" dur="1000" fill="hold"/>
                                        <p:tgtEl>
                                          <p:spTgt spid="285"/>
                                        </p:tgtEl>
                                        <p:attrNameLst>
                                          <p:attrName>ppt_x</p:attrName>
                                        </p:attrNameLst>
                                      </p:cBhvr>
                                      <p:tavLst>
                                        <p:tav tm="0">
                                          <p:val>
                                            <p:strVal val="0-#ppt_w/2"/>
                                          </p:val>
                                        </p:tav>
                                        <p:tav tm="100000">
                                          <p:val>
                                            <p:strVal val="#ppt_x"/>
                                          </p:val>
                                        </p:tav>
                                      </p:tavLst>
                                    </p:anim>
                                    <p:anim calcmode="lin" valueType="num">
                                      <p:cBhvr>
                                        <p:cTn id="8" dur="1000" fill="hold"/>
                                        <p:tgtEl>
                                          <p:spTgt spid="28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6"/>
                                        </p:tgtEl>
                                        <p:attrNameLst>
                                          <p:attrName>style.visibility</p:attrName>
                                        </p:attrNameLst>
                                      </p:cBhvr>
                                      <p:to>
                                        <p:strVal val="visible"/>
                                      </p:to>
                                    </p:set>
                                    <p:anim calcmode="lin" valueType="num">
                                      <p:cBhvr>
                                        <p:cTn id="12" dur="500" fill="hold"/>
                                        <p:tgtEl>
                                          <p:spTgt spid="286"/>
                                        </p:tgtEl>
                                        <p:attrNameLst>
                                          <p:attrName>ppt_x</p:attrName>
                                        </p:attrNameLst>
                                      </p:cBhvr>
                                      <p:tavLst>
                                        <p:tav tm="0">
                                          <p:val>
                                            <p:strVal val="#ppt_x"/>
                                          </p:val>
                                        </p:tav>
                                        <p:tav tm="100000">
                                          <p:val>
                                            <p:strVal val="#ppt_x"/>
                                          </p:val>
                                        </p:tav>
                                      </p:tavLst>
                                    </p:anim>
                                    <p:anim calcmode="lin" valueType="num">
                                      <p:cBhvr>
                                        <p:cTn id="13"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animBg="1" advAuto="0"/>
      <p:bldP spid="286"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Group 9"/>
          <p:cNvGrpSpPr/>
          <p:nvPr/>
        </p:nvGrpSpPr>
        <p:grpSpPr>
          <a:xfrm>
            <a:off x="19147628" y="9853826"/>
            <a:ext cx="3026674" cy="3026673"/>
            <a:chOff x="0" y="0"/>
            <a:chExt cx="3026475" cy="3026475"/>
          </a:xfrm>
        </p:grpSpPr>
        <p:graphicFrame>
          <p:nvGraphicFramePr>
            <p:cNvPr id="28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Life Cycle - JSP Execution</a:t>
            </a:r>
          </a:p>
        </p:txBody>
      </p:sp>
      <p:sp>
        <p:nvSpPr>
          <p:cNvPr id="293" name="10 Conector recto"/>
          <p:cNvSpPr/>
          <p:nvPr/>
        </p:nvSpPr>
        <p:spPr>
          <a:xfrm>
            <a:off x="1905917" y="2763853"/>
            <a:ext cx="7877147" cy="1"/>
          </a:xfrm>
          <a:prstGeom prst="line">
            <a:avLst/>
          </a:prstGeom>
          <a:ln w="57150">
            <a:solidFill>
              <a:srgbClr val="C00000"/>
            </a:solidFill>
            <a:miter/>
          </a:ln>
        </p:spPr>
        <p:txBody>
          <a:bodyPr lIns="45722" rIns="45722"/>
          <a:lstStyle/>
          <a:p>
            <a:endParaRPr/>
          </a:p>
        </p:txBody>
      </p:sp>
      <p:sp>
        <p:nvSpPr>
          <p:cNvPr id="294" name="TextBox 34"/>
          <p:cNvSpPr txBox="1"/>
          <p:nvPr/>
        </p:nvSpPr>
        <p:spPr>
          <a:xfrm>
            <a:off x="2428454" y="3506570"/>
            <a:ext cx="19983523" cy="397057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This phase of the JSP life cycle represents all interactions with requests until the JSP is destroyed.</a:t>
            </a:r>
          </a:p>
          <a:p>
            <a:pPr marL="571557" indent="-571557">
              <a:buSzPct val="100000"/>
              <a:buFont typeface="Arial"/>
              <a:buChar char="•"/>
              <a:defRPr sz="3600"/>
            </a:pPr>
            <a:r>
              <a:rPr sz="3600"/>
              <a:t>Whenever a browser requests a JSP and the page has been loaded and initialized, the JSP engine invokes the _jspService() method in the JSP.</a:t>
            </a:r>
          </a:p>
          <a:p>
            <a:pPr marL="571557" indent="-571557">
              <a:buSzPct val="100000"/>
              <a:buFont typeface="Arial"/>
              <a:buChar char="•"/>
              <a:defRPr sz="3600"/>
            </a:pPr>
            <a:r>
              <a:rPr sz="3600"/>
              <a:t>The _jspService() method takes an HttpServletRequest and an HttpServletResponse as its parameters.</a:t>
            </a:r>
          </a:p>
          <a:p>
            <a:pPr marL="571557" indent="-571557">
              <a:buSzPct val="100000"/>
              <a:buFont typeface="Arial"/>
              <a:buChar char="•"/>
              <a:defRPr sz="3600"/>
            </a:pPr>
            <a:r>
              <a:rPr sz="3600"/>
              <a:t>The _jspService() method of a JSP is invoked on request basis. This is responsible for generating the response for that request and this method is also responsible for generating responses to all seven of the HTTP methods, i.e, GET, POST, DELETE, etc.</a:t>
            </a:r>
          </a:p>
        </p:txBody>
      </p:sp>
    </p:spTree>
    <p:extLst>
      <p:ext uri="{BB962C8B-B14F-4D97-AF65-F5344CB8AC3E}">
        <p14:creationId xmlns:p14="http://schemas.microsoft.com/office/powerpoint/2010/main" val="689643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2"/>
                                        </p:tgtEl>
                                        <p:attrNameLst>
                                          <p:attrName>style.visibility</p:attrName>
                                        </p:attrNameLst>
                                      </p:cBhvr>
                                      <p:to>
                                        <p:strVal val="visible"/>
                                      </p:to>
                                    </p:set>
                                    <p:anim calcmode="lin" valueType="num">
                                      <p:cBhvr>
                                        <p:cTn id="7" dur="1000" fill="hold"/>
                                        <p:tgtEl>
                                          <p:spTgt spid="292"/>
                                        </p:tgtEl>
                                        <p:attrNameLst>
                                          <p:attrName>ppt_x</p:attrName>
                                        </p:attrNameLst>
                                      </p:cBhvr>
                                      <p:tavLst>
                                        <p:tav tm="0">
                                          <p:val>
                                            <p:strVal val="0-#ppt_w/2"/>
                                          </p:val>
                                        </p:tav>
                                        <p:tav tm="100000">
                                          <p:val>
                                            <p:strVal val="#ppt_x"/>
                                          </p:val>
                                        </p:tav>
                                      </p:tavLst>
                                    </p:anim>
                                    <p:anim calcmode="lin" valueType="num">
                                      <p:cBhvr>
                                        <p:cTn id="8" dur="1000" fill="hold"/>
                                        <p:tgtEl>
                                          <p:spTgt spid="29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3"/>
                                        </p:tgtEl>
                                        <p:attrNameLst>
                                          <p:attrName>style.visibility</p:attrName>
                                        </p:attrNameLst>
                                      </p:cBhvr>
                                      <p:to>
                                        <p:strVal val="visible"/>
                                      </p:to>
                                    </p:set>
                                    <p:anim calcmode="lin" valueType="num">
                                      <p:cBhvr>
                                        <p:cTn id="12" dur="500" fill="hold"/>
                                        <p:tgtEl>
                                          <p:spTgt spid="293"/>
                                        </p:tgtEl>
                                        <p:attrNameLst>
                                          <p:attrName>ppt_x</p:attrName>
                                        </p:attrNameLst>
                                      </p:cBhvr>
                                      <p:tavLst>
                                        <p:tav tm="0">
                                          <p:val>
                                            <p:strVal val="#ppt_x"/>
                                          </p:val>
                                        </p:tav>
                                        <p:tav tm="100000">
                                          <p:val>
                                            <p:strVal val="#ppt_x"/>
                                          </p:val>
                                        </p:tav>
                                      </p:tavLst>
                                    </p:anim>
                                    <p:anim calcmode="lin" valueType="num">
                                      <p:cBhvr>
                                        <p:cTn id="13"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advAuto="0"/>
      <p:bldP spid="29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9"/>
          <p:cNvGrpSpPr/>
          <p:nvPr/>
        </p:nvGrpSpPr>
        <p:grpSpPr>
          <a:xfrm>
            <a:off x="19147628" y="9853826"/>
            <a:ext cx="3026674" cy="3026673"/>
            <a:chOff x="0" y="0"/>
            <a:chExt cx="3026475" cy="3026475"/>
          </a:xfrm>
        </p:grpSpPr>
        <p:graphicFrame>
          <p:nvGraphicFramePr>
            <p:cNvPr id="29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Life Cycle - JSP Cleanup</a:t>
            </a:r>
          </a:p>
        </p:txBody>
      </p:sp>
      <p:sp>
        <p:nvSpPr>
          <p:cNvPr id="300" name="10 Conector recto"/>
          <p:cNvSpPr/>
          <p:nvPr/>
        </p:nvSpPr>
        <p:spPr>
          <a:xfrm>
            <a:off x="1905918" y="2763853"/>
            <a:ext cx="7457425" cy="1"/>
          </a:xfrm>
          <a:prstGeom prst="line">
            <a:avLst/>
          </a:prstGeom>
          <a:ln w="57150">
            <a:solidFill>
              <a:srgbClr val="C00000"/>
            </a:solidFill>
            <a:miter/>
          </a:ln>
        </p:spPr>
        <p:txBody>
          <a:bodyPr lIns="45722" rIns="45722"/>
          <a:lstStyle/>
          <a:p>
            <a:endParaRPr/>
          </a:p>
        </p:txBody>
      </p:sp>
      <p:sp>
        <p:nvSpPr>
          <p:cNvPr id="301" name="TextBox 34"/>
          <p:cNvSpPr txBox="1"/>
          <p:nvPr/>
        </p:nvSpPr>
        <p:spPr>
          <a:xfrm>
            <a:off x="2428454" y="3506570"/>
            <a:ext cx="19983523" cy="230847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destruction phase of the JSP life cycle represents when a JSP is being removed from use by a container.</a:t>
            </a:r>
          </a:p>
          <a:p>
            <a:pPr marL="571557" indent="-571557">
              <a:buSzPct val="100000"/>
              <a:buFont typeface="Arial"/>
              <a:buChar char="•"/>
              <a:defRPr sz="3600"/>
            </a:pPr>
            <a:r>
              <a:rPr sz="3600"/>
              <a:t>The jspDestroy() method is the JSP equivalent of the destroy method for servlets. Override jspDestroy when you need to perform any cleanup, such as releasing database connections or closing open files.</a:t>
            </a:r>
          </a:p>
        </p:txBody>
      </p:sp>
    </p:spTree>
    <p:extLst>
      <p:ext uri="{BB962C8B-B14F-4D97-AF65-F5344CB8AC3E}">
        <p14:creationId xmlns:p14="http://schemas.microsoft.com/office/powerpoint/2010/main" val="870439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756958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Working with JSPs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Standard Actions (</a:t>
            </a:r>
            <a:r>
              <a:rPr lang="en-US" sz="3600" dirty="0" err="1">
                <a:ea typeface="Open Sans" panose="020B0606030504020204" pitchFamily="34" charset="0"/>
                <a:cs typeface="Open Sans" panose="020B0606030504020204" pitchFamily="34" charset="0"/>
              </a:rPr>
              <a:t>useBean</a:t>
            </a:r>
            <a:r>
              <a:rPr lang="en-US" sz="3600" dirty="0">
                <a:ea typeface="Open Sans" panose="020B0606030504020204" pitchFamily="34" charset="0"/>
                <a:cs typeface="Open Sans" panose="020B0606030504020204" pitchFamily="34" charset="0"/>
              </a:rPr>
              <a:t> tag, </a:t>
            </a:r>
            <a:r>
              <a:rPr lang="en-US" sz="3600" dirty="0" err="1">
                <a:ea typeface="Open Sans" panose="020B0606030504020204" pitchFamily="34" charset="0"/>
                <a:cs typeface="Open Sans" panose="020B0606030504020204" pitchFamily="34" charset="0"/>
              </a:rPr>
              <a:t>setProperty</a:t>
            </a:r>
            <a:r>
              <a:rPr lang="en-US" sz="3600" dirty="0">
                <a:ea typeface="Open Sans" panose="020B0606030504020204" pitchFamily="34" charset="0"/>
                <a:cs typeface="Open Sans" panose="020B0606030504020204" pitchFamily="34" charset="0"/>
              </a:rPr>
              <a:t> tag , </a:t>
            </a:r>
            <a:r>
              <a:rPr lang="en-US" sz="3600" dirty="0" err="1">
                <a:ea typeface="Open Sans" panose="020B0606030504020204" pitchFamily="34" charset="0"/>
                <a:cs typeface="Open Sans" panose="020B0606030504020204" pitchFamily="34" charset="0"/>
              </a:rPr>
              <a:t>getProperty</a:t>
            </a:r>
            <a:r>
              <a:rPr lang="en-US" sz="3600" dirty="0">
                <a:ea typeface="Open Sans" panose="020B0606030504020204" pitchFamily="34" charset="0"/>
                <a:cs typeface="Open Sans" panose="020B0606030504020204" pitchFamily="34" charset="0"/>
              </a:rPr>
              <a:t> tag, include tag, forward tag, </a:t>
            </a:r>
            <a:r>
              <a:rPr lang="en-US" sz="3600" dirty="0" err="1">
                <a:ea typeface="Open Sans" panose="020B0606030504020204" pitchFamily="34" charset="0"/>
                <a:cs typeface="Open Sans" panose="020B0606030504020204" pitchFamily="34" charset="0"/>
              </a:rPr>
              <a:t>param</a:t>
            </a:r>
            <a:r>
              <a:rPr lang="en-US" sz="3600" dirty="0">
                <a:ea typeface="Open Sans" panose="020B0606030504020204" pitchFamily="34" charset="0"/>
                <a:cs typeface="Open Sans" panose="020B0606030504020204" pitchFamily="34" charset="0"/>
              </a:rPr>
              <a:t> tag, plug-in tag , </a:t>
            </a:r>
            <a:r>
              <a:rPr lang="en-US" sz="3600" dirty="0" err="1">
                <a:ea typeface="Open Sans" panose="020B0606030504020204" pitchFamily="34" charset="0"/>
                <a:cs typeface="Open Sans" panose="020B0606030504020204" pitchFamily="34" charset="0"/>
              </a:rPr>
              <a:t>params</a:t>
            </a:r>
            <a:r>
              <a:rPr lang="en-US" sz="3600" dirty="0">
                <a:ea typeface="Open Sans" panose="020B0606030504020204" pitchFamily="34" charset="0"/>
                <a:cs typeface="Open Sans" panose="020B0606030504020204" pitchFamily="34" charset="0"/>
              </a:rPr>
              <a:t> tag , fallback tag, directives tag , </a:t>
            </a:r>
            <a:r>
              <a:rPr lang="en-US" sz="3600" dirty="0" err="1">
                <a:ea typeface="Open Sans" panose="020B0606030504020204" pitchFamily="34" charset="0"/>
                <a:cs typeface="Open Sans" panose="020B0606030504020204" pitchFamily="34" charset="0"/>
              </a:rPr>
              <a:t>scriptlet</a:t>
            </a:r>
            <a:r>
              <a:rPr lang="en-US" sz="3600" dirty="0">
                <a:ea typeface="Open Sans" panose="020B0606030504020204" pitchFamily="34" charset="0"/>
                <a:cs typeface="Open Sans" panose="020B0606030504020204" pitchFamily="34" charset="0"/>
              </a:rPr>
              <a:t> tag, expression tag)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Custom Actions (classic tags, simple tags)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Scopes Introduction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Request Scope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Application Scope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Session Scope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Page Scope</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JSP implicit objects  </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467370" y="4475966"/>
            <a:ext cx="15166684" cy="282982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JSP Architecture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JSP </a:t>
            </a:r>
            <a:r>
              <a:rPr lang="en-US" sz="2800" dirty="0" err="1">
                <a:ea typeface="Open Sans" panose="020B0606030504020204" pitchFamily="34" charset="0"/>
                <a:cs typeface="Open Sans" panose="020B0606030504020204" pitchFamily="34" charset="0"/>
              </a:rPr>
              <a:t>LifeCycle</a:t>
            </a:r>
            <a:endParaRPr lang="en-US" sz="28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JSP Implicit Objects &amp; Scopes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JSP Directives (page, include, </a:t>
            </a:r>
            <a:r>
              <a:rPr lang="en-US" sz="2800" dirty="0" err="1">
                <a:ea typeface="Open Sans" panose="020B0606030504020204" pitchFamily="34" charset="0"/>
                <a:cs typeface="Open Sans" panose="020B0606030504020204" pitchFamily="34" charset="0"/>
              </a:rPr>
              <a:t>taglib</a:t>
            </a:r>
            <a:r>
              <a:rPr lang="en-US" sz="2800" dirty="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JSP Tags</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Pre-Requisites</a:t>
            </a:r>
          </a:p>
        </p:txBody>
      </p:sp>
      <p:sp>
        <p:nvSpPr>
          <p:cNvPr id="207" name="10 Conector recto"/>
          <p:cNvSpPr/>
          <p:nvPr/>
        </p:nvSpPr>
        <p:spPr>
          <a:xfrm>
            <a:off x="1905918" y="2763853"/>
            <a:ext cx="3883960"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501675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dirty="0"/>
              <a:t>Apache Tomcat</a:t>
            </a:r>
          </a:p>
          <a:p>
            <a:pPr marL="571557" indent="-571557">
              <a:buSzPct val="100000"/>
              <a:buFont typeface="Arial"/>
              <a:buChar char="•"/>
              <a:defRPr sz="4000"/>
            </a:pPr>
            <a:r>
              <a:rPr lang="en-US" sz="4000" dirty="0" smtClean="0"/>
              <a:t>Spring Tools Suite</a:t>
            </a:r>
            <a:r>
              <a:rPr sz="4000" dirty="0" smtClean="0"/>
              <a:t> </a:t>
            </a:r>
            <a:r>
              <a:rPr sz="4000" dirty="0"/>
              <a:t>(IntelliJ Idea also supports Servlet Development but is available only in Enterprise edition - which is paid, we will use </a:t>
            </a:r>
            <a:r>
              <a:rPr lang="en-US" sz="4000" dirty="0" smtClean="0"/>
              <a:t>STS</a:t>
            </a:r>
            <a:r>
              <a:rPr sz="4000" dirty="0" smtClean="0"/>
              <a:t>, </a:t>
            </a:r>
            <a:r>
              <a:rPr sz="4000" dirty="0"/>
              <a:t>alternatively you can also use NetBeans).</a:t>
            </a:r>
          </a:p>
          <a:p>
            <a:pPr marL="571557" indent="-571557">
              <a:buSzPct val="100000"/>
              <a:buFont typeface="Arial"/>
              <a:buChar char="•"/>
              <a:defRPr sz="4000"/>
            </a:pPr>
            <a:r>
              <a:rPr sz="4000" dirty="0"/>
              <a:t>MySql database server (with MySql workbench)</a:t>
            </a:r>
          </a:p>
          <a:p>
            <a:pPr marL="571557" indent="-571557">
              <a:buSzPct val="100000"/>
              <a:buFont typeface="Arial"/>
              <a:buChar char="•"/>
              <a:defRPr sz="4000"/>
            </a:pPr>
            <a:r>
              <a:rPr sz="4000" dirty="0"/>
              <a:t>Basic understanding of HTTP and HTML</a:t>
            </a:r>
          </a:p>
          <a:p>
            <a:pPr marL="1779961" lvl="1" indent="-571557">
              <a:buSzPct val="100000"/>
              <a:buFont typeface="Arial"/>
              <a:buChar char="•"/>
              <a:defRPr sz="4000"/>
            </a:pPr>
            <a:r>
              <a:rPr sz="4000" dirty="0"/>
              <a:t>HTTP Verbs (GET, POST, PUT and DELETE)</a:t>
            </a:r>
          </a:p>
          <a:p>
            <a:pPr marL="1779961" lvl="1" indent="-571557">
              <a:buSzPct val="100000"/>
              <a:buFont typeface="Arial"/>
              <a:buChar char="•"/>
              <a:defRPr sz="4000"/>
            </a:pPr>
            <a:r>
              <a:rPr sz="4000" dirty="0"/>
              <a:t>HTML Markup and Tags</a:t>
            </a:r>
          </a:p>
          <a:p>
            <a:pPr marL="1779961" lvl="1" indent="-571557">
              <a:buSzPct val="100000"/>
              <a:buFont typeface="Arial"/>
              <a:buChar char="•"/>
              <a:defRPr sz="4000"/>
            </a:pPr>
            <a:r>
              <a:rPr sz="4000" dirty="0"/>
              <a:t>HTML Forms</a:t>
            </a:r>
          </a:p>
        </p:txBody>
      </p:sp>
    </p:spTree>
    <p:extLst>
      <p:ext uri="{BB962C8B-B14F-4D97-AF65-F5344CB8AC3E}">
        <p14:creationId xmlns:p14="http://schemas.microsoft.com/office/powerpoint/2010/main" val="13943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JSPs - Overview</a:t>
            </a:r>
          </a:p>
        </p:txBody>
      </p:sp>
      <p:sp>
        <p:nvSpPr>
          <p:cNvPr id="214" name="10 Conector recto"/>
          <p:cNvSpPr/>
          <p:nvPr/>
        </p:nvSpPr>
        <p:spPr>
          <a:xfrm>
            <a:off x="1905918" y="2763853"/>
            <a:ext cx="5158391"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95109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JSP technology is used to create web application just like Servlet technology. It can be thought of as an extension to servlet because it provides more functionality than servlet such as expression language, jstl etc.</a:t>
            </a:r>
          </a:p>
          <a:p>
            <a:pPr marL="571557" indent="-571557">
              <a:buSzPct val="100000"/>
              <a:buFont typeface="Arial"/>
              <a:buChar char="•"/>
              <a:defRPr sz="3600"/>
            </a:pPr>
            <a:r>
              <a:rPr sz="3600" dirty="0"/>
              <a:t>A JSP page consists of HTML tags and JSP tags. The jsp pages are easier to maintain than servlet because we can separate designing and development. It provides some additional features such as Expression Language, Custom Tag etc.</a:t>
            </a:r>
          </a:p>
          <a:p>
            <a:pPr marL="571557" indent="-571557">
              <a:buSzPct val="100000"/>
              <a:buFont typeface="Arial"/>
              <a:buChar char="•"/>
              <a:defRPr sz="3600"/>
            </a:pPr>
            <a:r>
              <a:rPr sz="3600" dirty="0"/>
              <a:t>Java Server Pages (JSP) is a server-side programming technology that enables the creation of dynamic, platform-independent method for building Web-based applications. JSP have access to the entire family of Java APIs, including the JDBC API to access enterprise databases.</a:t>
            </a:r>
          </a:p>
          <a:p>
            <a:pPr marL="571557" indent="-571557">
              <a:buSzPct val="100000"/>
              <a:buFont typeface="Arial"/>
              <a:buChar char="•"/>
              <a:defRPr sz="3600"/>
            </a:pPr>
            <a:r>
              <a:rPr sz="3600" dirty="0"/>
              <a:t>A JavaServer Page component is a type of Java servlet that is designed to fulfil the role of a user interface for a Java web application. Web developers write JSPs as text files that combine HTML or XHTML code, XML elements, and embedded JSP actions and commands.</a:t>
            </a:r>
          </a:p>
          <a:p>
            <a:pPr marL="571557" indent="-571557">
              <a:buSzPct val="100000"/>
              <a:buFont typeface="Arial"/>
              <a:buChar char="•"/>
              <a:defRPr sz="3600"/>
            </a:pPr>
            <a:r>
              <a:rPr sz="3600" dirty="0"/>
              <a:t>Using JSP, you can collect input from users through Webpage forms, present records from a database or another source, and create Webpages dynamically.</a:t>
            </a:r>
          </a:p>
          <a:p>
            <a:pPr marL="571557" indent="-571557">
              <a:buSzPct val="100000"/>
              <a:buFont typeface="Arial"/>
              <a:buChar char="•"/>
              <a:defRPr sz="3600"/>
            </a:pPr>
            <a:r>
              <a:rPr sz="3600" dirty="0"/>
              <a:t>JSP tags can be used for a variety of purposes, such as retrieving information from a database or registering user preferences, accessing JavaBeans components, passing control between pages, and sharing information between requests, pages etc.</a:t>
            </a:r>
          </a:p>
        </p:txBody>
      </p:sp>
    </p:spTree>
    <p:extLst>
      <p:ext uri="{BB962C8B-B14F-4D97-AF65-F5344CB8AC3E}">
        <p14:creationId xmlns:p14="http://schemas.microsoft.com/office/powerpoint/2010/main" val="2041813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JSPs - Advantages</a:t>
            </a:r>
          </a:p>
        </p:txBody>
      </p:sp>
      <p:sp>
        <p:nvSpPr>
          <p:cNvPr id="221" name="10 Conector recto"/>
          <p:cNvSpPr/>
          <p:nvPr/>
        </p:nvSpPr>
        <p:spPr>
          <a:xfrm>
            <a:off x="1905918" y="2763853"/>
            <a:ext cx="5158391" cy="1"/>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Extension to Servlet: JSP technology is the extension to servlet technology. We can use all the features of servlet in JSP. In addition to, we can use implicit objects, predefined tags, expression language and Custom tags in JSP, that makes JSP development easy.</a:t>
            </a:r>
          </a:p>
          <a:p>
            <a:pPr marL="571557" indent="-571557">
              <a:buSzPct val="100000"/>
              <a:buFont typeface="Arial"/>
              <a:buChar char="•"/>
              <a:defRPr sz="3600"/>
            </a:pPr>
            <a:r>
              <a:rPr sz="3600" dirty="0"/>
              <a:t>Easy to maintain: JSP can be easily managed because we can easily separate our business logic with presentation logic. In servlet technology, we mix our business logic with the presentation logic.</a:t>
            </a:r>
          </a:p>
          <a:p>
            <a:pPr marL="571557" indent="-571557">
              <a:buSzPct val="100000"/>
              <a:buFont typeface="Arial"/>
              <a:buChar char="•"/>
              <a:defRPr sz="3600"/>
            </a:pPr>
            <a:r>
              <a:rPr sz="3600" dirty="0"/>
              <a:t>Fast Development: No need to recompile and redeploy</a:t>
            </a:r>
          </a:p>
          <a:p>
            <a:pPr marL="571557" indent="-571557">
              <a:buSzPct val="100000"/>
              <a:buFont typeface="Arial"/>
              <a:buChar char="•"/>
              <a:defRPr sz="3600"/>
            </a:pPr>
            <a:r>
              <a:rPr sz="3600" dirty="0"/>
              <a:t>Less code than Servlet: In JSP, we can use a lot of tags such as action tags, jstl, custom tags etc. that reduces the code. Moreover, we can use EL, implicit objects etc.</a:t>
            </a:r>
          </a:p>
        </p:txBody>
      </p:sp>
    </p:spTree>
    <p:extLst>
      <p:ext uri="{BB962C8B-B14F-4D97-AF65-F5344CB8AC3E}">
        <p14:creationId xmlns:p14="http://schemas.microsoft.com/office/powerpoint/2010/main" val="2120719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Lifecycle of JSP Page</a:t>
            </a:r>
          </a:p>
        </p:txBody>
      </p:sp>
      <p:sp>
        <p:nvSpPr>
          <p:cNvPr id="228" name="10 Conector recto"/>
          <p:cNvSpPr/>
          <p:nvPr/>
        </p:nvSpPr>
        <p:spPr>
          <a:xfrm>
            <a:off x="1905918" y="2763853"/>
            <a:ext cx="5504686"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The JSP pages follows these phases:</a:t>
            </a:r>
          </a:p>
          <a:p>
            <a:pPr marL="1779961" lvl="1" indent="-571557">
              <a:buSzPct val="100000"/>
              <a:buFont typeface="Arial"/>
              <a:buChar char="•"/>
              <a:defRPr sz="3600"/>
            </a:pPr>
            <a:r>
              <a:rPr sz="3600" dirty="0"/>
              <a:t>Translation of JSP Page</a:t>
            </a:r>
          </a:p>
          <a:p>
            <a:pPr marL="1779961" lvl="1" indent="-571557">
              <a:buSzPct val="100000"/>
              <a:buFont typeface="Arial"/>
              <a:buChar char="•"/>
              <a:defRPr sz="3600"/>
            </a:pPr>
            <a:r>
              <a:rPr sz="3600" dirty="0"/>
              <a:t>Compilation of JSP Page</a:t>
            </a:r>
          </a:p>
          <a:p>
            <a:pPr marL="1779961" lvl="1" indent="-571557">
              <a:buSzPct val="100000"/>
              <a:buFont typeface="Arial"/>
              <a:buChar char="•"/>
              <a:defRPr sz="3600"/>
            </a:pPr>
            <a:r>
              <a:rPr sz="3600" dirty="0"/>
              <a:t>Class loading (class file is loaded by the classloader)</a:t>
            </a:r>
          </a:p>
          <a:p>
            <a:pPr marL="1779961" lvl="1" indent="-571557">
              <a:buSzPct val="100000"/>
              <a:buFont typeface="Arial"/>
              <a:buChar char="•"/>
              <a:defRPr sz="3600"/>
            </a:pPr>
            <a:r>
              <a:rPr sz="3600" dirty="0"/>
              <a:t>Instantiation (Object of the Generated Servlet is created).</a:t>
            </a:r>
          </a:p>
          <a:p>
            <a:pPr marL="1779961" lvl="1" indent="-571557">
              <a:buSzPct val="100000"/>
              <a:buFont typeface="Arial"/>
              <a:buChar char="•"/>
              <a:defRPr sz="3600"/>
            </a:pPr>
            <a:r>
              <a:rPr sz="3600" dirty="0"/>
              <a:t>Initialization ( jspInit() method is invoked by the container).</a:t>
            </a:r>
          </a:p>
          <a:p>
            <a:pPr marL="1779961" lvl="1" indent="-571557">
              <a:buSzPct val="100000"/>
              <a:buFont typeface="Arial"/>
              <a:buChar char="•"/>
              <a:defRPr sz="3600"/>
            </a:pPr>
            <a:r>
              <a:rPr sz="3600" dirty="0"/>
              <a:t>Request processing ( _jspService() method is invoked by the container).</a:t>
            </a:r>
          </a:p>
          <a:p>
            <a:pPr marL="1779961" lvl="1" indent="-571557">
              <a:buSzPct val="100000"/>
              <a:buFont typeface="Arial"/>
              <a:buChar char="•"/>
              <a:defRPr sz="3600"/>
            </a:pPr>
            <a:r>
              <a:rPr sz="3600" dirty="0"/>
              <a:t>Destroy ( jspDestroy() method is invoked by the container).</a:t>
            </a:r>
          </a:p>
        </p:txBody>
      </p:sp>
    </p:spTree>
    <p:extLst>
      <p:ext uri="{BB962C8B-B14F-4D97-AF65-F5344CB8AC3E}">
        <p14:creationId xmlns:p14="http://schemas.microsoft.com/office/powerpoint/2010/main" val="1143101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9"/>
          <p:cNvGrpSpPr/>
          <p:nvPr/>
        </p:nvGrpSpPr>
        <p:grpSpPr>
          <a:xfrm>
            <a:off x="19147628" y="9853826"/>
            <a:ext cx="3026674" cy="3026673"/>
            <a:chOff x="0" y="0"/>
            <a:chExt cx="3026475" cy="3026475"/>
          </a:xfrm>
        </p:grpSpPr>
        <p:graphicFrame>
          <p:nvGraphicFramePr>
            <p:cNvPr id="23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Lifecycle of JSP Page</a:t>
            </a:r>
          </a:p>
        </p:txBody>
      </p:sp>
      <p:sp>
        <p:nvSpPr>
          <p:cNvPr id="235" name="10 Conector recto"/>
          <p:cNvSpPr/>
          <p:nvPr/>
        </p:nvSpPr>
        <p:spPr>
          <a:xfrm>
            <a:off x="1905917" y="2763853"/>
            <a:ext cx="5603237" cy="1"/>
          </a:xfrm>
          <a:prstGeom prst="line">
            <a:avLst/>
          </a:prstGeom>
          <a:ln w="57150">
            <a:solidFill>
              <a:srgbClr val="C00000"/>
            </a:solidFill>
            <a:miter/>
          </a:ln>
        </p:spPr>
        <p:txBody>
          <a:bodyPr lIns="45722" rIns="45722"/>
          <a:lstStyle/>
          <a:p>
            <a:endParaRPr/>
          </a:p>
        </p:txBody>
      </p:sp>
      <p:pic>
        <p:nvPicPr>
          <p:cNvPr id="236" name="pasted-image.tiff" descr="pasted-image.tiff"/>
          <p:cNvPicPr>
            <a:picLocks noChangeAspect="1"/>
          </p:cNvPicPr>
          <p:nvPr/>
        </p:nvPicPr>
        <p:blipFill>
          <a:blip r:embed="rId3">
            <a:extLst/>
          </a:blip>
          <a:stretch>
            <a:fillRect/>
          </a:stretch>
        </p:blipFill>
        <p:spPr>
          <a:xfrm>
            <a:off x="5278104" y="2998642"/>
            <a:ext cx="12795787" cy="10050745"/>
          </a:xfrm>
          <a:prstGeom prst="rect">
            <a:avLst/>
          </a:prstGeom>
          <a:ln w="12700">
            <a:miter lim="400000"/>
          </a:ln>
        </p:spPr>
      </p:pic>
    </p:spTree>
    <p:extLst>
      <p:ext uri="{BB962C8B-B14F-4D97-AF65-F5344CB8AC3E}">
        <p14:creationId xmlns:p14="http://schemas.microsoft.com/office/powerpoint/2010/main" val="723347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5"/>
                                        </p:tgtEl>
                                        <p:attrNameLst>
                                          <p:attrName>style.visibility</p:attrName>
                                        </p:attrNameLst>
                                      </p:cBhvr>
                                      <p:to>
                                        <p:strVal val="visible"/>
                                      </p:to>
                                    </p:set>
                                    <p:anim calcmode="lin" valueType="num">
                                      <p:cBhvr>
                                        <p:cTn id="12" dur="500" fill="hold"/>
                                        <p:tgtEl>
                                          <p:spTgt spid="235"/>
                                        </p:tgtEl>
                                        <p:attrNameLst>
                                          <p:attrName>ppt_x</p:attrName>
                                        </p:attrNameLst>
                                      </p:cBhvr>
                                      <p:tavLst>
                                        <p:tav tm="0">
                                          <p:val>
                                            <p:strVal val="#ppt_x"/>
                                          </p:val>
                                        </p:tav>
                                        <p:tav tm="100000">
                                          <p:val>
                                            <p:strVal val="#ppt_x"/>
                                          </p:val>
                                        </p:tav>
                                      </p:tavLst>
                                    </p:anim>
                                    <p:anim calcmode="lin" valueType="num">
                                      <p:cBhvr>
                                        <p:cTn id="13"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Directory Structure</a:t>
            </a:r>
          </a:p>
        </p:txBody>
      </p:sp>
      <p:sp>
        <p:nvSpPr>
          <p:cNvPr id="242" name="10 Conector recto"/>
          <p:cNvSpPr/>
          <p:nvPr/>
        </p:nvSpPr>
        <p:spPr>
          <a:xfrm>
            <a:off x="1905918" y="2763853"/>
            <a:ext cx="6103132" cy="1"/>
          </a:xfrm>
          <a:prstGeom prst="line">
            <a:avLst/>
          </a:prstGeom>
          <a:ln w="57150">
            <a:solidFill>
              <a:srgbClr val="C00000"/>
            </a:solidFill>
            <a:miter/>
          </a:ln>
        </p:spPr>
        <p:txBody>
          <a:bodyPr lIns="45722" rIns="45722"/>
          <a:lstStyle/>
          <a:p>
            <a:endParaRPr/>
          </a:p>
        </p:txBody>
      </p:sp>
      <p:pic>
        <p:nvPicPr>
          <p:cNvPr id="243" name="pasted-image.tiff" descr="pasted-image.tiff"/>
          <p:cNvPicPr>
            <a:picLocks noChangeAspect="1"/>
          </p:cNvPicPr>
          <p:nvPr/>
        </p:nvPicPr>
        <p:blipFill>
          <a:blip r:embed="rId3">
            <a:extLst/>
          </a:blip>
          <a:stretch>
            <a:fillRect/>
          </a:stretch>
        </p:blipFill>
        <p:spPr>
          <a:xfrm>
            <a:off x="6399064" y="2882252"/>
            <a:ext cx="10553867" cy="10041820"/>
          </a:xfrm>
          <a:prstGeom prst="rect">
            <a:avLst/>
          </a:prstGeom>
          <a:ln w="12700">
            <a:miter lim="400000"/>
          </a:ln>
        </p:spPr>
      </p:pic>
    </p:spTree>
    <p:extLst>
      <p:ext uri="{BB962C8B-B14F-4D97-AF65-F5344CB8AC3E}">
        <p14:creationId xmlns:p14="http://schemas.microsoft.com/office/powerpoint/2010/main" val="394489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9"/>
          <p:cNvGrpSpPr/>
          <p:nvPr/>
        </p:nvGrpSpPr>
        <p:grpSpPr>
          <a:xfrm>
            <a:off x="19147628" y="9853826"/>
            <a:ext cx="3026674" cy="3026673"/>
            <a:chOff x="0" y="0"/>
            <a:chExt cx="3026475" cy="3026475"/>
          </a:xfrm>
        </p:grpSpPr>
        <p:graphicFrame>
          <p:nvGraphicFramePr>
            <p:cNvPr id="24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The JspPage interface</a:t>
            </a:r>
          </a:p>
        </p:txBody>
      </p:sp>
      <p:sp>
        <p:nvSpPr>
          <p:cNvPr id="249" name="10 Conector recto"/>
          <p:cNvSpPr/>
          <p:nvPr/>
        </p:nvSpPr>
        <p:spPr>
          <a:xfrm>
            <a:off x="1905918" y="2763853"/>
            <a:ext cx="5915876" cy="1"/>
          </a:xfrm>
          <a:prstGeom prst="line">
            <a:avLst/>
          </a:prstGeom>
          <a:ln w="57150">
            <a:solidFill>
              <a:srgbClr val="C00000"/>
            </a:solidFill>
            <a:miter/>
          </a:ln>
        </p:spPr>
        <p:txBody>
          <a:bodyPr lIns="45722" rIns="45722"/>
          <a:lstStyle/>
          <a:p>
            <a:endParaRPr/>
          </a:p>
        </p:txBody>
      </p:sp>
      <p:sp>
        <p:nvSpPr>
          <p:cNvPr id="250"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According to the JSP specification, all the generated servlet classes must implement the JspPage interface. It extends the Servlet interface. It provides two life cycle methods.</a:t>
            </a:r>
          </a:p>
          <a:p>
            <a:pPr marL="571557" indent="-571557">
              <a:buSzPct val="100000"/>
              <a:buFont typeface="Arial"/>
              <a:buChar char="•"/>
              <a:defRPr sz="3600"/>
            </a:pPr>
            <a:r>
              <a:rPr sz="3600" dirty="0"/>
              <a:t>Methods of JspPage interface:</a:t>
            </a:r>
          </a:p>
          <a:p>
            <a:pPr marL="1779961" lvl="1" indent="-571557">
              <a:buSzPct val="100000"/>
              <a:buFont typeface="Arial"/>
              <a:buChar char="•"/>
              <a:defRPr sz="3600"/>
            </a:pPr>
            <a:r>
              <a:rPr sz="3600" dirty="0"/>
              <a:t>1. public void jspInit(): It is invoked only once during the life cycle of the JSP when JSP page is requested firstly. It is used to perform initialization. It is same as the init() method of Servlet interface.</a:t>
            </a:r>
          </a:p>
          <a:p>
            <a:pPr marL="1779961" lvl="1" indent="-571557">
              <a:buSzPct val="100000"/>
              <a:buFont typeface="Arial"/>
              <a:buChar char="•"/>
              <a:defRPr sz="3600"/>
            </a:pPr>
            <a:r>
              <a:rPr sz="3600" dirty="0"/>
              <a:t>2. public void jspDestroy(): It is invoked only once during the life cycle of the JSP before the JSP page is destroyed. It can be used to perform some clean up operation.</a:t>
            </a:r>
          </a:p>
        </p:txBody>
      </p:sp>
      <p:pic>
        <p:nvPicPr>
          <p:cNvPr id="251" name="pasted-image.tiff" descr="pasted-image.tiff"/>
          <p:cNvPicPr>
            <a:picLocks noChangeAspect="1"/>
          </p:cNvPicPr>
          <p:nvPr/>
        </p:nvPicPr>
        <p:blipFill>
          <a:blip r:embed="rId3">
            <a:extLst/>
          </a:blip>
          <a:stretch>
            <a:fillRect/>
          </a:stretch>
        </p:blipFill>
        <p:spPr>
          <a:xfrm>
            <a:off x="10550405" y="7919178"/>
            <a:ext cx="3284778" cy="5282736"/>
          </a:xfrm>
          <a:prstGeom prst="rect">
            <a:avLst/>
          </a:prstGeom>
          <a:ln w="12700">
            <a:miter lim="400000"/>
          </a:ln>
        </p:spPr>
      </p:pic>
    </p:spTree>
    <p:extLst>
      <p:ext uri="{BB962C8B-B14F-4D97-AF65-F5344CB8AC3E}">
        <p14:creationId xmlns:p14="http://schemas.microsoft.com/office/powerpoint/2010/main" val="911294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8"/>
                                        </p:tgtEl>
                                        <p:attrNameLst>
                                          <p:attrName>style.visibility</p:attrName>
                                        </p:attrNameLst>
                                      </p:cBhvr>
                                      <p:to>
                                        <p:strVal val="visible"/>
                                      </p:to>
                                    </p:set>
                                    <p:anim calcmode="lin" valueType="num">
                                      <p:cBhvr>
                                        <p:cTn id="7" dur="1000" fill="hold"/>
                                        <p:tgtEl>
                                          <p:spTgt spid="248"/>
                                        </p:tgtEl>
                                        <p:attrNameLst>
                                          <p:attrName>ppt_x</p:attrName>
                                        </p:attrNameLst>
                                      </p:cBhvr>
                                      <p:tavLst>
                                        <p:tav tm="0">
                                          <p:val>
                                            <p:strVal val="0-#ppt_w/2"/>
                                          </p:val>
                                        </p:tav>
                                        <p:tav tm="100000">
                                          <p:val>
                                            <p:strVal val="#ppt_x"/>
                                          </p:val>
                                        </p:tav>
                                      </p:tavLst>
                                    </p:anim>
                                    <p:anim calcmode="lin" valueType="num">
                                      <p:cBhvr>
                                        <p:cTn id="8" dur="1000" fill="hold"/>
                                        <p:tgtEl>
                                          <p:spTgt spid="24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9"/>
                                        </p:tgtEl>
                                        <p:attrNameLst>
                                          <p:attrName>style.visibility</p:attrName>
                                        </p:attrNameLst>
                                      </p:cBhvr>
                                      <p:to>
                                        <p:strVal val="visible"/>
                                      </p:to>
                                    </p:set>
                                    <p:anim calcmode="lin" valueType="num">
                                      <p:cBhvr>
                                        <p:cTn id="12" dur="500" fill="hold"/>
                                        <p:tgtEl>
                                          <p:spTgt spid="249"/>
                                        </p:tgtEl>
                                        <p:attrNameLst>
                                          <p:attrName>ppt_x</p:attrName>
                                        </p:attrNameLst>
                                      </p:cBhvr>
                                      <p:tavLst>
                                        <p:tav tm="0">
                                          <p:val>
                                            <p:strVal val="#ppt_x"/>
                                          </p:val>
                                        </p:tav>
                                        <p:tav tm="100000">
                                          <p:val>
                                            <p:strVal val="#ppt_x"/>
                                          </p:val>
                                        </p:tav>
                                      </p:tavLst>
                                    </p:anim>
                                    <p:anim calcmode="lin" valueType="num">
                                      <p:cBhvr>
                                        <p:cTn id="13"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advAuto="0"/>
      <p:bldP spid="249"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165265</TotalTime>
  <Words>860</Words>
  <Application>Microsoft Macintosh PowerPoint</Application>
  <PresentationFormat>Custom</PresentationFormat>
  <Paragraphs>99</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12335</cp:revision>
  <dcterms:created xsi:type="dcterms:W3CDTF">2014-07-01T16:42:18Z</dcterms:created>
  <dcterms:modified xsi:type="dcterms:W3CDTF">2017-12-11T22:29:22Z</dcterms:modified>
</cp:coreProperties>
</file>