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851" r:id="rId4"/>
    <p:sldId id="852" r:id="rId5"/>
    <p:sldId id="853" r:id="rId6"/>
    <p:sldId id="856" r:id="rId7"/>
    <p:sldId id="857" r:id="rId8"/>
    <p:sldId id="854" r:id="rId9"/>
    <p:sldId id="858" r:id="rId10"/>
    <p:sldId id="855" r:id="rId11"/>
    <p:sldId id="859" r:id="rId12"/>
    <p:sldId id="860" r:id="rId13"/>
    <p:sldId id="861" r:id="rId14"/>
    <p:sldId id="850"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2.t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Working with JSPs</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 name="Group 9"/>
          <p:cNvGrpSpPr/>
          <p:nvPr/>
        </p:nvGrpSpPr>
        <p:grpSpPr>
          <a:xfrm>
            <a:off x="19147628" y="9853826"/>
            <a:ext cx="3026674" cy="3026673"/>
            <a:chOff x="0" y="0"/>
            <a:chExt cx="3026475" cy="3026475"/>
          </a:xfrm>
        </p:grpSpPr>
        <p:graphicFrame>
          <p:nvGraphicFramePr>
            <p:cNvPr id="37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7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7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Scopes in JSPs</a:t>
            </a:r>
          </a:p>
        </p:txBody>
      </p:sp>
      <p:sp>
        <p:nvSpPr>
          <p:cNvPr id="377" name="10 Conector recto"/>
          <p:cNvSpPr/>
          <p:nvPr/>
        </p:nvSpPr>
        <p:spPr>
          <a:xfrm>
            <a:off x="1905918" y="2763853"/>
            <a:ext cx="3973792" cy="1"/>
          </a:xfrm>
          <a:prstGeom prst="line">
            <a:avLst/>
          </a:prstGeom>
          <a:ln w="57150">
            <a:solidFill>
              <a:srgbClr val="C00000"/>
            </a:solidFill>
            <a:miter/>
          </a:ln>
        </p:spPr>
        <p:txBody>
          <a:bodyPr lIns="45722" rIns="45722"/>
          <a:lstStyle/>
          <a:p>
            <a:endParaRPr/>
          </a:p>
        </p:txBody>
      </p:sp>
      <p:sp>
        <p:nvSpPr>
          <p:cNvPr id="378"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The scope of a parameter/attribute denotes the availability of that parameter/attribute for use. A web application serves multiple requests from clients when it is up and running. These requests can be from same client or different clients. We have seen from the servlet life cycle that a servlet’s service() method is called every time a request comes.</a:t>
            </a:r>
          </a:p>
          <a:p>
            <a:pPr marL="571557" indent="-571557">
              <a:buSzPct val="100000"/>
              <a:buFont typeface="Arial"/>
              <a:buChar char="•"/>
              <a:defRPr sz="3200"/>
            </a:pPr>
            <a:r>
              <a:rPr sz="3600" dirty="0"/>
              <a:t>Scopes in a JSP application are:</a:t>
            </a:r>
          </a:p>
          <a:p>
            <a:pPr marL="1779961" lvl="1" indent="-571557">
              <a:buSzPct val="100000"/>
              <a:buFont typeface="Arial"/>
              <a:buChar char="•"/>
              <a:defRPr sz="3200"/>
            </a:pPr>
            <a:r>
              <a:rPr sz="3600" dirty="0"/>
              <a:t>Request Scope: A JSP object created using the ‘request’ scope can be accessed from any pages that serves that request. More than one page can serve a single request. The JSP object will be bound to the request object. Implicit object request has the ‘request’ scope.</a:t>
            </a:r>
          </a:p>
          <a:p>
            <a:pPr marL="1779961" lvl="1" indent="-571557">
              <a:buSzPct val="100000"/>
              <a:buFont typeface="Arial"/>
              <a:buChar char="•"/>
              <a:defRPr sz="3200"/>
            </a:pPr>
            <a:r>
              <a:rPr sz="3600" dirty="0"/>
              <a:t>Page Scope: ‘page’ scope means, the JSP object can be accessed only from within the same page where it was created. The default scope for JSP objects created using &lt;jsp:useBean&gt; tag is page. JSP implicit objects out, exception, response, pageContext, config and page have ‘page’ scope.</a:t>
            </a:r>
          </a:p>
          <a:p>
            <a:pPr marL="1779961" lvl="1" indent="-571557">
              <a:buSzPct val="100000"/>
              <a:buFont typeface="Arial"/>
              <a:buChar char="•"/>
              <a:defRPr sz="3200"/>
            </a:pPr>
            <a:r>
              <a:rPr sz="3600" dirty="0"/>
              <a:t>Session Scope: ‘session’ scope means, the JSP object is accessible from pages that belong to the same session from where it was created. The JSP object that is created using the session scope is bound to the session object. Implicit object session has the ‘session’ scope.</a:t>
            </a:r>
          </a:p>
          <a:p>
            <a:pPr marL="1779961" lvl="1" indent="-571557">
              <a:buSzPct val="100000"/>
              <a:buFont typeface="Arial"/>
              <a:buChar char="•"/>
              <a:defRPr sz="3200"/>
            </a:pPr>
            <a:r>
              <a:rPr sz="3600" dirty="0"/>
              <a:t>Application Scope: A JSP object created using the ‘application’ scope can be accessed from any pages across the application. The JSP object is bound to the application object. Implicit object application has the ‘application’ scope.</a:t>
            </a:r>
          </a:p>
        </p:txBody>
      </p:sp>
    </p:spTree>
    <p:extLst>
      <p:ext uri="{BB962C8B-B14F-4D97-AF65-F5344CB8AC3E}">
        <p14:creationId xmlns:p14="http://schemas.microsoft.com/office/powerpoint/2010/main" val="130718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76"/>
                                        </p:tgtEl>
                                        <p:attrNameLst>
                                          <p:attrName>style.visibility</p:attrName>
                                        </p:attrNameLst>
                                      </p:cBhvr>
                                      <p:to>
                                        <p:strVal val="visible"/>
                                      </p:to>
                                    </p:set>
                                    <p:anim calcmode="lin" valueType="num">
                                      <p:cBhvr>
                                        <p:cTn id="7" dur="1000" fill="hold"/>
                                        <p:tgtEl>
                                          <p:spTgt spid="376"/>
                                        </p:tgtEl>
                                        <p:attrNameLst>
                                          <p:attrName>ppt_x</p:attrName>
                                        </p:attrNameLst>
                                      </p:cBhvr>
                                      <p:tavLst>
                                        <p:tav tm="0">
                                          <p:val>
                                            <p:strVal val="0-#ppt_w/2"/>
                                          </p:val>
                                        </p:tav>
                                        <p:tav tm="100000">
                                          <p:val>
                                            <p:strVal val="#ppt_x"/>
                                          </p:val>
                                        </p:tav>
                                      </p:tavLst>
                                    </p:anim>
                                    <p:anim calcmode="lin" valueType="num">
                                      <p:cBhvr>
                                        <p:cTn id="8" dur="1000" fill="hold"/>
                                        <p:tgtEl>
                                          <p:spTgt spid="37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77"/>
                                        </p:tgtEl>
                                        <p:attrNameLst>
                                          <p:attrName>style.visibility</p:attrName>
                                        </p:attrNameLst>
                                      </p:cBhvr>
                                      <p:to>
                                        <p:strVal val="visible"/>
                                      </p:to>
                                    </p:set>
                                    <p:anim calcmode="lin" valueType="num">
                                      <p:cBhvr>
                                        <p:cTn id="12" dur="500" fill="hold"/>
                                        <p:tgtEl>
                                          <p:spTgt spid="377"/>
                                        </p:tgtEl>
                                        <p:attrNameLst>
                                          <p:attrName>ppt_x</p:attrName>
                                        </p:attrNameLst>
                                      </p:cBhvr>
                                      <p:tavLst>
                                        <p:tav tm="0">
                                          <p:val>
                                            <p:strVal val="#ppt_x"/>
                                          </p:val>
                                        </p:tav>
                                        <p:tav tm="100000">
                                          <p:val>
                                            <p:strVal val="#ppt_x"/>
                                          </p:val>
                                        </p:tav>
                                      </p:tavLst>
                                    </p:anim>
                                    <p:anim calcmode="lin" valueType="num">
                                      <p:cBhvr>
                                        <p:cTn id="13" dur="500" fill="hold"/>
                                        <p:tgtEl>
                                          <p:spTgt spid="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animBg="1" advAuto="0"/>
      <p:bldP spid="37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0" name="Group 9"/>
          <p:cNvGrpSpPr/>
          <p:nvPr/>
        </p:nvGrpSpPr>
        <p:grpSpPr>
          <a:xfrm>
            <a:off x="19147628" y="9853826"/>
            <a:ext cx="3026674" cy="3026673"/>
            <a:chOff x="0" y="0"/>
            <a:chExt cx="3026475" cy="3026475"/>
          </a:xfrm>
        </p:grpSpPr>
        <p:graphicFrame>
          <p:nvGraphicFramePr>
            <p:cNvPr id="35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5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6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Implicit Objects</a:t>
            </a:r>
          </a:p>
        </p:txBody>
      </p:sp>
      <p:sp>
        <p:nvSpPr>
          <p:cNvPr id="362" name="10 Conector recto"/>
          <p:cNvSpPr/>
          <p:nvPr/>
        </p:nvSpPr>
        <p:spPr>
          <a:xfrm>
            <a:off x="1905917" y="2763853"/>
            <a:ext cx="5105186" cy="1"/>
          </a:xfrm>
          <a:prstGeom prst="line">
            <a:avLst/>
          </a:prstGeom>
          <a:ln w="57150">
            <a:solidFill>
              <a:srgbClr val="C00000"/>
            </a:solidFill>
            <a:miter/>
          </a:ln>
        </p:spPr>
        <p:txBody>
          <a:bodyPr lIns="45722" rIns="45722"/>
          <a:lstStyle/>
          <a:p>
            <a:endParaRPr/>
          </a:p>
        </p:txBody>
      </p:sp>
      <p:sp>
        <p:nvSpPr>
          <p:cNvPr id="363"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JSP Implicit Objects, JSP has 9 implicit objects made by web container and those implicit objects are available in all JSP pages. Implicit objects can be directly used in scriptlets. JSP Implicit objects can be directly used without declaring.</a:t>
            </a:r>
          </a:p>
          <a:p>
            <a:pPr marL="571557" indent="-571557">
              <a:buSzPct val="100000"/>
              <a:buFont typeface="Arial"/>
              <a:buChar char="•"/>
              <a:defRPr sz="3200"/>
            </a:pPr>
            <a:r>
              <a:rPr sz="3600" dirty="0"/>
              <a:t>Following Implicit Objects are available on a JSP page:</a:t>
            </a:r>
          </a:p>
          <a:p>
            <a:pPr marL="1779961" lvl="1" indent="-571557">
              <a:buSzPct val="100000"/>
              <a:buFont typeface="Arial"/>
              <a:buChar char="•"/>
              <a:defRPr sz="3200"/>
            </a:pPr>
            <a:r>
              <a:rPr sz="3600" dirty="0"/>
              <a:t>Out</a:t>
            </a:r>
          </a:p>
          <a:p>
            <a:pPr marL="1779961" lvl="1" indent="-571557">
              <a:buSzPct val="100000"/>
              <a:buFont typeface="Arial"/>
              <a:buChar char="•"/>
              <a:defRPr sz="3200"/>
            </a:pPr>
            <a:r>
              <a:rPr sz="3600" dirty="0"/>
              <a:t>Page</a:t>
            </a:r>
          </a:p>
          <a:p>
            <a:pPr marL="1779961" lvl="1" indent="-571557">
              <a:buSzPct val="100000"/>
              <a:buFont typeface="Arial"/>
              <a:buChar char="•"/>
              <a:defRPr sz="3200"/>
            </a:pPr>
            <a:r>
              <a:rPr sz="3600" dirty="0"/>
              <a:t>Page Context</a:t>
            </a:r>
          </a:p>
          <a:p>
            <a:pPr marL="1779961" lvl="1" indent="-571557">
              <a:buSzPct val="100000"/>
              <a:buFont typeface="Arial"/>
              <a:buChar char="•"/>
              <a:defRPr sz="3200"/>
            </a:pPr>
            <a:r>
              <a:rPr sz="3600" dirty="0"/>
              <a:t>Exception</a:t>
            </a:r>
          </a:p>
          <a:p>
            <a:pPr marL="1779961" lvl="1" indent="-571557">
              <a:buSzPct val="100000"/>
              <a:buFont typeface="Arial"/>
              <a:buChar char="•"/>
              <a:defRPr sz="3200"/>
            </a:pPr>
            <a:r>
              <a:rPr sz="3600" dirty="0"/>
              <a:t>Config</a:t>
            </a:r>
          </a:p>
          <a:p>
            <a:pPr marL="1779961" lvl="1" indent="-571557">
              <a:buSzPct val="100000"/>
              <a:buFont typeface="Arial"/>
              <a:buChar char="•"/>
              <a:defRPr sz="3200"/>
            </a:pPr>
            <a:r>
              <a:rPr sz="3600" dirty="0"/>
              <a:t>Application</a:t>
            </a:r>
          </a:p>
          <a:p>
            <a:pPr marL="1779961" lvl="1" indent="-571557">
              <a:buSzPct val="100000"/>
              <a:buFont typeface="Arial"/>
              <a:buChar char="•"/>
              <a:defRPr sz="3200"/>
            </a:pPr>
            <a:r>
              <a:rPr sz="3600" dirty="0"/>
              <a:t>Session</a:t>
            </a:r>
          </a:p>
          <a:p>
            <a:pPr marL="1779961" lvl="1" indent="-571557">
              <a:buSzPct val="100000"/>
              <a:buFont typeface="Arial"/>
              <a:buChar char="•"/>
              <a:defRPr sz="3200"/>
            </a:pPr>
            <a:r>
              <a:rPr sz="3600" dirty="0"/>
              <a:t>Request</a:t>
            </a:r>
          </a:p>
          <a:p>
            <a:pPr marL="1779961" lvl="1" indent="-571557">
              <a:buSzPct val="100000"/>
              <a:buFont typeface="Arial"/>
              <a:buChar char="•"/>
              <a:defRPr sz="3200"/>
            </a:pPr>
            <a:r>
              <a:rPr sz="3600" dirty="0"/>
              <a:t>Response</a:t>
            </a:r>
          </a:p>
        </p:txBody>
      </p:sp>
      <p:pic>
        <p:nvPicPr>
          <p:cNvPr id="364" name="Screen Shot 2017-08-26 at 11.56.01 PM.png" descr="Screen Shot 2017-08-26 at 11.56.01 PM.png"/>
          <p:cNvPicPr>
            <a:picLocks noChangeAspect="1"/>
          </p:cNvPicPr>
          <p:nvPr/>
        </p:nvPicPr>
        <p:blipFill>
          <a:blip r:embed="rId3">
            <a:extLst/>
          </a:blip>
          <a:stretch>
            <a:fillRect/>
          </a:stretch>
        </p:blipFill>
        <p:spPr>
          <a:xfrm>
            <a:off x="6792194" y="5875203"/>
            <a:ext cx="17338108" cy="7006091"/>
          </a:xfrm>
          <a:prstGeom prst="rect">
            <a:avLst/>
          </a:prstGeom>
          <a:ln w="12700">
            <a:miter lim="400000"/>
          </a:ln>
        </p:spPr>
      </p:pic>
    </p:spTree>
    <p:extLst>
      <p:ext uri="{BB962C8B-B14F-4D97-AF65-F5344CB8AC3E}">
        <p14:creationId xmlns:p14="http://schemas.microsoft.com/office/powerpoint/2010/main" val="1407077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61"/>
                                        </p:tgtEl>
                                        <p:attrNameLst>
                                          <p:attrName>style.visibility</p:attrName>
                                        </p:attrNameLst>
                                      </p:cBhvr>
                                      <p:to>
                                        <p:strVal val="visible"/>
                                      </p:to>
                                    </p:set>
                                    <p:anim calcmode="lin" valueType="num">
                                      <p:cBhvr>
                                        <p:cTn id="7" dur="1000" fill="hold"/>
                                        <p:tgtEl>
                                          <p:spTgt spid="361"/>
                                        </p:tgtEl>
                                        <p:attrNameLst>
                                          <p:attrName>ppt_x</p:attrName>
                                        </p:attrNameLst>
                                      </p:cBhvr>
                                      <p:tavLst>
                                        <p:tav tm="0">
                                          <p:val>
                                            <p:strVal val="0-#ppt_w/2"/>
                                          </p:val>
                                        </p:tav>
                                        <p:tav tm="100000">
                                          <p:val>
                                            <p:strVal val="#ppt_x"/>
                                          </p:val>
                                        </p:tav>
                                      </p:tavLst>
                                    </p:anim>
                                    <p:anim calcmode="lin" valueType="num">
                                      <p:cBhvr>
                                        <p:cTn id="8" dur="1000" fill="hold"/>
                                        <p:tgtEl>
                                          <p:spTgt spid="36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62"/>
                                        </p:tgtEl>
                                        <p:attrNameLst>
                                          <p:attrName>style.visibility</p:attrName>
                                        </p:attrNameLst>
                                      </p:cBhvr>
                                      <p:to>
                                        <p:strVal val="visible"/>
                                      </p:to>
                                    </p:set>
                                    <p:anim calcmode="lin" valueType="num">
                                      <p:cBhvr>
                                        <p:cTn id="12" dur="500" fill="hold"/>
                                        <p:tgtEl>
                                          <p:spTgt spid="362"/>
                                        </p:tgtEl>
                                        <p:attrNameLst>
                                          <p:attrName>ppt_x</p:attrName>
                                        </p:attrNameLst>
                                      </p:cBhvr>
                                      <p:tavLst>
                                        <p:tav tm="0">
                                          <p:val>
                                            <p:strVal val="#ppt_x"/>
                                          </p:val>
                                        </p:tav>
                                        <p:tav tm="100000">
                                          <p:val>
                                            <p:strVal val="#ppt_x"/>
                                          </p:val>
                                        </p:tav>
                                      </p:tavLst>
                                    </p:anim>
                                    <p:anim calcmode="lin" valueType="num">
                                      <p:cBhvr>
                                        <p:cTn id="13" dur="500" fill="hold"/>
                                        <p:tgtEl>
                                          <p:spTgt spid="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animBg="1" advAuto="0"/>
      <p:bldP spid="362"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 name="Group 9"/>
          <p:cNvGrpSpPr/>
          <p:nvPr/>
        </p:nvGrpSpPr>
        <p:grpSpPr>
          <a:xfrm>
            <a:off x="19147628" y="9853826"/>
            <a:ext cx="3026674" cy="3026673"/>
            <a:chOff x="0" y="0"/>
            <a:chExt cx="3026475" cy="3026475"/>
          </a:xfrm>
        </p:grpSpPr>
        <p:graphicFrame>
          <p:nvGraphicFramePr>
            <p:cNvPr id="36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6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6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Implicit Objects</a:t>
            </a:r>
          </a:p>
        </p:txBody>
      </p:sp>
      <p:sp>
        <p:nvSpPr>
          <p:cNvPr id="370" name="10 Conector recto"/>
          <p:cNvSpPr/>
          <p:nvPr/>
        </p:nvSpPr>
        <p:spPr>
          <a:xfrm>
            <a:off x="1905917" y="2763853"/>
            <a:ext cx="5105186" cy="1"/>
          </a:xfrm>
          <a:prstGeom prst="line">
            <a:avLst/>
          </a:prstGeom>
          <a:ln w="57150">
            <a:solidFill>
              <a:srgbClr val="C00000"/>
            </a:solidFill>
            <a:miter/>
          </a:ln>
        </p:spPr>
        <p:txBody>
          <a:bodyPr lIns="45722" rIns="45722"/>
          <a:lstStyle/>
          <a:p>
            <a:endParaRPr/>
          </a:p>
        </p:txBody>
      </p:sp>
      <p:sp>
        <p:nvSpPr>
          <p:cNvPr id="371" name="TextBox 34"/>
          <p:cNvSpPr txBox="1"/>
          <p:nvPr/>
        </p:nvSpPr>
        <p:spPr>
          <a:xfrm>
            <a:off x="2428454" y="3506570"/>
            <a:ext cx="19983523" cy="50783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Page: Page is an implict object. Page object is used for referencing auto generated Servlet class. For using page object type casting must be done.</a:t>
            </a:r>
          </a:p>
          <a:p>
            <a:pPr marL="571557" indent="-571557">
              <a:buSzPct val="100000"/>
              <a:buFont typeface="Arial"/>
              <a:buChar char="•"/>
              <a:defRPr sz="3200"/>
            </a:pPr>
            <a:r>
              <a:rPr sz="3600" dirty="0"/>
              <a:t>Out: Out object is used for writing data into buffer. Out object belongs to JspWriter. Out object is mostly used with JspExpression to invoke the class.</a:t>
            </a:r>
          </a:p>
          <a:p>
            <a:pPr marL="571557" indent="-571557">
              <a:buSzPct val="100000"/>
              <a:buFont typeface="Arial"/>
              <a:buChar char="•"/>
              <a:defRPr sz="3200"/>
            </a:pPr>
            <a:r>
              <a:rPr sz="3600" dirty="0"/>
              <a:t>Request: Request is an implict object of HttpServletRequest. Request object is used for requesting parameters, character encoding, header type, content, information, remote address, server name, server port.</a:t>
            </a:r>
          </a:p>
          <a:p>
            <a:pPr marL="571557" indent="-571557">
              <a:buSzPct val="100000"/>
              <a:buFont typeface="Arial"/>
              <a:buChar char="•"/>
              <a:defRPr sz="3200"/>
            </a:pPr>
            <a:r>
              <a:rPr sz="3600" dirty="0"/>
              <a:t>Exception: Exception object is typically utilized for producing a suitable reaction to the mistake condition</a:t>
            </a:r>
            <a:r>
              <a:rPr sz="3600" dirty="0" smtClean="0"/>
              <a:t>.</a:t>
            </a:r>
            <a:endParaRPr sz="3600" dirty="0"/>
          </a:p>
        </p:txBody>
      </p:sp>
    </p:spTree>
    <p:extLst>
      <p:ext uri="{BB962C8B-B14F-4D97-AF65-F5344CB8AC3E}">
        <p14:creationId xmlns:p14="http://schemas.microsoft.com/office/powerpoint/2010/main" val="661823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69"/>
                                        </p:tgtEl>
                                        <p:attrNameLst>
                                          <p:attrName>style.visibility</p:attrName>
                                        </p:attrNameLst>
                                      </p:cBhvr>
                                      <p:to>
                                        <p:strVal val="visible"/>
                                      </p:to>
                                    </p:set>
                                    <p:anim calcmode="lin" valueType="num">
                                      <p:cBhvr>
                                        <p:cTn id="7" dur="1000" fill="hold"/>
                                        <p:tgtEl>
                                          <p:spTgt spid="369"/>
                                        </p:tgtEl>
                                        <p:attrNameLst>
                                          <p:attrName>ppt_x</p:attrName>
                                        </p:attrNameLst>
                                      </p:cBhvr>
                                      <p:tavLst>
                                        <p:tav tm="0">
                                          <p:val>
                                            <p:strVal val="0-#ppt_w/2"/>
                                          </p:val>
                                        </p:tav>
                                        <p:tav tm="100000">
                                          <p:val>
                                            <p:strVal val="#ppt_x"/>
                                          </p:val>
                                        </p:tav>
                                      </p:tavLst>
                                    </p:anim>
                                    <p:anim calcmode="lin" valueType="num">
                                      <p:cBhvr>
                                        <p:cTn id="8" dur="1000" fill="hold"/>
                                        <p:tgtEl>
                                          <p:spTgt spid="36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70"/>
                                        </p:tgtEl>
                                        <p:attrNameLst>
                                          <p:attrName>style.visibility</p:attrName>
                                        </p:attrNameLst>
                                      </p:cBhvr>
                                      <p:to>
                                        <p:strVal val="visible"/>
                                      </p:to>
                                    </p:set>
                                    <p:anim calcmode="lin" valueType="num">
                                      <p:cBhvr>
                                        <p:cTn id="12" dur="500" fill="hold"/>
                                        <p:tgtEl>
                                          <p:spTgt spid="370"/>
                                        </p:tgtEl>
                                        <p:attrNameLst>
                                          <p:attrName>ppt_x</p:attrName>
                                        </p:attrNameLst>
                                      </p:cBhvr>
                                      <p:tavLst>
                                        <p:tav tm="0">
                                          <p:val>
                                            <p:strVal val="#ppt_x"/>
                                          </p:val>
                                        </p:tav>
                                        <p:tav tm="100000">
                                          <p:val>
                                            <p:strVal val="#ppt_x"/>
                                          </p:val>
                                        </p:tav>
                                      </p:tavLst>
                                    </p:anim>
                                    <p:anim calcmode="lin" valueType="num">
                                      <p:cBhvr>
                                        <p:cTn id="13" dur="500" fill="hold"/>
                                        <p:tgtEl>
                                          <p:spTgt spid="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animBg="1" advAuto="0"/>
      <p:bldP spid="37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 name="Group 9"/>
          <p:cNvGrpSpPr/>
          <p:nvPr/>
        </p:nvGrpSpPr>
        <p:grpSpPr>
          <a:xfrm>
            <a:off x="19147628" y="9853826"/>
            <a:ext cx="3026674" cy="3026673"/>
            <a:chOff x="0" y="0"/>
            <a:chExt cx="3026475" cy="3026475"/>
          </a:xfrm>
        </p:grpSpPr>
        <p:graphicFrame>
          <p:nvGraphicFramePr>
            <p:cNvPr id="36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6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6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JSP Implicit </a:t>
            </a:r>
            <a:r>
              <a:rPr dirty="0" smtClean="0"/>
              <a:t>Objects</a:t>
            </a:r>
            <a:r>
              <a:rPr lang="mr-IN" dirty="0" smtClean="0"/>
              <a:t>…</a:t>
            </a:r>
            <a:endParaRPr dirty="0"/>
          </a:p>
        </p:txBody>
      </p:sp>
      <p:sp>
        <p:nvSpPr>
          <p:cNvPr id="370" name="10 Conector recto"/>
          <p:cNvSpPr/>
          <p:nvPr/>
        </p:nvSpPr>
        <p:spPr>
          <a:xfrm>
            <a:off x="1905917" y="2763853"/>
            <a:ext cx="5105186" cy="1"/>
          </a:xfrm>
          <a:prstGeom prst="line">
            <a:avLst/>
          </a:prstGeom>
          <a:ln w="57150">
            <a:solidFill>
              <a:srgbClr val="C00000"/>
            </a:solidFill>
            <a:miter/>
          </a:ln>
        </p:spPr>
        <p:txBody>
          <a:bodyPr lIns="45722" rIns="45722"/>
          <a:lstStyle/>
          <a:p>
            <a:endParaRPr/>
          </a:p>
        </p:txBody>
      </p:sp>
      <p:sp>
        <p:nvSpPr>
          <p:cNvPr id="371" name="TextBox 34"/>
          <p:cNvSpPr txBox="1"/>
          <p:nvPr/>
        </p:nvSpPr>
        <p:spPr>
          <a:xfrm>
            <a:off x="2428454" y="3506570"/>
            <a:ext cx="19983523" cy="618630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lang="en-US" sz="3600" dirty="0"/>
              <a:t>Page Content: The </a:t>
            </a:r>
            <a:r>
              <a:rPr lang="en-US" sz="3600" dirty="0" err="1"/>
              <a:t>pageContext</a:t>
            </a:r>
            <a:r>
              <a:rPr lang="en-US" sz="3600" dirty="0"/>
              <a:t> is utilized to indicate the whole JSP page. </a:t>
            </a:r>
            <a:r>
              <a:rPr lang="en-US" sz="3600" dirty="0" err="1"/>
              <a:t>PageContext</a:t>
            </a:r>
            <a:r>
              <a:rPr lang="en-US" sz="3600" dirty="0"/>
              <a:t> object is an instance of a </a:t>
            </a:r>
            <a:r>
              <a:rPr lang="en-US" sz="3600" dirty="0" err="1"/>
              <a:t>javax.servlet.jsp.PageContext.PageContent</a:t>
            </a:r>
            <a:r>
              <a:rPr lang="en-US" sz="3600" dirty="0"/>
              <a:t> object is used as a way to get to data about the page while concealing a large portion of the execution points of interest.</a:t>
            </a:r>
          </a:p>
          <a:p>
            <a:pPr marL="571557" indent="-571557">
              <a:buSzPct val="100000"/>
              <a:buFont typeface="Arial"/>
              <a:buChar char="•"/>
              <a:defRPr sz="3200"/>
            </a:pPr>
            <a:r>
              <a:rPr lang="en-US" sz="3600" dirty="0" err="1"/>
              <a:t>Config</a:t>
            </a:r>
            <a:r>
              <a:rPr lang="en-US" sz="3600" dirty="0"/>
              <a:t>: This object is utilized to get introduction parameter for a specific JSP page and it is made to every single JSP page.</a:t>
            </a:r>
          </a:p>
          <a:p>
            <a:pPr marL="571557" indent="-571557">
              <a:buSzPct val="100000"/>
              <a:buFont typeface="Arial"/>
              <a:buChar char="•"/>
              <a:defRPr sz="3200"/>
            </a:pPr>
            <a:r>
              <a:rPr lang="en-US" sz="3600" dirty="0"/>
              <a:t>Response: Response object is used for providing methods to the HTML header. </a:t>
            </a:r>
            <a:r>
              <a:rPr lang="en-US" sz="3600" dirty="0" err="1"/>
              <a:t>Responce</a:t>
            </a:r>
            <a:r>
              <a:rPr lang="en-US" sz="3600" dirty="0"/>
              <a:t> object is </a:t>
            </a:r>
            <a:r>
              <a:rPr lang="en-US" sz="3600" dirty="0" err="1"/>
              <a:t>implict</a:t>
            </a:r>
            <a:r>
              <a:rPr lang="en-US" sz="3600" dirty="0"/>
              <a:t> of  </a:t>
            </a:r>
            <a:r>
              <a:rPr lang="en-US" sz="3600" dirty="0" err="1"/>
              <a:t>javax.servlet.http.HttpServletRequest</a:t>
            </a:r>
            <a:r>
              <a:rPr lang="en-US" sz="3600" dirty="0"/>
              <a:t>.</a:t>
            </a:r>
          </a:p>
          <a:p>
            <a:pPr marL="571557" indent="-571557">
              <a:buSzPct val="100000"/>
              <a:buFont typeface="Arial"/>
              <a:buChar char="•"/>
              <a:defRPr sz="3200"/>
            </a:pPr>
            <a:r>
              <a:rPr lang="en-US" sz="3600" dirty="0"/>
              <a:t>Session: Session object is associated with HTTP Request. Session object is for set, get or remove attribute or to get session information.</a:t>
            </a:r>
          </a:p>
          <a:p>
            <a:pPr marL="571557" indent="-571557">
              <a:buSzPct val="100000"/>
              <a:buFont typeface="Arial"/>
              <a:buChar char="•"/>
              <a:defRPr sz="3200"/>
            </a:pPr>
            <a:r>
              <a:rPr lang="en-US" sz="3600" dirty="0"/>
              <a:t>Application: It is an instance of a </a:t>
            </a:r>
            <a:r>
              <a:rPr lang="en-US" sz="3600" dirty="0" err="1"/>
              <a:t>javax.servlet.ServletContext</a:t>
            </a:r>
            <a:r>
              <a:rPr lang="en-US" sz="3600" dirty="0"/>
              <a:t>. Application object is created by web container. Application object is also used to get </a:t>
            </a:r>
            <a:r>
              <a:rPr lang="en-US" sz="3600" dirty="0" err="1"/>
              <a:t>RequestDispatcher</a:t>
            </a:r>
            <a:r>
              <a:rPr lang="en-US" sz="3600" dirty="0"/>
              <a:t> object.</a:t>
            </a:r>
          </a:p>
        </p:txBody>
      </p:sp>
    </p:spTree>
    <p:extLst>
      <p:ext uri="{BB962C8B-B14F-4D97-AF65-F5344CB8AC3E}">
        <p14:creationId xmlns:p14="http://schemas.microsoft.com/office/powerpoint/2010/main" val="1083393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69"/>
                                        </p:tgtEl>
                                        <p:attrNameLst>
                                          <p:attrName>style.visibility</p:attrName>
                                        </p:attrNameLst>
                                      </p:cBhvr>
                                      <p:to>
                                        <p:strVal val="visible"/>
                                      </p:to>
                                    </p:set>
                                    <p:anim calcmode="lin" valueType="num">
                                      <p:cBhvr>
                                        <p:cTn id="7" dur="1000" fill="hold"/>
                                        <p:tgtEl>
                                          <p:spTgt spid="369"/>
                                        </p:tgtEl>
                                        <p:attrNameLst>
                                          <p:attrName>ppt_x</p:attrName>
                                        </p:attrNameLst>
                                      </p:cBhvr>
                                      <p:tavLst>
                                        <p:tav tm="0">
                                          <p:val>
                                            <p:strVal val="0-#ppt_w/2"/>
                                          </p:val>
                                        </p:tav>
                                        <p:tav tm="100000">
                                          <p:val>
                                            <p:strVal val="#ppt_x"/>
                                          </p:val>
                                        </p:tav>
                                      </p:tavLst>
                                    </p:anim>
                                    <p:anim calcmode="lin" valueType="num">
                                      <p:cBhvr>
                                        <p:cTn id="8" dur="1000" fill="hold"/>
                                        <p:tgtEl>
                                          <p:spTgt spid="36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70"/>
                                        </p:tgtEl>
                                        <p:attrNameLst>
                                          <p:attrName>style.visibility</p:attrName>
                                        </p:attrNameLst>
                                      </p:cBhvr>
                                      <p:to>
                                        <p:strVal val="visible"/>
                                      </p:to>
                                    </p:set>
                                    <p:anim calcmode="lin" valueType="num">
                                      <p:cBhvr>
                                        <p:cTn id="12" dur="500" fill="hold"/>
                                        <p:tgtEl>
                                          <p:spTgt spid="370"/>
                                        </p:tgtEl>
                                        <p:attrNameLst>
                                          <p:attrName>ppt_x</p:attrName>
                                        </p:attrNameLst>
                                      </p:cBhvr>
                                      <p:tavLst>
                                        <p:tav tm="0">
                                          <p:val>
                                            <p:strVal val="#ppt_x"/>
                                          </p:val>
                                        </p:tav>
                                        <p:tav tm="100000">
                                          <p:val>
                                            <p:strVal val="#ppt_x"/>
                                          </p:val>
                                        </p:tav>
                                      </p:tavLst>
                                    </p:anim>
                                    <p:anim calcmode="lin" valueType="num">
                                      <p:cBhvr>
                                        <p:cTn id="13" dur="500" fill="hold"/>
                                        <p:tgtEl>
                                          <p:spTgt spid="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animBg="1" advAuto="0"/>
      <p:bldP spid="370"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79959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about Advanced JSP Techniques</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Design Patterns and Architecture styles with JSP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Model View Controller (MVC ) Architecture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Model 1/Model 2 Architecture  </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Expression Language (EL)</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JSTL  &amp; Tag Library</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Custom </a:t>
            </a:r>
            <a:r>
              <a:rPr lang="en-US" sz="3600" dirty="0" smtClean="0">
                <a:ea typeface="Open Sans" panose="020B0606030504020204" pitchFamily="34" charset="0"/>
                <a:cs typeface="Open Sans" panose="020B0606030504020204" pitchFamily="34" charset="0"/>
              </a:rPr>
              <a:t>tags in practice</a:t>
            </a: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633847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Standard Actions (</a:t>
            </a:r>
            <a:r>
              <a:rPr lang="en-US" sz="3600" dirty="0" err="1">
                <a:ea typeface="Open Sans" panose="020B0606030504020204" pitchFamily="34" charset="0"/>
                <a:cs typeface="Open Sans" panose="020B0606030504020204" pitchFamily="34" charset="0"/>
              </a:rPr>
              <a:t>useBean</a:t>
            </a:r>
            <a:r>
              <a:rPr lang="en-US" sz="3600" dirty="0">
                <a:ea typeface="Open Sans" panose="020B0606030504020204" pitchFamily="34" charset="0"/>
                <a:cs typeface="Open Sans" panose="020B0606030504020204" pitchFamily="34" charset="0"/>
              </a:rPr>
              <a:t> tag, </a:t>
            </a:r>
            <a:r>
              <a:rPr lang="en-US" sz="3600" dirty="0" err="1">
                <a:ea typeface="Open Sans" panose="020B0606030504020204" pitchFamily="34" charset="0"/>
                <a:cs typeface="Open Sans" panose="020B0606030504020204" pitchFamily="34" charset="0"/>
              </a:rPr>
              <a:t>setProperty</a:t>
            </a:r>
            <a:r>
              <a:rPr lang="en-US" sz="3600" dirty="0">
                <a:ea typeface="Open Sans" panose="020B0606030504020204" pitchFamily="34" charset="0"/>
                <a:cs typeface="Open Sans" panose="020B0606030504020204" pitchFamily="34" charset="0"/>
              </a:rPr>
              <a:t> tag , </a:t>
            </a:r>
            <a:r>
              <a:rPr lang="en-US" sz="3600" dirty="0" err="1">
                <a:ea typeface="Open Sans" panose="020B0606030504020204" pitchFamily="34" charset="0"/>
                <a:cs typeface="Open Sans" panose="020B0606030504020204" pitchFamily="34" charset="0"/>
              </a:rPr>
              <a:t>getProperty</a:t>
            </a:r>
            <a:r>
              <a:rPr lang="en-US" sz="3600" dirty="0">
                <a:ea typeface="Open Sans" panose="020B0606030504020204" pitchFamily="34" charset="0"/>
                <a:cs typeface="Open Sans" panose="020B0606030504020204" pitchFamily="34" charset="0"/>
              </a:rPr>
              <a:t> tag, include tag, forward tag, </a:t>
            </a:r>
            <a:r>
              <a:rPr lang="en-US" sz="3600" dirty="0" err="1">
                <a:ea typeface="Open Sans" panose="020B0606030504020204" pitchFamily="34" charset="0"/>
                <a:cs typeface="Open Sans" panose="020B0606030504020204" pitchFamily="34" charset="0"/>
              </a:rPr>
              <a:t>param</a:t>
            </a:r>
            <a:r>
              <a:rPr lang="en-US" sz="3600" dirty="0">
                <a:ea typeface="Open Sans" panose="020B0606030504020204" pitchFamily="34" charset="0"/>
                <a:cs typeface="Open Sans" panose="020B0606030504020204" pitchFamily="34" charset="0"/>
              </a:rPr>
              <a:t> tag, plug-in tag , </a:t>
            </a:r>
            <a:r>
              <a:rPr lang="en-US" sz="3600" dirty="0" err="1">
                <a:ea typeface="Open Sans" panose="020B0606030504020204" pitchFamily="34" charset="0"/>
                <a:cs typeface="Open Sans" panose="020B0606030504020204" pitchFamily="34" charset="0"/>
              </a:rPr>
              <a:t>params</a:t>
            </a:r>
            <a:r>
              <a:rPr lang="en-US" sz="3600" dirty="0">
                <a:ea typeface="Open Sans" panose="020B0606030504020204" pitchFamily="34" charset="0"/>
                <a:cs typeface="Open Sans" panose="020B0606030504020204" pitchFamily="34" charset="0"/>
              </a:rPr>
              <a:t> tag , fallback tag, directives tag , </a:t>
            </a:r>
            <a:r>
              <a:rPr lang="en-US" sz="3600" dirty="0" err="1">
                <a:ea typeface="Open Sans" panose="020B0606030504020204" pitchFamily="34" charset="0"/>
                <a:cs typeface="Open Sans" panose="020B0606030504020204" pitchFamily="34" charset="0"/>
              </a:rPr>
              <a:t>scriptlet</a:t>
            </a:r>
            <a:r>
              <a:rPr lang="en-US" sz="3600" dirty="0">
                <a:ea typeface="Open Sans" panose="020B0606030504020204" pitchFamily="34" charset="0"/>
                <a:cs typeface="Open Sans" panose="020B0606030504020204" pitchFamily="34" charset="0"/>
              </a:rPr>
              <a:t> tag, expression tag)</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Custom Actions (classic tags, simple tags)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Scopes Introduction</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Request Scope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Application Scope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Session Scope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Page Scope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implicit objects  </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9"/>
          <p:cNvGrpSpPr/>
          <p:nvPr/>
        </p:nvGrpSpPr>
        <p:grpSpPr>
          <a:xfrm>
            <a:off x="19147628" y="9853826"/>
            <a:ext cx="3026674" cy="3026673"/>
            <a:chOff x="0" y="0"/>
            <a:chExt cx="3026475" cy="3026475"/>
          </a:xfrm>
        </p:grpSpPr>
        <p:graphicFrame>
          <p:nvGraphicFramePr>
            <p:cNvPr id="29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JSP Standard Actions</a:t>
            </a:r>
            <a:endParaRPr dirty="0"/>
          </a:p>
        </p:txBody>
      </p:sp>
      <p:sp>
        <p:nvSpPr>
          <p:cNvPr id="300" name="10 Conector recto"/>
          <p:cNvSpPr/>
          <p:nvPr/>
        </p:nvSpPr>
        <p:spPr>
          <a:xfrm>
            <a:off x="1905919" y="2763854"/>
            <a:ext cx="4886276" cy="0"/>
          </a:xfrm>
          <a:prstGeom prst="line">
            <a:avLst/>
          </a:prstGeom>
          <a:ln w="57150">
            <a:solidFill>
              <a:srgbClr val="C00000"/>
            </a:solidFill>
            <a:miter/>
          </a:ln>
        </p:spPr>
        <p:txBody>
          <a:bodyPr lIns="45722" rIns="45722"/>
          <a:lstStyle/>
          <a:p>
            <a:endParaRPr/>
          </a:p>
        </p:txBody>
      </p:sp>
      <p:sp>
        <p:nvSpPr>
          <p:cNvPr id="301" name="TextBox 34"/>
          <p:cNvSpPr txBox="1"/>
          <p:nvPr/>
        </p:nvSpPr>
        <p:spPr>
          <a:xfrm>
            <a:off x="2471714" y="3033369"/>
            <a:ext cx="19983523" cy="1006429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Actions </a:t>
            </a:r>
            <a:r>
              <a:rPr lang="en-US" sz="3600" dirty="0"/>
              <a:t>use constructs in XML syntax to control the behavior of the servlet engine. You can dynamically insert a file, reuse JavaBeans components, forward the user to another page, or generate HTML for the Java plugin</a:t>
            </a:r>
            <a:r>
              <a:rPr lang="en-US" sz="3600" dirty="0" smtClean="0"/>
              <a:t>.</a:t>
            </a:r>
          </a:p>
          <a:p>
            <a:pPr marL="571557" indent="-571557">
              <a:buSzPct val="100000"/>
              <a:buFont typeface="Arial"/>
              <a:buChar char="•"/>
              <a:defRPr sz="3600"/>
            </a:pPr>
            <a:r>
              <a:rPr lang="en-US" sz="3600" dirty="0" smtClean="0"/>
              <a:t>There </a:t>
            </a:r>
            <a:r>
              <a:rPr lang="en-US" sz="3600" dirty="0"/>
              <a:t>is only one syntax for the Action element, as it conforms to the XML </a:t>
            </a:r>
            <a:r>
              <a:rPr lang="en-US" sz="3600" dirty="0" smtClean="0"/>
              <a:t>standard:</a:t>
            </a:r>
          </a:p>
          <a:p>
            <a:pPr marL="1779840" lvl="1" indent="-571557">
              <a:buSzPct val="100000"/>
              <a:buFont typeface="Arial"/>
              <a:buChar char="•"/>
              <a:defRPr sz="3600"/>
            </a:pPr>
            <a:r>
              <a:rPr lang="en-US" sz="3600" dirty="0"/>
              <a:t>&lt;</a:t>
            </a:r>
            <a:r>
              <a:rPr lang="en-US" sz="3600" dirty="0" err="1"/>
              <a:t>jsp:action_name</a:t>
            </a:r>
            <a:r>
              <a:rPr lang="en-US" sz="3600" dirty="0"/>
              <a:t> attribute = "value" </a:t>
            </a:r>
            <a:r>
              <a:rPr lang="en-US" sz="3600" dirty="0" smtClean="0"/>
              <a:t>/&gt;</a:t>
            </a:r>
          </a:p>
          <a:p>
            <a:pPr marL="571557" indent="-571557">
              <a:buSzPct val="100000"/>
              <a:buFont typeface="Arial"/>
              <a:buChar char="•"/>
              <a:defRPr sz="3600"/>
            </a:pPr>
            <a:r>
              <a:rPr lang="en-US" sz="3600" dirty="0"/>
              <a:t>Action elements are basically predefined functions</a:t>
            </a:r>
            <a:r>
              <a:rPr lang="en-US" sz="3600" dirty="0" smtClean="0"/>
              <a:t>.</a:t>
            </a:r>
          </a:p>
          <a:p>
            <a:pPr marL="571557" indent="-571557">
              <a:buSzPct val="100000"/>
              <a:buFont typeface="Arial"/>
              <a:buChar char="•"/>
              <a:defRPr sz="3600"/>
            </a:pPr>
            <a:r>
              <a:rPr lang="en-US" sz="3600" dirty="0"/>
              <a:t>There are two attributes that are common to all Action elements: the id attribute and the scope attribute</a:t>
            </a:r>
            <a:r>
              <a:rPr lang="en-US" sz="3600" dirty="0" smtClean="0"/>
              <a:t>.</a:t>
            </a:r>
          </a:p>
          <a:p>
            <a:pPr marL="571557" indent="-571557">
              <a:buSzPct val="100000"/>
              <a:buFont typeface="Arial"/>
              <a:buChar char="•"/>
              <a:defRPr sz="3600"/>
            </a:pPr>
            <a:r>
              <a:rPr lang="en-US" sz="3600" dirty="0"/>
              <a:t>The id attribute uniquely identifies the Action element, and allows the action to be referenced inside the JSP page. If the Action creates an instance of an object, the id value can be used to reference it through the implicit object </a:t>
            </a:r>
            <a:r>
              <a:rPr lang="en-US" sz="3600" dirty="0" err="1" smtClean="0"/>
              <a:t>PageContext</a:t>
            </a:r>
            <a:r>
              <a:rPr lang="en-US" sz="3600" dirty="0" smtClean="0"/>
              <a:t> (more on this later).</a:t>
            </a:r>
          </a:p>
          <a:p>
            <a:pPr marL="571557" indent="-571557">
              <a:buSzPct val="100000"/>
              <a:buFont typeface="Arial"/>
              <a:buChar char="•"/>
              <a:defRPr sz="3600"/>
            </a:pPr>
            <a:r>
              <a:rPr lang="en-US" sz="3600" dirty="0"/>
              <a:t>This attribute identifies the lifecycle of the Action element. The id attribute and the scope attribute are directly related, as the scope attribute determines the lifespan of the object associated with the id. The scope attribute has four possible values: </a:t>
            </a:r>
          </a:p>
          <a:p>
            <a:pPr marL="1779840" lvl="1" indent="-571557">
              <a:buSzPct val="100000"/>
              <a:buFont typeface="Arial"/>
              <a:buChar char="•"/>
              <a:defRPr sz="3600"/>
            </a:pPr>
            <a:r>
              <a:rPr lang="en-US" sz="3600" dirty="0"/>
              <a:t>p</a:t>
            </a:r>
            <a:r>
              <a:rPr lang="en-US" sz="3600" dirty="0" smtClean="0"/>
              <a:t>age</a:t>
            </a:r>
          </a:p>
          <a:p>
            <a:pPr marL="1779840" lvl="1" indent="-571557">
              <a:buSzPct val="100000"/>
              <a:buFont typeface="Arial"/>
              <a:buChar char="•"/>
              <a:defRPr sz="3600"/>
            </a:pPr>
            <a:r>
              <a:rPr lang="en-US" sz="3600" dirty="0"/>
              <a:t>r</a:t>
            </a:r>
            <a:r>
              <a:rPr lang="en-US" sz="3600" dirty="0" smtClean="0"/>
              <a:t>equest</a:t>
            </a:r>
          </a:p>
          <a:p>
            <a:pPr marL="1779840" lvl="1" indent="-571557">
              <a:buSzPct val="100000"/>
              <a:buFont typeface="Arial"/>
              <a:buChar char="•"/>
              <a:defRPr sz="3600"/>
            </a:pPr>
            <a:r>
              <a:rPr lang="en-US" sz="3600" dirty="0" smtClean="0"/>
              <a:t>session</a:t>
            </a:r>
          </a:p>
          <a:p>
            <a:pPr marL="1779840" lvl="1" indent="-571557">
              <a:buSzPct val="100000"/>
              <a:buFont typeface="Arial"/>
              <a:buChar char="•"/>
              <a:defRPr sz="3600"/>
            </a:pPr>
            <a:r>
              <a:rPr lang="en-US" sz="3600" dirty="0" smtClean="0"/>
              <a:t>application</a:t>
            </a:r>
            <a:r>
              <a:rPr lang="en-US" sz="3600" dirty="0"/>
              <a:t>.</a:t>
            </a:r>
            <a:endParaRPr sz="3600" dirty="0"/>
          </a:p>
        </p:txBody>
      </p:sp>
    </p:spTree>
    <p:extLst>
      <p:ext uri="{BB962C8B-B14F-4D97-AF65-F5344CB8AC3E}">
        <p14:creationId xmlns:p14="http://schemas.microsoft.com/office/powerpoint/2010/main" val="2016138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9"/>
          <p:cNvGrpSpPr/>
          <p:nvPr/>
        </p:nvGrpSpPr>
        <p:grpSpPr>
          <a:xfrm>
            <a:off x="19147628" y="9853826"/>
            <a:ext cx="3026674" cy="3026673"/>
            <a:chOff x="0" y="0"/>
            <a:chExt cx="3026475" cy="3026475"/>
          </a:xfrm>
        </p:grpSpPr>
        <p:graphicFrame>
          <p:nvGraphicFramePr>
            <p:cNvPr id="29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JSP Standard Actions</a:t>
            </a:r>
            <a:endParaRPr dirty="0"/>
          </a:p>
        </p:txBody>
      </p:sp>
      <p:sp>
        <p:nvSpPr>
          <p:cNvPr id="300" name="10 Conector recto"/>
          <p:cNvSpPr/>
          <p:nvPr/>
        </p:nvSpPr>
        <p:spPr>
          <a:xfrm>
            <a:off x="1905919" y="2763854"/>
            <a:ext cx="4886276" cy="0"/>
          </a:xfrm>
          <a:prstGeom prst="line">
            <a:avLst/>
          </a:prstGeom>
          <a:ln w="57150">
            <a:solidFill>
              <a:srgbClr val="C00000"/>
            </a:solidFill>
            <a:miter/>
          </a:ln>
        </p:spPr>
        <p:txBody>
          <a:bodyPr lIns="45722" rIns="45722"/>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1356790982"/>
              </p:ext>
            </p:extLst>
          </p:nvPr>
        </p:nvGraphicFramePr>
        <p:xfrm>
          <a:off x="1910777" y="3168384"/>
          <a:ext cx="20263526" cy="9712120"/>
        </p:xfrm>
        <a:graphic>
          <a:graphicData uri="http://schemas.openxmlformats.org/drawingml/2006/table">
            <a:tbl>
              <a:tblPr>
                <a:tableStyleId>{5C22544A-7EE6-4342-B048-85BDC9FD1C3A}</a:tableStyleId>
              </a:tblPr>
              <a:tblGrid>
                <a:gridCol w="3164363"/>
                <a:gridCol w="17099163"/>
              </a:tblGrid>
              <a:tr h="882920">
                <a:tc>
                  <a:txBody>
                    <a:bodyPr/>
                    <a:lstStyle/>
                    <a:p>
                      <a:pPr algn="ctr" fontAlgn="b"/>
                      <a:r>
                        <a:rPr lang="en-US" sz="3600" u="none" strike="noStrike">
                          <a:solidFill>
                            <a:schemeClr val="bg1">
                              <a:lumMod val="95000"/>
                            </a:schemeClr>
                          </a:solidFill>
                          <a:effectLst/>
                        </a:rPr>
                        <a:t>Action</a:t>
                      </a:r>
                      <a:endParaRPr lang="en-US" sz="3600" b="1"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1"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882920">
                <a:tc>
                  <a:txBody>
                    <a:bodyPr/>
                    <a:lstStyle/>
                    <a:p>
                      <a:pPr algn="l" fontAlgn="b"/>
                      <a:r>
                        <a:rPr lang="en-US" sz="3600" u="none" strike="noStrike">
                          <a:effectLst/>
                        </a:rPr>
                        <a:t>jsp:include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Includes a file at the time the page is requested.</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jsp:useBean</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Finds or instantiates a JavaBean.</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jsp:setProperty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Sets the property of a JavaBean.</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jsp:getProperty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Inserts the property of a JavaBean into the output.</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jsp:forward</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Forwards the requester to a new page.</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jsp:plugin</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Generates browser-specific code that makes an OBJECT or EMBED tag for the Java plugin.</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jsp:element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Defines XML elements dynamically.</a:t>
                      </a:r>
                      <a:endParaRPr lang="en-US" sz="3600" b="0" i="0" u="none" strike="noStrike" dirty="0">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jsp:attribute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Defines dynamically-defined XML element's attribute.</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jsp:body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Defines dynamically-defined XML element's body.</a:t>
                      </a:r>
                      <a:endParaRPr lang="en-US" sz="3600" b="0" i="0" u="none" strike="noStrike">
                        <a:solidFill>
                          <a:srgbClr val="000000"/>
                        </a:solidFill>
                        <a:effectLst/>
                        <a:latin typeface="Calibri" charset="0"/>
                      </a:endParaRPr>
                    </a:p>
                  </a:txBody>
                  <a:tcPr marL="12700" marR="12700" marT="12700" marB="0" anchor="b"/>
                </a:tc>
              </a:tr>
              <a:tr h="882920">
                <a:tc>
                  <a:txBody>
                    <a:bodyPr/>
                    <a:lstStyle/>
                    <a:p>
                      <a:pPr algn="l" fontAlgn="b"/>
                      <a:r>
                        <a:rPr lang="en-US" sz="3600" u="none" strike="noStrike">
                          <a:effectLst/>
                        </a:rPr>
                        <a:t>jsp:text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Used to write template text in JSP pages and documents.</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944620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9"/>
          <p:cNvGrpSpPr/>
          <p:nvPr/>
        </p:nvGrpSpPr>
        <p:grpSpPr>
          <a:xfrm>
            <a:off x="19147628" y="9853826"/>
            <a:ext cx="3026674" cy="3026673"/>
            <a:chOff x="0" y="0"/>
            <a:chExt cx="3026475" cy="3026475"/>
          </a:xfrm>
        </p:grpSpPr>
        <p:graphicFrame>
          <p:nvGraphicFramePr>
            <p:cNvPr id="29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JSP Custom Tags</a:t>
            </a:r>
            <a:endParaRPr dirty="0"/>
          </a:p>
        </p:txBody>
      </p:sp>
      <p:sp>
        <p:nvSpPr>
          <p:cNvPr id="300" name="10 Conector recto"/>
          <p:cNvSpPr/>
          <p:nvPr/>
        </p:nvSpPr>
        <p:spPr>
          <a:xfrm>
            <a:off x="1905919" y="2763854"/>
            <a:ext cx="3896165" cy="0"/>
          </a:xfrm>
          <a:prstGeom prst="line">
            <a:avLst/>
          </a:prstGeom>
          <a:ln w="57150">
            <a:solidFill>
              <a:srgbClr val="C00000"/>
            </a:solidFill>
            <a:miter/>
          </a:ln>
        </p:spPr>
        <p:txBody>
          <a:bodyPr lIns="45722" rIns="45722"/>
          <a:lstStyle/>
          <a:p>
            <a:endParaRPr/>
          </a:p>
        </p:txBody>
      </p:sp>
      <p:sp>
        <p:nvSpPr>
          <p:cNvPr id="301" name="TextBox 34"/>
          <p:cNvSpPr txBox="1"/>
          <p:nvPr/>
        </p:nvSpPr>
        <p:spPr>
          <a:xfrm>
            <a:off x="2471714" y="3033369"/>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A custom tag is a user-defined JSP language element. When a JSP page containing a custom tag is translated into a servlet, the tag is converted to operations on an object called a tag handler. </a:t>
            </a:r>
            <a:endParaRPr lang="en-US" sz="3600" dirty="0" smtClean="0"/>
          </a:p>
          <a:p>
            <a:pPr marL="571557" indent="-571557">
              <a:buSzPct val="100000"/>
              <a:buFont typeface="Arial"/>
              <a:buChar char="•"/>
              <a:defRPr sz="3600"/>
            </a:pPr>
            <a:r>
              <a:rPr lang="en-US" sz="3600" dirty="0" smtClean="0"/>
              <a:t>The </a:t>
            </a:r>
            <a:r>
              <a:rPr lang="en-US" sz="3600" dirty="0"/>
              <a:t>Web container then invokes those operations when the JSP page's servlet is executed</a:t>
            </a:r>
            <a:r>
              <a:rPr lang="en-US" sz="3600" dirty="0" smtClean="0"/>
              <a:t>.</a:t>
            </a:r>
          </a:p>
          <a:p>
            <a:pPr marL="571557" indent="-571557">
              <a:buSzPct val="100000"/>
              <a:buFont typeface="Arial"/>
              <a:buChar char="•"/>
              <a:defRPr sz="3600"/>
            </a:pPr>
            <a:r>
              <a:rPr lang="en-US" sz="3600" dirty="0" smtClean="0"/>
              <a:t>JSP </a:t>
            </a:r>
            <a:r>
              <a:rPr lang="en-US" sz="3600" dirty="0"/>
              <a:t>tag extensions lets you create new tags that you can insert directly into a </a:t>
            </a:r>
            <a:r>
              <a:rPr lang="en-US" sz="3600" dirty="0" err="1"/>
              <a:t>JavaServer</a:t>
            </a:r>
            <a:r>
              <a:rPr lang="en-US" sz="3600" dirty="0"/>
              <a:t> Page. </a:t>
            </a:r>
            <a:endParaRPr lang="en-US" sz="3600" dirty="0" smtClean="0"/>
          </a:p>
          <a:p>
            <a:pPr marL="571557" indent="-571557">
              <a:buSzPct val="100000"/>
              <a:buFont typeface="Arial"/>
              <a:buChar char="•"/>
              <a:defRPr sz="3600"/>
            </a:pPr>
            <a:r>
              <a:rPr lang="en-US" sz="3600" dirty="0" smtClean="0"/>
              <a:t>The </a:t>
            </a:r>
            <a:r>
              <a:rPr lang="en-US" sz="3600" dirty="0"/>
              <a:t>JSP 2.0 specification introduced the Simple Tag Handlers for writing these custom tags</a:t>
            </a:r>
            <a:r>
              <a:rPr lang="en-US" sz="3600" dirty="0" smtClean="0"/>
              <a:t>.</a:t>
            </a:r>
          </a:p>
          <a:p>
            <a:pPr marL="571557" indent="-571557">
              <a:buSzPct val="100000"/>
              <a:buFont typeface="Arial"/>
              <a:buChar char="•"/>
              <a:defRPr sz="3600"/>
            </a:pPr>
            <a:r>
              <a:rPr lang="en-US" sz="3600" dirty="0" smtClean="0"/>
              <a:t>To </a:t>
            </a:r>
            <a:r>
              <a:rPr lang="en-US" sz="3600" dirty="0"/>
              <a:t>write a custom tag, you can simply extend </a:t>
            </a:r>
            <a:r>
              <a:rPr lang="en-US" sz="3600" dirty="0" err="1"/>
              <a:t>SimpleTagSupport</a:t>
            </a:r>
            <a:r>
              <a:rPr lang="en-US" sz="3600" dirty="0"/>
              <a:t> class and override the </a:t>
            </a:r>
            <a:r>
              <a:rPr lang="en-US" sz="3600" dirty="0" err="1"/>
              <a:t>doTag</a:t>
            </a:r>
            <a:r>
              <a:rPr lang="en-US" sz="3600" dirty="0"/>
              <a:t>() method, where you can place your code to generate content for the tag</a:t>
            </a:r>
            <a:r>
              <a:rPr lang="en-US" sz="3600" dirty="0" smtClean="0"/>
              <a:t>.</a:t>
            </a:r>
          </a:p>
          <a:p>
            <a:pPr marL="571557" indent="-571557">
              <a:buSzPct val="100000"/>
              <a:buFont typeface="Arial"/>
              <a:buChar char="•"/>
              <a:defRPr sz="3600"/>
            </a:pPr>
            <a:r>
              <a:rPr lang="en-US" sz="3600" dirty="0"/>
              <a:t>You can include a message in the body of the tag as you have seen with standard tags</a:t>
            </a:r>
            <a:r>
              <a:rPr lang="en-US" sz="3600" dirty="0" smtClean="0"/>
              <a:t>.</a:t>
            </a:r>
          </a:p>
          <a:p>
            <a:pPr marL="571557" indent="-571557">
              <a:buSzPct val="100000"/>
              <a:buFont typeface="Arial"/>
              <a:buChar char="•"/>
              <a:defRPr sz="3600"/>
            </a:pPr>
            <a:r>
              <a:rPr lang="en-US" sz="3600" dirty="0"/>
              <a:t>You can use various attributes along with your custom tags. To accept an attribute value, a custom tag class needs to implement the setter methods, identical to the JavaBean setter </a:t>
            </a:r>
            <a:r>
              <a:rPr lang="en-US" sz="3600" dirty="0" smtClean="0"/>
              <a:t>methods.</a:t>
            </a:r>
            <a:endParaRPr sz="3600" dirty="0"/>
          </a:p>
        </p:txBody>
      </p:sp>
    </p:spTree>
    <p:extLst>
      <p:ext uri="{BB962C8B-B14F-4D97-AF65-F5344CB8AC3E}">
        <p14:creationId xmlns:p14="http://schemas.microsoft.com/office/powerpoint/2010/main" val="160467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 name="Group 9"/>
          <p:cNvGrpSpPr/>
          <p:nvPr/>
        </p:nvGrpSpPr>
        <p:grpSpPr>
          <a:xfrm>
            <a:off x="19147628" y="9853826"/>
            <a:ext cx="3026674" cy="3026673"/>
            <a:chOff x="0" y="0"/>
            <a:chExt cx="3026475" cy="3026475"/>
          </a:xfrm>
        </p:grpSpPr>
        <p:graphicFrame>
          <p:nvGraphicFramePr>
            <p:cNvPr id="38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8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9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Custom Tags in </a:t>
            </a:r>
            <a:r>
              <a:rPr dirty="0" smtClean="0"/>
              <a:t>JSP</a:t>
            </a:r>
            <a:r>
              <a:rPr lang="mr-IN" dirty="0" smtClean="0"/>
              <a:t>…</a:t>
            </a:r>
            <a:endParaRPr dirty="0"/>
          </a:p>
        </p:txBody>
      </p:sp>
      <p:sp>
        <p:nvSpPr>
          <p:cNvPr id="391" name="10 Conector recto"/>
          <p:cNvSpPr/>
          <p:nvPr/>
        </p:nvSpPr>
        <p:spPr>
          <a:xfrm>
            <a:off x="1905918" y="2763853"/>
            <a:ext cx="4940267" cy="1"/>
          </a:xfrm>
          <a:prstGeom prst="line">
            <a:avLst/>
          </a:prstGeom>
          <a:ln w="57150">
            <a:solidFill>
              <a:srgbClr val="C00000"/>
            </a:solidFill>
            <a:miter/>
          </a:ln>
        </p:spPr>
        <p:txBody>
          <a:bodyPr lIns="45722" rIns="45722"/>
          <a:lstStyle/>
          <a:p>
            <a:endParaRPr/>
          </a:p>
        </p:txBody>
      </p:sp>
      <p:sp>
        <p:nvSpPr>
          <p:cNvPr id="392" name="TextBox 34"/>
          <p:cNvSpPr txBox="1"/>
          <p:nvPr/>
        </p:nvSpPr>
        <p:spPr>
          <a:xfrm>
            <a:off x="2428454" y="3506571"/>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200"/>
            </a:pPr>
            <a:r>
              <a:rPr sz="3600" dirty="0"/>
              <a:t>Custom Tags in JSP are user defined tags and are used to separate business logic from JSP pages and eliminate scriptlet tag. By using these custom tags one can use same business logic many </a:t>
            </a:r>
            <a:r>
              <a:rPr sz="3600" dirty="0" smtClean="0"/>
              <a:t>times.</a:t>
            </a:r>
            <a:endParaRPr lang="en-US" sz="3600" dirty="0" smtClean="0"/>
          </a:p>
          <a:p>
            <a:pPr marL="571557" indent="-571557">
              <a:buSzPct val="100000"/>
              <a:buFont typeface="Arial"/>
              <a:buChar char="•"/>
              <a:defRPr sz="3200"/>
            </a:pPr>
            <a:r>
              <a:rPr sz="3600" dirty="0" smtClean="0"/>
              <a:t>JSP </a:t>
            </a:r>
            <a:r>
              <a:rPr sz="3600" dirty="0"/>
              <a:t>page will be translated into servlet if it has custom tags, the tag handler is an instance used to translate user defined tags to operations. After the execution of JSP servlet page operations will be invoked by the web container. </a:t>
            </a:r>
          </a:p>
          <a:p>
            <a:pPr marL="571557" indent="-571557">
              <a:buSzPct val="100000"/>
              <a:buFont typeface="Arial"/>
              <a:buChar char="•"/>
              <a:defRPr sz="3200"/>
            </a:pPr>
            <a:r>
              <a:rPr sz="3600" dirty="0"/>
              <a:t>The following are the advantages of custom tags:</a:t>
            </a:r>
          </a:p>
          <a:p>
            <a:pPr marL="1779961" lvl="1" indent="-571557">
              <a:buSzPct val="100000"/>
              <a:buFont typeface="Arial"/>
              <a:buChar char="•"/>
              <a:defRPr sz="3200"/>
            </a:pPr>
            <a:r>
              <a:rPr sz="3600" dirty="0"/>
              <a:t>By using the custom tag, avoiding scriptlet tag.</a:t>
            </a:r>
          </a:p>
          <a:p>
            <a:pPr marL="1779961" lvl="1" indent="-571557">
              <a:buSzPct val="100000"/>
              <a:buFont typeface="Arial"/>
              <a:buChar char="•"/>
              <a:defRPr sz="3200"/>
            </a:pPr>
            <a:r>
              <a:rPr sz="3600" dirty="0"/>
              <a:t>Custom tag has the ability to partitioning the JSP business logic then code can be maintained easily.</a:t>
            </a:r>
          </a:p>
          <a:p>
            <a:pPr marL="1779961" lvl="1" indent="-571557">
              <a:buSzPct val="100000"/>
              <a:buFont typeface="Arial"/>
              <a:buChar char="•"/>
              <a:defRPr sz="3200"/>
            </a:pPr>
            <a:r>
              <a:rPr sz="3600" dirty="0"/>
              <a:t>By using the custom tag, reuse the same business logic.</a:t>
            </a:r>
          </a:p>
        </p:txBody>
      </p:sp>
    </p:spTree>
    <p:extLst>
      <p:ext uri="{BB962C8B-B14F-4D97-AF65-F5344CB8AC3E}">
        <p14:creationId xmlns:p14="http://schemas.microsoft.com/office/powerpoint/2010/main" val="155358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90"/>
                                        </p:tgtEl>
                                        <p:attrNameLst>
                                          <p:attrName>style.visibility</p:attrName>
                                        </p:attrNameLst>
                                      </p:cBhvr>
                                      <p:to>
                                        <p:strVal val="visible"/>
                                      </p:to>
                                    </p:set>
                                    <p:anim calcmode="lin" valueType="num">
                                      <p:cBhvr>
                                        <p:cTn id="7" dur="1000" fill="hold"/>
                                        <p:tgtEl>
                                          <p:spTgt spid="390"/>
                                        </p:tgtEl>
                                        <p:attrNameLst>
                                          <p:attrName>ppt_x</p:attrName>
                                        </p:attrNameLst>
                                      </p:cBhvr>
                                      <p:tavLst>
                                        <p:tav tm="0">
                                          <p:val>
                                            <p:strVal val="0-#ppt_w/2"/>
                                          </p:val>
                                        </p:tav>
                                        <p:tav tm="100000">
                                          <p:val>
                                            <p:strVal val="#ppt_x"/>
                                          </p:val>
                                        </p:tav>
                                      </p:tavLst>
                                    </p:anim>
                                    <p:anim calcmode="lin" valueType="num">
                                      <p:cBhvr>
                                        <p:cTn id="8" dur="1000" fill="hold"/>
                                        <p:tgtEl>
                                          <p:spTgt spid="39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91"/>
                                        </p:tgtEl>
                                        <p:attrNameLst>
                                          <p:attrName>style.visibility</p:attrName>
                                        </p:attrNameLst>
                                      </p:cBhvr>
                                      <p:to>
                                        <p:strVal val="visible"/>
                                      </p:to>
                                    </p:set>
                                    <p:anim calcmode="lin" valueType="num">
                                      <p:cBhvr>
                                        <p:cTn id="12" dur="500" fill="hold"/>
                                        <p:tgtEl>
                                          <p:spTgt spid="391"/>
                                        </p:tgtEl>
                                        <p:attrNameLst>
                                          <p:attrName>ppt_x</p:attrName>
                                        </p:attrNameLst>
                                      </p:cBhvr>
                                      <p:tavLst>
                                        <p:tav tm="0">
                                          <p:val>
                                            <p:strVal val="#ppt_x"/>
                                          </p:val>
                                        </p:tav>
                                        <p:tav tm="100000">
                                          <p:val>
                                            <p:strVal val="#ppt_x"/>
                                          </p:val>
                                        </p:tav>
                                      </p:tavLst>
                                    </p:anim>
                                    <p:anim calcmode="lin" valueType="num">
                                      <p:cBhvr>
                                        <p:cTn id="13" dur="500" fill="hold"/>
                                        <p:tgtEl>
                                          <p:spTgt spid="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animBg="1" advAuto="0"/>
      <p:bldP spid="39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Group 9"/>
          <p:cNvGrpSpPr/>
          <p:nvPr/>
        </p:nvGrpSpPr>
        <p:grpSpPr>
          <a:xfrm>
            <a:off x="19147628" y="9853826"/>
            <a:ext cx="3026674" cy="3026673"/>
            <a:chOff x="0" y="0"/>
            <a:chExt cx="3026475" cy="3026475"/>
          </a:xfrm>
        </p:grpSpPr>
        <p:graphicFrame>
          <p:nvGraphicFramePr>
            <p:cNvPr id="39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9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9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Custom Tags in </a:t>
            </a:r>
            <a:r>
              <a:rPr dirty="0" smtClean="0"/>
              <a:t>JSP</a:t>
            </a:r>
            <a:r>
              <a:rPr lang="en-US" dirty="0" smtClean="0"/>
              <a:t>: Inheritance Heirarchy</a:t>
            </a:r>
            <a:endParaRPr dirty="0"/>
          </a:p>
        </p:txBody>
      </p:sp>
      <p:sp>
        <p:nvSpPr>
          <p:cNvPr id="398" name="10 Conector recto"/>
          <p:cNvSpPr/>
          <p:nvPr/>
        </p:nvSpPr>
        <p:spPr>
          <a:xfrm>
            <a:off x="1905918" y="2763854"/>
            <a:ext cx="9566796" cy="0"/>
          </a:xfrm>
          <a:prstGeom prst="line">
            <a:avLst/>
          </a:prstGeom>
          <a:ln w="57150">
            <a:solidFill>
              <a:srgbClr val="C00000"/>
            </a:solidFill>
            <a:miter/>
          </a:ln>
        </p:spPr>
        <p:txBody>
          <a:bodyPr lIns="45722" rIns="45722"/>
          <a:lstStyle/>
          <a:p>
            <a:endParaRPr/>
          </a:p>
        </p:txBody>
      </p:sp>
      <p:pic>
        <p:nvPicPr>
          <p:cNvPr id="399" name="pasted-image.tiff" descr="pasted-image.tiff"/>
          <p:cNvPicPr>
            <a:picLocks noChangeAspect="1"/>
          </p:cNvPicPr>
          <p:nvPr/>
        </p:nvPicPr>
        <p:blipFill>
          <a:blip r:embed="rId3">
            <a:extLst/>
          </a:blip>
          <a:stretch>
            <a:fillRect/>
          </a:stretch>
        </p:blipFill>
        <p:spPr>
          <a:xfrm>
            <a:off x="5222220" y="2882252"/>
            <a:ext cx="13941148" cy="10041820"/>
          </a:xfrm>
          <a:prstGeom prst="rect">
            <a:avLst/>
          </a:prstGeom>
          <a:ln w="12700">
            <a:miter lim="400000"/>
          </a:ln>
        </p:spPr>
      </p:pic>
    </p:spTree>
    <p:extLst>
      <p:ext uri="{BB962C8B-B14F-4D97-AF65-F5344CB8AC3E}">
        <p14:creationId xmlns:p14="http://schemas.microsoft.com/office/powerpoint/2010/main" val="14988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97"/>
                                        </p:tgtEl>
                                        <p:attrNameLst>
                                          <p:attrName>style.visibility</p:attrName>
                                        </p:attrNameLst>
                                      </p:cBhvr>
                                      <p:to>
                                        <p:strVal val="visible"/>
                                      </p:to>
                                    </p:set>
                                    <p:anim calcmode="lin" valueType="num">
                                      <p:cBhvr>
                                        <p:cTn id="7" dur="1000" fill="hold"/>
                                        <p:tgtEl>
                                          <p:spTgt spid="397"/>
                                        </p:tgtEl>
                                        <p:attrNameLst>
                                          <p:attrName>ppt_x</p:attrName>
                                        </p:attrNameLst>
                                      </p:cBhvr>
                                      <p:tavLst>
                                        <p:tav tm="0">
                                          <p:val>
                                            <p:strVal val="0-#ppt_w/2"/>
                                          </p:val>
                                        </p:tav>
                                        <p:tav tm="100000">
                                          <p:val>
                                            <p:strVal val="#ppt_x"/>
                                          </p:val>
                                        </p:tav>
                                      </p:tavLst>
                                    </p:anim>
                                    <p:anim calcmode="lin" valueType="num">
                                      <p:cBhvr>
                                        <p:cTn id="8" dur="1000" fill="hold"/>
                                        <p:tgtEl>
                                          <p:spTgt spid="3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98"/>
                                        </p:tgtEl>
                                        <p:attrNameLst>
                                          <p:attrName>style.visibility</p:attrName>
                                        </p:attrNameLst>
                                      </p:cBhvr>
                                      <p:to>
                                        <p:strVal val="visible"/>
                                      </p:to>
                                    </p:set>
                                    <p:anim calcmode="lin" valueType="num">
                                      <p:cBhvr>
                                        <p:cTn id="12" dur="500" fill="hold"/>
                                        <p:tgtEl>
                                          <p:spTgt spid="398"/>
                                        </p:tgtEl>
                                        <p:attrNameLst>
                                          <p:attrName>ppt_x</p:attrName>
                                        </p:attrNameLst>
                                      </p:cBhvr>
                                      <p:tavLst>
                                        <p:tav tm="0">
                                          <p:val>
                                            <p:strVal val="#ppt_x"/>
                                          </p:val>
                                        </p:tav>
                                        <p:tav tm="100000">
                                          <p:val>
                                            <p:strVal val="#ppt_x"/>
                                          </p:val>
                                        </p:tav>
                                      </p:tavLst>
                                    </p:anim>
                                    <p:anim calcmode="lin" valueType="num">
                                      <p:cBhvr>
                                        <p:cTn id="13" dur="500" fill="hold"/>
                                        <p:tgtEl>
                                          <p:spTgt spid="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animBg="1" advAuto="0"/>
      <p:bldP spid="398"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9"/>
          <p:cNvGrpSpPr/>
          <p:nvPr/>
        </p:nvGrpSpPr>
        <p:grpSpPr>
          <a:xfrm>
            <a:off x="19147628" y="9853826"/>
            <a:ext cx="3026674" cy="3026673"/>
            <a:chOff x="0" y="0"/>
            <a:chExt cx="3026475" cy="3026475"/>
          </a:xfrm>
        </p:grpSpPr>
        <p:graphicFrame>
          <p:nvGraphicFramePr>
            <p:cNvPr id="29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9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9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JSP Custom Actions</a:t>
            </a:r>
            <a:r>
              <a:rPr lang="en-US" smtClean="0"/>
              <a:t>: Attributes</a:t>
            </a:r>
            <a:endParaRPr dirty="0"/>
          </a:p>
        </p:txBody>
      </p:sp>
      <p:sp>
        <p:nvSpPr>
          <p:cNvPr id="300" name="10 Conector recto"/>
          <p:cNvSpPr/>
          <p:nvPr/>
        </p:nvSpPr>
        <p:spPr>
          <a:xfrm>
            <a:off x="1905919" y="2763854"/>
            <a:ext cx="7181530" cy="0"/>
          </a:xfrm>
          <a:prstGeom prst="line">
            <a:avLst/>
          </a:prstGeom>
          <a:ln w="57150">
            <a:solidFill>
              <a:srgbClr val="C00000"/>
            </a:solidFill>
            <a:miter/>
          </a:ln>
        </p:spPr>
        <p:txBody>
          <a:bodyPr lIns="45722" rIns="45722"/>
          <a:lstStyle/>
          <a:p>
            <a:endParaRPr/>
          </a:p>
        </p:txBody>
      </p:sp>
      <p:sp>
        <p:nvSpPr>
          <p:cNvPr id="301" name="TextBox 34"/>
          <p:cNvSpPr txBox="1"/>
          <p:nvPr/>
        </p:nvSpPr>
        <p:spPr>
          <a:xfrm>
            <a:off x="2471714" y="3033369"/>
            <a:ext cx="19983523" cy="64633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You can define the </a:t>
            </a:r>
            <a:r>
              <a:rPr lang="en-US" sz="3600" dirty="0"/>
              <a:t>following properties for an </a:t>
            </a:r>
            <a:r>
              <a:rPr lang="en-US" sz="3600" dirty="0" smtClean="0"/>
              <a:t>attribute in TLD file:</a:t>
            </a:r>
            <a:endParaRPr sz="3600" dirty="0"/>
          </a:p>
        </p:txBody>
      </p:sp>
      <p:graphicFrame>
        <p:nvGraphicFramePr>
          <p:cNvPr id="2" name="Table 1"/>
          <p:cNvGraphicFramePr>
            <a:graphicFrameLocks noGrp="1"/>
          </p:cNvGraphicFramePr>
          <p:nvPr>
            <p:extLst>
              <p:ext uri="{D42A27DB-BD31-4B8C-83A1-F6EECF244321}">
                <p14:modId xmlns:p14="http://schemas.microsoft.com/office/powerpoint/2010/main" val="229994540"/>
              </p:ext>
            </p:extLst>
          </p:nvPr>
        </p:nvGraphicFramePr>
        <p:xfrm>
          <a:off x="2471713" y="4037315"/>
          <a:ext cx="19702589" cy="8843184"/>
        </p:xfrm>
        <a:graphic>
          <a:graphicData uri="http://schemas.openxmlformats.org/drawingml/2006/table">
            <a:tbl>
              <a:tblPr>
                <a:tableStyleId>{5C22544A-7EE6-4342-B048-85BDC9FD1C3A}</a:tableStyleId>
              </a:tblPr>
              <a:tblGrid>
                <a:gridCol w="2655296"/>
                <a:gridCol w="17047293"/>
              </a:tblGrid>
              <a:tr h="1263312">
                <a:tc>
                  <a:txBody>
                    <a:bodyPr/>
                    <a:lstStyle/>
                    <a:p>
                      <a:pPr algn="ctr" fontAlgn="b"/>
                      <a:r>
                        <a:rPr lang="en-US" sz="3600" u="none" strike="noStrike" dirty="0">
                          <a:solidFill>
                            <a:schemeClr val="bg1">
                              <a:lumMod val="95000"/>
                            </a:schemeClr>
                          </a:solidFill>
                          <a:effectLst/>
                        </a:rPr>
                        <a:t>Property</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1263312">
                <a:tc>
                  <a:txBody>
                    <a:bodyPr/>
                    <a:lstStyle/>
                    <a:p>
                      <a:pPr algn="l" fontAlgn="b"/>
                      <a:r>
                        <a:rPr lang="en-US" sz="3600" u="none" strike="noStrike">
                          <a:effectLst/>
                        </a:rPr>
                        <a:t>name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The name element defines the name of an attribute. Each attribute name must be unique for a particular tag.</a:t>
                      </a:r>
                      <a:endParaRPr lang="en-US" sz="3600" b="0" i="0" u="none" strike="noStrike">
                        <a:solidFill>
                          <a:srgbClr val="000000"/>
                        </a:solidFill>
                        <a:effectLst/>
                        <a:latin typeface="Calibri" charset="0"/>
                      </a:endParaRPr>
                    </a:p>
                  </a:txBody>
                  <a:tcPr marL="12700" marR="12700" marT="12700" marB="0" anchor="b"/>
                </a:tc>
              </a:tr>
              <a:tr h="1263312">
                <a:tc>
                  <a:txBody>
                    <a:bodyPr/>
                    <a:lstStyle/>
                    <a:p>
                      <a:pPr algn="l" fontAlgn="b"/>
                      <a:r>
                        <a:rPr lang="en-US" sz="3600" u="none" strike="noStrike">
                          <a:effectLst/>
                        </a:rPr>
                        <a:t>required</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specifies if this attribute is required or is an optional one. It would be false for optional.</a:t>
                      </a:r>
                      <a:endParaRPr lang="en-US" sz="3600" b="0" i="0" u="none" strike="noStrike">
                        <a:solidFill>
                          <a:srgbClr val="000000"/>
                        </a:solidFill>
                        <a:effectLst/>
                        <a:latin typeface="Calibri" charset="0"/>
                      </a:endParaRPr>
                    </a:p>
                  </a:txBody>
                  <a:tcPr marL="12700" marR="12700" marT="12700" marB="0" anchor="b"/>
                </a:tc>
              </a:tr>
              <a:tr h="1263312">
                <a:tc>
                  <a:txBody>
                    <a:bodyPr/>
                    <a:lstStyle/>
                    <a:p>
                      <a:pPr algn="l" fontAlgn="b"/>
                      <a:r>
                        <a:rPr lang="en-US" sz="3600" u="none" strike="noStrike">
                          <a:effectLst/>
                        </a:rPr>
                        <a:t>rtexprvalue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Declares if a runtime expression value for a tag attribute is valid</a:t>
                      </a:r>
                      <a:endParaRPr lang="en-US" sz="3600" b="0" i="0" u="none" strike="noStrike">
                        <a:solidFill>
                          <a:srgbClr val="000000"/>
                        </a:solidFill>
                        <a:effectLst/>
                        <a:latin typeface="Calibri" charset="0"/>
                      </a:endParaRPr>
                    </a:p>
                  </a:txBody>
                  <a:tcPr marL="12700" marR="12700" marT="12700" marB="0" anchor="b"/>
                </a:tc>
              </a:tr>
              <a:tr h="1263312">
                <a:tc>
                  <a:txBody>
                    <a:bodyPr/>
                    <a:lstStyle/>
                    <a:p>
                      <a:pPr algn="l" fontAlgn="b"/>
                      <a:r>
                        <a:rPr lang="en-US" sz="3600" u="none" strike="noStrike">
                          <a:effectLst/>
                        </a:rPr>
                        <a:t>type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Defines the Java class-type of this attribute. By default it is assumed as String</a:t>
                      </a:r>
                      <a:endParaRPr lang="en-US" sz="3600" b="0" i="0" u="none" strike="noStrike">
                        <a:solidFill>
                          <a:srgbClr val="000000"/>
                        </a:solidFill>
                        <a:effectLst/>
                        <a:latin typeface="Calibri" charset="0"/>
                      </a:endParaRPr>
                    </a:p>
                  </a:txBody>
                  <a:tcPr marL="12700" marR="12700" marT="12700" marB="0" anchor="b"/>
                </a:tc>
              </a:tr>
              <a:tr h="1263312">
                <a:tc>
                  <a:txBody>
                    <a:bodyPr/>
                    <a:lstStyle/>
                    <a:p>
                      <a:pPr algn="l" fontAlgn="b"/>
                      <a:r>
                        <a:rPr lang="en-US" sz="3600" u="none" strike="noStrike">
                          <a:effectLst/>
                        </a:rPr>
                        <a:t>description</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Informational description can be provided.</a:t>
                      </a:r>
                      <a:endParaRPr lang="en-US" sz="3600" b="0" i="0" u="none" strike="noStrike">
                        <a:solidFill>
                          <a:srgbClr val="000000"/>
                        </a:solidFill>
                        <a:effectLst/>
                        <a:latin typeface="Calibri" charset="0"/>
                      </a:endParaRPr>
                    </a:p>
                  </a:txBody>
                  <a:tcPr marL="12700" marR="12700" marT="12700" marB="0" anchor="b"/>
                </a:tc>
              </a:tr>
              <a:tr h="1263312">
                <a:tc>
                  <a:txBody>
                    <a:bodyPr/>
                    <a:lstStyle/>
                    <a:p>
                      <a:pPr algn="l" fontAlgn="b"/>
                      <a:r>
                        <a:rPr lang="en-US" sz="3600" u="none" strike="noStrike">
                          <a:effectLst/>
                        </a:rPr>
                        <a:t>fragment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Declares if this attribute value should be treated as a </a:t>
                      </a:r>
                      <a:r>
                        <a:rPr lang="en-US" sz="3600" u="none" strike="noStrike" dirty="0" err="1">
                          <a:effectLst/>
                        </a:rPr>
                        <a:t>JspFragment</a:t>
                      </a:r>
                      <a:r>
                        <a:rPr lang="en-US" sz="3600" u="none" strike="noStrike" dirty="0">
                          <a:effectLst/>
                        </a:rPr>
                        <a:t>.</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36747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99"/>
                                        </p:tgtEl>
                                        <p:attrNameLst>
                                          <p:attrName>style.visibility</p:attrName>
                                        </p:attrNameLst>
                                      </p:cBhvr>
                                      <p:to>
                                        <p:strVal val="visible"/>
                                      </p:to>
                                    </p:set>
                                    <p:anim calcmode="lin" valueType="num">
                                      <p:cBhvr>
                                        <p:cTn id="7" dur="1000" fill="hold"/>
                                        <p:tgtEl>
                                          <p:spTgt spid="299"/>
                                        </p:tgtEl>
                                        <p:attrNameLst>
                                          <p:attrName>ppt_x</p:attrName>
                                        </p:attrNameLst>
                                      </p:cBhvr>
                                      <p:tavLst>
                                        <p:tav tm="0">
                                          <p:val>
                                            <p:strVal val="0-#ppt_w/2"/>
                                          </p:val>
                                        </p:tav>
                                        <p:tav tm="100000">
                                          <p:val>
                                            <p:strVal val="#ppt_x"/>
                                          </p:val>
                                        </p:tav>
                                      </p:tavLst>
                                    </p:anim>
                                    <p:anim calcmode="lin" valueType="num">
                                      <p:cBhvr>
                                        <p:cTn id="8" dur="1000" fill="hold"/>
                                        <p:tgtEl>
                                          <p:spTgt spid="2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0"/>
                                        </p:tgtEl>
                                        <p:attrNameLst>
                                          <p:attrName>style.visibility</p:attrName>
                                        </p:attrNameLst>
                                      </p:cBhvr>
                                      <p:to>
                                        <p:strVal val="visible"/>
                                      </p:to>
                                    </p:set>
                                    <p:anim calcmode="lin" valueType="num">
                                      <p:cBhvr>
                                        <p:cTn id="12" dur="500" fill="hold"/>
                                        <p:tgtEl>
                                          <p:spTgt spid="300"/>
                                        </p:tgtEl>
                                        <p:attrNameLst>
                                          <p:attrName>ppt_x</p:attrName>
                                        </p:attrNameLst>
                                      </p:cBhvr>
                                      <p:tavLst>
                                        <p:tav tm="0">
                                          <p:val>
                                            <p:strVal val="#ppt_x"/>
                                          </p:val>
                                        </p:tav>
                                        <p:tav tm="100000">
                                          <p:val>
                                            <p:strVal val="#ppt_x"/>
                                          </p:val>
                                        </p:tav>
                                      </p:tavLst>
                                    </p:anim>
                                    <p:anim calcmode="lin" valueType="num">
                                      <p:cBhvr>
                                        <p:cTn id="13"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advAuto="0"/>
      <p:bldP spid="30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 name="Group 9"/>
          <p:cNvGrpSpPr/>
          <p:nvPr/>
        </p:nvGrpSpPr>
        <p:grpSpPr>
          <a:xfrm>
            <a:off x="19147628" y="9853826"/>
            <a:ext cx="3026674" cy="3026673"/>
            <a:chOff x="0" y="0"/>
            <a:chExt cx="3026475" cy="3026475"/>
          </a:xfrm>
        </p:grpSpPr>
        <p:graphicFrame>
          <p:nvGraphicFramePr>
            <p:cNvPr id="40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0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0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Custom Tags in JSP - Example</a:t>
            </a:r>
          </a:p>
        </p:txBody>
      </p:sp>
      <p:sp>
        <p:nvSpPr>
          <p:cNvPr id="405" name="10 Conector recto"/>
          <p:cNvSpPr/>
          <p:nvPr/>
        </p:nvSpPr>
        <p:spPr>
          <a:xfrm>
            <a:off x="1905918" y="2763853"/>
            <a:ext cx="7687496" cy="1"/>
          </a:xfrm>
          <a:prstGeom prst="line">
            <a:avLst/>
          </a:prstGeom>
          <a:ln w="57150">
            <a:solidFill>
              <a:srgbClr val="C00000"/>
            </a:solidFill>
            <a:miter/>
          </a:ln>
        </p:spPr>
        <p:txBody>
          <a:bodyPr lIns="45722" rIns="45722"/>
          <a:lstStyle/>
          <a:p>
            <a:endParaRPr/>
          </a:p>
        </p:txBody>
      </p:sp>
      <p:pic>
        <p:nvPicPr>
          <p:cNvPr id="407" name="pasted-image.tiff" descr="pasted-image.tiff"/>
          <p:cNvPicPr>
            <a:picLocks noChangeAspect="1"/>
          </p:cNvPicPr>
          <p:nvPr/>
        </p:nvPicPr>
        <p:blipFill>
          <a:blip r:embed="rId3">
            <a:extLst/>
          </a:blip>
          <a:stretch>
            <a:fillRect/>
          </a:stretch>
        </p:blipFill>
        <p:spPr>
          <a:xfrm>
            <a:off x="4118609" y="4282661"/>
            <a:ext cx="16538450" cy="5035329"/>
          </a:xfrm>
          <a:prstGeom prst="rect">
            <a:avLst/>
          </a:prstGeom>
          <a:ln w="12700">
            <a:miter lim="400000"/>
          </a:ln>
        </p:spPr>
      </p:pic>
    </p:spTree>
    <p:extLst>
      <p:ext uri="{BB962C8B-B14F-4D97-AF65-F5344CB8AC3E}">
        <p14:creationId xmlns:p14="http://schemas.microsoft.com/office/powerpoint/2010/main" val="1350554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04"/>
                                        </p:tgtEl>
                                        <p:attrNameLst>
                                          <p:attrName>style.visibility</p:attrName>
                                        </p:attrNameLst>
                                      </p:cBhvr>
                                      <p:to>
                                        <p:strVal val="visible"/>
                                      </p:to>
                                    </p:set>
                                    <p:anim calcmode="lin" valueType="num">
                                      <p:cBhvr>
                                        <p:cTn id="7" dur="1000" fill="hold"/>
                                        <p:tgtEl>
                                          <p:spTgt spid="404"/>
                                        </p:tgtEl>
                                        <p:attrNameLst>
                                          <p:attrName>ppt_x</p:attrName>
                                        </p:attrNameLst>
                                      </p:cBhvr>
                                      <p:tavLst>
                                        <p:tav tm="0">
                                          <p:val>
                                            <p:strVal val="0-#ppt_w/2"/>
                                          </p:val>
                                        </p:tav>
                                        <p:tav tm="100000">
                                          <p:val>
                                            <p:strVal val="#ppt_x"/>
                                          </p:val>
                                        </p:tav>
                                      </p:tavLst>
                                    </p:anim>
                                    <p:anim calcmode="lin" valueType="num">
                                      <p:cBhvr>
                                        <p:cTn id="8" dur="1000" fill="hold"/>
                                        <p:tgtEl>
                                          <p:spTgt spid="40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05"/>
                                        </p:tgtEl>
                                        <p:attrNameLst>
                                          <p:attrName>style.visibility</p:attrName>
                                        </p:attrNameLst>
                                      </p:cBhvr>
                                      <p:to>
                                        <p:strVal val="visible"/>
                                      </p:to>
                                    </p:set>
                                    <p:anim calcmode="lin" valueType="num">
                                      <p:cBhvr>
                                        <p:cTn id="12" dur="500" fill="hold"/>
                                        <p:tgtEl>
                                          <p:spTgt spid="405"/>
                                        </p:tgtEl>
                                        <p:attrNameLst>
                                          <p:attrName>ppt_x</p:attrName>
                                        </p:attrNameLst>
                                      </p:cBhvr>
                                      <p:tavLst>
                                        <p:tav tm="0">
                                          <p:val>
                                            <p:strVal val="#ppt_x"/>
                                          </p:val>
                                        </p:tav>
                                        <p:tav tm="100000">
                                          <p:val>
                                            <p:strVal val="#ppt_x"/>
                                          </p:val>
                                        </p:tav>
                                      </p:tavLst>
                                    </p:anim>
                                    <p:anim calcmode="lin" valueType="num">
                                      <p:cBhvr>
                                        <p:cTn id="13"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animBg="1" advAuto="0"/>
      <p:bldP spid="405"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167819</TotalTime>
  <Words>1002</Words>
  <Application>Microsoft Macintosh PowerPoint</Application>
  <PresentationFormat>Custom</PresentationFormat>
  <Paragraphs>120</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12380</cp:revision>
  <dcterms:created xsi:type="dcterms:W3CDTF">2014-07-01T16:42:18Z</dcterms:created>
  <dcterms:modified xsi:type="dcterms:W3CDTF">2017-12-11T23:11:40Z</dcterms:modified>
</cp:coreProperties>
</file>