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1"/>
  </p:notesMasterIdLst>
  <p:handoutMasterIdLst>
    <p:handoutMasterId r:id="rId22"/>
  </p:handoutMasterIdLst>
  <p:sldIdLst>
    <p:sldId id="793" r:id="rId2"/>
    <p:sldId id="804" r:id="rId3"/>
    <p:sldId id="805" r:id="rId4"/>
    <p:sldId id="806" r:id="rId5"/>
    <p:sldId id="807" r:id="rId6"/>
    <p:sldId id="808" r:id="rId7"/>
    <p:sldId id="809" r:id="rId8"/>
    <p:sldId id="810" r:id="rId9"/>
    <p:sldId id="811" r:id="rId10"/>
    <p:sldId id="812" r:id="rId11"/>
    <p:sldId id="813" r:id="rId12"/>
    <p:sldId id="815" r:id="rId13"/>
    <p:sldId id="814" r:id="rId14"/>
    <p:sldId id="816" r:id="rId15"/>
    <p:sldId id="817" r:id="rId16"/>
    <p:sldId id="818" r:id="rId17"/>
    <p:sldId id="819" r:id="rId18"/>
    <p:sldId id="820" r:id="rId19"/>
    <p:sldId id="794" r:id="rId2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400"/>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12/12/17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12/12/17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hyperlink" Target="https://www.apache.org/dist/xerces/j/" TargetMode="External"/><Relationship Id="rId4" Type="http://schemas.openxmlformats.org/officeDocument/2006/relationships/hyperlink" Target="https://xml.apache.org/xalan-j/index.html" TargetMode="External"/><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image" Target="../media/image2.tif"/></Relationships>
</file>

<file path=ppt/slides/_rels/slide4.xml.rels><?xml version="1.0" encoding="UTF-8" standalone="yes"?>
<Relationships xmlns="http://schemas.openxmlformats.org/package/2006/relationships"><Relationship Id="rId3" Type="http://schemas.openxmlformats.org/officeDocument/2006/relationships/image" Target="../media/image3.tif"/><Relationship Id="rId4" Type="http://schemas.openxmlformats.org/officeDocument/2006/relationships/image" Target="../media/image2.tif"/><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Advanced JSP Techniques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JSP EL Implicit Objects</a:t>
            </a:r>
          </a:p>
        </p:txBody>
      </p:sp>
      <p:sp>
        <p:nvSpPr>
          <p:cNvPr id="420" name="10 Conector recto"/>
          <p:cNvSpPr/>
          <p:nvPr/>
        </p:nvSpPr>
        <p:spPr>
          <a:xfrm>
            <a:off x="1905918" y="2763854"/>
            <a:ext cx="520131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618671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pageScope: Scoped variables from page scope.</a:t>
            </a:r>
          </a:p>
          <a:p>
            <a:pPr marL="571557" indent="-571557">
              <a:buSzPct val="100000"/>
              <a:buFont typeface="Arial"/>
              <a:buChar char="•"/>
              <a:defRPr sz="3600"/>
            </a:pPr>
            <a:r>
              <a:rPr sz="3600" dirty="0"/>
              <a:t>requestScope: Scoped variables from request scope.</a:t>
            </a:r>
          </a:p>
          <a:p>
            <a:pPr marL="571557" indent="-571557">
              <a:buSzPct val="100000"/>
              <a:buFont typeface="Arial"/>
              <a:buChar char="•"/>
              <a:defRPr sz="3600"/>
            </a:pPr>
            <a:r>
              <a:rPr sz="3600" dirty="0"/>
              <a:t>sessionScope: Scoped variables from session scope.</a:t>
            </a:r>
          </a:p>
          <a:p>
            <a:pPr marL="571557" indent="-571557">
              <a:buSzPct val="100000"/>
              <a:buFont typeface="Arial"/>
              <a:buChar char="•"/>
              <a:defRPr sz="3600"/>
            </a:pPr>
            <a:r>
              <a:rPr sz="3600" dirty="0"/>
              <a:t>applicationScope: Scoped variables from application scope.</a:t>
            </a:r>
          </a:p>
          <a:p>
            <a:pPr marL="571557" indent="-571557">
              <a:buSzPct val="100000"/>
              <a:buFont typeface="Arial"/>
              <a:buChar char="•"/>
              <a:defRPr sz="3600"/>
            </a:pPr>
            <a:r>
              <a:rPr sz="3600" dirty="0"/>
              <a:t>param: Request parameters as strings.</a:t>
            </a:r>
          </a:p>
          <a:p>
            <a:pPr marL="571557" indent="-571557">
              <a:buSzPct val="100000"/>
              <a:buFont typeface="Arial"/>
              <a:buChar char="•"/>
              <a:defRPr sz="3600"/>
            </a:pPr>
            <a:r>
              <a:rPr sz="3600" dirty="0"/>
              <a:t>paramValues: Request parameters as collections of strings.</a:t>
            </a:r>
          </a:p>
          <a:p>
            <a:pPr marL="571557" indent="-571557">
              <a:buSzPct val="100000"/>
              <a:buFont typeface="Arial"/>
              <a:buChar char="•"/>
              <a:defRPr sz="3600"/>
            </a:pPr>
            <a:r>
              <a:rPr sz="3600" dirty="0"/>
              <a:t>header: HTTP request headers as strings.</a:t>
            </a:r>
          </a:p>
          <a:p>
            <a:pPr marL="571557" indent="-571557">
              <a:buSzPct val="100000"/>
              <a:buFont typeface="Arial"/>
              <a:buChar char="•"/>
              <a:defRPr sz="3600"/>
            </a:pPr>
            <a:r>
              <a:rPr sz="3600" dirty="0"/>
              <a:t>headerValues: HTTP request headers as collections of strings.</a:t>
            </a:r>
          </a:p>
          <a:p>
            <a:pPr marL="571557" indent="-571557">
              <a:buSzPct val="100000"/>
              <a:buFont typeface="Arial"/>
              <a:buChar char="•"/>
              <a:defRPr sz="3600"/>
            </a:pPr>
            <a:r>
              <a:rPr sz="3600" dirty="0"/>
              <a:t>initParam: Context-initialization parameters.</a:t>
            </a:r>
          </a:p>
          <a:p>
            <a:pPr marL="571557" indent="-571557">
              <a:buSzPct val="100000"/>
              <a:buFont typeface="Arial"/>
              <a:buChar char="•"/>
              <a:defRPr sz="3600"/>
            </a:pPr>
            <a:r>
              <a:rPr sz="3600" dirty="0"/>
              <a:t>cookie: Cookie values.</a:t>
            </a:r>
          </a:p>
          <a:p>
            <a:pPr marL="571557" indent="-571557">
              <a:buSzPct val="100000"/>
              <a:buFont typeface="Arial"/>
              <a:buChar char="•"/>
              <a:defRPr sz="3600"/>
            </a:pPr>
            <a:r>
              <a:rPr sz="3600" dirty="0"/>
              <a:t>pageContext: The JSP PageContext object for the current page.</a:t>
            </a:r>
          </a:p>
        </p:txBody>
      </p:sp>
    </p:spTree>
    <p:extLst>
      <p:ext uri="{BB962C8B-B14F-4D97-AF65-F5344CB8AC3E}">
        <p14:creationId xmlns:p14="http://schemas.microsoft.com/office/powerpoint/2010/main" val="1630847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JSP - Standard Tag Library (JSTL)</a:t>
            </a:r>
            <a:endParaRPr dirty="0"/>
          </a:p>
        </p:txBody>
      </p:sp>
      <p:sp>
        <p:nvSpPr>
          <p:cNvPr id="420" name="10 Conector recto"/>
          <p:cNvSpPr/>
          <p:nvPr/>
        </p:nvSpPr>
        <p:spPr>
          <a:xfrm>
            <a:off x="1905918" y="2763854"/>
            <a:ext cx="736155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a:t>
            </a:r>
            <a:r>
              <a:rPr lang="en-US" sz="3600" dirty="0" err="1"/>
              <a:t>JavaServer</a:t>
            </a:r>
            <a:r>
              <a:rPr lang="en-US" sz="3600" dirty="0"/>
              <a:t> Pages Standard Tag Library (JSTL) is a collection of useful JSP tags which encapsulates the core functionality common to many JSP applications</a:t>
            </a:r>
            <a:r>
              <a:rPr lang="en-US" sz="3600" dirty="0" smtClean="0"/>
              <a:t>.</a:t>
            </a:r>
          </a:p>
          <a:p>
            <a:pPr marL="571557" indent="-571557">
              <a:buSzPct val="100000"/>
              <a:buFont typeface="Arial"/>
              <a:buChar char="•"/>
              <a:defRPr sz="3600"/>
            </a:pPr>
            <a:r>
              <a:rPr lang="en-US" sz="3600" dirty="0"/>
              <a:t>JSTL has support for common, structural tasks such as iteration and conditionals, tags for manipulating XML documents, internationalization tags, and SQL tags. It also provides a framework for integrating the existing custom tags with the JSTL tags</a:t>
            </a:r>
            <a:r>
              <a:rPr lang="en-US" sz="3600" dirty="0" smtClean="0"/>
              <a:t>.</a:t>
            </a:r>
          </a:p>
          <a:p>
            <a:pPr marL="571557" indent="-571557">
              <a:buSzPct val="100000"/>
              <a:buFont typeface="Arial"/>
              <a:buChar char="•"/>
              <a:defRPr sz="3600"/>
            </a:pPr>
            <a:r>
              <a:rPr lang="en-US" sz="3600" dirty="0"/>
              <a:t>The JSTL tags can be classified, according to their functions, into the following JSTL tag library groups that can be used when creating a JSP </a:t>
            </a:r>
            <a:r>
              <a:rPr lang="en-US" sz="3600" dirty="0" smtClean="0"/>
              <a:t>page:</a:t>
            </a:r>
          </a:p>
          <a:p>
            <a:pPr marL="1779840" lvl="1" indent="-571557">
              <a:buSzPct val="100000"/>
              <a:buFont typeface="Arial"/>
              <a:buChar char="•"/>
              <a:defRPr sz="3600"/>
            </a:pPr>
            <a:r>
              <a:rPr lang="en-US" sz="3600" dirty="0"/>
              <a:t>Core </a:t>
            </a:r>
            <a:r>
              <a:rPr lang="en-US" sz="3600" dirty="0" smtClean="0"/>
              <a:t>Tags</a:t>
            </a:r>
          </a:p>
          <a:p>
            <a:pPr marL="1779840" lvl="1" indent="-571557">
              <a:buSzPct val="100000"/>
              <a:buFont typeface="Arial"/>
              <a:buChar char="•"/>
              <a:defRPr sz="3600"/>
            </a:pPr>
            <a:r>
              <a:rPr lang="en-US" sz="3600" dirty="0" smtClean="0"/>
              <a:t>Formatting tags</a:t>
            </a:r>
          </a:p>
          <a:p>
            <a:pPr marL="1779840" lvl="1" indent="-571557">
              <a:buSzPct val="100000"/>
              <a:buFont typeface="Arial"/>
              <a:buChar char="•"/>
              <a:defRPr sz="3600"/>
            </a:pPr>
            <a:r>
              <a:rPr lang="en-US" sz="3600" dirty="0" smtClean="0"/>
              <a:t>SQL tags</a:t>
            </a:r>
          </a:p>
          <a:p>
            <a:pPr marL="1779840" lvl="1" indent="-571557">
              <a:buSzPct val="100000"/>
              <a:buFont typeface="Arial"/>
              <a:buChar char="•"/>
              <a:defRPr sz="3600"/>
            </a:pPr>
            <a:r>
              <a:rPr lang="en-US" sz="3600" dirty="0" smtClean="0"/>
              <a:t>XML tags</a:t>
            </a:r>
          </a:p>
          <a:p>
            <a:pPr marL="1779840" lvl="1" indent="-571557">
              <a:buSzPct val="100000"/>
              <a:buFont typeface="Arial"/>
              <a:buChar char="•"/>
              <a:defRPr sz="3600"/>
            </a:pPr>
            <a:r>
              <a:rPr lang="en-US" sz="3600" dirty="0" smtClean="0"/>
              <a:t>JSTL </a:t>
            </a:r>
            <a:r>
              <a:rPr lang="en-US" sz="3600" dirty="0"/>
              <a:t>Functions</a:t>
            </a:r>
            <a:endParaRPr sz="3600" dirty="0"/>
          </a:p>
        </p:txBody>
      </p:sp>
    </p:spTree>
    <p:extLst>
      <p:ext uri="{BB962C8B-B14F-4D97-AF65-F5344CB8AC3E}">
        <p14:creationId xmlns:p14="http://schemas.microsoft.com/office/powerpoint/2010/main" val="1359319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a:t>Install JSTL Library</a:t>
            </a:r>
            <a:endParaRPr dirty="0"/>
          </a:p>
        </p:txBody>
      </p:sp>
      <p:sp>
        <p:nvSpPr>
          <p:cNvPr id="420" name="10 Conector recto"/>
          <p:cNvSpPr/>
          <p:nvPr/>
        </p:nvSpPr>
        <p:spPr>
          <a:xfrm>
            <a:off x="1905919" y="2763854"/>
            <a:ext cx="4256206"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To begin working with JSP </a:t>
            </a:r>
            <a:r>
              <a:rPr lang="en-US" sz="3600" dirty="0" smtClean="0"/>
              <a:t>tags </a:t>
            </a:r>
            <a:r>
              <a:rPr lang="en-US" sz="3600" dirty="0"/>
              <a:t>you need to first install the JSTL library. If you are using the Apache Tomcat container, then follow these two </a:t>
            </a:r>
            <a:r>
              <a:rPr lang="en-US" sz="3600" dirty="0" smtClean="0"/>
              <a:t>steps:</a:t>
            </a:r>
          </a:p>
          <a:p>
            <a:pPr marL="1779840" lvl="1" indent="-571557">
              <a:buSzPct val="100000"/>
              <a:buFont typeface="Arial"/>
              <a:buChar char="•"/>
              <a:defRPr sz="3600"/>
            </a:pPr>
            <a:r>
              <a:rPr lang="en-US" sz="3600" dirty="0" smtClean="0"/>
              <a:t>Step </a:t>
            </a:r>
            <a:r>
              <a:rPr lang="en-US" sz="3600" dirty="0"/>
              <a:t>1 − Download the binary distribution from Apache Standard </a:t>
            </a:r>
            <a:r>
              <a:rPr lang="en-US" sz="3600" dirty="0" err="1"/>
              <a:t>Taglib</a:t>
            </a:r>
            <a:r>
              <a:rPr lang="en-US" sz="3600" dirty="0"/>
              <a:t> and unpack the compressed file</a:t>
            </a:r>
            <a:r>
              <a:rPr lang="en-US" sz="3600" dirty="0" smtClean="0"/>
              <a:t>.</a:t>
            </a:r>
          </a:p>
          <a:p>
            <a:pPr marL="1779840" lvl="1" indent="-571557">
              <a:buSzPct val="100000"/>
              <a:buFont typeface="Arial"/>
              <a:buChar char="•"/>
              <a:defRPr sz="3600"/>
            </a:pPr>
            <a:r>
              <a:rPr lang="en-US" sz="3600" dirty="0" smtClean="0"/>
              <a:t>Step </a:t>
            </a:r>
            <a:r>
              <a:rPr lang="en-US" sz="3600" dirty="0"/>
              <a:t>2 − To use the Standard </a:t>
            </a:r>
            <a:r>
              <a:rPr lang="en-US" sz="3600" dirty="0" err="1"/>
              <a:t>Taglib</a:t>
            </a:r>
            <a:r>
              <a:rPr lang="en-US" sz="3600" dirty="0"/>
              <a:t> from its Jakarta </a:t>
            </a:r>
            <a:r>
              <a:rPr lang="en-US" sz="3600" dirty="0" err="1"/>
              <a:t>Taglibs</a:t>
            </a:r>
            <a:r>
              <a:rPr lang="en-US" sz="3600" dirty="0"/>
              <a:t> distribution, simply copy the JAR files in the distribution's 'lib' directory to your application's </a:t>
            </a:r>
            <a:r>
              <a:rPr lang="en-US" sz="3600" dirty="0" err="1"/>
              <a:t>webapps</a:t>
            </a:r>
            <a:r>
              <a:rPr lang="en-US" sz="3600" dirty="0"/>
              <a:t>\ROOT\WEB-INF\lib directory</a:t>
            </a:r>
            <a:r>
              <a:rPr lang="en-US" sz="3600" dirty="0" smtClean="0"/>
              <a:t>.</a:t>
            </a:r>
          </a:p>
          <a:p>
            <a:pPr marL="571557" indent="-571557">
              <a:buSzPct val="100000"/>
              <a:buFont typeface="Arial"/>
              <a:buChar char="•"/>
              <a:defRPr sz="3600"/>
            </a:pPr>
            <a:r>
              <a:rPr lang="en-US" sz="3600" dirty="0" smtClean="0"/>
              <a:t>To </a:t>
            </a:r>
            <a:r>
              <a:rPr lang="en-US" sz="3600" dirty="0"/>
              <a:t>use any of the libraries, you must include a &lt;</a:t>
            </a:r>
            <a:r>
              <a:rPr lang="en-US" sz="3600" dirty="0" err="1"/>
              <a:t>taglib</a:t>
            </a:r>
            <a:r>
              <a:rPr lang="en-US" sz="3600" dirty="0"/>
              <a:t>&gt; directive at the top of each JSP that uses the library.</a:t>
            </a:r>
            <a:endParaRPr sz="3600" dirty="0"/>
          </a:p>
        </p:txBody>
      </p:sp>
    </p:spTree>
    <p:extLst>
      <p:ext uri="{BB962C8B-B14F-4D97-AF65-F5344CB8AC3E}">
        <p14:creationId xmlns:p14="http://schemas.microsoft.com/office/powerpoint/2010/main" val="1753306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 Core Tags</a:t>
            </a:r>
            <a:endParaRPr dirty="0"/>
          </a:p>
        </p:txBody>
      </p:sp>
      <p:sp>
        <p:nvSpPr>
          <p:cNvPr id="420" name="10 Conector recto"/>
          <p:cNvSpPr/>
          <p:nvPr/>
        </p:nvSpPr>
        <p:spPr>
          <a:xfrm>
            <a:off x="1905918" y="2763854"/>
            <a:ext cx="349112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core group of tags are the most commonly used JSTL tags. Following is the syntax to include the JSTL Core library in your </a:t>
            </a:r>
            <a:r>
              <a:rPr lang="en-US" sz="3600" dirty="0" smtClean="0"/>
              <a:t>JSP:</a:t>
            </a:r>
          </a:p>
          <a:p>
            <a:pPr marL="1779840" lvl="1" indent="-571557">
              <a:buSzPct val="100000"/>
              <a:buFont typeface="Arial"/>
              <a:buChar char="•"/>
              <a:defRPr sz="3600"/>
            </a:pPr>
            <a:r>
              <a:rPr lang="en-US" sz="3600" dirty="0"/>
              <a:t>&lt;%@ </a:t>
            </a:r>
            <a:r>
              <a:rPr lang="en-US" sz="3600" dirty="0" err="1"/>
              <a:t>taglib</a:t>
            </a:r>
            <a:r>
              <a:rPr lang="en-US" sz="3600" dirty="0"/>
              <a:t> prefix = "c" </a:t>
            </a:r>
            <a:r>
              <a:rPr lang="en-US" sz="3600" dirty="0" err="1"/>
              <a:t>uri</a:t>
            </a:r>
            <a:r>
              <a:rPr lang="en-US" sz="3600" dirty="0"/>
              <a:t> = "http://</a:t>
            </a:r>
            <a:r>
              <a:rPr lang="en-US" sz="3600" dirty="0" err="1"/>
              <a:t>java.sun.com</a:t>
            </a:r>
            <a:r>
              <a:rPr lang="en-US" sz="3600" dirty="0"/>
              <a:t>/</a:t>
            </a:r>
            <a:r>
              <a:rPr lang="en-US" sz="3600" dirty="0" err="1"/>
              <a:t>jsp</a:t>
            </a:r>
            <a:r>
              <a:rPr lang="en-US" sz="3600" dirty="0"/>
              <a:t>/</a:t>
            </a:r>
            <a:r>
              <a:rPr lang="en-US" sz="3600" dirty="0" err="1"/>
              <a:t>jstl</a:t>
            </a:r>
            <a:r>
              <a:rPr lang="en-US" sz="3600" dirty="0"/>
              <a:t>/core" </a:t>
            </a:r>
            <a:r>
              <a:rPr lang="en-US" sz="3600" dirty="0" smtClean="0"/>
              <a:t>%&gt;</a:t>
            </a:r>
          </a:p>
        </p:txBody>
      </p:sp>
      <p:graphicFrame>
        <p:nvGraphicFramePr>
          <p:cNvPr id="3" name="Table 2"/>
          <p:cNvGraphicFramePr>
            <a:graphicFrameLocks noGrp="1"/>
          </p:cNvGraphicFramePr>
          <p:nvPr>
            <p:extLst>
              <p:ext uri="{D42A27DB-BD31-4B8C-83A1-F6EECF244321}">
                <p14:modId xmlns:p14="http://schemas.microsoft.com/office/powerpoint/2010/main" val="624718248"/>
              </p:ext>
            </p:extLst>
          </p:nvPr>
        </p:nvGraphicFramePr>
        <p:xfrm>
          <a:off x="1829713" y="5756502"/>
          <a:ext cx="20582264" cy="7123997"/>
        </p:xfrm>
        <a:graphic>
          <a:graphicData uri="http://schemas.openxmlformats.org/drawingml/2006/table">
            <a:tbl>
              <a:tblPr>
                <a:tableStyleId>{5C22544A-7EE6-4342-B048-85BDC9FD1C3A}</a:tableStyleId>
              </a:tblPr>
              <a:tblGrid>
                <a:gridCol w="2597762"/>
                <a:gridCol w="17984502"/>
              </a:tblGrid>
              <a:tr h="803836">
                <a:tc>
                  <a:txBody>
                    <a:bodyPr/>
                    <a:lstStyle/>
                    <a:p>
                      <a:pPr algn="ctr" fontAlgn="b"/>
                      <a:r>
                        <a:rPr lang="en-US" sz="3600" u="none" strike="noStrike">
                          <a:solidFill>
                            <a:schemeClr val="bg1">
                              <a:lumMod val="95000"/>
                            </a:schemeClr>
                          </a:solidFill>
                          <a:effectLst/>
                        </a:rPr>
                        <a:t>Tag</a:t>
                      </a:r>
                      <a:endParaRPr lang="en-US" sz="3600" b="0"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803836">
                <a:tc>
                  <a:txBody>
                    <a:bodyPr/>
                    <a:lstStyle/>
                    <a:p>
                      <a:pPr algn="l" fontAlgn="b"/>
                      <a:r>
                        <a:rPr lang="mr-IN" sz="3600" u="none" strike="noStrike">
                          <a:effectLst/>
                        </a:rPr>
                        <a:t>&lt;c:out&gt;</a:t>
                      </a:r>
                      <a:endParaRPr lang="mr-IN"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Like &lt;%= ... &gt;, but for expressions.</a:t>
                      </a:r>
                      <a:endParaRPr lang="en-US" sz="3600" b="0" i="0" u="none" strike="noStrike">
                        <a:solidFill>
                          <a:srgbClr val="000000"/>
                        </a:solidFill>
                        <a:effectLst/>
                        <a:latin typeface="Calibri" charset="0"/>
                      </a:endParaRPr>
                    </a:p>
                  </a:txBody>
                  <a:tcPr marL="12700" marR="12700" marT="12700" marB="0" anchor="b"/>
                </a:tc>
              </a:tr>
              <a:tr h="803836">
                <a:tc>
                  <a:txBody>
                    <a:bodyPr/>
                    <a:lstStyle/>
                    <a:p>
                      <a:pPr algn="l" fontAlgn="b"/>
                      <a:r>
                        <a:rPr lang="mr-IN" sz="3600" u="none" strike="noStrike">
                          <a:effectLst/>
                        </a:rPr>
                        <a:t>&lt;c:set &gt;</a:t>
                      </a:r>
                      <a:endParaRPr lang="mr-IN"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Sets the result of an expression evaluation in a 'scope'</a:t>
                      </a:r>
                      <a:endParaRPr lang="en-US" sz="3600" b="0" i="0" u="none" strike="noStrike">
                        <a:solidFill>
                          <a:srgbClr val="000000"/>
                        </a:solidFill>
                        <a:effectLst/>
                        <a:latin typeface="Calibri" charset="0"/>
                      </a:endParaRPr>
                    </a:p>
                  </a:txBody>
                  <a:tcPr marL="12700" marR="12700" marT="12700" marB="0" anchor="b"/>
                </a:tc>
              </a:tr>
              <a:tr h="803836">
                <a:tc>
                  <a:txBody>
                    <a:bodyPr/>
                    <a:lstStyle/>
                    <a:p>
                      <a:pPr algn="l" fontAlgn="b"/>
                      <a:r>
                        <a:rPr lang="en-US" sz="3600" u="none" strike="noStrike">
                          <a:effectLst/>
                        </a:rPr>
                        <a:t>&lt;c:remove &gt;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Removes a scoped variable (from a particular scope, if specified).</a:t>
                      </a:r>
                      <a:endParaRPr lang="en-US" sz="3600" b="0" i="0" u="none" strike="noStrike" dirty="0">
                        <a:solidFill>
                          <a:srgbClr val="000000"/>
                        </a:solidFill>
                        <a:effectLst/>
                        <a:latin typeface="Calibri" charset="0"/>
                      </a:endParaRPr>
                    </a:p>
                  </a:txBody>
                  <a:tcPr marL="12700" marR="12700" marT="12700" marB="0" anchor="b"/>
                </a:tc>
              </a:tr>
              <a:tr h="803836">
                <a:tc>
                  <a:txBody>
                    <a:bodyPr/>
                    <a:lstStyle/>
                    <a:p>
                      <a:pPr algn="l" fontAlgn="b"/>
                      <a:r>
                        <a:rPr lang="en-US" sz="3600" u="none" strike="noStrike">
                          <a:effectLst/>
                        </a:rPr>
                        <a:t>&lt;c:catch&gt;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Catches any Throwable that occurs in its body and optionally exposes it.</a:t>
                      </a:r>
                      <a:endParaRPr lang="en-US" sz="3600" b="0" i="0" u="none" strike="noStrike">
                        <a:solidFill>
                          <a:srgbClr val="000000"/>
                        </a:solidFill>
                        <a:effectLst/>
                        <a:latin typeface="Calibri" charset="0"/>
                      </a:endParaRPr>
                    </a:p>
                  </a:txBody>
                  <a:tcPr marL="12700" marR="12700" marT="12700" marB="0" anchor="b"/>
                </a:tc>
              </a:tr>
              <a:tr h="803836">
                <a:tc>
                  <a:txBody>
                    <a:bodyPr/>
                    <a:lstStyle/>
                    <a:p>
                      <a:pPr algn="l" fontAlgn="b"/>
                      <a:r>
                        <a:rPr lang="mr-IN" sz="3600" u="none" strike="noStrike">
                          <a:effectLst/>
                        </a:rPr>
                        <a:t>&lt;c:if&gt;</a:t>
                      </a:r>
                      <a:endParaRPr lang="mr-IN"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Simple conditional tag which evalutes its body if the supplied condition is true.</a:t>
                      </a:r>
                      <a:endParaRPr lang="en-US" sz="3600" b="0" i="0" u="none" strike="noStrike">
                        <a:solidFill>
                          <a:srgbClr val="000000"/>
                        </a:solidFill>
                        <a:effectLst/>
                        <a:latin typeface="Calibri" charset="0"/>
                      </a:endParaRPr>
                    </a:p>
                  </a:txBody>
                  <a:tcPr marL="12700" marR="12700" marT="12700" marB="0" anchor="b"/>
                </a:tc>
              </a:tr>
              <a:tr h="1497145">
                <a:tc>
                  <a:txBody>
                    <a:bodyPr/>
                    <a:lstStyle/>
                    <a:p>
                      <a:pPr algn="l" fontAlgn="b"/>
                      <a:r>
                        <a:rPr lang="en-US" sz="3600" u="none" strike="noStrike">
                          <a:effectLst/>
                        </a:rPr>
                        <a:t>&lt;c:choose&gt;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Simple conditional tag that establishes a context for mutually exclusive conditional operations, marked by &lt;when&gt; and &lt;otherwise&gt;.</a:t>
                      </a:r>
                      <a:endParaRPr lang="en-US" sz="3600" b="0" i="0" u="none" strike="noStrike">
                        <a:solidFill>
                          <a:srgbClr val="000000"/>
                        </a:solidFill>
                        <a:effectLst/>
                        <a:latin typeface="Calibri" charset="0"/>
                      </a:endParaRPr>
                    </a:p>
                  </a:txBody>
                  <a:tcPr marL="12700" marR="12700" marT="12700" marB="0" anchor="b"/>
                </a:tc>
              </a:tr>
              <a:tr h="803836">
                <a:tc>
                  <a:txBody>
                    <a:bodyPr/>
                    <a:lstStyle/>
                    <a:p>
                      <a:pPr algn="l" fontAlgn="b"/>
                      <a:r>
                        <a:rPr lang="en-US" sz="3600" u="none" strike="noStrike">
                          <a:effectLst/>
                        </a:rPr>
                        <a:t>&lt;c:when&gt;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err="1">
                          <a:effectLst/>
                        </a:rPr>
                        <a:t>Subtag</a:t>
                      </a:r>
                      <a:r>
                        <a:rPr lang="en-US" sz="3600" u="none" strike="noStrike" dirty="0">
                          <a:effectLst/>
                        </a:rPr>
                        <a:t> of &lt;choose&gt; that includes its body if its condition </a:t>
                      </a:r>
                      <a:r>
                        <a:rPr lang="en-US" sz="3600" u="none" strike="noStrike" dirty="0" err="1">
                          <a:effectLst/>
                        </a:rPr>
                        <a:t>evalutes</a:t>
                      </a:r>
                      <a:r>
                        <a:rPr lang="en-US" sz="3600" u="none" strike="noStrike" dirty="0">
                          <a:effectLst/>
                        </a:rPr>
                        <a:t> to 'true'.</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117449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 Core Tags</a:t>
            </a:r>
            <a:endParaRPr dirty="0"/>
          </a:p>
        </p:txBody>
      </p:sp>
      <p:sp>
        <p:nvSpPr>
          <p:cNvPr id="420" name="10 Conector recto"/>
          <p:cNvSpPr/>
          <p:nvPr/>
        </p:nvSpPr>
        <p:spPr>
          <a:xfrm>
            <a:off x="1905918" y="2763854"/>
            <a:ext cx="3491121" cy="0"/>
          </a:xfrm>
          <a:prstGeom prst="line">
            <a:avLst/>
          </a:prstGeom>
          <a:ln w="57150">
            <a:solidFill>
              <a:srgbClr val="C00000"/>
            </a:solidFill>
            <a:miter/>
          </a:ln>
        </p:spPr>
        <p:txBody>
          <a:bodyPr lIns="45722" rIns="45722"/>
          <a:lstStyle/>
          <a:p>
            <a:endParaRPr/>
          </a:p>
        </p:txBody>
      </p:sp>
      <p:graphicFrame>
        <p:nvGraphicFramePr>
          <p:cNvPr id="3" name="Table 2"/>
          <p:cNvGraphicFramePr>
            <a:graphicFrameLocks noGrp="1"/>
          </p:cNvGraphicFramePr>
          <p:nvPr>
            <p:extLst>
              <p:ext uri="{D42A27DB-BD31-4B8C-83A1-F6EECF244321}">
                <p14:modId xmlns:p14="http://schemas.microsoft.com/office/powerpoint/2010/main" val="2105030450"/>
              </p:ext>
            </p:extLst>
          </p:nvPr>
        </p:nvGraphicFramePr>
        <p:xfrm>
          <a:off x="1829712" y="3078374"/>
          <a:ext cx="20714231" cy="9802128"/>
        </p:xfrm>
        <a:graphic>
          <a:graphicData uri="http://schemas.openxmlformats.org/drawingml/2006/table">
            <a:tbl>
              <a:tblPr>
                <a:tableStyleId>{5C22544A-7EE6-4342-B048-85BDC9FD1C3A}</a:tableStyleId>
              </a:tblPr>
              <a:tblGrid>
                <a:gridCol w="3387307"/>
                <a:gridCol w="17326924"/>
              </a:tblGrid>
              <a:tr h="925821">
                <a:tc>
                  <a:txBody>
                    <a:bodyPr/>
                    <a:lstStyle/>
                    <a:p>
                      <a:pPr algn="ctr" fontAlgn="b"/>
                      <a:r>
                        <a:rPr lang="en-US" sz="3600" u="none" strike="noStrike">
                          <a:solidFill>
                            <a:schemeClr val="bg1">
                              <a:lumMod val="95000"/>
                            </a:schemeClr>
                          </a:solidFill>
                          <a:effectLst/>
                        </a:rPr>
                        <a:t>Tag</a:t>
                      </a:r>
                      <a:endParaRPr lang="en-US" sz="3600" b="0"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3600" u="none" strike="noStrike" dirty="0">
                          <a:solidFill>
                            <a:schemeClr val="bg1">
                              <a:lumMod val="95000"/>
                            </a:schemeClr>
                          </a:solidFill>
                          <a:effectLst/>
                        </a:rPr>
                        <a:t>Description</a:t>
                      </a:r>
                      <a:endParaRPr lang="en-US" sz="3600" b="0"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1724341">
                <a:tc>
                  <a:txBody>
                    <a:bodyPr/>
                    <a:lstStyle/>
                    <a:p>
                      <a:pPr algn="l" fontAlgn="b"/>
                      <a:r>
                        <a:rPr lang="en-US" sz="3600" u="none" strike="noStrike">
                          <a:effectLst/>
                        </a:rPr>
                        <a:t>&lt;c:otherwise &gt;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Subtag of &lt;choose&gt; that follows the &lt;when&gt; tags and runs only if all of the prior conditions evaluated to 'false'.</a:t>
                      </a:r>
                      <a:endParaRPr lang="en-US" sz="3600" b="0" i="0" u="none" strike="noStrike">
                        <a:solidFill>
                          <a:srgbClr val="000000"/>
                        </a:solidFill>
                        <a:effectLst/>
                        <a:latin typeface="Calibri" charset="0"/>
                      </a:endParaRPr>
                    </a:p>
                  </a:txBody>
                  <a:tcPr marL="12700" marR="12700" marT="12700" marB="0" anchor="b"/>
                </a:tc>
              </a:tr>
              <a:tr h="1724341">
                <a:tc>
                  <a:txBody>
                    <a:bodyPr/>
                    <a:lstStyle/>
                    <a:p>
                      <a:pPr algn="l" fontAlgn="b"/>
                      <a:r>
                        <a:rPr lang="en-US" sz="3600" u="none" strike="noStrike">
                          <a:effectLst/>
                        </a:rPr>
                        <a:t>&lt;c:import&gt;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Retrieves an absolute or relative URL and exposes its contents to either the page, a String in 'var', or a Reader in 'varReader'.</a:t>
                      </a:r>
                      <a:endParaRPr lang="en-US" sz="3600" b="0" i="0" u="none" strike="noStrike">
                        <a:solidFill>
                          <a:srgbClr val="000000"/>
                        </a:solidFill>
                        <a:effectLst/>
                        <a:latin typeface="Calibri" charset="0"/>
                      </a:endParaRPr>
                    </a:p>
                  </a:txBody>
                  <a:tcPr marL="12700" marR="12700" marT="12700" marB="0" anchor="b"/>
                </a:tc>
              </a:tr>
              <a:tr h="1724341">
                <a:tc>
                  <a:txBody>
                    <a:bodyPr/>
                    <a:lstStyle/>
                    <a:p>
                      <a:pPr algn="l" fontAlgn="b"/>
                      <a:r>
                        <a:rPr lang="en-US" sz="3600" u="none" strike="noStrike">
                          <a:effectLst/>
                        </a:rPr>
                        <a:t>&lt;c:forEach &gt;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The basic iteration tag, accepting many different collection types and supporting subsetting and other functionality .</a:t>
                      </a:r>
                      <a:endParaRPr lang="en-US" sz="3600" b="0" i="0" u="none" strike="noStrike">
                        <a:solidFill>
                          <a:srgbClr val="000000"/>
                        </a:solidFill>
                        <a:effectLst/>
                        <a:latin typeface="Calibri" charset="0"/>
                      </a:endParaRPr>
                    </a:p>
                  </a:txBody>
                  <a:tcPr marL="12700" marR="12700" marT="12700" marB="0" anchor="b"/>
                </a:tc>
              </a:tr>
              <a:tr h="925821">
                <a:tc>
                  <a:txBody>
                    <a:bodyPr/>
                    <a:lstStyle/>
                    <a:p>
                      <a:pPr algn="l" fontAlgn="b"/>
                      <a:r>
                        <a:rPr lang="en-US" sz="3600" u="none" strike="noStrike">
                          <a:effectLst/>
                        </a:rPr>
                        <a:t>&lt;c:forTokens&gt;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Iterates over tokens, separated by the supplied delimeters.</a:t>
                      </a:r>
                      <a:endParaRPr lang="en-US" sz="3600" b="0" i="0" u="none" strike="noStrike">
                        <a:solidFill>
                          <a:srgbClr val="000000"/>
                        </a:solidFill>
                        <a:effectLst/>
                        <a:latin typeface="Calibri" charset="0"/>
                      </a:endParaRPr>
                    </a:p>
                  </a:txBody>
                  <a:tcPr marL="12700" marR="12700" marT="12700" marB="0" anchor="b"/>
                </a:tc>
              </a:tr>
              <a:tr h="925821">
                <a:tc>
                  <a:txBody>
                    <a:bodyPr/>
                    <a:lstStyle/>
                    <a:p>
                      <a:pPr algn="l" fontAlgn="b"/>
                      <a:r>
                        <a:rPr lang="en-US" sz="3600" u="none" strike="noStrike">
                          <a:effectLst/>
                        </a:rPr>
                        <a:t>&lt;c:param&gt;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Adds a parameter to a containing 'import' tag's URL.</a:t>
                      </a:r>
                      <a:endParaRPr lang="en-US" sz="3600" b="0" i="0" u="none" strike="noStrike" dirty="0">
                        <a:solidFill>
                          <a:srgbClr val="000000"/>
                        </a:solidFill>
                        <a:effectLst/>
                        <a:latin typeface="Calibri" charset="0"/>
                      </a:endParaRPr>
                    </a:p>
                  </a:txBody>
                  <a:tcPr marL="12700" marR="12700" marT="12700" marB="0" anchor="b"/>
                </a:tc>
              </a:tr>
              <a:tr h="925821">
                <a:tc>
                  <a:txBody>
                    <a:bodyPr/>
                    <a:lstStyle/>
                    <a:p>
                      <a:pPr algn="l" fontAlgn="b"/>
                      <a:r>
                        <a:rPr lang="en-US" sz="3600" u="none" strike="noStrike">
                          <a:effectLst/>
                        </a:rPr>
                        <a:t>&lt;c:redirect &gt;</a:t>
                      </a:r>
                      <a:endParaRPr lang="en-US"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a:effectLst/>
                        </a:rPr>
                        <a:t>Redirects to a new URL.</a:t>
                      </a:r>
                      <a:endParaRPr lang="en-US" sz="3600" b="0" i="0" u="none" strike="noStrike">
                        <a:solidFill>
                          <a:srgbClr val="000000"/>
                        </a:solidFill>
                        <a:effectLst/>
                        <a:latin typeface="Calibri" charset="0"/>
                      </a:endParaRPr>
                    </a:p>
                  </a:txBody>
                  <a:tcPr marL="12700" marR="12700" marT="12700" marB="0" anchor="b"/>
                </a:tc>
              </a:tr>
              <a:tr h="925821">
                <a:tc>
                  <a:txBody>
                    <a:bodyPr/>
                    <a:lstStyle/>
                    <a:p>
                      <a:pPr algn="l" fontAlgn="b"/>
                      <a:r>
                        <a:rPr lang="mr-IN" sz="3600" u="none" strike="noStrike">
                          <a:effectLst/>
                        </a:rPr>
                        <a:t>&lt;c:url&gt;</a:t>
                      </a:r>
                      <a:endParaRPr lang="mr-IN" sz="3600" b="0" i="0" u="none" strike="noStrike">
                        <a:solidFill>
                          <a:srgbClr val="000000"/>
                        </a:solidFill>
                        <a:effectLst/>
                        <a:latin typeface="Calibri" charset="0"/>
                      </a:endParaRPr>
                    </a:p>
                  </a:txBody>
                  <a:tcPr marL="12700" marR="12700" marT="12700" marB="0" anchor="b"/>
                </a:tc>
                <a:tc>
                  <a:txBody>
                    <a:bodyPr/>
                    <a:lstStyle/>
                    <a:p>
                      <a:pPr algn="l" fontAlgn="b"/>
                      <a:r>
                        <a:rPr lang="en-US" sz="3600" u="none" strike="noStrike" dirty="0">
                          <a:effectLst/>
                        </a:rPr>
                        <a:t>Creates a URL with optional query parameters</a:t>
                      </a:r>
                      <a:endParaRPr lang="en-US" sz="36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448718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a:t>
            </a:r>
            <a:r>
              <a:rPr lang="en-US" dirty="0"/>
              <a:t>: Formatting Tags</a:t>
            </a:r>
            <a:endParaRPr dirty="0"/>
          </a:p>
        </p:txBody>
      </p:sp>
      <p:sp>
        <p:nvSpPr>
          <p:cNvPr id="420" name="10 Conector recto"/>
          <p:cNvSpPr/>
          <p:nvPr/>
        </p:nvSpPr>
        <p:spPr>
          <a:xfrm>
            <a:off x="1905918" y="2763854"/>
            <a:ext cx="502129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JSTL formatting tags are used to format and display text, the date, the time, and numbers for internationalized Websites. </a:t>
            </a:r>
            <a:endParaRPr lang="en-US" sz="3600" dirty="0" smtClean="0"/>
          </a:p>
          <a:p>
            <a:pPr marL="571557" indent="-571557">
              <a:buSzPct val="100000"/>
              <a:buFont typeface="Arial"/>
              <a:buChar char="•"/>
              <a:defRPr sz="3600"/>
            </a:pPr>
            <a:r>
              <a:rPr lang="en-US" sz="3600" dirty="0" smtClean="0"/>
              <a:t>Following </a:t>
            </a:r>
            <a:r>
              <a:rPr lang="en-US" sz="3600" dirty="0"/>
              <a:t>is the syntax to include Formatting library in your </a:t>
            </a:r>
            <a:r>
              <a:rPr lang="en-US" sz="3600" dirty="0" smtClean="0"/>
              <a:t>JSP:</a:t>
            </a:r>
          </a:p>
          <a:p>
            <a:pPr marL="1779840" lvl="1" indent="-571557">
              <a:buSzPct val="100000"/>
              <a:buFont typeface="Arial"/>
              <a:buChar char="•"/>
              <a:defRPr sz="3600"/>
            </a:pPr>
            <a:r>
              <a:rPr lang="en-US" sz="3600" dirty="0" smtClean="0"/>
              <a:t>&lt;%@ </a:t>
            </a:r>
            <a:r>
              <a:rPr lang="en-US" sz="3600" dirty="0" err="1"/>
              <a:t>taglib</a:t>
            </a:r>
            <a:r>
              <a:rPr lang="en-US" sz="3600" dirty="0"/>
              <a:t> prefix = "</a:t>
            </a:r>
            <a:r>
              <a:rPr lang="en-US" sz="3600" dirty="0" err="1"/>
              <a:t>fmt</a:t>
            </a:r>
            <a:r>
              <a:rPr lang="en-US" sz="3600" dirty="0"/>
              <a:t>" </a:t>
            </a:r>
            <a:r>
              <a:rPr lang="en-US" sz="3600" dirty="0" err="1"/>
              <a:t>uri</a:t>
            </a:r>
            <a:r>
              <a:rPr lang="en-US" sz="3600" dirty="0"/>
              <a:t> = "http://</a:t>
            </a:r>
            <a:r>
              <a:rPr lang="en-US" sz="3600" dirty="0" err="1"/>
              <a:t>java.sun.com</a:t>
            </a:r>
            <a:r>
              <a:rPr lang="en-US" sz="3600" dirty="0"/>
              <a:t>/</a:t>
            </a:r>
            <a:r>
              <a:rPr lang="en-US" sz="3600" dirty="0" err="1"/>
              <a:t>jsp</a:t>
            </a:r>
            <a:r>
              <a:rPr lang="en-US" sz="3600" dirty="0"/>
              <a:t>/</a:t>
            </a:r>
            <a:r>
              <a:rPr lang="en-US" sz="3600" dirty="0" err="1"/>
              <a:t>jstl</a:t>
            </a:r>
            <a:r>
              <a:rPr lang="en-US" sz="3600" dirty="0"/>
              <a:t>/</a:t>
            </a:r>
            <a:r>
              <a:rPr lang="en-US" sz="3600" dirty="0" err="1"/>
              <a:t>fmt</a:t>
            </a:r>
            <a:r>
              <a:rPr lang="en-US" sz="3600" dirty="0"/>
              <a:t>" %&gt;</a:t>
            </a:r>
            <a:endParaRPr lang="en-US" sz="3600" dirty="0" smtClean="0"/>
          </a:p>
        </p:txBody>
      </p:sp>
    </p:spTree>
    <p:extLst>
      <p:ext uri="{BB962C8B-B14F-4D97-AF65-F5344CB8AC3E}">
        <p14:creationId xmlns:p14="http://schemas.microsoft.com/office/powerpoint/2010/main" val="1601172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a:t>
            </a:r>
            <a:r>
              <a:rPr lang="en-US" dirty="0"/>
              <a:t>: SQL Tags</a:t>
            </a:r>
            <a:endParaRPr dirty="0"/>
          </a:p>
        </p:txBody>
      </p:sp>
      <p:sp>
        <p:nvSpPr>
          <p:cNvPr id="420" name="10 Conector recto"/>
          <p:cNvSpPr/>
          <p:nvPr/>
        </p:nvSpPr>
        <p:spPr>
          <a:xfrm>
            <a:off x="1905918" y="2763854"/>
            <a:ext cx="331110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JSTL SQL tag library provides tags for interacting with relational databases (RDBMSs) such as Oracle, </a:t>
            </a:r>
            <a:r>
              <a:rPr lang="en-US" sz="3600" dirty="0" err="1"/>
              <a:t>mySQL</a:t>
            </a:r>
            <a:r>
              <a:rPr lang="en-US" sz="3600" dirty="0"/>
              <a:t>, or Microsoft SQL Server</a:t>
            </a:r>
            <a:r>
              <a:rPr lang="en-US" sz="3600" dirty="0" smtClean="0"/>
              <a:t>.</a:t>
            </a:r>
          </a:p>
          <a:p>
            <a:pPr marL="571557" indent="-571557">
              <a:buSzPct val="100000"/>
              <a:buFont typeface="Arial"/>
              <a:buChar char="•"/>
              <a:defRPr sz="3600"/>
            </a:pPr>
            <a:r>
              <a:rPr lang="en-US" sz="3600" dirty="0" smtClean="0"/>
              <a:t>Following </a:t>
            </a:r>
            <a:r>
              <a:rPr lang="en-US" sz="3600" dirty="0"/>
              <a:t>is the syntax to include JSTL SQL library in your JSP </a:t>
            </a:r>
            <a:r>
              <a:rPr lang="en-US" sz="3600" dirty="0" smtClean="0"/>
              <a:t>:</a:t>
            </a:r>
          </a:p>
          <a:p>
            <a:pPr marL="1779840" lvl="1" indent="-571557">
              <a:buSzPct val="100000"/>
              <a:buFont typeface="Arial"/>
              <a:buChar char="•"/>
              <a:defRPr sz="3600"/>
            </a:pPr>
            <a:r>
              <a:rPr lang="en-US" sz="3600" dirty="0" smtClean="0"/>
              <a:t>&lt;%@ </a:t>
            </a:r>
            <a:r>
              <a:rPr lang="en-US" sz="3600" dirty="0" err="1"/>
              <a:t>taglib</a:t>
            </a:r>
            <a:r>
              <a:rPr lang="en-US" sz="3600" dirty="0"/>
              <a:t> prefix = "</a:t>
            </a:r>
            <a:r>
              <a:rPr lang="en-US" sz="3600" dirty="0" err="1"/>
              <a:t>sql</a:t>
            </a:r>
            <a:r>
              <a:rPr lang="en-US" sz="3600" dirty="0"/>
              <a:t>" </a:t>
            </a:r>
            <a:r>
              <a:rPr lang="en-US" sz="3600" dirty="0" err="1"/>
              <a:t>uri</a:t>
            </a:r>
            <a:r>
              <a:rPr lang="en-US" sz="3600" dirty="0"/>
              <a:t> = "http://</a:t>
            </a:r>
            <a:r>
              <a:rPr lang="en-US" sz="3600" dirty="0" err="1"/>
              <a:t>java.sun.com</a:t>
            </a:r>
            <a:r>
              <a:rPr lang="en-US" sz="3600" dirty="0"/>
              <a:t>/</a:t>
            </a:r>
            <a:r>
              <a:rPr lang="en-US" sz="3600" dirty="0" err="1"/>
              <a:t>jsp</a:t>
            </a:r>
            <a:r>
              <a:rPr lang="en-US" sz="3600" dirty="0"/>
              <a:t>/</a:t>
            </a:r>
            <a:r>
              <a:rPr lang="en-US" sz="3600" dirty="0" err="1"/>
              <a:t>jstl</a:t>
            </a:r>
            <a:r>
              <a:rPr lang="en-US" sz="3600" dirty="0"/>
              <a:t>/</a:t>
            </a:r>
            <a:r>
              <a:rPr lang="en-US" sz="3600" dirty="0" err="1"/>
              <a:t>sql</a:t>
            </a:r>
            <a:r>
              <a:rPr lang="en-US" sz="3600" dirty="0"/>
              <a:t>" %&gt;</a:t>
            </a:r>
            <a:endParaRPr lang="en-US" sz="3600" dirty="0" smtClean="0"/>
          </a:p>
        </p:txBody>
      </p:sp>
    </p:spTree>
    <p:extLst>
      <p:ext uri="{BB962C8B-B14F-4D97-AF65-F5344CB8AC3E}">
        <p14:creationId xmlns:p14="http://schemas.microsoft.com/office/powerpoint/2010/main" val="21074119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a:t>
            </a:r>
            <a:r>
              <a:rPr lang="en-US" dirty="0"/>
              <a:t>: XML tags</a:t>
            </a:r>
            <a:endParaRPr dirty="0"/>
          </a:p>
        </p:txBody>
      </p:sp>
      <p:sp>
        <p:nvSpPr>
          <p:cNvPr id="420" name="10 Conector recto"/>
          <p:cNvSpPr/>
          <p:nvPr/>
        </p:nvSpPr>
        <p:spPr>
          <a:xfrm>
            <a:off x="1905919" y="2763854"/>
            <a:ext cx="3356106"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The JSTL XML tags provide a JSP-centric way of creating and manipulating the XML documents. Following is the syntax to include the JSTL XML library in your JSP</a:t>
            </a:r>
            <a:r>
              <a:rPr lang="en-US" sz="3600" dirty="0" smtClean="0"/>
              <a:t>.</a:t>
            </a:r>
          </a:p>
          <a:p>
            <a:pPr marL="571557" indent="-571557">
              <a:buSzPct val="100000"/>
              <a:buFont typeface="Arial"/>
              <a:buChar char="•"/>
              <a:defRPr sz="3600"/>
            </a:pPr>
            <a:r>
              <a:rPr lang="en-US" sz="3600" dirty="0" smtClean="0"/>
              <a:t>The </a:t>
            </a:r>
            <a:r>
              <a:rPr lang="en-US" sz="3600" dirty="0"/>
              <a:t>JSTL XML tag library has custom tags for interacting with the XML data. This includes parsing the XML, transforming the XML data, and the flow control based on the XPath expressions</a:t>
            </a:r>
            <a:r>
              <a:rPr lang="en-US" sz="3600" dirty="0" smtClean="0"/>
              <a:t>.</a:t>
            </a:r>
          </a:p>
          <a:p>
            <a:pPr marL="571557" indent="-571557">
              <a:buSzPct val="100000"/>
              <a:buFont typeface="Arial"/>
              <a:buChar char="•"/>
              <a:defRPr sz="3600"/>
            </a:pPr>
            <a:r>
              <a:rPr lang="en-US" sz="3600" dirty="0"/>
              <a:t>you will need to copy the following two XML and XPath related libraries into your &lt;Tomcat Installation Directory&gt;\</a:t>
            </a:r>
            <a:r>
              <a:rPr lang="en-US" sz="3600" dirty="0" smtClean="0"/>
              <a:t>lib:</a:t>
            </a:r>
          </a:p>
          <a:p>
            <a:pPr marL="1779840" lvl="1" indent="-571557">
              <a:buSzPct val="100000"/>
              <a:buFont typeface="Arial"/>
              <a:buChar char="•"/>
              <a:defRPr sz="3600"/>
            </a:pPr>
            <a:r>
              <a:rPr lang="en-US" sz="3600" dirty="0" err="1"/>
              <a:t>XercesImpl.jar</a:t>
            </a:r>
            <a:r>
              <a:rPr lang="en-US" sz="3600" dirty="0"/>
              <a:t> − Download it from </a:t>
            </a:r>
            <a:r>
              <a:rPr lang="en-US" sz="3600" dirty="0">
                <a:hlinkClick r:id="rId3"/>
              </a:rPr>
              <a:t>https://www.apache.org/dist/xerces/j</a:t>
            </a:r>
            <a:r>
              <a:rPr lang="en-US" sz="3600" dirty="0" smtClean="0">
                <a:hlinkClick r:id="rId3"/>
              </a:rPr>
              <a:t>/</a:t>
            </a:r>
            <a:endParaRPr lang="en-US" sz="3600" dirty="0" smtClean="0"/>
          </a:p>
          <a:p>
            <a:pPr marL="1779840" lvl="1" indent="-571557">
              <a:buSzPct val="100000"/>
              <a:buFont typeface="Arial"/>
              <a:buChar char="•"/>
              <a:defRPr sz="3600"/>
            </a:pPr>
            <a:r>
              <a:rPr lang="en-US" sz="3600" dirty="0" err="1"/>
              <a:t>xalan.jar</a:t>
            </a:r>
            <a:r>
              <a:rPr lang="en-US" sz="3600" dirty="0"/>
              <a:t> − Download it from </a:t>
            </a:r>
            <a:r>
              <a:rPr lang="en-US" sz="3600" dirty="0">
                <a:hlinkClick r:id="rId4"/>
              </a:rPr>
              <a:t>https://</a:t>
            </a:r>
            <a:r>
              <a:rPr lang="en-US" sz="3600" dirty="0" smtClean="0">
                <a:hlinkClick r:id="rId4"/>
              </a:rPr>
              <a:t>xml.apache.org/xalan-j/index.html</a:t>
            </a:r>
            <a:endParaRPr lang="en-US" sz="3600" dirty="0" smtClean="0"/>
          </a:p>
          <a:p>
            <a:pPr marL="571557" indent="-571557">
              <a:buSzPct val="100000"/>
              <a:buFont typeface="Arial"/>
              <a:buChar char="•"/>
              <a:defRPr sz="3600"/>
            </a:pPr>
            <a:r>
              <a:rPr lang="en-US" sz="3600" dirty="0" smtClean="0"/>
              <a:t>You can now </a:t>
            </a:r>
            <a:r>
              <a:rPr lang="en-US" sz="3600" dirty="0"/>
              <a:t>use </a:t>
            </a:r>
            <a:r>
              <a:rPr lang="en-US" sz="3600" dirty="0" smtClean="0"/>
              <a:t>the following </a:t>
            </a:r>
            <a:r>
              <a:rPr lang="en-US" sz="3600" dirty="0"/>
              <a:t>syntax to include JSTL </a:t>
            </a:r>
            <a:r>
              <a:rPr lang="en-US" sz="3600" dirty="0" smtClean="0"/>
              <a:t>XML </a:t>
            </a:r>
            <a:r>
              <a:rPr lang="en-US" sz="3600" dirty="0"/>
              <a:t>library in your JSP :</a:t>
            </a:r>
            <a:endParaRPr lang="en-US" sz="3600" dirty="0" smtClean="0"/>
          </a:p>
          <a:p>
            <a:pPr marL="1779840" lvl="1" indent="-571557">
              <a:buSzPct val="100000"/>
              <a:buFont typeface="Arial"/>
              <a:buChar char="•"/>
              <a:defRPr sz="3600"/>
            </a:pPr>
            <a:r>
              <a:rPr lang="en-US" sz="3600" dirty="0"/>
              <a:t>&lt;%@ </a:t>
            </a:r>
            <a:r>
              <a:rPr lang="en-US" sz="3600" dirty="0" err="1"/>
              <a:t>taglib</a:t>
            </a:r>
            <a:r>
              <a:rPr lang="en-US" sz="3600" dirty="0"/>
              <a:t> prefix = "x"    </a:t>
            </a:r>
            <a:r>
              <a:rPr lang="en-US" sz="3600" dirty="0" err="1"/>
              <a:t>uri</a:t>
            </a:r>
            <a:r>
              <a:rPr lang="en-US" sz="3600" dirty="0"/>
              <a:t> = "http://</a:t>
            </a:r>
            <a:r>
              <a:rPr lang="en-US" sz="3600" dirty="0" err="1"/>
              <a:t>java.sun.com</a:t>
            </a:r>
            <a:r>
              <a:rPr lang="en-US" sz="3600" dirty="0"/>
              <a:t>/</a:t>
            </a:r>
            <a:r>
              <a:rPr lang="en-US" sz="3600" dirty="0" err="1"/>
              <a:t>jsp</a:t>
            </a:r>
            <a:r>
              <a:rPr lang="en-US" sz="3600" dirty="0"/>
              <a:t>/</a:t>
            </a:r>
            <a:r>
              <a:rPr lang="en-US" sz="3600" dirty="0" err="1"/>
              <a:t>jstl</a:t>
            </a:r>
            <a:r>
              <a:rPr lang="en-US" sz="3600" dirty="0"/>
              <a:t>/xml" %&gt;</a:t>
            </a:r>
            <a:endParaRPr lang="en-US" sz="3600" dirty="0" smtClean="0"/>
          </a:p>
        </p:txBody>
      </p:sp>
    </p:spTree>
    <p:extLst>
      <p:ext uri="{BB962C8B-B14F-4D97-AF65-F5344CB8AC3E}">
        <p14:creationId xmlns:p14="http://schemas.microsoft.com/office/powerpoint/2010/main" val="1012519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 name="Group 9"/>
          <p:cNvGrpSpPr/>
          <p:nvPr/>
        </p:nvGrpSpPr>
        <p:grpSpPr>
          <a:xfrm>
            <a:off x="19147628" y="9853826"/>
            <a:ext cx="3026674" cy="3026673"/>
            <a:chOff x="0" y="0"/>
            <a:chExt cx="3026475" cy="3026475"/>
          </a:xfrm>
        </p:grpSpPr>
        <p:graphicFrame>
          <p:nvGraphicFramePr>
            <p:cNvPr id="41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JSTL</a:t>
            </a:r>
            <a:r>
              <a:rPr lang="en-US" dirty="0"/>
              <a:t>: </a:t>
            </a:r>
            <a:r>
              <a:rPr lang="en-US" dirty="0" smtClean="0"/>
              <a:t>Functions</a:t>
            </a:r>
            <a:endParaRPr dirty="0"/>
          </a:p>
        </p:txBody>
      </p:sp>
      <p:sp>
        <p:nvSpPr>
          <p:cNvPr id="420" name="10 Conector recto"/>
          <p:cNvSpPr/>
          <p:nvPr/>
        </p:nvSpPr>
        <p:spPr>
          <a:xfrm>
            <a:off x="1905918" y="2763854"/>
            <a:ext cx="3491121" cy="0"/>
          </a:xfrm>
          <a:prstGeom prst="line">
            <a:avLst/>
          </a:prstGeom>
          <a:ln w="57150">
            <a:solidFill>
              <a:srgbClr val="C00000"/>
            </a:solidFill>
            <a:miter/>
          </a:ln>
        </p:spPr>
        <p:txBody>
          <a:bodyPr lIns="45722" rIns="45722"/>
          <a:lstStyle/>
          <a:p>
            <a:endParaRPr/>
          </a:p>
        </p:txBody>
      </p:sp>
      <p:sp>
        <p:nvSpPr>
          <p:cNvPr id="421"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lang="en-US" sz="3600" dirty="0"/>
              <a:t>JSTL includes a number of standard functions, most of which are common string manipulation </a:t>
            </a:r>
            <a:r>
              <a:rPr lang="en-US" sz="3600" dirty="0" smtClean="0"/>
              <a:t>functions.</a:t>
            </a:r>
          </a:p>
          <a:p>
            <a:pPr marL="571557" indent="-571557">
              <a:buSzPct val="100000"/>
              <a:buFont typeface="Arial"/>
              <a:buChar char="•"/>
              <a:defRPr sz="3600"/>
            </a:pPr>
            <a:r>
              <a:rPr lang="en-US" sz="3600" dirty="0" smtClean="0"/>
              <a:t>Following </a:t>
            </a:r>
            <a:r>
              <a:rPr lang="en-US" sz="3600" dirty="0"/>
              <a:t>is the syntax to include JSTL Functions library in your </a:t>
            </a:r>
            <a:r>
              <a:rPr lang="en-US" sz="3600" dirty="0" smtClean="0"/>
              <a:t>JSP:</a:t>
            </a:r>
          </a:p>
          <a:p>
            <a:pPr marL="1779840" lvl="1" indent="-571557">
              <a:buSzPct val="100000"/>
              <a:buFont typeface="Arial"/>
              <a:buChar char="•"/>
              <a:defRPr sz="3600"/>
            </a:pPr>
            <a:r>
              <a:rPr lang="en-US" sz="3600" dirty="0"/>
              <a:t>&lt;%@ </a:t>
            </a:r>
            <a:r>
              <a:rPr lang="en-US" sz="3600" dirty="0" err="1"/>
              <a:t>taglib</a:t>
            </a:r>
            <a:r>
              <a:rPr lang="en-US" sz="3600" dirty="0"/>
              <a:t> prefix = "</a:t>
            </a:r>
            <a:r>
              <a:rPr lang="en-US" sz="3600" dirty="0" err="1"/>
              <a:t>fn</a:t>
            </a:r>
            <a:r>
              <a:rPr lang="en-US" sz="3600" dirty="0"/>
              <a:t>"    </a:t>
            </a:r>
            <a:r>
              <a:rPr lang="en-US" sz="3600" dirty="0" err="1"/>
              <a:t>uri</a:t>
            </a:r>
            <a:r>
              <a:rPr lang="en-US" sz="3600" dirty="0"/>
              <a:t> = "http://</a:t>
            </a:r>
            <a:r>
              <a:rPr lang="en-US" sz="3600" dirty="0" err="1"/>
              <a:t>java.sun.com</a:t>
            </a:r>
            <a:r>
              <a:rPr lang="en-US" sz="3600" dirty="0"/>
              <a:t>/</a:t>
            </a:r>
            <a:r>
              <a:rPr lang="en-US" sz="3600" dirty="0" err="1"/>
              <a:t>jsp</a:t>
            </a:r>
            <a:r>
              <a:rPr lang="en-US" sz="3600" dirty="0"/>
              <a:t>/</a:t>
            </a:r>
            <a:r>
              <a:rPr lang="en-US" sz="3600" dirty="0" err="1"/>
              <a:t>jstl</a:t>
            </a:r>
            <a:r>
              <a:rPr lang="en-US" sz="3600"/>
              <a:t>/functions" %&gt;</a:t>
            </a:r>
            <a:endParaRPr lang="en-US" sz="3600" dirty="0" smtClean="0"/>
          </a:p>
        </p:txBody>
      </p:sp>
    </p:spTree>
    <p:extLst>
      <p:ext uri="{BB962C8B-B14F-4D97-AF65-F5344CB8AC3E}">
        <p14:creationId xmlns:p14="http://schemas.microsoft.com/office/powerpoint/2010/main" val="969246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9"/>
                                        </p:tgtEl>
                                        <p:attrNameLst>
                                          <p:attrName>style.visibility</p:attrName>
                                        </p:attrNameLst>
                                      </p:cBhvr>
                                      <p:to>
                                        <p:strVal val="visible"/>
                                      </p:to>
                                    </p:set>
                                    <p:anim calcmode="lin" valueType="num">
                                      <p:cBhvr>
                                        <p:cTn id="7" dur="1000" fill="hold"/>
                                        <p:tgtEl>
                                          <p:spTgt spid="419"/>
                                        </p:tgtEl>
                                        <p:attrNameLst>
                                          <p:attrName>ppt_x</p:attrName>
                                        </p:attrNameLst>
                                      </p:cBhvr>
                                      <p:tavLst>
                                        <p:tav tm="0">
                                          <p:val>
                                            <p:strVal val="0-#ppt_w/2"/>
                                          </p:val>
                                        </p:tav>
                                        <p:tav tm="100000">
                                          <p:val>
                                            <p:strVal val="#ppt_x"/>
                                          </p:val>
                                        </p:tav>
                                      </p:tavLst>
                                    </p:anim>
                                    <p:anim calcmode="lin" valueType="num">
                                      <p:cBhvr>
                                        <p:cTn id="8" dur="1000" fill="hold"/>
                                        <p:tgtEl>
                                          <p:spTgt spid="41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20"/>
                                        </p:tgtEl>
                                        <p:attrNameLst>
                                          <p:attrName>style.visibility</p:attrName>
                                        </p:attrNameLst>
                                      </p:cBhvr>
                                      <p:to>
                                        <p:strVal val="visible"/>
                                      </p:to>
                                    </p:set>
                                    <p:anim calcmode="lin" valueType="num">
                                      <p:cBhvr>
                                        <p:cTn id="12" dur="500" fill="hold"/>
                                        <p:tgtEl>
                                          <p:spTgt spid="420"/>
                                        </p:tgtEl>
                                        <p:attrNameLst>
                                          <p:attrName>ppt_x</p:attrName>
                                        </p:attrNameLst>
                                      </p:cBhvr>
                                      <p:tavLst>
                                        <p:tav tm="0">
                                          <p:val>
                                            <p:strVal val="#ppt_x"/>
                                          </p:val>
                                        </p:tav>
                                        <p:tav tm="100000">
                                          <p:val>
                                            <p:strVal val="#ppt_x"/>
                                          </p:val>
                                        </p:tav>
                                      </p:tavLst>
                                    </p:anim>
                                    <p:anim calcmode="lin" valueType="num">
                                      <p:cBhvr>
                                        <p:cTn id="13" dur="500" fill="hold"/>
                                        <p:tgtEl>
                                          <p:spTgt spid="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animBg="1" advAuto="0"/>
      <p:bldP spid="420"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Design Patterns and Architecture styles with JSP</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Model View Controller (MVC ) Architecture</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Model 1/Model 2 Architecture  </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JSP Expression Language (EL)</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JSTL  &amp; Tag Library</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Custom </a:t>
            </a:r>
            <a:r>
              <a:rPr lang="en-US" sz="3600" dirty="0" smtClean="0">
                <a:ea typeface="Open Sans" panose="020B0606030504020204" pitchFamily="34" charset="0"/>
                <a:cs typeface="Open Sans" panose="020B0606030504020204" pitchFamily="34" charset="0"/>
              </a:rPr>
              <a:t>tags in practice</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Group 9"/>
          <p:cNvGrpSpPr/>
          <p:nvPr/>
        </p:nvGrpSpPr>
        <p:grpSpPr>
          <a:xfrm>
            <a:off x="19147628" y="9853826"/>
            <a:ext cx="3026674" cy="3026673"/>
            <a:chOff x="0" y="0"/>
            <a:chExt cx="3026475" cy="3026475"/>
          </a:xfrm>
        </p:grpSpPr>
        <p:graphicFrame>
          <p:nvGraphicFramePr>
            <p:cNvPr id="3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MVC in JSP</a:t>
            </a:r>
          </a:p>
        </p:txBody>
      </p:sp>
      <p:sp>
        <p:nvSpPr>
          <p:cNvPr id="307" name="10 Conector recto"/>
          <p:cNvSpPr/>
          <p:nvPr/>
        </p:nvSpPr>
        <p:spPr>
          <a:xfrm>
            <a:off x="1905917" y="2763853"/>
            <a:ext cx="3025059" cy="1"/>
          </a:xfrm>
          <a:prstGeom prst="line">
            <a:avLst/>
          </a:prstGeom>
          <a:ln w="57150">
            <a:solidFill>
              <a:srgbClr val="C00000"/>
            </a:solidFill>
            <a:miter/>
          </a:ln>
        </p:spPr>
        <p:txBody>
          <a:bodyPr lIns="45722" rIns="45722"/>
          <a:lstStyle/>
          <a:p>
            <a:endParaRPr/>
          </a:p>
        </p:txBody>
      </p:sp>
      <p:sp>
        <p:nvSpPr>
          <p:cNvPr id="308" name="TextBox 34"/>
          <p:cNvSpPr txBox="1"/>
          <p:nvPr/>
        </p:nvSpPr>
        <p:spPr>
          <a:xfrm>
            <a:off x="2428454" y="3506570"/>
            <a:ext cx="19983523" cy="286250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MVC stands for Model View and Controller. It is a design pattern that separates the business logic, presentation logic and data.</a:t>
            </a:r>
          </a:p>
          <a:p>
            <a:pPr marL="571557" indent="-571557">
              <a:buSzPct val="100000"/>
              <a:buFont typeface="Arial"/>
              <a:buChar char="•"/>
              <a:defRPr sz="3600"/>
            </a:pPr>
            <a:r>
              <a:rPr sz="3600" dirty="0"/>
              <a:t>Controller acts as an interface between View and Model. Controller intercepts all the incoming requests.</a:t>
            </a:r>
          </a:p>
          <a:p>
            <a:pPr marL="571557" indent="-571557">
              <a:buSzPct val="100000"/>
              <a:buFont typeface="Arial"/>
              <a:buChar char="•"/>
              <a:defRPr sz="3600"/>
            </a:pPr>
            <a:r>
              <a:rPr sz="3600" dirty="0"/>
              <a:t>Model represents the state of the application i.e. data. It can also have business logic.</a:t>
            </a:r>
          </a:p>
          <a:p>
            <a:pPr marL="571557" indent="-571557">
              <a:buSzPct val="100000"/>
              <a:buFont typeface="Arial"/>
              <a:buChar char="•"/>
              <a:defRPr sz="3600"/>
            </a:pPr>
            <a:r>
              <a:rPr sz="3600" dirty="0"/>
              <a:t>View represents the presentaion i.e. UI(User Interface).</a:t>
            </a:r>
          </a:p>
        </p:txBody>
      </p:sp>
      <p:pic>
        <p:nvPicPr>
          <p:cNvPr id="309" name="pasted-image.tiff" descr="pasted-image.tiff"/>
          <p:cNvPicPr>
            <a:picLocks noChangeAspect="1"/>
          </p:cNvPicPr>
          <p:nvPr/>
        </p:nvPicPr>
        <p:blipFill>
          <a:blip r:embed="rId3">
            <a:extLst/>
          </a:blip>
          <a:stretch>
            <a:fillRect/>
          </a:stretch>
        </p:blipFill>
        <p:spPr>
          <a:xfrm>
            <a:off x="6879717" y="6865145"/>
            <a:ext cx="11080998" cy="6229207"/>
          </a:xfrm>
          <a:prstGeom prst="rect">
            <a:avLst/>
          </a:prstGeom>
          <a:ln w="12700">
            <a:miter lim="400000"/>
          </a:ln>
        </p:spPr>
      </p:pic>
    </p:spTree>
    <p:extLst>
      <p:ext uri="{BB962C8B-B14F-4D97-AF65-F5344CB8AC3E}">
        <p14:creationId xmlns:p14="http://schemas.microsoft.com/office/powerpoint/2010/main" val="794275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06"/>
                                        </p:tgtEl>
                                        <p:attrNameLst>
                                          <p:attrName>style.visibility</p:attrName>
                                        </p:attrNameLst>
                                      </p:cBhvr>
                                      <p:to>
                                        <p:strVal val="visible"/>
                                      </p:to>
                                    </p:set>
                                    <p:anim calcmode="lin" valueType="num">
                                      <p:cBhvr>
                                        <p:cTn id="7" dur="1000" fill="hold"/>
                                        <p:tgtEl>
                                          <p:spTgt spid="306"/>
                                        </p:tgtEl>
                                        <p:attrNameLst>
                                          <p:attrName>ppt_x</p:attrName>
                                        </p:attrNameLst>
                                      </p:cBhvr>
                                      <p:tavLst>
                                        <p:tav tm="0">
                                          <p:val>
                                            <p:strVal val="0-#ppt_w/2"/>
                                          </p:val>
                                        </p:tav>
                                        <p:tav tm="100000">
                                          <p:val>
                                            <p:strVal val="#ppt_x"/>
                                          </p:val>
                                        </p:tav>
                                      </p:tavLst>
                                    </p:anim>
                                    <p:anim calcmode="lin" valueType="num">
                                      <p:cBhvr>
                                        <p:cTn id="8" dur="1000" fill="hold"/>
                                        <p:tgtEl>
                                          <p:spTgt spid="3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7"/>
                                        </p:tgtEl>
                                        <p:attrNameLst>
                                          <p:attrName>style.visibility</p:attrName>
                                        </p:attrNameLst>
                                      </p:cBhvr>
                                      <p:to>
                                        <p:strVal val="visible"/>
                                      </p:to>
                                    </p:set>
                                    <p:anim calcmode="lin" valueType="num">
                                      <p:cBhvr>
                                        <p:cTn id="12" dur="500" fill="hold"/>
                                        <p:tgtEl>
                                          <p:spTgt spid="307"/>
                                        </p:tgtEl>
                                        <p:attrNameLst>
                                          <p:attrName>ppt_x</p:attrName>
                                        </p:attrNameLst>
                                      </p:cBhvr>
                                      <p:tavLst>
                                        <p:tav tm="0">
                                          <p:val>
                                            <p:strVal val="#ppt_x"/>
                                          </p:val>
                                        </p:tav>
                                        <p:tav tm="100000">
                                          <p:val>
                                            <p:strVal val="#ppt_x"/>
                                          </p:val>
                                        </p:tav>
                                      </p:tavLst>
                                    </p:anim>
                                    <p:anim calcmode="lin" valueType="num">
                                      <p:cBhvr>
                                        <p:cTn id="13"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advAuto="0"/>
      <p:bldP spid="3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9"/>
          <p:cNvGrpSpPr/>
          <p:nvPr/>
        </p:nvGrpSpPr>
        <p:grpSpPr>
          <a:xfrm>
            <a:off x="19147628" y="9853826"/>
            <a:ext cx="3026674" cy="3026673"/>
            <a:chOff x="0" y="0"/>
            <a:chExt cx="3026475" cy="3026475"/>
          </a:xfrm>
        </p:grpSpPr>
        <p:graphicFrame>
          <p:nvGraphicFramePr>
            <p:cNvPr id="31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1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1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Model 1 and Model 2 (MVC) Architecture</a:t>
            </a:r>
          </a:p>
        </p:txBody>
      </p:sp>
      <p:sp>
        <p:nvSpPr>
          <p:cNvPr id="315" name="10 Conector recto"/>
          <p:cNvSpPr/>
          <p:nvPr/>
        </p:nvSpPr>
        <p:spPr>
          <a:xfrm>
            <a:off x="1905917" y="2763853"/>
            <a:ext cx="10538288" cy="1"/>
          </a:xfrm>
          <a:prstGeom prst="line">
            <a:avLst/>
          </a:prstGeom>
          <a:ln w="57150">
            <a:solidFill>
              <a:srgbClr val="C00000"/>
            </a:solidFill>
            <a:miter/>
          </a:ln>
        </p:spPr>
        <p:txBody>
          <a:bodyPr lIns="45722" rIns="45722"/>
          <a:lstStyle/>
          <a:p>
            <a:endParaRPr/>
          </a:p>
        </p:txBody>
      </p:sp>
      <p:sp>
        <p:nvSpPr>
          <p:cNvPr id="316" name="TextBox 34"/>
          <p:cNvSpPr txBox="1"/>
          <p:nvPr/>
        </p:nvSpPr>
        <p:spPr>
          <a:xfrm>
            <a:off x="2428454" y="3506570"/>
            <a:ext cx="19983523" cy="230847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Before developing the web applications, we need to have idea about design models. There are two types of programming models (design models).</a:t>
            </a:r>
          </a:p>
          <a:p>
            <a:pPr marL="1779961" lvl="1" indent="-571557">
              <a:buSzPct val="100000"/>
              <a:buFont typeface="Arial"/>
              <a:buChar char="•"/>
              <a:defRPr sz="3600"/>
            </a:pPr>
            <a:r>
              <a:rPr sz="3600"/>
              <a:t>Model 1 Architecture</a:t>
            </a:r>
          </a:p>
          <a:p>
            <a:pPr marL="1779961" lvl="1" indent="-571557">
              <a:buSzPct val="100000"/>
              <a:buFont typeface="Arial"/>
              <a:buChar char="•"/>
              <a:defRPr sz="3600"/>
            </a:pPr>
            <a:r>
              <a:rPr sz="3600"/>
              <a:t>Model 2 (MVC) Architecture</a:t>
            </a:r>
          </a:p>
        </p:txBody>
      </p:sp>
      <p:pic>
        <p:nvPicPr>
          <p:cNvPr id="317" name="pasted-image.tiff" descr="pasted-image.tiff"/>
          <p:cNvPicPr>
            <a:picLocks noChangeAspect="1"/>
          </p:cNvPicPr>
          <p:nvPr/>
        </p:nvPicPr>
        <p:blipFill>
          <a:blip r:embed="rId3">
            <a:extLst/>
          </a:blip>
          <a:stretch>
            <a:fillRect/>
          </a:stretch>
        </p:blipFill>
        <p:spPr>
          <a:xfrm>
            <a:off x="796166" y="5858339"/>
            <a:ext cx="10648684" cy="3615295"/>
          </a:xfrm>
          <a:prstGeom prst="rect">
            <a:avLst/>
          </a:prstGeom>
          <a:ln w="12700">
            <a:miter lim="400000"/>
          </a:ln>
        </p:spPr>
      </p:pic>
      <p:pic>
        <p:nvPicPr>
          <p:cNvPr id="318" name="pasted-image.tiff" descr="pasted-image.tiff"/>
          <p:cNvPicPr>
            <a:picLocks noChangeAspect="1"/>
          </p:cNvPicPr>
          <p:nvPr/>
        </p:nvPicPr>
        <p:blipFill>
          <a:blip r:embed="rId4">
            <a:extLst/>
          </a:blip>
          <a:stretch>
            <a:fillRect/>
          </a:stretch>
        </p:blipFill>
        <p:spPr>
          <a:xfrm>
            <a:off x="12493482" y="6865337"/>
            <a:ext cx="11080998" cy="6229208"/>
          </a:xfrm>
          <a:prstGeom prst="rect">
            <a:avLst/>
          </a:prstGeom>
          <a:ln w="12700">
            <a:miter lim="400000"/>
          </a:ln>
        </p:spPr>
      </p:pic>
      <p:sp>
        <p:nvSpPr>
          <p:cNvPr id="319" name="10 Conector recto"/>
          <p:cNvSpPr/>
          <p:nvPr/>
        </p:nvSpPr>
        <p:spPr>
          <a:xfrm flipH="1">
            <a:off x="12317197" y="5104817"/>
            <a:ext cx="1" cy="7810647"/>
          </a:xfrm>
          <a:prstGeom prst="line">
            <a:avLst/>
          </a:prstGeom>
          <a:ln w="57150">
            <a:solidFill>
              <a:srgbClr val="C00000"/>
            </a:solidFill>
            <a:miter/>
          </a:ln>
        </p:spPr>
        <p:txBody>
          <a:bodyPr lIns="45722" rIns="45722"/>
          <a:lstStyle/>
          <a:p>
            <a:endParaRPr/>
          </a:p>
        </p:txBody>
      </p:sp>
      <p:sp>
        <p:nvSpPr>
          <p:cNvPr id="320" name="Model1 Architecture"/>
          <p:cNvSpPr txBox="1"/>
          <p:nvPr/>
        </p:nvSpPr>
        <p:spPr>
          <a:xfrm>
            <a:off x="4369489" y="9600218"/>
            <a:ext cx="5263641" cy="831051"/>
          </a:xfrm>
          <a:prstGeom prst="rect">
            <a:avLst/>
          </a:prstGeom>
          <a:ln w="12700">
            <a:miter lim="400000"/>
          </a:ln>
          <a:extLst>
            <a:ext uri="{C572A759-6A51-4108-AA02-DFA0A04FC94B}">
              <ma14:wrappingTextBoxFlag xmlns:ma14="http://schemas.microsoft.com/office/mac/drawingml/2011/main" val="1"/>
            </a:ext>
          </a:extLst>
        </p:spPr>
        <p:txBody>
          <a:bodyPr wrap="none" lIns="45722" rIns="45722">
            <a:spAutoFit/>
          </a:bodyPr>
          <a:lstStyle/>
          <a:p>
            <a:r>
              <a:t>Model1 Architecture</a:t>
            </a:r>
          </a:p>
        </p:txBody>
      </p:sp>
      <p:sp>
        <p:nvSpPr>
          <p:cNvPr id="321" name="Model2 (MVC) Architecture"/>
          <p:cNvSpPr txBox="1"/>
          <p:nvPr/>
        </p:nvSpPr>
        <p:spPr>
          <a:xfrm>
            <a:off x="14705784" y="5296764"/>
            <a:ext cx="6974028" cy="831051"/>
          </a:xfrm>
          <a:prstGeom prst="rect">
            <a:avLst/>
          </a:prstGeom>
          <a:ln w="12700">
            <a:miter lim="400000"/>
          </a:ln>
          <a:extLst>
            <a:ext uri="{C572A759-6A51-4108-AA02-DFA0A04FC94B}">
              <ma14:wrappingTextBoxFlag xmlns:ma14="http://schemas.microsoft.com/office/mac/drawingml/2011/main" val="1"/>
            </a:ext>
          </a:extLst>
        </p:spPr>
        <p:txBody>
          <a:bodyPr wrap="none" lIns="45722" rIns="45722">
            <a:spAutoFit/>
          </a:bodyPr>
          <a:lstStyle/>
          <a:p>
            <a:r>
              <a:t>Model2 (MVC) Architecture</a:t>
            </a:r>
          </a:p>
        </p:txBody>
      </p:sp>
    </p:spTree>
    <p:extLst>
      <p:ext uri="{BB962C8B-B14F-4D97-AF65-F5344CB8AC3E}">
        <p14:creationId xmlns:p14="http://schemas.microsoft.com/office/powerpoint/2010/main" val="626029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14"/>
                                        </p:tgtEl>
                                        <p:attrNameLst>
                                          <p:attrName>style.visibility</p:attrName>
                                        </p:attrNameLst>
                                      </p:cBhvr>
                                      <p:to>
                                        <p:strVal val="visible"/>
                                      </p:to>
                                    </p:set>
                                    <p:anim calcmode="lin" valueType="num">
                                      <p:cBhvr>
                                        <p:cTn id="7" dur="1000" fill="hold"/>
                                        <p:tgtEl>
                                          <p:spTgt spid="314"/>
                                        </p:tgtEl>
                                        <p:attrNameLst>
                                          <p:attrName>ppt_x</p:attrName>
                                        </p:attrNameLst>
                                      </p:cBhvr>
                                      <p:tavLst>
                                        <p:tav tm="0">
                                          <p:val>
                                            <p:strVal val="0-#ppt_w/2"/>
                                          </p:val>
                                        </p:tav>
                                        <p:tav tm="100000">
                                          <p:val>
                                            <p:strVal val="#ppt_x"/>
                                          </p:val>
                                        </p:tav>
                                      </p:tavLst>
                                    </p:anim>
                                    <p:anim calcmode="lin" valueType="num">
                                      <p:cBhvr>
                                        <p:cTn id="8" dur="1000" fill="hold"/>
                                        <p:tgtEl>
                                          <p:spTgt spid="31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15"/>
                                        </p:tgtEl>
                                        <p:attrNameLst>
                                          <p:attrName>style.visibility</p:attrName>
                                        </p:attrNameLst>
                                      </p:cBhvr>
                                      <p:to>
                                        <p:strVal val="visible"/>
                                      </p:to>
                                    </p:set>
                                    <p:anim calcmode="lin" valueType="num">
                                      <p:cBhvr>
                                        <p:cTn id="12" dur="500" fill="hold"/>
                                        <p:tgtEl>
                                          <p:spTgt spid="315"/>
                                        </p:tgtEl>
                                        <p:attrNameLst>
                                          <p:attrName>ppt_x</p:attrName>
                                        </p:attrNameLst>
                                      </p:cBhvr>
                                      <p:tavLst>
                                        <p:tav tm="0">
                                          <p:val>
                                            <p:strVal val="#ppt_x"/>
                                          </p:val>
                                        </p:tav>
                                        <p:tav tm="100000">
                                          <p:val>
                                            <p:strVal val="#ppt_x"/>
                                          </p:val>
                                        </p:tav>
                                      </p:tavLst>
                                    </p:anim>
                                    <p:anim calcmode="lin" valueType="num">
                                      <p:cBhvr>
                                        <p:cTn id="13" dur="500" fill="hold"/>
                                        <p:tgtEl>
                                          <p:spTgt spid="31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grpId="0" nodeType="afterEffect">
                                  <p:stCondLst>
                                    <p:cond delay="0"/>
                                  </p:stCondLst>
                                  <p:iterate>
                                    <p:tmAbs val="0"/>
                                  </p:iterate>
                                  <p:childTnLst>
                                    <p:set>
                                      <p:cBhvr>
                                        <p:cTn id="16" fill="hold"/>
                                        <p:tgtEl>
                                          <p:spTgt spid="319"/>
                                        </p:tgtEl>
                                        <p:attrNameLst>
                                          <p:attrName>style.visibility</p:attrName>
                                        </p:attrNameLst>
                                      </p:cBhvr>
                                      <p:to>
                                        <p:strVal val="visible"/>
                                      </p:to>
                                    </p:set>
                                    <p:anim calcmode="lin" valueType="num">
                                      <p:cBhvr>
                                        <p:cTn id="17" dur="500" fill="hold"/>
                                        <p:tgtEl>
                                          <p:spTgt spid="319"/>
                                        </p:tgtEl>
                                        <p:attrNameLst>
                                          <p:attrName>ppt_x</p:attrName>
                                        </p:attrNameLst>
                                      </p:cBhvr>
                                      <p:tavLst>
                                        <p:tav tm="0">
                                          <p:val>
                                            <p:strVal val="#ppt_x"/>
                                          </p:val>
                                        </p:tav>
                                        <p:tav tm="100000">
                                          <p:val>
                                            <p:strVal val="#ppt_x"/>
                                          </p:val>
                                        </p:tav>
                                      </p:tavLst>
                                    </p:anim>
                                    <p:anim calcmode="lin" valueType="num">
                                      <p:cBhvr>
                                        <p:cTn id="18" dur="500" fill="hold"/>
                                        <p:tgtEl>
                                          <p:spTgt spid="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advAuto="0"/>
      <p:bldP spid="315" grpId="0" animBg="1" advAuto="0"/>
      <p:bldP spid="31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9"/>
          <p:cNvGrpSpPr/>
          <p:nvPr/>
        </p:nvGrpSpPr>
        <p:grpSpPr>
          <a:xfrm>
            <a:off x="19147628" y="9853826"/>
            <a:ext cx="3026674" cy="3026673"/>
            <a:chOff x="0" y="0"/>
            <a:chExt cx="3026475" cy="3026475"/>
          </a:xfrm>
        </p:grpSpPr>
        <p:graphicFrame>
          <p:nvGraphicFramePr>
            <p:cNvPr id="32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2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Model 1 Architecture</a:t>
            </a:r>
          </a:p>
        </p:txBody>
      </p:sp>
      <p:sp>
        <p:nvSpPr>
          <p:cNvPr id="327" name="10 Conector recto"/>
          <p:cNvSpPr/>
          <p:nvPr/>
        </p:nvSpPr>
        <p:spPr>
          <a:xfrm>
            <a:off x="1905917" y="2763853"/>
            <a:ext cx="5454023" cy="1"/>
          </a:xfrm>
          <a:prstGeom prst="line">
            <a:avLst/>
          </a:prstGeom>
          <a:ln w="57150">
            <a:solidFill>
              <a:srgbClr val="C00000"/>
            </a:solidFill>
            <a:miter/>
          </a:ln>
        </p:spPr>
        <p:txBody>
          <a:bodyPr lIns="45722" rIns="45722"/>
          <a:lstStyle/>
          <a:p>
            <a:endParaRPr/>
          </a:p>
        </p:txBody>
      </p:sp>
      <p:sp>
        <p:nvSpPr>
          <p:cNvPr id="328" name="TextBox 34"/>
          <p:cNvSpPr txBox="1"/>
          <p:nvPr/>
        </p:nvSpPr>
        <p:spPr>
          <a:xfrm>
            <a:off x="2428454" y="3506570"/>
            <a:ext cx="19983523" cy="840284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Servlet and JSP are the main technologies to develop the web applications.</a:t>
            </a:r>
          </a:p>
          <a:p>
            <a:pPr marL="571557" indent="-571557">
              <a:buSzPct val="100000"/>
              <a:buFont typeface="Arial"/>
              <a:buChar char="•"/>
              <a:defRPr sz="3600"/>
            </a:pPr>
            <a:r>
              <a:rPr sz="3600"/>
              <a:t>Servlet was considered superior to CGI. Servlet technology doesn't create process, rather it creates thread to handle request. The advantage of creating thread over process is that it doesn't allocate separate memory area. Thus many subsequent requests can be easily handled by servlet.</a:t>
            </a:r>
          </a:p>
          <a:p>
            <a:pPr marL="571557" indent="-571557">
              <a:buSzPct val="100000"/>
              <a:buFont typeface="Arial"/>
              <a:buChar char="•"/>
              <a:defRPr sz="3600"/>
            </a:pPr>
            <a:r>
              <a:rPr sz="3600"/>
              <a:t>Problem in Servlet technology Servlet needs to recompile if any designing code is modified. It doesn't provide separation of concern. Presentation and Business logic are mixed up.</a:t>
            </a:r>
          </a:p>
          <a:p>
            <a:pPr marL="571557" indent="-571557">
              <a:buSzPct val="100000"/>
              <a:buFont typeface="Arial"/>
              <a:buChar char="•"/>
              <a:defRPr sz="3600"/>
            </a:pPr>
            <a:r>
              <a:rPr sz="3600"/>
              <a:t>JSP overcomes almost all the problems of Servlet. It provides better separation of concern, now presentation and business logic can be easily separated. You don't need to redeploy the application if JSP page is modified. JSP provides support to develop web application using JavaBean, custom tags and JSTL so that we can put the business logic separate from our JSP that will be easier to test and debug.</a:t>
            </a:r>
          </a:p>
          <a:p>
            <a:pPr marL="571557" indent="-571557">
              <a:buSzPct val="100000"/>
              <a:buFont typeface="Arial"/>
              <a:buChar char="•"/>
              <a:defRPr sz="3600"/>
            </a:pPr>
            <a:r>
              <a:rPr sz="3600"/>
              <a:t>The flow of the model1 architecture (as seen in the previous slide):</a:t>
            </a:r>
          </a:p>
          <a:p>
            <a:pPr marL="1779961" lvl="1" indent="-571557">
              <a:buSzPct val="100000"/>
              <a:buFont typeface="Arial"/>
              <a:buChar char="•"/>
              <a:defRPr sz="3600"/>
            </a:pPr>
            <a:r>
              <a:rPr sz="3600"/>
              <a:t>	1. Browser sends request for the JSP page</a:t>
            </a:r>
          </a:p>
          <a:p>
            <a:pPr marL="1779961" lvl="1" indent="-571557">
              <a:buSzPct val="100000"/>
              <a:buFont typeface="Arial"/>
              <a:buChar char="•"/>
              <a:defRPr sz="3600"/>
            </a:pPr>
            <a:r>
              <a:rPr sz="3600"/>
              <a:t>	2. JSP accesses Java Bean and invokes business logic</a:t>
            </a:r>
          </a:p>
          <a:p>
            <a:pPr marL="1779961" lvl="1" indent="-571557">
              <a:buSzPct val="100000"/>
              <a:buFont typeface="Arial"/>
              <a:buChar char="•"/>
              <a:defRPr sz="3600"/>
            </a:pPr>
            <a:r>
              <a:rPr sz="3600"/>
              <a:t>	3. Java Bean connects to the database and get/save data</a:t>
            </a:r>
          </a:p>
          <a:p>
            <a:pPr marL="1779961" lvl="1" indent="-571557">
              <a:buSzPct val="100000"/>
              <a:buFont typeface="Arial"/>
              <a:buChar char="•"/>
              <a:defRPr sz="3600"/>
            </a:pPr>
            <a:r>
              <a:rPr sz="3600"/>
              <a:t>	4. Response is sent to the browser which is generated by JSP</a:t>
            </a:r>
          </a:p>
        </p:txBody>
      </p:sp>
    </p:spTree>
    <p:extLst>
      <p:ext uri="{BB962C8B-B14F-4D97-AF65-F5344CB8AC3E}">
        <p14:creationId xmlns:p14="http://schemas.microsoft.com/office/powerpoint/2010/main" val="11487474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6"/>
                                        </p:tgtEl>
                                        <p:attrNameLst>
                                          <p:attrName>style.visibility</p:attrName>
                                        </p:attrNameLst>
                                      </p:cBhvr>
                                      <p:to>
                                        <p:strVal val="visible"/>
                                      </p:to>
                                    </p:set>
                                    <p:anim calcmode="lin" valueType="num">
                                      <p:cBhvr>
                                        <p:cTn id="7" dur="1000" fill="hold"/>
                                        <p:tgtEl>
                                          <p:spTgt spid="326"/>
                                        </p:tgtEl>
                                        <p:attrNameLst>
                                          <p:attrName>ppt_x</p:attrName>
                                        </p:attrNameLst>
                                      </p:cBhvr>
                                      <p:tavLst>
                                        <p:tav tm="0">
                                          <p:val>
                                            <p:strVal val="0-#ppt_w/2"/>
                                          </p:val>
                                        </p:tav>
                                        <p:tav tm="100000">
                                          <p:val>
                                            <p:strVal val="#ppt_x"/>
                                          </p:val>
                                        </p:tav>
                                      </p:tavLst>
                                    </p:anim>
                                    <p:anim calcmode="lin" valueType="num">
                                      <p:cBhvr>
                                        <p:cTn id="8" dur="1000" fill="hold"/>
                                        <p:tgtEl>
                                          <p:spTgt spid="32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7"/>
                                        </p:tgtEl>
                                        <p:attrNameLst>
                                          <p:attrName>style.visibility</p:attrName>
                                        </p:attrNameLst>
                                      </p:cBhvr>
                                      <p:to>
                                        <p:strVal val="visible"/>
                                      </p:to>
                                    </p:set>
                                    <p:anim calcmode="lin" valueType="num">
                                      <p:cBhvr>
                                        <p:cTn id="12" dur="500" fill="hold"/>
                                        <p:tgtEl>
                                          <p:spTgt spid="327"/>
                                        </p:tgtEl>
                                        <p:attrNameLst>
                                          <p:attrName>ppt_x</p:attrName>
                                        </p:attrNameLst>
                                      </p:cBhvr>
                                      <p:tavLst>
                                        <p:tav tm="0">
                                          <p:val>
                                            <p:strVal val="#ppt_x"/>
                                          </p:val>
                                        </p:tav>
                                        <p:tav tm="100000">
                                          <p:val>
                                            <p:strVal val="#ppt_x"/>
                                          </p:val>
                                        </p:tav>
                                      </p:tavLst>
                                    </p:anim>
                                    <p:anim calcmode="lin" valueType="num">
                                      <p:cBhvr>
                                        <p:cTn id="13"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animBg="1" advAuto="0"/>
      <p:bldP spid="32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9"/>
          <p:cNvGrpSpPr/>
          <p:nvPr/>
        </p:nvGrpSpPr>
        <p:grpSpPr>
          <a:xfrm>
            <a:off x="19147628" y="9853826"/>
            <a:ext cx="3026674" cy="3026673"/>
            <a:chOff x="0" y="0"/>
            <a:chExt cx="3026475" cy="3026475"/>
          </a:xfrm>
        </p:grpSpPr>
        <p:graphicFrame>
          <p:nvGraphicFramePr>
            <p:cNvPr id="33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3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Model 1 Architecture - Analysis</a:t>
            </a:r>
          </a:p>
        </p:txBody>
      </p:sp>
      <p:sp>
        <p:nvSpPr>
          <p:cNvPr id="334" name="10 Conector recto"/>
          <p:cNvSpPr/>
          <p:nvPr/>
        </p:nvSpPr>
        <p:spPr>
          <a:xfrm>
            <a:off x="1905917" y="2763853"/>
            <a:ext cx="8284835" cy="1"/>
          </a:xfrm>
          <a:prstGeom prst="line">
            <a:avLst/>
          </a:prstGeom>
          <a:ln w="57150">
            <a:solidFill>
              <a:srgbClr val="C00000"/>
            </a:solidFill>
            <a:miter/>
          </a:ln>
        </p:spPr>
        <p:txBody>
          <a:bodyPr lIns="45722" rIns="45722"/>
          <a:lstStyle/>
          <a:p>
            <a:endParaRPr/>
          </a:p>
        </p:txBody>
      </p:sp>
      <p:sp>
        <p:nvSpPr>
          <p:cNvPr id="335" name="TextBox 34"/>
          <p:cNvSpPr txBox="1"/>
          <p:nvPr/>
        </p:nvSpPr>
        <p:spPr>
          <a:xfrm>
            <a:off x="2428454" y="3506570"/>
            <a:ext cx="19983523" cy="5078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Advantage of Model 1 Architecture:</a:t>
            </a:r>
          </a:p>
          <a:p>
            <a:pPr marL="1779961" lvl="1" indent="-571557">
              <a:buSzPct val="100000"/>
              <a:buFont typeface="Arial"/>
              <a:buChar char="•"/>
              <a:defRPr sz="3600"/>
            </a:pPr>
            <a:r>
              <a:rPr sz="3600"/>
              <a:t>Easy and Quick to develop web application</a:t>
            </a:r>
          </a:p>
          <a:p>
            <a:pPr marL="571557" indent="-571557">
              <a:buSzPct val="100000"/>
              <a:buFont typeface="Arial"/>
              <a:buChar char="•"/>
              <a:defRPr sz="3600"/>
            </a:pPr>
            <a:r>
              <a:rPr sz="3600"/>
              <a:t>Disadvantage of Model 1 Architecture:</a:t>
            </a:r>
          </a:p>
          <a:p>
            <a:pPr marL="1779961" lvl="1" indent="-571557">
              <a:buSzPct val="100000"/>
              <a:buFont typeface="Arial"/>
              <a:buChar char="•"/>
              <a:defRPr sz="3600"/>
            </a:pPr>
            <a:r>
              <a:rPr sz="3600"/>
              <a:t>Navigation control is decentralized since every page contains the logic to determine the next page. If JSP page name is changed that is referred by other pages, we need to change it in all the pages that leads to the maintenance problem.</a:t>
            </a:r>
          </a:p>
          <a:p>
            <a:pPr marL="1779961" lvl="1" indent="-571557">
              <a:buSzPct val="100000"/>
              <a:buFont typeface="Arial"/>
              <a:buChar char="•"/>
              <a:defRPr sz="3600"/>
            </a:pPr>
            <a:r>
              <a:rPr sz="3600"/>
              <a:t>Time consuming You need to spend more time to develop custom tags in JSP. So that we don't need to use scriptlet tag.</a:t>
            </a:r>
          </a:p>
          <a:p>
            <a:pPr marL="1779961" lvl="1" indent="-571557">
              <a:buSzPct val="100000"/>
              <a:buFont typeface="Arial"/>
              <a:buChar char="•"/>
              <a:defRPr sz="3600"/>
            </a:pPr>
            <a:r>
              <a:rPr sz="3600"/>
              <a:t>Hard to extend It is better for small applications but not for large applications.</a:t>
            </a:r>
          </a:p>
        </p:txBody>
      </p:sp>
    </p:spTree>
    <p:extLst>
      <p:ext uri="{BB962C8B-B14F-4D97-AF65-F5344CB8AC3E}">
        <p14:creationId xmlns:p14="http://schemas.microsoft.com/office/powerpoint/2010/main" val="1120708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3"/>
                                        </p:tgtEl>
                                        <p:attrNameLst>
                                          <p:attrName>style.visibility</p:attrName>
                                        </p:attrNameLst>
                                      </p:cBhvr>
                                      <p:to>
                                        <p:strVal val="visible"/>
                                      </p:to>
                                    </p:set>
                                    <p:anim calcmode="lin" valueType="num">
                                      <p:cBhvr>
                                        <p:cTn id="7" dur="1000" fill="hold"/>
                                        <p:tgtEl>
                                          <p:spTgt spid="333"/>
                                        </p:tgtEl>
                                        <p:attrNameLst>
                                          <p:attrName>ppt_x</p:attrName>
                                        </p:attrNameLst>
                                      </p:cBhvr>
                                      <p:tavLst>
                                        <p:tav tm="0">
                                          <p:val>
                                            <p:strVal val="0-#ppt_w/2"/>
                                          </p:val>
                                        </p:tav>
                                        <p:tav tm="100000">
                                          <p:val>
                                            <p:strVal val="#ppt_x"/>
                                          </p:val>
                                        </p:tav>
                                      </p:tavLst>
                                    </p:anim>
                                    <p:anim calcmode="lin" valueType="num">
                                      <p:cBhvr>
                                        <p:cTn id="8" dur="1000" fill="hold"/>
                                        <p:tgtEl>
                                          <p:spTgt spid="3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4"/>
                                        </p:tgtEl>
                                        <p:attrNameLst>
                                          <p:attrName>style.visibility</p:attrName>
                                        </p:attrNameLst>
                                      </p:cBhvr>
                                      <p:to>
                                        <p:strVal val="visible"/>
                                      </p:to>
                                    </p:set>
                                    <p:anim calcmode="lin" valueType="num">
                                      <p:cBhvr>
                                        <p:cTn id="12" dur="500" fill="hold"/>
                                        <p:tgtEl>
                                          <p:spTgt spid="334"/>
                                        </p:tgtEl>
                                        <p:attrNameLst>
                                          <p:attrName>ppt_x</p:attrName>
                                        </p:attrNameLst>
                                      </p:cBhvr>
                                      <p:tavLst>
                                        <p:tav tm="0">
                                          <p:val>
                                            <p:strVal val="#ppt_x"/>
                                          </p:val>
                                        </p:tav>
                                        <p:tav tm="100000">
                                          <p:val>
                                            <p:strVal val="#ppt_x"/>
                                          </p:val>
                                        </p:tav>
                                      </p:tavLst>
                                    </p:anim>
                                    <p:anim calcmode="lin" valueType="num">
                                      <p:cBhvr>
                                        <p:cTn id="13"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nimBg="1" advAuto="0"/>
      <p:bldP spid="334"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Group 9"/>
          <p:cNvGrpSpPr/>
          <p:nvPr/>
        </p:nvGrpSpPr>
        <p:grpSpPr>
          <a:xfrm>
            <a:off x="19147628" y="9853826"/>
            <a:ext cx="3026674" cy="3026673"/>
            <a:chOff x="0" y="0"/>
            <a:chExt cx="3026475" cy="3026475"/>
          </a:xfrm>
        </p:grpSpPr>
        <p:graphicFrame>
          <p:nvGraphicFramePr>
            <p:cNvPr id="33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3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Model 2 (MVC) Architecture</a:t>
            </a:r>
          </a:p>
        </p:txBody>
      </p:sp>
      <p:sp>
        <p:nvSpPr>
          <p:cNvPr id="341" name="10 Conector recto"/>
          <p:cNvSpPr/>
          <p:nvPr/>
        </p:nvSpPr>
        <p:spPr>
          <a:xfrm>
            <a:off x="1905918" y="2763853"/>
            <a:ext cx="7087764" cy="1"/>
          </a:xfrm>
          <a:prstGeom prst="line">
            <a:avLst/>
          </a:prstGeom>
          <a:ln w="57150">
            <a:solidFill>
              <a:srgbClr val="C00000"/>
            </a:solidFill>
            <a:miter/>
          </a:ln>
        </p:spPr>
        <p:txBody>
          <a:bodyPr lIns="45722" rIns="45722"/>
          <a:lstStyle/>
          <a:p>
            <a:endParaRPr/>
          </a:p>
        </p:txBody>
      </p:sp>
      <p:sp>
        <p:nvSpPr>
          <p:cNvPr id="342" name="TextBox 34"/>
          <p:cNvSpPr txBox="1"/>
          <p:nvPr/>
        </p:nvSpPr>
        <p:spPr>
          <a:xfrm>
            <a:off x="2428454" y="3506570"/>
            <a:ext cx="19983523" cy="341654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Model 2 is based on the MVC (Model View Controller) design pattern. The MVC design pattern consists of three modules model, view and controller.</a:t>
            </a:r>
          </a:p>
          <a:p>
            <a:pPr marL="571557" indent="-571557">
              <a:buSzPct val="100000"/>
              <a:buFont typeface="Arial"/>
              <a:buChar char="•"/>
              <a:defRPr sz="3600"/>
            </a:pPr>
            <a:r>
              <a:rPr sz="3600" b="1"/>
              <a:t>Model:</a:t>
            </a:r>
            <a:r>
              <a:rPr sz="3600"/>
              <a:t> The model represents the state (data) and business logic of the application.</a:t>
            </a:r>
          </a:p>
          <a:p>
            <a:pPr marL="571557" indent="-571557">
              <a:buSzPct val="100000"/>
              <a:buFont typeface="Arial"/>
              <a:buChar char="•"/>
              <a:defRPr sz="3600"/>
            </a:pPr>
            <a:r>
              <a:rPr sz="3600" b="1"/>
              <a:t>View:</a:t>
            </a:r>
            <a:r>
              <a:rPr sz="3600"/>
              <a:t> The view module is responsible to display data i.e. it represents the presentation.</a:t>
            </a:r>
          </a:p>
          <a:p>
            <a:pPr marL="571557" indent="-571557">
              <a:buSzPct val="100000"/>
              <a:buFont typeface="Arial"/>
              <a:buChar char="•"/>
              <a:defRPr sz="3600"/>
            </a:pPr>
            <a:r>
              <a:rPr sz="3600" b="1"/>
              <a:t>Controller:</a:t>
            </a:r>
            <a:r>
              <a:rPr sz="3600"/>
              <a:t> The controller module acts as an interface between view and model. It intercepts all the requests i.e. receives input and commands to Model / View to change accordingly.</a:t>
            </a:r>
          </a:p>
        </p:txBody>
      </p:sp>
    </p:spTree>
    <p:extLst>
      <p:ext uri="{BB962C8B-B14F-4D97-AF65-F5344CB8AC3E}">
        <p14:creationId xmlns:p14="http://schemas.microsoft.com/office/powerpoint/2010/main" val="162741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1000" fill="hold"/>
                                        <p:tgtEl>
                                          <p:spTgt spid="340"/>
                                        </p:tgtEl>
                                        <p:attrNameLst>
                                          <p:attrName>ppt_x</p:attrName>
                                        </p:attrNameLst>
                                      </p:cBhvr>
                                      <p:tavLst>
                                        <p:tav tm="0">
                                          <p:val>
                                            <p:strVal val="0-#ppt_w/2"/>
                                          </p:val>
                                        </p:tav>
                                        <p:tav tm="100000">
                                          <p:val>
                                            <p:strVal val="#ppt_x"/>
                                          </p:val>
                                        </p:tav>
                                      </p:tavLst>
                                    </p:anim>
                                    <p:anim calcmode="lin" valueType="num">
                                      <p:cBhvr>
                                        <p:cTn id="8" dur="1000" fill="hold"/>
                                        <p:tgtEl>
                                          <p:spTgt spid="34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1"/>
                                        </p:tgtEl>
                                        <p:attrNameLst>
                                          <p:attrName>style.visibility</p:attrName>
                                        </p:attrNameLst>
                                      </p:cBhvr>
                                      <p:to>
                                        <p:strVal val="visible"/>
                                      </p:to>
                                    </p:set>
                                    <p:anim calcmode="lin" valueType="num">
                                      <p:cBhvr>
                                        <p:cTn id="12" dur="500" fill="hold"/>
                                        <p:tgtEl>
                                          <p:spTgt spid="341"/>
                                        </p:tgtEl>
                                        <p:attrNameLst>
                                          <p:attrName>ppt_x</p:attrName>
                                        </p:attrNameLst>
                                      </p:cBhvr>
                                      <p:tavLst>
                                        <p:tav tm="0">
                                          <p:val>
                                            <p:strVal val="#ppt_x"/>
                                          </p:val>
                                        </p:tav>
                                        <p:tav tm="100000">
                                          <p:val>
                                            <p:strVal val="#ppt_x"/>
                                          </p:val>
                                        </p:tav>
                                      </p:tavLst>
                                    </p:anim>
                                    <p:anim calcmode="lin" valueType="num">
                                      <p:cBhvr>
                                        <p:cTn id="13" dur="500" fill="hold"/>
                                        <p:tgtEl>
                                          <p:spTgt spid="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advAuto="0"/>
      <p:bldP spid="34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6" name="Group 9"/>
          <p:cNvGrpSpPr/>
          <p:nvPr/>
        </p:nvGrpSpPr>
        <p:grpSpPr>
          <a:xfrm>
            <a:off x="19147628" y="9853826"/>
            <a:ext cx="3026674" cy="3026673"/>
            <a:chOff x="0" y="0"/>
            <a:chExt cx="3026475" cy="3026475"/>
          </a:xfrm>
        </p:grpSpPr>
        <p:graphicFrame>
          <p:nvGraphicFramePr>
            <p:cNvPr id="34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Model 2 (MVC) Architecture - Analysis</a:t>
            </a:r>
          </a:p>
        </p:txBody>
      </p:sp>
      <p:sp>
        <p:nvSpPr>
          <p:cNvPr id="348" name="10 Conector recto"/>
          <p:cNvSpPr/>
          <p:nvPr/>
        </p:nvSpPr>
        <p:spPr>
          <a:xfrm>
            <a:off x="1905917" y="2763853"/>
            <a:ext cx="9737544" cy="1"/>
          </a:xfrm>
          <a:prstGeom prst="line">
            <a:avLst/>
          </a:prstGeom>
          <a:ln w="57150">
            <a:solidFill>
              <a:srgbClr val="C00000"/>
            </a:solidFill>
            <a:miter/>
          </a:ln>
        </p:spPr>
        <p:txBody>
          <a:bodyPr lIns="45722" rIns="45722"/>
          <a:lstStyle/>
          <a:p>
            <a:endParaRPr/>
          </a:p>
        </p:txBody>
      </p:sp>
      <p:sp>
        <p:nvSpPr>
          <p:cNvPr id="349" name="TextBox 34"/>
          <p:cNvSpPr txBox="1"/>
          <p:nvPr/>
        </p:nvSpPr>
        <p:spPr>
          <a:xfrm>
            <a:off x="2428454" y="3506570"/>
            <a:ext cx="19983523" cy="563267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Advantage of Model 2 (MVC) Architecture</a:t>
            </a:r>
          </a:p>
          <a:p>
            <a:pPr marL="1779961" lvl="1" indent="-571557">
              <a:buSzPct val="100000"/>
              <a:buFont typeface="Arial"/>
              <a:buChar char="•"/>
              <a:defRPr sz="3600"/>
            </a:pPr>
            <a:r>
              <a:rPr sz="3600"/>
              <a:t>Navigation control is centralized Now only controller contains the logic to determine the next page.</a:t>
            </a:r>
          </a:p>
          <a:p>
            <a:pPr marL="1779961" lvl="1" indent="-571557">
              <a:buSzPct val="100000"/>
              <a:buFont typeface="Arial"/>
              <a:buChar char="•"/>
              <a:defRPr sz="3600"/>
            </a:pPr>
            <a:r>
              <a:rPr sz="3600"/>
              <a:t>Easy to maintain</a:t>
            </a:r>
          </a:p>
          <a:p>
            <a:pPr marL="1779961" lvl="1" indent="-571557">
              <a:buSzPct val="100000"/>
              <a:buFont typeface="Arial"/>
              <a:buChar char="•"/>
              <a:defRPr sz="3600"/>
            </a:pPr>
            <a:r>
              <a:rPr sz="3600"/>
              <a:t>Easy to extend</a:t>
            </a:r>
          </a:p>
          <a:p>
            <a:pPr marL="1779961" lvl="1" indent="-571557">
              <a:buSzPct val="100000"/>
              <a:buFont typeface="Arial"/>
              <a:buChar char="•"/>
              <a:defRPr sz="3600"/>
            </a:pPr>
            <a:r>
              <a:rPr sz="3600"/>
              <a:t>Easy to test</a:t>
            </a:r>
          </a:p>
          <a:p>
            <a:pPr marL="1779961" lvl="1" indent="-571557">
              <a:buSzPct val="100000"/>
              <a:buFont typeface="Arial"/>
              <a:buChar char="•"/>
              <a:defRPr sz="3600"/>
            </a:pPr>
            <a:r>
              <a:rPr sz="3600"/>
              <a:t>Better separation of concerns</a:t>
            </a:r>
          </a:p>
          <a:p>
            <a:pPr marL="571557" indent="-571557">
              <a:buSzPct val="100000"/>
              <a:buFont typeface="Arial"/>
              <a:buChar char="•"/>
              <a:defRPr sz="3600"/>
            </a:pPr>
            <a:r>
              <a:rPr sz="3600"/>
              <a:t>Disadvantage of Model 2 (MVC) Architecture</a:t>
            </a:r>
          </a:p>
          <a:p>
            <a:pPr marL="1779961" lvl="1" indent="-571557">
              <a:buSzPct val="100000"/>
              <a:buFont typeface="Arial"/>
              <a:buChar char="•"/>
              <a:defRPr sz="3600"/>
            </a:pPr>
            <a:r>
              <a:rPr sz="3600"/>
              <a:t>We need to write the controller code self. If we change the controller code, we need to recompile the class and redeploy the application.</a:t>
            </a:r>
          </a:p>
        </p:txBody>
      </p:sp>
    </p:spTree>
    <p:extLst>
      <p:ext uri="{BB962C8B-B14F-4D97-AF65-F5344CB8AC3E}">
        <p14:creationId xmlns:p14="http://schemas.microsoft.com/office/powerpoint/2010/main" val="1457859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7"/>
                                        </p:tgtEl>
                                        <p:attrNameLst>
                                          <p:attrName>style.visibility</p:attrName>
                                        </p:attrNameLst>
                                      </p:cBhvr>
                                      <p:to>
                                        <p:strVal val="visible"/>
                                      </p:to>
                                    </p:set>
                                    <p:anim calcmode="lin" valueType="num">
                                      <p:cBhvr>
                                        <p:cTn id="7" dur="1000" fill="hold"/>
                                        <p:tgtEl>
                                          <p:spTgt spid="347"/>
                                        </p:tgtEl>
                                        <p:attrNameLst>
                                          <p:attrName>ppt_x</p:attrName>
                                        </p:attrNameLst>
                                      </p:cBhvr>
                                      <p:tavLst>
                                        <p:tav tm="0">
                                          <p:val>
                                            <p:strVal val="0-#ppt_w/2"/>
                                          </p:val>
                                        </p:tav>
                                        <p:tav tm="100000">
                                          <p:val>
                                            <p:strVal val="#ppt_x"/>
                                          </p:val>
                                        </p:tav>
                                      </p:tavLst>
                                    </p:anim>
                                    <p:anim calcmode="lin" valueType="num">
                                      <p:cBhvr>
                                        <p:cTn id="8" dur="1000" fill="hold"/>
                                        <p:tgtEl>
                                          <p:spTgt spid="3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8"/>
                                        </p:tgtEl>
                                        <p:attrNameLst>
                                          <p:attrName>style.visibility</p:attrName>
                                        </p:attrNameLst>
                                      </p:cBhvr>
                                      <p:to>
                                        <p:strVal val="visible"/>
                                      </p:to>
                                    </p:set>
                                    <p:anim calcmode="lin" valueType="num">
                                      <p:cBhvr>
                                        <p:cTn id="12" dur="500" fill="hold"/>
                                        <p:tgtEl>
                                          <p:spTgt spid="348"/>
                                        </p:tgtEl>
                                        <p:attrNameLst>
                                          <p:attrName>ppt_x</p:attrName>
                                        </p:attrNameLst>
                                      </p:cBhvr>
                                      <p:tavLst>
                                        <p:tav tm="0">
                                          <p:val>
                                            <p:strVal val="#ppt_x"/>
                                          </p:val>
                                        </p:tav>
                                        <p:tav tm="100000">
                                          <p:val>
                                            <p:strVal val="#ppt_x"/>
                                          </p:val>
                                        </p:tav>
                                      </p:tavLst>
                                    </p:anim>
                                    <p:anim calcmode="lin" valueType="num">
                                      <p:cBhvr>
                                        <p:cTn id="13" dur="500" fill="hold"/>
                                        <p:tgtEl>
                                          <p:spTgt spid="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animBg="1" advAuto="0"/>
      <p:bldP spid="348"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 name="Group 9"/>
          <p:cNvGrpSpPr/>
          <p:nvPr/>
        </p:nvGrpSpPr>
        <p:grpSpPr>
          <a:xfrm>
            <a:off x="19147628" y="9853826"/>
            <a:ext cx="3026674" cy="3026673"/>
            <a:chOff x="0" y="0"/>
            <a:chExt cx="3026475" cy="3026475"/>
          </a:xfrm>
        </p:grpSpPr>
        <p:graphicFrame>
          <p:nvGraphicFramePr>
            <p:cNvPr id="40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41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41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EL Syntax</a:t>
            </a:r>
          </a:p>
        </p:txBody>
      </p:sp>
      <p:sp>
        <p:nvSpPr>
          <p:cNvPr id="413" name="10 Conector recto"/>
          <p:cNvSpPr/>
          <p:nvPr/>
        </p:nvSpPr>
        <p:spPr>
          <a:xfrm>
            <a:off x="1905917" y="2763853"/>
            <a:ext cx="2774693" cy="1"/>
          </a:xfrm>
          <a:prstGeom prst="line">
            <a:avLst/>
          </a:prstGeom>
          <a:ln w="57150">
            <a:solidFill>
              <a:srgbClr val="C00000"/>
            </a:solidFill>
            <a:miter/>
          </a:ln>
        </p:spPr>
        <p:txBody>
          <a:bodyPr lIns="45722" rIns="45722"/>
          <a:lstStyle/>
          <a:p>
            <a:endParaRPr/>
          </a:p>
        </p:txBody>
      </p:sp>
      <p:sp>
        <p:nvSpPr>
          <p:cNvPr id="414"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pPr>
            <a:r>
              <a:rPr sz="3600" dirty="0"/>
              <a:t>JSP Expression Language (EL) makes it possible to easily access application data stored in JavaBeans components. JSP EL allows you to create expressions both (a) arithmetic and (b) logical. Within a JSP EL expression, you can use integers, floating point numbers, strings, the built-in constants true and false for boolean values, and null.</a:t>
            </a:r>
          </a:p>
          <a:p>
            <a:pPr marL="571557" indent="-571557">
              <a:buSzPct val="100000"/>
              <a:buFont typeface="Arial"/>
              <a:buChar char="•"/>
            </a:pPr>
            <a:r>
              <a:rPr sz="3600" dirty="0"/>
              <a:t>When the JSP compiler sees the ${} form in an attribute, it generates code to evaluate the expression and substitues the value of expresson.</a:t>
            </a:r>
          </a:p>
          <a:p>
            <a:pPr marL="571557" indent="-571557">
              <a:buSzPct val="100000"/>
              <a:buFont typeface="Arial"/>
              <a:buChar char="•"/>
            </a:pPr>
            <a:r>
              <a:rPr sz="3600" dirty="0"/>
              <a:t>To deactivate the evaluation of EL expressions, we specify the isELIgnoredattribute of the page directive. The valid values of this attribute are true and false.</a:t>
            </a:r>
          </a:p>
        </p:txBody>
      </p:sp>
    </p:spTree>
    <p:extLst>
      <p:ext uri="{BB962C8B-B14F-4D97-AF65-F5344CB8AC3E}">
        <p14:creationId xmlns:p14="http://schemas.microsoft.com/office/powerpoint/2010/main" val="1910689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412"/>
                                        </p:tgtEl>
                                        <p:attrNameLst>
                                          <p:attrName>style.visibility</p:attrName>
                                        </p:attrNameLst>
                                      </p:cBhvr>
                                      <p:to>
                                        <p:strVal val="visible"/>
                                      </p:to>
                                    </p:set>
                                    <p:anim calcmode="lin" valueType="num">
                                      <p:cBhvr>
                                        <p:cTn id="7" dur="1000" fill="hold"/>
                                        <p:tgtEl>
                                          <p:spTgt spid="412"/>
                                        </p:tgtEl>
                                        <p:attrNameLst>
                                          <p:attrName>ppt_x</p:attrName>
                                        </p:attrNameLst>
                                      </p:cBhvr>
                                      <p:tavLst>
                                        <p:tav tm="0">
                                          <p:val>
                                            <p:strVal val="0-#ppt_w/2"/>
                                          </p:val>
                                        </p:tav>
                                        <p:tav tm="100000">
                                          <p:val>
                                            <p:strVal val="#ppt_x"/>
                                          </p:val>
                                        </p:tav>
                                      </p:tavLst>
                                    </p:anim>
                                    <p:anim calcmode="lin" valueType="num">
                                      <p:cBhvr>
                                        <p:cTn id="8" dur="1000" fill="hold"/>
                                        <p:tgtEl>
                                          <p:spTgt spid="41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413"/>
                                        </p:tgtEl>
                                        <p:attrNameLst>
                                          <p:attrName>style.visibility</p:attrName>
                                        </p:attrNameLst>
                                      </p:cBhvr>
                                      <p:to>
                                        <p:strVal val="visible"/>
                                      </p:to>
                                    </p:set>
                                    <p:anim calcmode="lin" valueType="num">
                                      <p:cBhvr>
                                        <p:cTn id="12" dur="500" fill="hold"/>
                                        <p:tgtEl>
                                          <p:spTgt spid="413"/>
                                        </p:tgtEl>
                                        <p:attrNameLst>
                                          <p:attrName>ppt_x</p:attrName>
                                        </p:attrNameLst>
                                      </p:cBhvr>
                                      <p:tavLst>
                                        <p:tav tm="0">
                                          <p:val>
                                            <p:strVal val="#ppt_x"/>
                                          </p:val>
                                        </p:tav>
                                        <p:tav tm="100000">
                                          <p:val>
                                            <p:strVal val="#ppt_x"/>
                                          </p:val>
                                        </p:tav>
                                      </p:tavLst>
                                    </p:anim>
                                    <p:anim calcmode="lin" valueType="num">
                                      <p:cBhvr>
                                        <p:cTn id="13" dur="500" fill="hold"/>
                                        <p:tgtEl>
                                          <p:spTgt spid="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 grpId="0" animBg="1" advAuto="0"/>
      <p:bldP spid="413"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169682</TotalTime>
  <Words>1128</Words>
  <Application>Microsoft Macintosh PowerPoint</Application>
  <PresentationFormat>Custom</PresentationFormat>
  <Paragraphs>139</Paragraphs>
  <Slides>19</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12410</cp:revision>
  <dcterms:created xsi:type="dcterms:W3CDTF">2014-07-01T16:42:18Z</dcterms:created>
  <dcterms:modified xsi:type="dcterms:W3CDTF">2017-12-11T23:45:38Z</dcterms:modified>
</cp:coreProperties>
</file>