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7"/>
  </p:notesMasterIdLst>
  <p:handoutMasterIdLst>
    <p:handoutMasterId r:id="rId18"/>
  </p:handoutMasterIdLst>
  <p:sldIdLst>
    <p:sldId id="793" r:id="rId2"/>
    <p:sldId id="804" r:id="rId3"/>
    <p:sldId id="906" r:id="rId4"/>
    <p:sldId id="907" r:id="rId5"/>
    <p:sldId id="908" r:id="rId6"/>
    <p:sldId id="909" r:id="rId7"/>
    <p:sldId id="910" r:id="rId8"/>
    <p:sldId id="911" r:id="rId9"/>
    <p:sldId id="912" r:id="rId10"/>
    <p:sldId id="913" r:id="rId11"/>
    <p:sldId id="914" r:id="rId12"/>
    <p:sldId id="915" r:id="rId13"/>
    <p:sldId id="916" r:id="rId14"/>
    <p:sldId id="917" r:id="rId15"/>
    <p:sldId id="794" r:id="rId16"/>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1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hyperlink" Target="http://docs.oracle.com/javase/1.5.0/docs/api/javax/sql/rowset/CachedRowSe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Advanced JDBC</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9"/>
          <p:cNvGrpSpPr/>
          <p:nvPr/>
        </p:nvGrpSpPr>
        <p:grpSpPr>
          <a:xfrm>
            <a:off x="19147628" y="9853826"/>
            <a:ext cx="3026674" cy="3026673"/>
            <a:chOff x="0" y="0"/>
            <a:chExt cx="3026475" cy="3026475"/>
          </a:xfrm>
        </p:grpSpPr>
        <p:graphicFrame>
          <p:nvGraphicFramePr>
            <p:cNvPr id="26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6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Connection Pooling Steps</a:t>
            </a:r>
          </a:p>
        </p:txBody>
      </p:sp>
      <p:sp>
        <p:nvSpPr>
          <p:cNvPr id="270" name="10 Conector recto"/>
          <p:cNvSpPr/>
          <p:nvPr/>
        </p:nvSpPr>
        <p:spPr>
          <a:xfrm>
            <a:off x="1905917" y="2763853"/>
            <a:ext cx="7989400" cy="1"/>
          </a:xfrm>
          <a:prstGeom prst="line">
            <a:avLst/>
          </a:prstGeom>
          <a:ln w="57150">
            <a:solidFill>
              <a:srgbClr val="C00000"/>
            </a:solidFill>
            <a:miter/>
          </a:ln>
        </p:spPr>
        <p:txBody>
          <a:bodyPr lIns="45722" rIns="45722"/>
          <a:lstStyle/>
          <a:p>
            <a:endParaRPr/>
          </a:p>
        </p:txBody>
      </p:sp>
      <p:sp>
        <p:nvSpPr>
          <p:cNvPr id="271" name="TextBox 34"/>
          <p:cNvSpPr txBox="1"/>
          <p:nvPr/>
        </p:nvSpPr>
        <p:spPr>
          <a:xfrm>
            <a:off x="2428454" y="3506570"/>
            <a:ext cx="19983523" cy="286250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1. Get the Connection instance from DataSource</a:t>
            </a:r>
          </a:p>
          <a:p>
            <a:pPr marL="571557" indent="-571557">
              <a:buSzPct val="100000"/>
              <a:buFont typeface="Arial"/>
              <a:buChar char="•"/>
              <a:defRPr sz="3600"/>
            </a:pPr>
            <a:r>
              <a:rPr sz="3600"/>
              <a:t>2. Creating a statement</a:t>
            </a:r>
          </a:p>
          <a:p>
            <a:pPr marL="571557" indent="-571557">
              <a:buSzPct val="100000"/>
              <a:buFont typeface="Arial"/>
              <a:buChar char="•"/>
              <a:defRPr sz="3600"/>
            </a:pPr>
            <a:r>
              <a:rPr sz="3600"/>
              <a:t>3. Executing a statement</a:t>
            </a:r>
          </a:p>
          <a:p>
            <a:pPr marL="571557" indent="-571557">
              <a:buSzPct val="100000"/>
              <a:buFont typeface="Arial"/>
              <a:buChar char="•"/>
              <a:defRPr sz="3600"/>
            </a:pPr>
            <a:r>
              <a:rPr sz="3600"/>
              <a:t>4. Retrieving values from ResultSet</a:t>
            </a:r>
          </a:p>
          <a:p>
            <a:pPr marL="571557" indent="-571557">
              <a:buSzPct val="100000"/>
              <a:buFont typeface="Arial"/>
              <a:buChar char="•"/>
              <a:defRPr sz="3600"/>
            </a:pPr>
            <a:r>
              <a:rPr sz="3600"/>
              <a:t>5. Cleanup</a:t>
            </a:r>
          </a:p>
        </p:txBody>
      </p:sp>
    </p:spTree>
    <p:extLst>
      <p:ext uri="{BB962C8B-B14F-4D97-AF65-F5344CB8AC3E}">
        <p14:creationId xmlns:p14="http://schemas.microsoft.com/office/powerpoint/2010/main" val="1069590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69"/>
                                        </p:tgtEl>
                                        <p:attrNameLst>
                                          <p:attrName>style.visibility</p:attrName>
                                        </p:attrNameLst>
                                      </p:cBhvr>
                                      <p:to>
                                        <p:strVal val="visible"/>
                                      </p:to>
                                    </p:set>
                                    <p:anim calcmode="lin" valueType="num">
                                      <p:cBhvr>
                                        <p:cTn id="7" dur="1000" fill="hold"/>
                                        <p:tgtEl>
                                          <p:spTgt spid="269"/>
                                        </p:tgtEl>
                                        <p:attrNameLst>
                                          <p:attrName>ppt_x</p:attrName>
                                        </p:attrNameLst>
                                      </p:cBhvr>
                                      <p:tavLst>
                                        <p:tav tm="0">
                                          <p:val>
                                            <p:strVal val="0-#ppt_w/2"/>
                                          </p:val>
                                        </p:tav>
                                        <p:tav tm="100000">
                                          <p:val>
                                            <p:strVal val="#ppt_x"/>
                                          </p:val>
                                        </p:tav>
                                      </p:tavLst>
                                    </p:anim>
                                    <p:anim calcmode="lin" valueType="num">
                                      <p:cBhvr>
                                        <p:cTn id="8" dur="1000" fill="hold"/>
                                        <p:tgtEl>
                                          <p:spTgt spid="26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0"/>
                                        </p:tgtEl>
                                        <p:attrNameLst>
                                          <p:attrName>style.visibility</p:attrName>
                                        </p:attrNameLst>
                                      </p:cBhvr>
                                      <p:to>
                                        <p:strVal val="visible"/>
                                      </p:to>
                                    </p:set>
                                    <p:anim calcmode="lin" valueType="num">
                                      <p:cBhvr>
                                        <p:cTn id="12" dur="500" fill="hold"/>
                                        <p:tgtEl>
                                          <p:spTgt spid="270"/>
                                        </p:tgtEl>
                                        <p:attrNameLst>
                                          <p:attrName>ppt_x</p:attrName>
                                        </p:attrNameLst>
                                      </p:cBhvr>
                                      <p:tavLst>
                                        <p:tav tm="0">
                                          <p:val>
                                            <p:strVal val="#ppt_x"/>
                                          </p:val>
                                        </p:tav>
                                        <p:tav tm="100000">
                                          <p:val>
                                            <p:strVal val="#ppt_x"/>
                                          </p:val>
                                        </p:tav>
                                      </p:tavLst>
                                    </p:anim>
                                    <p:anim calcmode="lin" valueType="num">
                                      <p:cBhvr>
                                        <p:cTn id="13" dur="500" fill="hold"/>
                                        <p:tgtEl>
                                          <p:spTgt spid="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animBg="1" advAuto="0"/>
      <p:bldP spid="270"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5" name="Group 9"/>
          <p:cNvGrpSpPr/>
          <p:nvPr/>
        </p:nvGrpSpPr>
        <p:grpSpPr>
          <a:xfrm>
            <a:off x="19147628" y="9853826"/>
            <a:ext cx="3026674" cy="3026673"/>
            <a:chOff x="0" y="0"/>
            <a:chExt cx="3026475" cy="3026475"/>
          </a:xfrm>
        </p:grpSpPr>
        <p:graphicFrame>
          <p:nvGraphicFramePr>
            <p:cNvPr id="27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Transactions , Commits, Rollbacks</a:t>
            </a:r>
          </a:p>
        </p:txBody>
      </p:sp>
      <p:sp>
        <p:nvSpPr>
          <p:cNvPr id="277" name="10 Conector recto"/>
          <p:cNvSpPr/>
          <p:nvPr/>
        </p:nvSpPr>
        <p:spPr>
          <a:xfrm>
            <a:off x="1905918" y="2763853"/>
            <a:ext cx="8849811" cy="1"/>
          </a:xfrm>
          <a:prstGeom prst="line">
            <a:avLst/>
          </a:prstGeom>
          <a:ln w="57150">
            <a:solidFill>
              <a:srgbClr val="C00000"/>
            </a:solidFill>
            <a:miter/>
          </a:ln>
        </p:spPr>
        <p:txBody>
          <a:bodyPr lIns="45722" rIns="45722"/>
          <a:lstStyle/>
          <a:p>
            <a:endParaRPr/>
          </a:p>
        </p:txBody>
      </p:sp>
      <p:sp>
        <p:nvSpPr>
          <p:cNvPr id="278" name="TextBox 34"/>
          <p:cNvSpPr txBox="1"/>
          <p:nvPr/>
        </p:nvSpPr>
        <p:spPr>
          <a:xfrm>
            <a:off x="2428454" y="3506570"/>
            <a:ext cx="19983523" cy="729478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If your JDBC Connection is in auto-commit mode, which it is by default, then every SQL statement is committed to the database upon its completion.</a:t>
            </a:r>
          </a:p>
          <a:p>
            <a:pPr marL="571557" indent="-571557">
              <a:buSzPct val="100000"/>
              <a:buFont typeface="Arial"/>
              <a:buChar char="•"/>
              <a:defRPr sz="3600"/>
            </a:pPr>
            <a:r>
              <a:rPr sz="3600"/>
              <a:t>but there are three reasons why you may want to turn off the auto-commit and manage your own transactions −</a:t>
            </a:r>
          </a:p>
          <a:p>
            <a:pPr marL="1779961" lvl="1" indent="-571557">
              <a:buSzPct val="100000"/>
              <a:buFont typeface="Arial"/>
              <a:buChar char="•"/>
              <a:defRPr sz="3600"/>
            </a:pPr>
            <a:r>
              <a:rPr sz="3600"/>
              <a:t>To increase performance.</a:t>
            </a:r>
          </a:p>
          <a:p>
            <a:pPr marL="1779961" lvl="1" indent="-571557">
              <a:buSzPct val="100000"/>
              <a:buFont typeface="Arial"/>
              <a:buChar char="•"/>
              <a:defRPr sz="3600"/>
            </a:pPr>
            <a:r>
              <a:rPr sz="3600"/>
              <a:t>To maintain the integrity of business processes.</a:t>
            </a:r>
          </a:p>
          <a:p>
            <a:pPr marL="1779961" lvl="1" indent="-571557">
              <a:buSzPct val="100000"/>
              <a:buFont typeface="Arial"/>
              <a:buChar char="•"/>
              <a:defRPr sz="3600"/>
            </a:pPr>
            <a:r>
              <a:rPr sz="3600"/>
              <a:t>To use distributed transactions.</a:t>
            </a:r>
          </a:p>
          <a:p>
            <a:pPr marL="571557" indent="-571557">
              <a:buSzPct val="100000"/>
              <a:buFont typeface="Arial"/>
              <a:buChar char="•"/>
              <a:defRPr sz="3600"/>
            </a:pPr>
            <a:r>
              <a:rPr sz="3600"/>
              <a:t>Transactions enable you to control if, and when, changes are applied to the database. It treats a single SQL statement or a group of SQL statements as one logical unit, and if any statement fails, the whole transaction fails.</a:t>
            </a:r>
          </a:p>
          <a:p>
            <a:pPr marL="571557" indent="-571557">
              <a:buSzPct val="100000"/>
              <a:buFont typeface="Arial"/>
              <a:buChar char="•"/>
              <a:defRPr sz="3600"/>
            </a:pPr>
            <a:r>
              <a:rPr sz="3600"/>
              <a:t>To enable manual- transaction support instead of the auto-commit mode that the JDBC driver uses by default, use the Connection object's setAutoCommit() method. If you pass a boolean false to setAutoCommit( ), you turn off auto-commit.</a:t>
            </a:r>
          </a:p>
        </p:txBody>
      </p:sp>
    </p:spTree>
    <p:extLst>
      <p:ext uri="{BB962C8B-B14F-4D97-AF65-F5344CB8AC3E}">
        <p14:creationId xmlns:p14="http://schemas.microsoft.com/office/powerpoint/2010/main" val="2311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6"/>
                                        </p:tgtEl>
                                        <p:attrNameLst>
                                          <p:attrName>style.visibility</p:attrName>
                                        </p:attrNameLst>
                                      </p:cBhvr>
                                      <p:to>
                                        <p:strVal val="visible"/>
                                      </p:to>
                                    </p:set>
                                    <p:anim calcmode="lin" valueType="num">
                                      <p:cBhvr>
                                        <p:cTn id="7" dur="1000" fill="hold"/>
                                        <p:tgtEl>
                                          <p:spTgt spid="276"/>
                                        </p:tgtEl>
                                        <p:attrNameLst>
                                          <p:attrName>ppt_x</p:attrName>
                                        </p:attrNameLst>
                                      </p:cBhvr>
                                      <p:tavLst>
                                        <p:tav tm="0">
                                          <p:val>
                                            <p:strVal val="0-#ppt_w/2"/>
                                          </p:val>
                                        </p:tav>
                                        <p:tav tm="100000">
                                          <p:val>
                                            <p:strVal val="#ppt_x"/>
                                          </p:val>
                                        </p:tav>
                                      </p:tavLst>
                                    </p:anim>
                                    <p:anim calcmode="lin" valueType="num">
                                      <p:cBhvr>
                                        <p:cTn id="8" dur="1000" fill="hold"/>
                                        <p:tgtEl>
                                          <p:spTgt spid="27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7"/>
                                        </p:tgtEl>
                                        <p:attrNameLst>
                                          <p:attrName>style.visibility</p:attrName>
                                        </p:attrNameLst>
                                      </p:cBhvr>
                                      <p:to>
                                        <p:strVal val="visible"/>
                                      </p:to>
                                    </p:set>
                                    <p:anim calcmode="lin" valueType="num">
                                      <p:cBhvr>
                                        <p:cTn id="12" dur="500" fill="hold"/>
                                        <p:tgtEl>
                                          <p:spTgt spid="277"/>
                                        </p:tgtEl>
                                        <p:attrNameLst>
                                          <p:attrName>ppt_x</p:attrName>
                                        </p:attrNameLst>
                                      </p:cBhvr>
                                      <p:tavLst>
                                        <p:tav tm="0">
                                          <p:val>
                                            <p:strVal val="#ppt_x"/>
                                          </p:val>
                                        </p:tav>
                                        <p:tav tm="100000">
                                          <p:val>
                                            <p:strVal val="#ppt_x"/>
                                          </p:val>
                                        </p:tav>
                                      </p:tavLst>
                                    </p:anim>
                                    <p:anim calcmode="lin" valueType="num">
                                      <p:cBhvr>
                                        <p:cTn id="13"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advAuto="0"/>
      <p:bldP spid="27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 name="Group 9"/>
          <p:cNvGrpSpPr/>
          <p:nvPr/>
        </p:nvGrpSpPr>
        <p:grpSpPr>
          <a:xfrm>
            <a:off x="19147628" y="9853826"/>
            <a:ext cx="3026674" cy="3026673"/>
            <a:chOff x="0" y="0"/>
            <a:chExt cx="3026475" cy="3026475"/>
          </a:xfrm>
        </p:grpSpPr>
        <p:graphicFrame>
          <p:nvGraphicFramePr>
            <p:cNvPr id="28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Isolation Levels</a:t>
            </a:r>
          </a:p>
        </p:txBody>
      </p:sp>
      <p:sp>
        <p:nvSpPr>
          <p:cNvPr id="284" name="10 Conector recto"/>
          <p:cNvSpPr/>
          <p:nvPr/>
        </p:nvSpPr>
        <p:spPr>
          <a:xfrm>
            <a:off x="1905918" y="2763853"/>
            <a:ext cx="4031153" cy="1"/>
          </a:xfrm>
          <a:prstGeom prst="line">
            <a:avLst/>
          </a:prstGeom>
          <a:ln w="57150">
            <a:solidFill>
              <a:srgbClr val="C00000"/>
            </a:solidFill>
            <a:miter/>
          </a:ln>
        </p:spPr>
        <p:txBody>
          <a:bodyPr lIns="45722" rIns="45722"/>
          <a:lstStyle/>
          <a:p>
            <a:endParaRPr/>
          </a:p>
        </p:txBody>
      </p:sp>
      <p:sp>
        <p:nvSpPr>
          <p:cNvPr id="285" name="TextBox 34"/>
          <p:cNvSpPr txBox="1"/>
          <p:nvPr/>
        </p:nvSpPr>
        <p:spPr>
          <a:xfrm>
            <a:off x="2428454" y="3506570"/>
            <a:ext cx="19983523" cy="563267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TRANSACTION_READ_UNCOMMITTED: Allows dirty reads, non-repeatable reads, and phantom reads to occur.</a:t>
            </a:r>
          </a:p>
          <a:p>
            <a:pPr marL="571557" indent="-571557">
              <a:buSzPct val="100000"/>
              <a:buFont typeface="Arial"/>
              <a:buChar char="•"/>
              <a:defRPr sz="3600"/>
            </a:pPr>
            <a:r>
              <a:rPr sz="3600"/>
              <a:t>TRANSACTION_READ_COMMITTED: Ensures only committed data can be read.</a:t>
            </a:r>
          </a:p>
          <a:p>
            <a:pPr marL="571557" indent="-571557">
              <a:buSzPct val="100000"/>
              <a:buFont typeface="Arial"/>
              <a:buChar char="•"/>
              <a:defRPr sz="3600"/>
            </a:pPr>
            <a:r>
              <a:rPr sz="3600"/>
              <a:t>TRANSACTION_REPEATABLE_READ: Is close to being "serializable," however, "phantom" reads are possible.</a:t>
            </a:r>
          </a:p>
          <a:p>
            <a:pPr marL="571557" indent="-571557">
              <a:buSzPct val="100000"/>
              <a:buFont typeface="Arial"/>
              <a:buChar char="•"/>
              <a:defRPr sz="3600"/>
            </a:pPr>
            <a:r>
              <a:rPr sz="3600"/>
              <a:t>TRANSACTION_SERIALIZABLE: Dirty reads, non-repeatable reads, and phantom reads are prevented.</a:t>
            </a:r>
          </a:p>
          <a:p>
            <a:pPr marL="571557" indent="-571557">
              <a:buSzPct val="100000"/>
              <a:buFont typeface="Arial"/>
              <a:buChar char="•"/>
              <a:defRPr sz="3600"/>
            </a:pPr>
            <a:r>
              <a:rPr sz="3600"/>
              <a:t>A "phantom" read occurs when one transaction reads all rows that satisfy a WHERE condition, and a second transaction inserts a row that satisfies that WHERE condition, the first transaction then rereads for the same condition, retrieving the additional "phantom" row in the second read. </a:t>
            </a:r>
          </a:p>
          <a:p>
            <a:pPr marL="571557" indent="-571557">
              <a:buSzPct val="100000"/>
              <a:buFont typeface="Arial"/>
              <a:buChar char="•"/>
              <a:defRPr sz="3600"/>
            </a:pPr>
            <a:r>
              <a:rPr sz="3600"/>
              <a:t>TRANSACTION_NONE: is used to indicate that the driver does not support transactions.</a:t>
            </a:r>
          </a:p>
        </p:txBody>
      </p:sp>
    </p:spTree>
    <p:extLst>
      <p:ext uri="{BB962C8B-B14F-4D97-AF65-F5344CB8AC3E}">
        <p14:creationId xmlns:p14="http://schemas.microsoft.com/office/powerpoint/2010/main" val="1993135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advAuto="0"/>
      <p:bldP spid="28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9"/>
          <p:cNvGrpSpPr/>
          <p:nvPr/>
        </p:nvGrpSpPr>
        <p:grpSpPr>
          <a:xfrm>
            <a:off x="19147628" y="9853826"/>
            <a:ext cx="3026674" cy="3026673"/>
            <a:chOff x="0" y="0"/>
            <a:chExt cx="3026475" cy="3026475"/>
          </a:xfrm>
        </p:grpSpPr>
        <p:graphicFrame>
          <p:nvGraphicFramePr>
            <p:cNvPr id="28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BLOB</a:t>
            </a:r>
          </a:p>
        </p:txBody>
      </p:sp>
      <p:sp>
        <p:nvSpPr>
          <p:cNvPr id="291" name="10 Conector recto"/>
          <p:cNvSpPr/>
          <p:nvPr/>
        </p:nvSpPr>
        <p:spPr>
          <a:xfrm>
            <a:off x="1905918" y="2763853"/>
            <a:ext cx="1363842" cy="1"/>
          </a:xfrm>
          <a:prstGeom prst="line">
            <a:avLst/>
          </a:prstGeom>
          <a:ln w="57150">
            <a:solidFill>
              <a:srgbClr val="C00000"/>
            </a:solidFill>
            <a:miter/>
          </a:ln>
        </p:spPr>
        <p:txBody>
          <a:bodyPr lIns="45722" rIns="45722"/>
          <a:lstStyle/>
          <a:p>
            <a:endParaRPr/>
          </a:p>
        </p:txBody>
      </p:sp>
      <p:sp>
        <p:nvSpPr>
          <p:cNvPr id="292"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Binary Large OBject (BLOB) is a collection of binary data stored as a single entity in a database management system. Blobs are typically images, audio or other multimedia objects, though sometimes binary executable code is stored as a blob. Database support for blobs is not universal.</a:t>
            </a:r>
          </a:p>
          <a:p>
            <a:pPr marL="571557" indent="-571557">
              <a:buSzPct val="100000"/>
              <a:buFont typeface="Arial"/>
              <a:buChar char="•"/>
              <a:defRPr sz="3600"/>
            </a:pPr>
            <a:r>
              <a:rPr sz="3600"/>
              <a:t>The data type and definition was introduced to describe data not originally defined in traditional computer database systems, particularly because it was too large to store practically at the time the field of database systems was first being defined in the 1970s and 1980s.</a:t>
            </a:r>
          </a:p>
          <a:p>
            <a:pPr marL="571557" indent="-571557">
              <a:buSzPct val="100000"/>
              <a:buFont typeface="Arial"/>
              <a:buChar char="•"/>
              <a:defRPr sz="3600"/>
            </a:pPr>
            <a:r>
              <a:rPr sz="3600"/>
              <a:t>Nearly all major databases have BLOB datatypes (names might be different). For instance MySql and Oracle has a BLOB type, whereas MS Sql Server has </a:t>
            </a:r>
            <a:r>
              <a:rPr sz="3600" i="1"/>
              <a:t>varbinary(max).</a:t>
            </a:r>
          </a:p>
        </p:txBody>
      </p:sp>
    </p:spTree>
    <p:extLst>
      <p:ext uri="{BB962C8B-B14F-4D97-AF65-F5344CB8AC3E}">
        <p14:creationId xmlns:p14="http://schemas.microsoft.com/office/powerpoint/2010/main" val="3698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0"/>
                                        </p:tgtEl>
                                        <p:attrNameLst>
                                          <p:attrName>style.visibility</p:attrName>
                                        </p:attrNameLst>
                                      </p:cBhvr>
                                      <p:to>
                                        <p:strVal val="visible"/>
                                      </p:to>
                                    </p:set>
                                    <p:anim calcmode="lin" valueType="num">
                                      <p:cBhvr>
                                        <p:cTn id="7" dur="1000" fill="hold"/>
                                        <p:tgtEl>
                                          <p:spTgt spid="290"/>
                                        </p:tgtEl>
                                        <p:attrNameLst>
                                          <p:attrName>ppt_x</p:attrName>
                                        </p:attrNameLst>
                                      </p:cBhvr>
                                      <p:tavLst>
                                        <p:tav tm="0">
                                          <p:val>
                                            <p:strVal val="0-#ppt_w/2"/>
                                          </p:val>
                                        </p:tav>
                                        <p:tav tm="100000">
                                          <p:val>
                                            <p:strVal val="#ppt_x"/>
                                          </p:val>
                                        </p:tav>
                                      </p:tavLst>
                                    </p:anim>
                                    <p:anim calcmode="lin" valueType="num">
                                      <p:cBhvr>
                                        <p:cTn id="8" dur="1000" fill="hold"/>
                                        <p:tgtEl>
                                          <p:spTgt spid="29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91"/>
                                        </p:tgtEl>
                                        <p:attrNameLst>
                                          <p:attrName>style.visibility</p:attrName>
                                        </p:attrNameLst>
                                      </p:cBhvr>
                                      <p:to>
                                        <p:strVal val="visible"/>
                                      </p:to>
                                    </p:set>
                                    <p:anim calcmode="lin" valueType="num">
                                      <p:cBhvr>
                                        <p:cTn id="12" dur="500" fill="hold"/>
                                        <p:tgtEl>
                                          <p:spTgt spid="291"/>
                                        </p:tgtEl>
                                        <p:attrNameLst>
                                          <p:attrName>ppt_x</p:attrName>
                                        </p:attrNameLst>
                                      </p:cBhvr>
                                      <p:tavLst>
                                        <p:tav tm="0">
                                          <p:val>
                                            <p:strVal val="#ppt_x"/>
                                          </p:val>
                                        </p:tav>
                                        <p:tav tm="100000">
                                          <p:val>
                                            <p:strVal val="#ppt_x"/>
                                          </p:val>
                                        </p:tav>
                                      </p:tavLst>
                                    </p:anim>
                                    <p:anim calcmode="lin" valueType="num">
                                      <p:cBhvr>
                                        <p:cTn id="13"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advAuto="0"/>
      <p:bldP spid="29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Group 9"/>
          <p:cNvGrpSpPr/>
          <p:nvPr/>
        </p:nvGrpSpPr>
        <p:grpSpPr>
          <a:xfrm>
            <a:off x="19147628" y="9853826"/>
            <a:ext cx="3026674" cy="3026673"/>
            <a:chOff x="0" y="0"/>
            <a:chExt cx="3026475" cy="3026475"/>
          </a:xfrm>
        </p:grpSpPr>
        <p:graphicFrame>
          <p:nvGraphicFramePr>
            <p:cNvPr id="29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CLOB</a:t>
            </a:r>
          </a:p>
        </p:txBody>
      </p:sp>
      <p:sp>
        <p:nvSpPr>
          <p:cNvPr id="298" name="10 Conector recto"/>
          <p:cNvSpPr/>
          <p:nvPr/>
        </p:nvSpPr>
        <p:spPr>
          <a:xfrm>
            <a:off x="1905917" y="2763853"/>
            <a:ext cx="1516449" cy="1"/>
          </a:xfrm>
          <a:prstGeom prst="line">
            <a:avLst/>
          </a:prstGeom>
          <a:ln w="57150">
            <a:solidFill>
              <a:srgbClr val="C00000"/>
            </a:solidFill>
            <a:miter/>
          </a:ln>
        </p:spPr>
        <p:txBody>
          <a:bodyPr lIns="45722" rIns="45722"/>
          <a:lstStyle/>
          <a:p>
            <a:endParaRPr/>
          </a:p>
        </p:txBody>
      </p:sp>
      <p:sp>
        <p:nvSpPr>
          <p:cNvPr id="299" name="TextBox 34"/>
          <p:cNvSpPr txBox="1"/>
          <p:nvPr/>
        </p:nvSpPr>
        <p:spPr>
          <a:xfrm>
            <a:off x="2428454" y="3506570"/>
            <a:ext cx="19983523" cy="729478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Character Large OBject (or CLOB) is a collection of character data in a database management system, usually stored in a separate location that is referenced in the table itself. Oracle and IBM DB2 provide a construct explicitly named CLOB, and the majority of other database systems support some form of the concept, often labeled as text, memo or long character fields.</a:t>
            </a:r>
          </a:p>
          <a:p>
            <a:pPr marL="571557" indent="-571557">
              <a:buSzPct val="100000"/>
              <a:buFont typeface="Arial"/>
              <a:buChar char="•"/>
              <a:defRPr sz="3600"/>
            </a:pPr>
            <a:r>
              <a:rPr sz="3600"/>
              <a:t>CLOBs usually have very high size-limits, of the order of 2 GB. The tradeoff for the capacity is usually limited access methods. In particular, some database systems limit certain SQL clauses and/or functions, such as LIKE or SUBSTRING from being used on CLOBs. Those that permit such operations may perform them very slowly.</a:t>
            </a:r>
          </a:p>
          <a:p>
            <a:pPr marL="571557" indent="-571557">
              <a:buSzPct val="100000"/>
              <a:buFont typeface="Arial"/>
              <a:buChar char="•"/>
              <a:defRPr sz="3600"/>
            </a:pPr>
            <a:r>
              <a:rPr sz="3600"/>
              <a:t>Alternative methods of accessing the data are often provided, including means of extracting or inserting ranges of data from the CLOB.</a:t>
            </a:r>
          </a:p>
          <a:p>
            <a:pPr marL="571557" indent="-571557">
              <a:buSzPct val="100000"/>
              <a:buFont typeface="Arial"/>
              <a:buChar char="•"/>
              <a:defRPr sz="3600"/>
            </a:pPr>
            <a:r>
              <a:rPr sz="3600"/>
              <a:t>Database systems vary in their storage patterns for CLOBs. Some systems always store CLOBs as a reference to out-of-table data, while others store small CLOBs in-table, changing their storage patterns when the size of the data grows beyond a threshold. Other systems are configurable in their behavior.</a:t>
            </a:r>
          </a:p>
        </p:txBody>
      </p:sp>
    </p:spTree>
    <p:extLst>
      <p:ext uri="{BB962C8B-B14F-4D97-AF65-F5344CB8AC3E}">
        <p14:creationId xmlns:p14="http://schemas.microsoft.com/office/powerpoint/2010/main" val="1059197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7"/>
                                        </p:tgtEl>
                                        <p:attrNameLst>
                                          <p:attrName>style.visibility</p:attrName>
                                        </p:attrNameLst>
                                      </p:cBhvr>
                                      <p:to>
                                        <p:strVal val="visible"/>
                                      </p:to>
                                    </p:set>
                                    <p:anim calcmode="lin" valueType="num">
                                      <p:cBhvr>
                                        <p:cTn id="7" dur="1000" fill="hold"/>
                                        <p:tgtEl>
                                          <p:spTgt spid="297"/>
                                        </p:tgtEl>
                                        <p:attrNameLst>
                                          <p:attrName>ppt_x</p:attrName>
                                        </p:attrNameLst>
                                      </p:cBhvr>
                                      <p:tavLst>
                                        <p:tav tm="0">
                                          <p:val>
                                            <p:strVal val="0-#ppt_w/2"/>
                                          </p:val>
                                        </p:tav>
                                        <p:tav tm="100000">
                                          <p:val>
                                            <p:strVal val="#ppt_x"/>
                                          </p:val>
                                        </p:tav>
                                      </p:tavLst>
                                    </p:anim>
                                    <p:anim calcmode="lin" valueType="num">
                                      <p:cBhvr>
                                        <p:cTn id="8" dur="1000" fill="hold"/>
                                        <p:tgtEl>
                                          <p:spTgt spid="2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98"/>
                                        </p:tgtEl>
                                        <p:attrNameLst>
                                          <p:attrName>style.visibility</p:attrName>
                                        </p:attrNameLst>
                                      </p:cBhvr>
                                      <p:to>
                                        <p:strVal val="visible"/>
                                      </p:to>
                                    </p:set>
                                    <p:anim calcmode="lin" valueType="num">
                                      <p:cBhvr>
                                        <p:cTn id="12" dur="500" fill="hold"/>
                                        <p:tgtEl>
                                          <p:spTgt spid="298"/>
                                        </p:tgtEl>
                                        <p:attrNameLst>
                                          <p:attrName>ppt_x</p:attrName>
                                        </p:attrNameLst>
                                      </p:cBhvr>
                                      <p:tavLst>
                                        <p:tav tm="0">
                                          <p:val>
                                            <p:strVal val="#ppt_x"/>
                                          </p:val>
                                        </p:tav>
                                        <p:tav tm="100000">
                                          <p:val>
                                            <p:strVal val="#ppt_x"/>
                                          </p:val>
                                        </p:tav>
                                      </p:tavLst>
                                    </p:anim>
                                    <p:anim calcmode="lin" valueType="num">
                                      <p:cBhvr>
                                        <p:cTn id="13" dur="500" fill="hold"/>
                                        <p:tgtEl>
                                          <p:spTgt spid="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animBg="1" advAuto="0"/>
      <p:bldP spid="298"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15</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4122483"/>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RowSet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CachedRowSet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Pooling (using </a:t>
            </a:r>
            <a:r>
              <a:rPr lang="en-US" sz="3600" dirty="0" err="1">
                <a:ea typeface="Open Sans" panose="020B0606030504020204" pitchFamily="34" charset="0"/>
                <a:cs typeface="Open Sans" panose="020B0606030504020204" pitchFamily="34" charset="0"/>
              </a:rPr>
              <a:t>javax.sql.DataSource</a:t>
            </a:r>
            <a:r>
              <a:rPr lang="en-US" sz="3600" dirty="0">
                <a:ea typeface="Open Sans" panose="020B0606030504020204" pitchFamily="34" charset="0"/>
                <a:cs typeface="Open Sans" panose="020B0606030504020204" pitchFamily="34" charset="0"/>
              </a:rPr>
              <a:t> interface)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Transactions , Commits, Rollbacks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 Isolation Levels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BLOB</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CLOB</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a:t>
            </a:r>
          </a:p>
        </p:txBody>
      </p:sp>
      <p:sp>
        <p:nvSpPr>
          <p:cNvPr id="221" name="10 Conector recto"/>
          <p:cNvSpPr/>
          <p:nvPr/>
        </p:nvSpPr>
        <p:spPr>
          <a:xfrm>
            <a:off x="1905918" y="2763853"/>
            <a:ext cx="2064634" cy="1"/>
          </a:xfrm>
          <a:prstGeom prst="line">
            <a:avLst/>
          </a:prstGeom>
          <a:ln w="57150">
            <a:solidFill>
              <a:srgbClr val="C00000"/>
            </a:solidFill>
            <a:miter/>
          </a:ln>
        </p:spPr>
        <p:txBody>
          <a:bodyPr lIns="45722" rIns="45722"/>
          <a:lstStyle/>
          <a:p>
            <a:endParaRPr/>
          </a:p>
        </p:txBody>
      </p:sp>
      <p:sp>
        <p:nvSpPr>
          <p:cNvPr id="222" name="TextBox 34"/>
          <p:cNvSpPr txBox="1"/>
          <p:nvPr/>
        </p:nvSpPr>
        <p:spPr>
          <a:xfrm>
            <a:off x="2428454" y="3506570"/>
            <a:ext cx="19983523" cy="507864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The instance of RowSet is the java bean component because it has properties and java bean notification mechanism. It is introduced since JDK 5.</a:t>
            </a:r>
          </a:p>
          <a:p>
            <a:pPr marL="571557" indent="-571557">
              <a:buSzPct val="100000"/>
              <a:buFont typeface="Arial"/>
              <a:buChar char="•"/>
              <a:defRPr sz="3600"/>
            </a:pPr>
            <a:r>
              <a:rPr sz="3600" dirty="0"/>
              <a:t>It is the wrapper of ResultSet. It holds tabular data like ResultSet but it is easy and flexible to use.</a:t>
            </a:r>
          </a:p>
          <a:p>
            <a:pPr marL="571557" indent="-571557">
              <a:buSzPct val="100000"/>
              <a:buFont typeface="Arial"/>
              <a:buChar char="•"/>
              <a:defRPr sz="3600"/>
            </a:pPr>
            <a:r>
              <a:rPr sz="3600" dirty="0"/>
              <a:t>The implementation classes of RowSet interface are as follows:</a:t>
            </a:r>
          </a:p>
          <a:p>
            <a:pPr marL="1779961" lvl="1" indent="-571557">
              <a:buSzPct val="100000"/>
              <a:buFont typeface="Arial"/>
              <a:buChar char="•"/>
              <a:defRPr sz="3600"/>
            </a:pPr>
            <a:r>
              <a:rPr sz="3600" dirty="0"/>
              <a:t>JdbcRowSet</a:t>
            </a:r>
          </a:p>
          <a:p>
            <a:pPr marL="1779961" lvl="1" indent="-571557">
              <a:buSzPct val="100000"/>
              <a:buFont typeface="Arial"/>
              <a:buChar char="•"/>
              <a:defRPr sz="3600"/>
            </a:pPr>
            <a:r>
              <a:rPr sz="3600" dirty="0"/>
              <a:t>CachedRowSet</a:t>
            </a:r>
          </a:p>
          <a:p>
            <a:pPr marL="1779961" lvl="1" indent="-571557">
              <a:buSzPct val="100000"/>
              <a:buFont typeface="Arial"/>
              <a:buChar char="•"/>
              <a:defRPr sz="3600"/>
            </a:pPr>
            <a:r>
              <a:rPr sz="3600" dirty="0"/>
              <a:t>WebRowSet</a:t>
            </a:r>
          </a:p>
          <a:p>
            <a:pPr marL="1779961" lvl="1" indent="-571557">
              <a:buSzPct val="100000"/>
              <a:buFont typeface="Arial"/>
              <a:buChar char="•"/>
              <a:defRPr sz="3600"/>
            </a:pPr>
            <a:r>
              <a:rPr sz="3600" dirty="0"/>
              <a:t>JoinRowSet</a:t>
            </a:r>
          </a:p>
          <a:p>
            <a:pPr marL="1779961" lvl="1" indent="-571557">
              <a:buSzPct val="100000"/>
              <a:buFont typeface="Arial"/>
              <a:buChar char="•"/>
              <a:defRPr sz="3600"/>
            </a:pPr>
            <a:r>
              <a:rPr sz="3600" dirty="0"/>
              <a:t>FilteredRowSet</a:t>
            </a:r>
          </a:p>
        </p:txBody>
      </p:sp>
    </p:spTree>
    <p:extLst>
      <p:ext uri="{BB962C8B-B14F-4D97-AF65-F5344CB8AC3E}">
        <p14:creationId xmlns:p14="http://schemas.microsoft.com/office/powerpoint/2010/main" val="149899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9"/>
          <p:cNvGrpSpPr/>
          <p:nvPr/>
        </p:nvGrpSpPr>
        <p:grpSpPr>
          <a:xfrm>
            <a:off x="19147628" y="9853826"/>
            <a:ext cx="3026674" cy="3026673"/>
            <a:chOff x="0" y="0"/>
            <a:chExt cx="3026475" cy="3026475"/>
          </a:xfrm>
        </p:grpSpPr>
        <p:graphicFrame>
          <p:nvGraphicFramePr>
            <p:cNvPr id="22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 Steps</a:t>
            </a:r>
          </a:p>
        </p:txBody>
      </p:sp>
      <p:sp>
        <p:nvSpPr>
          <p:cNvPr id="228" name="10 Conector recto"/>
          <p:cNvSpPr/>
          <p:nvPr/>
        </p:nvSpPr>
        <p:spPr>
          <a:xfrm>
            <a:off x="1905918" y="2763853"/>
            <a:ext cx="4191622" cy="1"/>
          </a:xfrm>
          <a:prstGeom prst="line">
            <a:avLst/>
          </a:prstGeom>
          <a:ln w="57150">
            <a:solidFill>
              <a:srgbClr val="C00000"/>
            </a:solidFill>
            <a:miter/>
          </a:ln>
        </p:spPr>
        <p:txBody>
          <a:bodyPr lIns="45722" rIns="45722"/>
          <a:lstStyle/>
          <a:p>
            <a:endParaRPr/>
          </a:p>
        </p:txBody>
      </p:sp>
      <p:sp>
        <p:nvSpPr>
          <p:cNvPr id="229"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1. Get a RowSet instance from Factory (study the Factory design pattern on Wikipedia)</a:t>
            </a:r>
          </a:p>
          <a:p>
            <a:pPr marL="571557" indent="-571557">
              <a:buSzPct val="100000"/>
              <a:buFont typeface="Arial"/>
              <a:buChar char="•"/>
              <a:defRPr sz="3600"/>
            </a:pPr>
            <a:r>
              <a:rPr sz="3600" dirty="0"/>
              <a:t>2. Configure connection properties on RowSet</a:t>
            </a:r>
          </a:p>
          <a:p>
            <a:pPr marL="571557" indent="-571557">
              <a:buSzPct val="100000"/>
              <a:buFont typeface="Arial"/>
              <a:buChar char="•"/>
              <a:defRPr sz="3600"/>
            </a:pPr>
            <a:r>
              <a:rPr sz="3600" dirty="0"/>
              <a:t>3. Set Command on RowSet instance</a:t>
            </a:r>
          </a:p>
          <a:p>
            <a:pPr marL="571557" indent="-571557">
              <a:buSzPct val="100000"/>
              <a:buFont typeface="Arial"/>
              <a:buChar char="•"/>
              <a:defRPr sz="3600"/>
            </a:pPr>
            <a:r>
              <a:rPr sz="3600" dirty="0"/>
              <a:t>4. Execute the RowSet Command</a:t>
            </a:r>
          </a:p>
          <a:p>
            <a:pPr marL="571557" indent="-571557">
              <a:buSzPct val="100000"/>
              <a:buFont typeface="Arial"/>
              <a:buChar char="•"/>
              <a:defRPr sz="3600"/>
            </a:pPr>
            <a:r>
              <a:rPr sz="3600" dirty="0"/>
              <a:t>5 . Read the RowSet items</a:t>
            </a:r>
          </a:p>
          <a:p>
            <a:pPr marL="571557" indent="-571557">
              <a:buSzPct val="100000"/>
              <a:buFont typeface="Arial"/>
              <a:buChar char="•"/>
              <a:defRPr sz="3600"/>
            </a:pPr>
            <a:r>
              <a:rPr sz="3600" dirty="0"/>
              <a:t>6. Cleanup the connection</a:t>
            </a:r>
          </a:p>
        </p:txBody>
      </p:sp>
    </p:spTree>
    <p:extLst>
      <p:ext uri="{BB962C8B-B14F-4D97-AF65-F5344CB8AC3E}">
        <p14:creationId xmlns:p14="http://schemas.microsoft.com/office/powerpoint/2010/main" val="152939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9"/>
          <p:cNvGrpSpPr/>
          <p:nvPr/>
        </p:nvGrpSpPr>
        <p:grpSpPr>
          <a:xfrm>
            <a:off x="19147628" y="9853826"/>
            <a:ext cx="3026674" cy="3026673"/>
            <a:chOff x="0" y="0"/>
            <a:chExt cx="3026475" cy="3026475"/>
          </a:xfrm>
        </p:grpSpPr>
        <p:graphicFrame>
          <p:nvGraphicFramePr>
            <p:cNvPr id="23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3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 - Events</a:t>
            </a:r>
          </a:p>
        </p:txBody>
      </p:sp>
      <p:sp>
        <p:nvSpPr>
          <p:cNvPr id="235" name="10 Conector recto"/>
          <p:cNvSpPr/>
          <p:nvPr/>
        </p:nvSpPr>
        <p:spPr>
          <a:xfrm>
            <a:off x="1905918" y="2763853"/>
            <a:ext cx="4161068" cy="1"/>
          </a:xfrm>
          <a:prstGeom prst="line">
            <a:avLst/>
          </a:prstGeom>
          <a:ln w="57150">
            <a:solidFill>
              <a:srgbClr val="C00000"/>
            </a:solidFill>
            <a:miter/>
          </a:ln>
        </p:spPr>
        <p:txBody>
          <a:bodyPr lIns="45722" rIns="45722"/>
          <a:lstStyle/>
          <a:p>
            <a:endParaRPr/>
          </a:p>
        </p:txBody>
      </p:sp>
      <p:sp>
        <p:nvSpPr>
          <p:cNvPr id="236"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To perform event handling with JdbcRowSet, you need to add the instance of RowSetListener in the addRowSetListener method of JdbcRowSet.</a:t>
            </a:r>
          </a:p>
          <a:p>
            <a:pPr marL="571557" indent="-571557">
              <a:buSzPct val="100000"/>
              <a:buFont typeface="Arial"/>
              <a:buChar char="•"/>
              <a:defRPr sz="3600"/>
            </a:pPr>
            <a:r>
              <a:rPr sz="3600" dirty="0"/>
              <a:t>The RowSetListener interface provides 3 method that must be implemented. They are as follows:</a:t>
            </a:r>
          </a:p>
          <a:p>
            <a:pPr marL="1779961" lvl="1" indent="-571557">
              <a:buSzPct val="100000"/>
              <a:buFont typeface="Arial"/>
              <a:buChar char="•"/>
              <a:defRPr sz="3600"/>
            </a:pPr>
            <a:r>
              <a:rPr sz="3600" dirty="0"/>
              <a:t>1) public void cursorMoved(RowSetEvent event);</a:t>
            </a:r>
          </a:p>
          <a:p>
            <a:pPr marL="1779961" lvl="1" indent="-571557">
              <a:buSzPct val="100000"/>
              <a:buFont typeface="Arial"/>
              <a:buChar char="•"/>
              <a:defRPr sz="3600"/>
            </a:pPr>
            <a:r>
              <a:rPr sz="3600" dirty="0"/>
              <a:t>2) public void rowChanged(RowSetEvent event);</a:t>
            </a:r>
          </a:p>
          <a:p>
            <a:pPr marL="1779961" lvl="1" indent="-571557">
              <a:buSzPct val="100000"/>
              <a:buFont typeface="Arial"/>
              <a:buChar char="•"/>
              <a:defRPr sz="3600"/>
            </a:pPr>
            <a:r>
              <a:rPr sz="3600" dirty="0"/>
              <a:t>3) public void rowSetChanged(RowSetEvent event);</a:t>
            </a:r>
          </a:p>
        </p:txBody>
      </p:sp>
    </p:spTree>
    <p:extLst>
      <p:ext uri="{BB962C8B-B14F-4D97-AF65-F5344CB8AC3E}">
        <p14:creationId xmlns:p14="http://schemas.microsoft.com/office/powerpoint/2010/main" val="131542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4"/>
                                        </p:tgtEl>
                                        <p:attrNameLst>
                                          <p:attrName>style.visibility</p:attrName>
                                        </p:attrNameLst>
                                      </p:cBhvr>
                                      <p:to>
                                        <p:strVal val="visible"/>
                                      </p:to>
                                    </p:set>
                                    <p:anim calcmode="lin" valueType="num">
                                      <p:cBhvr>
                                        <p:cTn id="7" dur="1000" fill="hold"/>
                                        <p:tgtEl>
                                          <p:spTgt spid="234"/>
                                        </p:tgtEl>
                                        <p:attrNameLst>
                                          <p:attrName>ppt_x</p:attrName>
                                        </p:attrNameLst>
                                      </p:cBhvr>
                                      <p:tavLst>
                                        <p:tav tm="0">
                                          <p:val>
                                            <p:strVal val="0-#ppt_w/2"/>
                                          </p:val>
                                        </p:tav>
                                        <p:tav tm="100000">
                                          <p:val>
                                            <p:strVal val="#ppt_x"/>
                                          </p:val>
                                        </p:tav>
                                      </p:tavLst>
                                    </p:anim>
                                    <p:anim calcmode="lin" valueType="num">
                                      <p:cBhvr>
                                        <p:cTn id="8" dur="1000" fill="hold"/>
                                        <p:tgtEl>
                                          <p:spTgt spid="23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5"/>
                                        </p:tgtEl>
                                        <p:attrNameLst>
                                          <p:attrName>style.visibility</p:attrName>
                                        </p:attrNameLst>
                                      </p:cBhvr>
                                      <p:to>
                                        <p:strVal val="visible"/>
                                      </p:to>
                                    </p:set>
                                    <p:anim calcmode="lin" valueType="num">
                                      <p:cBhvr>
                                        <p:cTn id="12" dur="500" fill="hold"/>
                                        <p:tgtEl>
                                          <p:spTgt spid="235"/>
                                        </p:tgtEl>
                                        <p:attrNameLst>
                                          <p:attrName>ppt_x</p:attrName>
                                        </p:attrNameLst>
                                      </p:cBhvr>
                                      <p:tavLst>
                                        <p:tav tm="0">
                                          <p:val>
                                            <p:strVal val="#ppt_x"/>
                                          </p:val>
                                        </p:tav>
                                        <p:tav tm="100000">
                                          <p:val>
                                            <p:strVal val="#ppt_x"/>
                                          </p:val>
                                        </p:tav>
                                      </p:tavLst>
                                    </p:anim>
                                    <p:anim calcmode="lin" valueType="num">
                                      <p:cBhvr>
                                        <p:cTn id="13"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9"/>
          <p:cNvGrpSpPr/>
          <p:nvPr/>
        </p:nvGrpSpPr>
        <p:grpSpPr>
          <a:xfrm>
            <a:off x="19147628" y="9853826"/>
            <a:ext cx="3026674" cy="3026673"/>
            <a:chOff x="0" y="0"/>
            <a:chExt cx="3026475" cy="3026475"/>
          </a:xfrm>
        </p:grpSpPr>
        <p:graphicFrame>
          <p:nvGraphicFramePr>
            <p:cNvPr id="238"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9"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RowSet Events Example Steps</a:t>
            </a:r>
          </a:p>
        </p:txBody>
      </p:sp>
      <p:sp>
        <p:nvSpPr>
          <p:cNvPr id="242" name="10 Conector recto"/>
          <p:cNvSpPr/>
          <p:nvPr/>
        </p:nvSpPr>
        <p:spPr>
          <a:xfrm>
            <a:off x="1905917" y="2763853"/>
            <a:ext cx="7780427" cy="1"/>
          </a:xfrm>
          <a:prstGeom prst="line">
            <a:avLst/>
          </a:prstGeom>
          <a:ln w="57150">
            <a:solidFill>
              <a:srgbClr val="C00000"/>
            </a:solidFill>
            <a:miter/>
          </a:ln>
        </p:spPr>
        <p:txBody>
          <a:bodyPr lIns="45722" rIns="45722"/>
          <a:lstStyle/>
          <a:p>
            <a:endParaRPr/>
          </a:p>
        </p:txBody>
      </p:sp>
      <p:sp>
        <p:nvSpPr>
          <p:cNvPr id="243"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1. Get a RowSet instance from Factory (study the Factory design pattern on Wikipedia)</a:t>
            </a:r>
          </a:p>
          <a:p>
            <a:pPr marL="571557" indent="-571557">
              <a:buSzPct val="100000"/>
              <a:buFont typeface="Arial"/>
              <a:buChar char="•"/>
              <a:defRPr sz="3600"/>
            </a:pPr>
            <a:r>
              <a:rPr sz="3600" dirty="0"/>
              <a:t>2. Configure connection properties on RowSet</a:t>
            </a:r>
          </a:p>
          <a:p>
            <a:pPr marL="571557" indent="-571557">
              <a:buSzPct val="100000"/>
              <a:buFont typeface="Arial"/>
              <a:buChar char="•"/>
              <a:defRPr sz="3600"/>
            </a:pPr>
            <a:r>
              <a:rPr sz="3600" dirty="0"/>
              <a:t>3. Set Command on RowSet instance</a:t>
            </a:r>
          </a:p>
          <a:p>
            <a:pPr marL="571557" indent="-571557">
              <a:buSzPct val="100000"/>
              <a:buFont typeface="Arial"/>
              <a:buChar char="•"/>
              <a:defRPr sz="3600"/>
            </a:pPr>
            <a:r>
              <a:rPr sz="3600" dirty="0"/>
              <a:t>4. Execute the RowSet Command</a:t>
            </a:r>
          </a:p>
          <a:p>
            <a:pPr marL="571557" indent="-571557">
              <a:buSzPct val="100000"/>
              <a:buFont typeface="Arial"/>
              <a:buChar char="•"/>
              <a:defRPr sz="3600"/>
            </a:pPr>
            <a:r>
              <a:rPr sz="3600" dirty="0"/>
              <a:t>5. Adding Listener and moving RowSet</a:t>
            </a:r>
          </a:p>
          <a:p>
            <a:pPr marL="571557" indent="-571557">
              <a:buSzPct val="100000"/>
              <a:buFont typeface="Arial"/>
              <a:buChar char="•"/>
              <a:defRPr sz="3600"/>
            </a:pPr>
            <a:r>
              <a:rPr sz="3600" dirty="0"/>
              <a:t>6 . Read the RowSet items</a:t>
            </a:r>
          </a:p>
          <a:p>
            <a:pPr marL="571557" indent="-571557">
              <a:buSzPct val="100000"/>
              <a:buFont typeface="Arial"/>
              <a:buChar char="•"/>
              <a:defRPr sz="3600"/>
            </a:pPr>
            <a:r>
              <a:rPr sz="3600" dirty="0"/>
              <a:t>7. Each next() call generates cursor Moved event</a:t>
            </a:r>
          </a:p>
          <a:p>
            <a:pPr marL="571557" indent="-571557">
              <a:buSzPct val="100000"/>
              <a:buFont typeface="Arial"/>
              <a:buChar char="•"/>
              <a:defRPr sz="3600"/>
            </a:pPr>
            <a:r>
              <a:rPr sz="3600" dirty="0"/>
              <a:t>8. Cleanup the connection</a:t>
            </a:r>
          </a:p>
        </p:txBody>
      </p:sp>
    </p:spTree>
    <p:extLst>
      <p:ext uri="{BB962C8B-B14F-4D97-AF65-F5344CB8AC3E}">
        <p14:creationId xmlns:p14="http://schemas.microsoft.com/office/powerpoint/2010/main" val="2112959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1000" fill="hold"/>
                                        <p:tgtEl>
                                          <p:spTgt spid="241"/>
                                        </p:tgtEl>
                                        <p:attrNameLst>
                                          <p:attrName>ppt_x</p:attrName>
                                        </p:attrNameLst>
                                      </p:cBhvr>
                                      <p:tavLst>
                                        <p:tav tm="0">
                                          <p:val>
                                            <p:strVal val="0-#ppt_w/2"/>
                                          </p:val>
                                        </p:tav>
                                        <p:tav tm="100000">
                                          <p:val>
                                            <p:strVal val="#ppt_x"/>
                                          </p:val>
                                        </p:tav>
                                      </p:tavLst>
                                    </p:anim>
                                    <p:anim calcmode="lin" valueType="num">
                                      <p:cBhvr>
                                        <p:cTn id="8" dur="1000" fill="hold"/>
                                        <p:tgtEl>
                                          <p:spTgt spid="2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2"/>
                                        </p:tgtEl>
                                        <p:attrNameLst>
                                          <p:attrName>style.visibility</p:attrName>
                                        </p:attrNameLst>
                                      </p:cBhvr>
                                      <p:to>
                                        <p:strVal val="visible"/>
                                      </p:to>
                                    </p:set>
                                    <p:anim calcmode="lin" valueType="num">
                                      <p:cBhvr>
                                        <p:cTn id="12" dur="500" fill="hold"/>
                                        <p:tgtEl>
                                          <p:spTgt spid="242"/>
                                        </p:tgtEl>
                                        <p:attrNameLst>
                                          <p:attrName>ppt_x</p:attrName>
                                        </p:attrNameLst>
                                      </p:cBhvr>
                                      <p:tavLst>
                                        <p:tav tm="0">
                                          <p:val>
                                            <p:strVal val="#ppt_x"/>
                                          </p:val>
                                        </p:tav>
                                        <p:tav tm="100000">
                                          <p:val>
                                            <p:strVal val="#ppt_x"/>
                                          </p:val>
                                        </p:tav>
                                      </p:tavLst>
                                    </p:anim>
                                    <p:anim calcmode="lin" valueType="num">
                                      <p:cBhvr>
                                        <p:cTn id="13"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advAuto="0"/>
      <p:bldP spid="242"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 name="Group 9"/>
          <p:cNvGrpSpPr/>
          <p:nvPr/>
        </p:nvGrpSpPr>
        <p:grpSpPr>
          <a:xfrm>
            <a:off x="19147628" y="9853826"/>
            <a:ext cx="3026674" cy="3026673"/>
            <a:chOff x="0" y="0"/>
            <a:chExt cx="3026475" cy="3026475"/>
          </a:xfrm>
        </p:grpSpPr>
        <p:graphicFrame>
          <p:nvGraphicFramePr>
            <p:cNvPr id="245"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46"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8"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CachedRowSet</a:t>
            </a:r>
          </a:p>
        </p:txBody>
      </p:sp>
      <p:sp>
        <p:nvSpPr>
          <p:cNvPr id="249" name="10 Conector recto"/>
          <p:cNvSpPr/>
          <p:nvPr/>
        </p:nvSpPr>
        <p:spPr>
          <a:xfrm>
            <a:off x="1905918" y="2763853"/>
            <a:ext cx="3847709" cy="1"/>
          </a:xfrm>
          <a:prstGeom prst="line">
            <a:avLst/>
          </a:prstGeom>
          <a:ln w="57150">
            <a:solidFill>
              <a:srgbClr val="C00000"/>
            </a:solidFill>
            <a:miter/>
          </a:ln>
        </p:spPr>
        <p:txBody>
          <a:bodyPr lIns="45722" rIns="45722"/>
          <a:lstStyle/>
          <a:p>
            <a:endParaRPr/>
          </a:p>
        </p:txBody>
      </p:sp>
      <p:sp>
        <p:nvSpPr>
          <p:cNvPr id="250" name="TextBox 34"/>
          <p:cNvSpPr txBox="1"/>
          <p:nvPr/>
        </p:nvSpPr>
        <p:spPr>
          <a:xfrm>
            <a:off x="2428454" y="3506570"/>
            <a:ext cx="19983523" cy="729478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 CachedRowSet stores all rows obtained from a query in local memory.</a:t>
            </a:r>
          </a:p>
          <a:p>
            <a:pPr marL="571557" indent="-571557">
              <a:buSzPct val="100000"/>
              <a:buFont typeface="Arial"/>
              <a:buChar char="•"/>
              <a:defRPr sz="3600"/>
            </a:pPr>
            <a:r>
              <a:rPr sz="3600"/>
              <a:t>It implements both javax.sql.RowSet and ResultSet</a:t>
            </a:r>
          </a:p>
          <a:p>
            <a:pPr marL="571557" indent="-571557">
              <a:buSzPct val="100000"/>
              <a:buFont typeface="Arial"/>
              <a:buChar char="•"/>
              <a:defRPr sz="3600"/>
            </a:pPr>
            <a:r>
              <a:rPr sz="3600"/>
              <a:t>One way to create a CachedRowSet, and perhaps the most convenient, is to populate it with data obtained from a ResultSet.</a:t>
            </a:r>
          </a:p>
          <a:p>
            <a:pPr marL="1779961" lvl="1" indent="-571557">
              <a:buSzPct val="100000"/>
              <a:buFont typeface="Arial"/>
              <a:buChar char="•"/>
              <a:defRPr sz="3600"/>
            </a:pPr>
            <a:r>
              <a:rPr sz="3600"/>
              <a:t>Unfortunately, this method may not always provide an ideal solution. Say, for example, that a particular query produced several thousand (or even several million) rows as a result.</a:t>
            </a:r>
          </a:p>
          <a:p>
            <a:pPr marL="1779961" lvl="1" indent="-571557">
              <a:buSzPct val="100000"/>
              <a:buFont typeface="Arial"/>
              <a:buChar char="•"/>
              <a:defRPr sz="3600"/>
            </a:pPr>
            <a:r>
              <a:rPr sz="3600"/>
              <a:t>The amount of data that can be stored in a CachedRowSet is of course limited by the amount of memory available to the JVM.</a:t>
            </a:r>
          </a:p>
          <a:p>
            <a:pPr marL="1779961" lvl="1" indent="-571557">
              <a:buSzPct val="100000"/>
              <a:buFont typeface="Arial"/>
              <a:buChar char="•"/>
              <a:defRPr sz="3600"/>
            </a:pPr>
            <a:r>
              <a:rPr sz="3600"/>
              <a:t>Moreover, storing such a large amount of data can be a time-consuming and expensive operation.</a:t>
            </a:r>
          </a:p>
          <a:p>
            <a:pPr marL="1779961" lvl="1" indent="-571557">
              <a:buSzPct val="100000"/>
              <a:buFont typeface="Arial"/>
              <a:buChar char="•"/>
              <a:defRPr sz="3600"/>
            </a:pPr>
            <a:r>
              <a:rPr sz="3600"/>
              <a:t>One way to deal with this problem is to initially populate the CachedRowSet with only a portion (or "page") of the results, and then store the entire set of rows at a later time. Refer to </a:t>
            </a:r>
            <a:r>
              <a:rPr sz="3600" u="sng">
                <a:solidFill>
                  <a:srgbClr val="0563C1"/>
                </a:solidFill>
                <a:uFill>
                  <a:solidFill>
                    <a:srgbClr val="0563C1"/>
                  </a:solidFill>
                </a:uFill>
                <a:hlinkClick r:id="rId3"/>
              </a:rPr>
              <a:t>http://docs.oracle.com/javase/1.5.0/docs/api/javax/sql/rowset/CachedRowSet.html</a:t>
            </a:r>
            <a:r>
              <a:rPr sz="3600"/>
              <a:t> for paging documentation (section 10.0)</a:t>
            </a:r>
          </a:p>
        </p:txBody>
      </p:sp>
    </p:spTree>
    <p:extLst>
      <p:ext uri="{BB962C8B-B14F-4D97-AF65-F5344CB8AC3E}">
        <p14:creationId xmlns:p14="http://schemas.microsoft.com/office/powerpoint/2010/main" val="171582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8"/>
                                        </p:tgtEl>
                                        <p:attrNameLst>
                                          <p:attrName>style.visibility</p:attrName>
                                        </p:attrNameLst>
                                      </p:cBhvr>
                                      <p:to>
                                        <p:strVal val="visible"/>
                                      </p:to>
                                    </p:set>
                                    <p:anim calcmode="lin" valueType="num">
                                      <p:cBhvr>
                                        <p:cTn id="7" dur="1000" fill="hold"/>
                                        <p:tgtEl>
                                          <p:spTgt spid="248"/>
                                        </p:tgtEl>
                                        <p:attrNameLst>
                                          <p:attrName>ppt_x</p:attrName>
                                        </p:attrNameLst>
                                      </p:cBhvr>
                                      <p:tavLst>
                                        <p:tav tm="0">
                                          <p:val>
                                            <p:strVal val="0-#ppt_w/2"/>
                                          </p:val>
                                        </p:tav>
                                        <p:tav tm="100000">
                                          <p:val>
                                            <p:strVal val="#ppt_x"/>
                                          </p:val>
                                        </p:tav>
                                      </p:tavLst>
                                    </p:anim>
                                    <p:anim calcmode="lin" valueType="num">
                                      <p:cBhvr>
                                        <p:cTn id="8" dur="1000" fill="hold"/>
                                        <p:tgtEl>
                                          <p:spTgt spid="24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9"/>
                                        </p:tgtEl>
                                        <p:attrNameLst>
                                          <p:attrName>style.visibility</p:attrName>
                                        </p:attrNameLst>
                                      </p:cBhvr>
                                      <p:to>
                                        <p:strVal val="visible"/>
                                      </p:to>
                                    </p:set>
                                    <p:anim calcmode="lin" valueType="num">
                                      <p:cBhvr>
                                        <p:cTn id="12" dur="500" fill="hold"/>
                                        <p:tgtEl>
                                          <p:spTgt spid="249"/>
                                        </p:tgtEl>
                                        <p:attrNameLst>
                                          <p:attrName>ppt_x</p:attrName>
                                        </p:attrNameLst>
                                      </p:cBhvr>
                                      <p:tavLst>
                                        <p:tav tm="0">
                                          <p:val>
                                            <p:strVal val="#ppt_x"/>
                                          </p:val>
                                        </p:tav>
                                        <p:tav tm="100000">
                                          <p:val>
                                            <p:strVal val="#ppt_x"/>
                                          </p:val>
                                        </p:tav>
                                      </p:tavLst>
                                    </p:anim>
                                    <p:anim calcmode="lin" valueType="num">
                                      <p:cBhvr>
                                        <p:cTn id="13"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advAuto="0"/>
      <p:bldP spid="249"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Group 9"/>
          <p:cNvGrpSpPr/>
          <p:nvPr/>
        </p:nvGrpSpPr>
        <p:grpSpPr>
          <a:xfrm>
            <a:off x="19147628" y="9853826"/>
            <a:ext cx="3026674" cy="3026673"/>
            <a:chOff x="0" y="0"/>
            <a:chExt cx="3026475" cy="3026475"/>
          </a:xfrm>
        </p:grpSpPr>
        <p:graphicFrame>
          <p:nvGraphicFramePr>
            <p:cNvPr id="252"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3"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CachedRowSet Example Steps</a:t>
            </a:r>
          </a:p>
        </p:txBody>
      </p:sp>
      <p:sp>
        <p:nvSpPr>
          <p:cNvPr id="256" name="10 Conector recto"/>
          <p:cNvSpPr/>
          <p:nvPr/>
        </p:nvSpPr>
        <p:spPr>
          <a:xfrm>
            <a:off x="1905917" y="2763853"/>
            <a:ext cx="7780427" cy="1"/>
          </a:xfrm>
          <a:prstGeom prst="line">
            <a:avLst/>
          </a:prstGeom>
          <a:ln w="57150">
            <a:solidFill>
              <a:srgbClr val="C00000"/>
            </a:solidFill>
            <a:miter/>
          </a:ln>
        </p:spPr>
        <p:txBody>
          <a:bodyPr lIns="45722" rIns="45722"/>
          <a:lstStyle/>
          <a:p>
            <a:endParaRPr/>
          </a:p>
        </p:txBody>
      </p:sp>
      <p:sp>
        <p:nvSpPr>
          <p:cNvPr id="257" name="TextBox 34"/>
          <p:cNvSpPr txBox="1"/>
          <p:nvPr/>
        </p:nvSpPr>
        <p:spPr>
          <a:xfrm>
            <a:off x="2428454" y="3506570"/>
            <a:ext cx="19983523" cy="286250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1. Creating a connection</a:t>
            </a:r>
          </a:p>
          <a:p>
            <a:pPr marL="571557" indent="-571557">
              <a:buSzPct val="100000"/>
              <a:buFont typeface="Arial"/>
              <a:buChar char="•"/>
              <a:defRPr sz="3600"/>
            </a:pPr>
            <a:r>
              <a:rPr sz="3600"/>
              <a:t>2. Creating a statement</a:t>
            </a:r>
          </a:p>
          <a:p>
            <a:pPr marL="571557" indent="-571557">
              <a:buSzPct val="100000"/>
              <a:buFont typeface="Arial"/>
              <a:buChar char="•"/>
              <a:defRPr sz="3600"/>
            </a:pPr>
            <a:r>
              <a:rPr sz="3600"/>
              <a:t>3. Executing a statement</a:t>
            </a:r>
          </a:p>
          <a:p>
            <a:pPr marL="571557" indent="-571557">
              <a:buSzPct val="100000"/>
              <a:buFont typeface="Arial"/>
              <a:buChar char="•"/>
              <a:defRPr sz="3600"/>
            </a:pPr>
            <a:r>
              <a:rPr sz="3600"/>
              <a:t>4. Populate a CachedRowSet from ResultSet</a:t>
            </a:r>
          </a:p>
          <a:p>
            <a:pPr marL="571557" indent="-571557">
              <a:buSzPct val="100000"/>
              <a:buFont typeface="Arial"/>
              <a:buChar char="•"/>
              <a:defRPr sz="3600"/>
            </a:pPr>
            <a:r>
              <a:rPr sz="3600"/>
              <a:t>5. Cleanup</a:t>
            </a:r>
          </a:p>
        </p:txBody>
      </p:sp>
    </p:spTree>
    <p:extLst>
      <p:ext uri="{BB962C8B-B14F-4D97-AF65-F5344CB8AC3E}">
        <p14:creationId xmlns:p14="http://schemas.microsoft.com/office/powerpoint/2010/main" val="141101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5"/>
                                        </p:tgtEl>
                                        <p:attrNameLst>
                                          <p:attrName>style.visibility</p:attrName>
                                        </p:attrNameLst>
                                      </p:cBhvr>
                                      <p:to>
                                        <p:strVal val="visible"/>
                                      </p:to>
                                    </p:set>
                                    <p:anim calcmode="lin" valueType="num">
                                      <p:cBhvr>
                                        <p:cTn id="7" dur="1000" fill="hold"/>
                                        <p:tgtEl>
                                          <p:spTgt spid="255"/>
                                        </p:tgtEl>
                                        <p:attrNameLst>
                                          <p:attrName>ppt_x</p:attrName>
                                        </p:attrNameLst>
                                      </p:cBhvr>
                                      <p:tavLst>
                                        <p:tav tm="0">
                                          <p:val>
                                            <p:strVal val="0-#ppt_w/2"/>
                                          </p:val>
                                        </p:tav>
                                        <p:tav tm="100000">
                                          <p:val>
                                            <p:strVal val="#ppt_x"/>
                                          </p:val>
                                        </p:tav>
                                      </p:tavLst>
                                    </p:anim>
                                    <p:anim calcmode="lin" valueType="num">
                                      <p:cBhvr>
                                        <p:cTn id="8" dur="1000" fill="hold"/>
                                        <p:tgtEl>
                                          <p:spTgt spid="25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6"/>
                                        </p:tgtEl>
                                        <p:attrNameLst>
                                          <p:attrName>style.visibility</p:attrName>
                                        </p:attrNameLst>
                                      </p:cBhvr>
                                      <p:to>
                                        <p:strVal val="visible"/>
                                      </p:to>
                                    </p:set>
                                    <p:anim calcmode="lin" valueType="num">
                                      <p:cBhvr>
                                        <p:cTn id="12" dur="500" fill="hold"/>
                                        <p:tgtEl>
                                          <p:spTgt spid="256"/>
                                        </p:tgtEl>
                                        <p:attrNameLst>
                                          <p:attrName>ppt_x</p:attrName>
                                        </p:attrNameLst>
                                      </p:cBhvr>
                                      <p:tavLst>
                                        <p:tav tm="0">
                                          <p:val>
                                            <p:strVal val="#ppt_x"/>
                                          </p:val>
                                        </p:tav>
                                        <p:tav tm="100000">
                                          <p:val>
                                            <p:strVal val="#ppt_x"/>
                                          </p:val>
                                        </p:tav>
                                      </p:tavLst>
                                    </p:anim>
                                    <p:anim calcmode="lin" valueType="num">
                                      <p:cBhvr>
                                        <p:cTn id="13"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advAuto="0"/>
      <p:bldP spid="256"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1" name="Group 9"/>
          <p:cNvGrpSpPr/>
          <p:nvPr/>
        </p:nvGrpSpPr>
        <p:grpSpPr>
          <a:xfrm>
            <a:off x="19147628" y="9853826"/>
            <a:ext cx="3026674" cy="3026673"/>
            <a:chOff x="0" y="0"/>
            <a:chExt cx="3026475" cy="3026475"/>
          </a:xfrm>
        </p:grpSpPr>
        <p:graphicFrame>
          <p:nvGraphicFramePr>
            <p:cNvPr id="25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6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Connection Pooling</a:t>
            </a:r>
          </a:p>
        </p:txBody>
      </p:sp>
      <p:sp>
        <p:nvSpPr>
          <p:cNvPr id="263" name="10 Conector recto"/>
          <p:cNvSpPr/>
          <p:nvPr/>
        </p:nvSpPr>
        <p:spPr>
          <a:xfrm>
            <a:off x="1905917" y="2763853"/>
            <a:ext cx="7780427" cy="1"/>
          </a:xfrm>
          <a:prstGeom prst="line">
            <a:avLst/>
          </a:prstGeom>
          <a:ln w="57150">
            <a:solidFill>
              <a:srgbClr val="C00000"/>
            </a:solidFill>
            <a:miter/>
          </a:ln>
        </p:spPr>
        <p:txBody>
          <a:bodyPr lIns="45722" rIns="45722"/>
          <a:lstStyle/>
          <a:p>
            <a:endParaRPr/>
          </a:p>
        </p:txBody>
      </p:sp>
      <p:sp>
        <p:nvSpPr>
          <p:cNvPr id="264" name="TextBox 34"/>
          <p:cNvSpPr txBox="1"/>
          <p:nvPr/>
        </p:nvSpPr>
        <p:spPr>
          <a:xfrm>
            <a:off x="2428454" y="3506570"/>
            <a:ext cx="19983523" cy="809296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Establishing JDBC connections is resource-expensive, especially when the JDBC API is used in a middle-tier server environment.</a:t>
            </a:r>
          </a:p>
          <a:p>
            <a:pPr marL="571557" indent="-571557">
              <a:buSzPct val="100000"/>
              <a:buFont typeface="Arial"/>
              <a:buChar char="•"/>
              <a:defRPr sz="3600"/>
            </a:pPr>
            <a:r>
              <a:rPr sz="3600"/>
              <a:t>Connection pooling is performed in the background and does not affect how an application is coded; however, the application must use a DataSource object (an object implementing the DataSource interface) to obtain a connection instead of using the DriverManager class.</a:t>
            </a:r>
          </a:p>
          <a:p>
            <a:pPr marL="571557" indent="-571557">
              <a:buSzPct val="100000"/>
              <a:buFont typeface="Arial"/>
              <a:buChar char="•"/>
              <a:defRPr sz="3600"/>
            </a:pPr>
            <a:r>
              <a:rPr sz="3600"/>
              <a:t>A DataSource object registers with a JNDI naming service. Once a DataSource object is registered, the application retrieves it from the JNDI naming service in the standard way.</a:t>
            </a:r>
          </a:p>
          <a:p>
            <a:pPr marL="571557" indent="-571557">
              <a:buSzPct val="100000"/>
              <a:buFont typeface="Arial"/>
              <a:buChar char="•"/>
              <a:defRPr sz="3600"/>
            </a:pPr>
            <a:r>
              <a:rPr sz="3600"/>
              <a:t>If the DataSource object provides connection pooling, the lookup returns a connection from the pool if one is available. If the DataSource object does not provide connection pooling or if there are no available connections in the pool, the lookup creates a new connection.</a:t>
            </a:r>
          </a:p>
          <a:p>
            <a:pPr marL="571557" indent="-571557">
              <a:buSzPct val="100000"/>
              <a:buFont typeface="Arial"/>
              <a:buChar char="•"/>
              <a:defRPr sz="3600"/>
            </a:pPr>
            <a:r>
              <a:rPr sz="3600"/>
              <a:t>The application benefits from connection reuse without requiring any code changes. Reused connections from the pool behave the same way as newly created physical connections. The application makes a connection to the database and data access works in the usual way. When the application has finished its work with the connection, the application explicitly closes the connection.</a:t>
            </a:r>
          </a:p>
        </p:txBody>
      </p:sp>
    </p:spTree>
    <p:extLst>
      <p:ext uri="{BB962C8B-B14F-4D97-AF65-F5344CB8AC3E}">
        <p14:creationId xmlns:p14="http://schemas.microsoft.com/office/powerpoint/2010/main" val="313107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62"/>
                                        </p:tgtEl>
                                        <p:attrNameLst>
                                          <p:attrName>style.visibility</p:attrName>
                                        </p:attrNameLst>
                                      </p:cBhvr>
                                      <p:to>
                                        <p:strVal val="visible"/>
                                      </p:to>
                                    </p:set>
                                    <p:anim calcmode="lin" valueType="num">
                                      <p:cBhvr>
                                        <p:cTn id="7" dur="1000" fill="hold"/>
                                        <p:tgtEl>
                                          <p:spTgt spid="262"/>
                                        </p:tgtEl>
                                        <p:attrNameLst>
                                          <p:attrName>ppt_x</p:attrName>
                                        </p:attrNameLst>
                                      </p:cBhvr>
                                      <p:tavLst>
                                        <p:tav tm="0">
                                          <p:val>
                                            <p:strVal val="0-#ppt_w/2"/>
                                          </p:val>
                                        </p:tav>
                                        <p:tav tm="100000">
                                          <p:val>
                                            <p:strVal val="#ppt_x"/>
                                          </p:val>
                                        </p:tav>
                                      </p:tavLst>
                                    </p:anim>
                                    <p:anim calcmode="lin" valueType="num">
                                      <p:cBhvr>
                                        <p:cTn id="8" dur="1000" fill="hold"/>
                                        <p:tgtEl>
                                          <p:spTgt spid="26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63"/>
                                        </p:tgtEl>
                                        <p:attrNameLst>
                                          <p:attrName>style.visibility</p:attrName>
                                        </p:attrNameLst>
                                      </p:cBhvr>
                                      <p:to>
                                        <p:strVal val="visible"/>
                                      </p:to>
                                    </p:set>
                                    <p:anim calcmode="lin" valueType="num">
                                      <p:cBhvr>
                                        <p:cTn id="12" dur="500" fill="hold"/>
                                        <p:tgtEl>
                                          <p:spTgt spid="263"/>
                                        </p:tgtEl>
                                        <p:attrNameLst>
                                          <p:attrName>ppt_x</p:attrName>
                                        </p:attrNameLst>
                                      </p:cBhvr>
                                      <p:tavLst>
                                        <p:tav tm="0">
                                          <p:val>
                                            <p:strVal val="#ppt_x"/>
                                          </p:val>
                                        </p:tav>
                                        <p:tav tm="100000">
                                          <p:val>
                                            <p:strVal val="#ppt_x"/>
                                          </p:val>
                                        </p:tav>
                                      </p:tavLst>
                                    </p:anim>
                                    <p:anim calcmode="lin" valueType="num">
                                      <p:cBhvr>
                                        <p:cTn id="13"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animBg="1" advAuto="0"/>
      <p:bldP spid="263"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169598</TotalTime>
  <Words>567</Words>
  <Application>Microsoft Macintosh PowerPoint</Application>
  <PresentationFormat>Custom</PresentationFormat>
  <Paragraphs>93</Paragraphs>
  <Slides>15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12374</cp:revision>
  <dcterms:created xsi:type="dcterms:W3CDTF">2014-07-01T16:42:18Z</dcterms:created>
  <dcterms:modified xsi:type="dcterms:W3CDTF">2017-12-12T00:50:53Z</dcterms:modified>
</cp:coreProperties>
</file>