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xlsx" ContentType="application/vnd.openxmlformats-officedocument.spreadsheetml.sheet"/>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6"/>
  </p:notesMasterIdLst>
  <p:handoutMasterIdLst>
    <p:handoutMasterId r:id="rId17"/>
  </p:handoutMasterIdLst>
  <p:sldIdLst>
    <p:sldId id="793" r:id="rId2"/>
    <p:sldId id="804" r:id="rId3"/>
    <p:sldId id="851" r:id="rId4"/>
    <p:sldId id="862" r:id="rId5"/>
    <p:sldId id="863" r:id="rId6"/>
    <p:sldId id="864" r:id="rId7"/>
    <p:sldId id="865" r:id="rId8"/>
    <p:sldId id="866" r:id="rId9"/>
    <p:sldId id="867" r:id="rId10"/>
    <p:sldId id="868" r:id="rId11"/>
    <p:sldId id="869" r:id="rId12"/>
    <p:sldId id="870" r:id="rId13"/>
    <p:sldId id="850" r:id="rId14"/>
    <p:sldId id="794" r:id="rId15"/>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58" autoAdjust="0"/>
  </p:normalViewPr>
  <p:slideViewPr>
    <p:cSldViewPr>
      <p:cViewPr>
        <p:scale>
          <a:sx n="50" d="100"/>
          <a:sy n="50" d="100"/>
        </p:scale>
        <p:origin x="1048" y="400"/>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29/12/17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29/12/17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 Id="rId3" Type="http://schemas.openxmlformats.org/officeDocument/2006/relationships/image" Target="../media/image9.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image" Target="../media/image2.ti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image" Target="../media/image8.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1: </a:t>
            </a:r>
            <a:r>
              <a:rPr lang="en-US" sz="6600" dirty="0">
                <a:solidFill>
                  <a:schemeClr val="accent3">
                    <a:lumMod val="75000"/>
                  </a:schemeClr>
                </a:solidFill>
                <a:ea typeface="Open Sans Semibold" panose="020B0706030804020204" pitchFamily="34" charset="0"/>
                <a:cs typeface="Open Sans Semibold" panose="020B0706030804020204" pitchFamily="34" charset="0"/>
              </a:rPr>
              <a:t>Getting Started with Struts2</a:t>
            </a:r>
            <a:endParaRPr lang="en-US" sz="6600" dirty="0" smtClean="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606729" y="6710434"/>
            <a:ext cx="19166814" cy="72056"/>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61" name="1 Grupo"/>
          <p:cNvGrpSpPr/>
          <p:nvPr/>
        </p:nvGrpSpPr>
        <p:grpSpPr>
          <a:xfrm>
            <a:off x="20817723" y="8703998"/>
            <a:ext cx="2355642" cy="4644941"/>
            <a:chOff x="2201144" y="1323179"/>
            <a:chExt cx="3390136" cy="6877770"/>
          </a:xfrm>
        </p:grpSpPr>
        <p:grpSp>
          <p:nvGrpSpPr>
            <p:cNvPr id="62" name="Grupo 63"/>
            <p:cNvGrpSpPr>
              <a:grpSpLocks noChangeAspect="1"/>
            </p:cNvGrpSpPr>
            <p:nvPr/>
          </p:nvGrpSpPr>
          <p:grpSpPr>
            <a:xfrm>
              <a:off x="2201144" y="1323179"/>
              <a:ext cx="3390136" cy="5359827"/>
              <a:chOff x="2096913" y="2770259"/>
              <a:chExt cx="2617850" cy="4138838"/>
            </a:xfrm>
          </p:grpSpPr>
          <p:sp>
            <p:nvSpPr>
              <p:cNvPr id="147"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48"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49" name="Grupo 6205"/>
              <p:cNvGrpSpPr>
                <a:grpSpLocks noChangeAspect="1"/>
              </p:cNvGrpSpPr>
              <p:nvPr/>
            </p:nvGrpSpPr>
            <p:grpSpPr>
              <a:xfrm>
                <a:off x="2937566" y="3685757"/>
                <a:ext cx="936545" cy="936545"/>
                <a:chOff x="7251994" y="3692605"/>
                <a:chExt cx="742658" cy="742658"/>
              </a:xfrm>
            </p:grpSpPr>
            <p:sp>
              <p:nvSpPr>
                <p:cNvPr id="154"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5"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50"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51"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52"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53"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63" name="Grupo 6200"/>
            <p:cNvGrpSpPr/>
            <p:nvPr/>
          </p:nvGrpSpPr>
          <p:grpSpPr>
            <a:xfrm>
              <a:off x="2671009" y="5731635"/>
              <a:ext cx="480352" cy="2190920"/>
              <a:chOff x="2066669" y="3483419"/>
              <a:chExt cx="1005914" cy="4588048"/>
            </a:xfrm>
          </p:grpSpPr>
          <p:sp>
            <p:nvSpPr>
              <p:cNvPr id="139"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40"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41"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42"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43"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44"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45"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46"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64" name="Grupo 135"/>
            <p:cNvGrpSpPr/>
            <p:nvPr/>
          </p:nvGrpSpPr>
          <p:grpSpPr>
            <a:xfrm>
              <a:off x="4661323" y="5731635"/>
              <a:ext cx="480352" cy="2190920"/>
              <a:chOff x="2066669" y="3483419"/>
              <a:chExt cx="1005914" cy="4588048"/>
            </a:xfrm>
          </p:grpSpPr>
          <p:sp>
            <p:nvSpPr>
              <p:cNvPr id="13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3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3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3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3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3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3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38"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65" name="Grupo 151"/>
            <p:cNvGrpSpPr/>
            <p:nvPr/>
          </p:nvGrpSpPr>
          <p:grpSpPr>
            <a:xfrm>
              <a:off x="3531915" y="5678749"/>
              <a:ext cx="704440" cy="2522200"/>
              <a:chOff x="2066669" y="3483419"/>
              <a:chExt cx="1005914" cy="4588048"/>
            </a:xfrm>
          </p:grpSpPr>
          <p:sp>
            <p:nvSpPr>
              <p:cNvPr id="66"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67"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68"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69"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0"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2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2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30"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2000"/>
                            </p:stCondLst>
                            <p:childTnLst>
                              <p:par>
                                <p:cTn id="19" presetID="26" presetClass="emph" presetSubtype="0" repeatCount="2000" fill="hold" nodeType="afterEffect">
                                  <p:stCondLst>
                                    <p:cond delay="0"/>
                                  </p:stCondLst>
                                  <p:childTnLst>
                                    <p:animEffect transition="out" filter="fade">
                                      <p:cBhvr>
                                        <p:cTn id="20" dur="500" tmFilter="0, 0; .2, .5; .8, .5; 1, 0"/>
                                        <p:tgtEl>
                                          <p:spTgt spid="78"/>
                                        </p:tgtEl>
                                      </p:cBhvr>
                                    </p:animEffect>
                                    <p:animScale>
                                      <p:cBhvr>
                                        <p:cTn id="21" dur="250" autoRev="1" fill="hold"/>
                                        <p:tgtEl>
                                          <p:spTgt spid="78"/>
                                        </p:tgtEl>
                                      </p:cBhvr>
                                      <p:by x="105000" y="105000"/>
                                    </p:animScale>
                                  </p:childTnLst>
                                </p:cTn>
                              </p:par>
                              <p:par>
                                <p:cTn id="22" presetID="10" presetClass="entr" presetSubtype="0" fill="hold"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par>
                                <p:cTn id="25" presetID="26" presetClass="emph" presetSubtype="0" repeatCount="2000" fill="hold" nodeType="withEffect">
                                  <p:stCondLst>
                                    <p:cond delay="150"/>
                                  </p:stCondLst>
                                  <p:childTnLst>
                                    <p:animEffect transition="out" filter="fade">
                                      <p:cBhvr>
                                        <p:cTn id="26" dur="500" tmFilter="0, 0; .2, .5; .8, .5; 1, 0"/>
                                        <p:tgtEl>
                                          <p:spTgt spid="84"/>
                                        </p:tgtEl>
                                      </p:cBhvr>
                                    </p:animEffect>
                                    <p:animScale>
                                      <p:cBhvr>
                                        <p:cTn id="27" dur="250" autoRev="1" fill="hold"/>
                                        <p:tgtEl>
                                          <p:spTgt spid="84"/>
                                        </p:tgtEl>
                                      </p:cBhvr>
                                      <p:by x="105000" y="105000"/>
                                    </p:animScale>
                                  </p:childTnLst>
                                </p:cTn>
                              </p:par>
                              <p:par>
                                <p:cTn id="28" presetID="10" presetClass="entr" presetSubtype="0" fill="hold" nodeType="withEffect">
                                  <p:stCondLst>
                                    <p:cond delay="15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par>
                                <p:cTn id="31" presetID="26" presetClass="emph" presetSubtype="0" repeatCount="2000" fill="hold" nodeType="withEffect">
                                  <p:stCondLst>
                                    <p:cond delay="300"/>
                                  </p:stCondLst>
                                  <p:childTnLst>
                                    <p:animEffect transition="out" filter="fade">
                                      <p:cBhvr>
                                        <p:cTn id="32" dur="500" tmFilter="0, 0; .2, .5; .8, .5; 1, 0"/>
                                        <p:tgtEl>
                                          <p:spTgt spid="72"/>
                                        </p:tgtEl>
                                      </p:cBhvr>
                                    </p:animEffect>
                                    <p:animScale>
                                      <p:cBhvr>
                                        <p:cTn id="33" dur="250" autoRev="1" fill="hold"/>
                                        <p:tgtEl>
                                          <p:spTgt spid="72"/>
                                        </p:tgtEl>
                                      </p:cBhvr>
                                      <p:by x="105000" y="105000"/>
                                    </p:animScale>
                                  </p:childTnLst>
                                </p:cTn>
                              </p:par>
                              <p:par>
                                <p:cTn id="34" presetID="10" presetClass="entr" presetSubtype="0" fill="hold" grpId="0" nodeType="withEffect">
                                  <p:stCondLst>
                                    <p:cond delay="24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64" presetClass="path" presetSubtype="0" accel="50000" decel="50000" fill="hold" nodeType="withEffect">
                                  <p:stCondLst>
                                    <p:cond delay="0"/>
                                  </p:stCondLst>
                                  <p:childTnLst>
                                    <p:animMotion origin="layout" path="M 0.00058 -0.00011 L 0.00058 -0.74606 " pathEditMode="relative" rAng="0" ptsTypes="AA">
                                      <p:cBhvr>
                                        <p:cTn id="38" dur="2000" fill="hold"/>
                                        <p:tgtEl>
                                          <p:spTgt spid="78"/>
                                        </p:tgtEl>
                                        <p:attrNameLst>
                                          <p:attrName>ppt_x</p:attrName>
                                          <p:attrName>ppt_y</p:attrName>
                                        </p:attrNameLst>
                                      </p:cBhvr>
                                      <p:rCtr x="0" y="-37303"/>
                                    </p:animMotion>
                                  </p:childTnLst>
                                </p:cTn>
                              </p:par>
                              <p:par>
                                <p:cTn id="39" presetID="64" presetClass="path" presetSubtype="0" accel="50000" decel="50000" fill="hold" nodeType="withEffect">
                                  <p:stCondLst>
                                    <p:cond delay="0"/>
                                  </p:stCondLst>
                                  <p:childTnLst>
                                    <p:animMotion origin="layout" path="M 4.58333E-6 -9.25926E-7 L -0.00124 -0.77025 " pathEditMode="relative" rAng="0" ptsTypes="AA">
                                      <p:cBhvr>
                                        <p:cTn id="40" dur="2000" fill="hold"/>
                                        <p:tgtEl>
                                          <p:spTgt spid="84"/>
                                        </p:tgtEl>
                                        <p:attrNameLst>
                                          <p:attrName>ppt_x</p:attrName>
                                          <p:attrName>ppt_y</p:attrName>
                                        </p:attrNameLst>
                                      </p:cBhvr>
                                      <p:rCtr x="-65" y="-38519"/>
                                    </p:animMotion>
                                  </p:childTnLst>
                                </p:cTn>
                              </p:par>
                              <p:par>
                                <p:cTn id="41" presetID="64" presetClass="path" presetSubtype="0" accel="50000" decel="50000" fill="hold" nodeType="withEffect">
                                  <p:stCondLst>
                                    <p:cond delay="0"/>
                                  </p:stCondLst>
                                  <p:childTnLst>
                                    <p:animMotion origin="layout" path="M -6.54967E-5 4.62624E-6 L -6.54967E-5 -0.74914 " pathEditMode="relative" rAng="0" ptsTypes="AA">
                                      <p:cBhvr>
                                        <p:cTn id="42" dur="2000" fill="hold"/>
                                        <p:tgtEl>
                                          <p:spTgt spid="72"/>
                                        </p:tgtEl>
                                        <p:attrNameLst>
                                          <p:attrName>ppt_x</p:attrName>
                                          <p:attrName>ppt_y</p:attrName>
                                        </p:attrNameLst>
                                      </p:cBhvr>
                                      <p:rCtr x="0" y="-37457"/>
                                    </p:animMotion>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750"/>
                                        <p:tgtEl>
                                          <p:spTgt spid="61"/>
                                        </p:tgtEl>
                                      </p:cBhvr>
                                    </p:animEffect>
                                  </p:childTnLst>
                                </p:cTn>
                              </p:par>
                            </p:childTnLst>
                          </p:cTn>
                        </p:par>
                        <p:par>
                          <p:cTn id="47" fill="hold">
                            <p:stCondLst>
                              <p:cond delay="4750"/>
                            </p:stCondLst>
                            <p:childTnLst>
                              <p:par>
                                <p:cTn id="48" presetID="64" presetClass="path" presetSubtype="0" accel="50000" decel="50000" fill="hold" nodeType="afterEffect">
                                  <p:stCondLst>
                                    <p:cond delay="0"/>
                                  </p:stCondLst>
                                  <p:childTnLst>
                                    <p:animMotion origin="layout" path="M 5.20833E-7 3.7037E-7 L 0.00124 -0.80521 " pathEditMode="relative" rAng="0" ptsTypes="AA">
                                      <p:cBhvr>
                                        <p:cTn id="49" dur="2000" fill="hold"/>
                                        <p:tgtEl>
                                          <p:spTgt spid="61"/>
                                        </p:tgtEl>
                                        <p:attrNameLst>
                                          <p:attrName>ppt_x</p:attrName>
                                          <p:attrName>ppt_y</p:attrName>
                                        </p:attrNameLst>
                                      </p:cBhvr>
                                      <p:rCtr x="59" y="-402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Struts2</a:t>
            </a:r>
            <a:r>
              <a:rPr dirty="0" smtClean="0"/>
              <a:t> </a:t>
            </a:r>
            <a:r>
              <a:rPr lang="mr-IN" dirty="0" smtClean="0"/>
              <a:t>–</a:t>
            </a:r>
            <a:r>
              <a:rPr dirty="0" smtClean="0"/>
              <a:t> </a:t>
            </a:r>
            <a:r>
              <a:rPr lang="en-US" dirty="0" smtClean="0"/>
              <a:t>Architecture Explained</a:t>
            </a:r>
            <a:endParaRPr dirty="0"/>
          </a:p>
        </p:txBody>
      </p:sp>
      <p:sp>
        <p:nvSpPr>
          <p:cNvPr id="207" name="10 Conector recto"/>
          <p:cNvSpPr/>
          <p:nvPr/>
        </p:nvSpPr>
        <p:spPr>
          <a:xfrm>
            <a:off x="1905918" y="2763854"/>
            <a:ext cx="749656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5" y="3506570"/>
            <a:ext cx="9764340" cy="7294305"/>
          </a:xfrm>
          <a:prstGeom prst="rect">
            <a:avLst/>
          </a:prstGeom>
          <a:ln w="12700">
            <a:miter lim="400000"/>
          </a:ln>
          <a:extLst>
            <a:ext uri="{C572A759-6A51-4108-AA02-DFA0A04FC94B}">
              <ma14:wrappingTextBoxFlag xmlns:ma14="http://schemas.microsoft.com/office/mac/drawingml/2011/main" val="1"/>
            </a:ext>
          </a:extLst>
        </p:spPr>
        <p:txBody>
          <a:bodyPr wrap="square" lIns="45722" rIns="45722">
            <a:spAutoFit/>
          </a:bodyPr>
          <a:lstStyle/>
          <a:p>
            <a:pPr marL="571557" indent="-571557">
              <a:buSzPct val="100000"/>
              <a:buFont typeface="Arial"/>
              <a:buChar char="•"/>
              <a:defRPr sz="3600"/>
            </a:pPr>
            <a:r>
              <a:rPr lang="en-US" sz="3600" dirty="0"/>
              <a:t>From a high level, Struts2 is a pull-MVC (or MVC2) framework. The </a:t>
            </a:r>
            <a:r>
              <a:rPr lang="en-US" sz="3600" dirty="0" smtClean="0"/>
              <a:t>Model-View-Controller </a:t>
            </a:r>
            <a:r>
              <a:rPr lang="en-US" sz="3600" dirty="0"/>
              <a:t>pattern in Struts2 is implemented with the following five core </a:t>
            </a:r>
            <a:r>
              <a:rPr lang="en-US" sz="3600" dirty="0" smtClean="0"/>
              <a:t>components:</a:t>
            </a:r>
          </a:p>
          <a:p>
            <a:pPr marL="1779840" lvl="1" indent="-571557">
              <a:buSzPct val="100000"/>
              <a:buFont typeface="Arial"/>
              <a:buChar char="•"/>
              <a:defRPr sz="3600"/>
            </a:pPr>
            <a:r>
              <a:rPr lang="en-US" sz="3600" dirty="0" smtClean="0"/>
              <a:t>Actions</a:t>
            </a:r>
          </a:p>
          <a:p>
            <a:pPr marL="1779840" lvl="1" indent="-571557">
              <a:buSzPct val="100000"/>
              <a:buFont typeface="Arial"/>
              <a:buChar char="•"/>
              <a:defRPr sz="3600"/>
            </a:pPr>
            <a:r>
              <a:rPr lang="en-US" sz="3600" dirty="0" smtClean="0"/>
              <a:t>Interceptors</a:t>
            </a:r>
          </a:p>
          <a:p>
            <a:pPr marL="1779840" lvl="1" indent="-571557">
              <a:buSzPct val="100000"/>
              <a:buFont typeface="Arial"/>
              <a:buChar char="•"/>
              <a:defRPr sz="3600"/>
            </a:pPr>
            <a:r>
              <a:rPr lang="en-US" sz="3600" dirty="0" smtClean="0"/>
              <a:t>Value </a:t>
            </a:r>
            <a:r>
              <a:rPr lang="en-US" sz="3600" dirty="0"/>
              <a:t>Stack / </a:t>
            </a:r>
            <a:r>
              <a:rPr lang="en-US" sz="3600" dirty="0" smtClean="0"/>
              <a:t>OGNL</a:t>
            </a:r>
          </a:p>
          <a:p>
            <a:pPr marL="1779840" lvl="1" indent="-571557">
              <a:buSzPct val="100000"/>
              <a:buFont typeface="Arial"/>
              <a:buChar char="•"/>
              <a:defRPr sz="3600"/>
            </a:pPr>
            <a:r>
              <a:rPr lang="en-US" sz="3600" dirty="0" smtClean="0"/>
              <a:t>Results </a:t>
            </a:r>
            <a:r>
              <a:rPr lang="en-US" sz="3600" dirty="0"/>
              <a:t>/ Result </a:t>
            </a:r>
            <a:r>
              <a:rPr lang="en-US" sz="3600" dirty="0" smtClean="0"/>
              <a:t>types</a:t>
            </a:r>
          </a:p>
          <a:p>
            <a:pPr marL="1779840" lvl="1" indent="-571557">
              <a:buSzPct val="100000"/>
              <a:buFont typeface="Arial"/>
              <a:buChar char="•"/>
              <a:defRPr sz="3600"/>
            </a:pPr>
            <a:r>
              <a:rPr lang="en-US" sz="3600" dirty="0" smtClean="0"/>
              <a:t>View technologies</a:t>
            </a:r>
          </a:p>
          <a:p>
            <a:pPr marL="571557" indent="-571557">
              <a:buSzPct val="100000"/>
              <a:buFont typeface="Arial"/>
              <a:buChar char="•"/>
              <a:defRPr sz="3600"/>
            </a:pPr>
            <a:r>
              <a:rPr lang="en-US" sz="3600" dirty="0" smtClean="0"/>
              <a:t>Struts </a:t>
            </a:r>
            <a:r>
              <a:rPr lang="en-US" sz="3600" dirty="0"/>
              <a:t>2 is slightly different from a traditional MVC framework, where the action takes the role of the model rather than the controller, although there is some </a:t>
            </a:r>
            <a:r>
              <a:rPr lang="en-US" sz="3600" dirty="0" smtClean="0"/>
              <a:t>overlap.</a:t>
            </a:r>
            <a:endParaRPr lang="en-US" sz="3600" dirty="0"/>
          </a:p>
        </p:txBody>
      </p:sp>
      <p:pic>
        <p:nvPicPr>
          <p:cNvPr id="2" name="Picture 1"/>
          <p:cNvPicPr>
            <a:picLocks noChangeAspect="1"/>
          </p:cNvPicPr>
          <p:nvPr/>
        </p:nvPicPr>
        <p:blipFill>
          <a:blip r:embed="rId3"/>
          <a:stretch>
            <a:fillRect/>
          </a:stretch>
        </p:blipFill>
        <p:spPr>
          <a:xfrm>
            <a:off x="12755560" y="3506570"/>
            <a:ext cx="10976107" cy="9373930"/>
          </a:xfrm>
          <a:prstGeom prst="rect">
            <a:avLst/>
          </a:prstGeom>
        </p:spPr>
      </p:pic>
    </p:spTree>
    <p:extLst>
      <p:ext uri="{BB962C8B-B14F-4D97-AF65-F5344CB8AC3E}">
        <p14:creationId xmlns:p14="http://schemas.microsoft.com/office/powerpoint/2010/main" val="858285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Struts2</a:t>
            </a:r>
            <a:r>
              <a:rPr dirty="0" smtClean="0"/>
              <a:t> </a:t>
            </a:r>
            <a:r>
              <a:rPr lang="mr-IN" dirty="0" smtClean="0"/>
              <a:t>–</a:t>
            </a:r>
            <a:r>
              <a:rPr dirty="0" smtClean="0"/>
              <a:t> </a:t>
            </a:r>
            <a:r>
              <a:rPr lang="en-US" dirty="0" smtClean="0"/>
              <a:t>Architecture Explained</a:t>
            </a:r>
            <a:endParaRPr dirty="0"/>
          </a:p>
        </p:txBody>
      </p:sp>
      <p:sp>
        <p:nvSpPr>
          <p:cNvPr id="207" name="10 Conector recto"/>
          <p:cNvSpPr/>
          <p:nvPr/>
        </p:nvSpPr>
        <p:spPr>
          <a:xfrm>
            <a:off x="1905918" y="2763854"/>
            <a:ext cx="749656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5" y="3506570"/>
            <a:ext cx="19745848" cy="5078313"/>
          </a:xfrm>
          <a:prstGeom prst="rect">
            <a:avLst/>
          </a:prstGeom>
          <a:ln w="12700">
            <a:miter lim="400000"/>
          </a:ln>
          <a:extLst>
            <a:ext uri="{C572A759-6A51-4108-AA02-DFA0A04FC94B}">
              <ma14:wrappingTextBoxFlag xmlns:ma14="http://schemas.microsoft.com/office/mac/drawingml/2011/main" val="1"/>
            </a:ext>
          </a:extLst>
        </p:spPr>
        <p:txBody>
          <a:bodyPr wrap="square" lIns="45722" rIns="45722">
            <a:spAutoFit/>
          </a:bodyPr>
          <a:lstStyle/>
          <a:p>
            <a:pPr marL="571557" indent="-571557">
              <a:buSzPct val="100000"/>
              <a:buFont typeface="Arial"/>
              <a:buChar char="•"/>
              <a:defRPr sz="3600"/>
            </a:pPr>
            <a:r>
              <a:rPr lang="en-US" sz="3600" dirty="0"/>
              <a:t>The </a:t>
            </a:r>
            <a:r>
              <a:rPr lang="en-US" sz="3600" dirty="0" smtClean="0"/>
              <a:t>diagram </a:t>
            </a:r>
            <a:r>
              <a:rPr lang="en-US" sz="3600" dirty="0"/>
              <a:t>depicts the Model, View and Controller to the Struts2 high level </a:t>
            </a:r>
            <a:r>
              <a:rPr lang="en-US" sz="3600" dirty="0" smtClean="0"/>
              <a:t>architecture.</a:t>
            </a:r>
          </a:p>
          <a:p>
            <a:pPr marL="571557" indent="-571557">
              <a:buSzPct val="100000"/>
              <a:buFont typeface="Arial"/>
              <a:buChar char="•"/>
              <a:defRPr sz="3600"/>
            </a:pPr>
            <a:r>
              <a:rPr lang="en-US" sz="3600" dirty="0" smtClean="0"/>
              <a:t>The </a:t>
            </a:r>
            <a:r>
              <a:rPr lang="en-US" sz="3600" dirty="0"/>
              <a:t>controller is implemented with a Struts2 dispatch servlet filter as well as interceptors, this model is implemented with actions, and the view is a combination of result types and results. </a:t>
            </a:r>
            <a:endParaRPr lang="en-US" sz="3600" dirty="0" smtClean="0"/>
          </a:p>
          <a:p>
            <a:pPr marL="571557" indent="-571557">
              <a:buSzPct val="100000"/>
              <a:buFont typeface="Arial"/>
              <a:buChar char="•"/>
              <a:defRPr sz="3600"/>
            </a:pPr>
            <a:r>
              <a:rPr lang="en-US" sz="3600" dirty="0" smtClean="0"/>
              <a:t>The </a:t>
            </a:r>
            <a:r>
              <a:rPr lang="en-US" sz="3600" dirty="0"/>
              <a:t>value stack and OGNL provides common thread, linking and enabling integration between the other components</a:t>
            </a:r>
            <a:r>
              <a:rPr lang="en-US" sz="3600" dirty="0" smtClean="0"/>
              <a:t>.</a:t>
            </a:r>
          </a:p>
          <a:p>
            <a:pPr marL="571557" indent="-571557">
              <a:buSzPct val="100000"/>
              <a:buFont typeface="Arial"/>
              <a:buChar char="•"/>
              <a:defRPr sz="3600"/>
            </a:pPr>
            <a:r>
              <a:rPr lang="en-US" sz="3600" dirty="0" smtClean="0"/>
              <a:t>Apart </a:t>
            </a:r>
            <a:r>
              <a:rPr lang="en-US" sz="3600" dirty="0"/>
              <a:t>from the above components, there will be a lot of information that relates to configuration. Configuration for the web application, as well as configuration for actions, interceptors, results, etc</a:t>
            </a:r>
            <a:r>
              <a:rPr lang="en-US" sz="3600" dirty="0" smtClean="0"/>
              <a:t>.</a:t>
            </a:r>
          </a:p>
          <a:p>
            <a:pPr marL="571557" indent="-571557">
              <a:buSzPct val="100000"/>
              <a:buFont typeface="Arial"/>
              <a:buChar char="•"/>
              <a:defRPr sz="3600"/>
            </a:pPr>
            <a:r>
              <a:rPr lang="en-US" sz="3600" dirty="0" smtClean="0"/>
              <a:t>This </a:t>
            </a:r>
            <a:r>
              <a:rPr lang="en-US" sz="3600" dirty="0"/>
              <a:t>is the architectural overview of the Struts 2 MVC </a:t>
            </a:r>
            <a:r>
              <a:rPr lang="en-US" sz="3600" dirty="0" smtClean="0"/>
              <a:t>pattern.</a:t>
            </a:r>
          </a:p>
          <a:p>
            <a:pPr marL="571557" indent="-571557">
              <a:buSzPct val="100000"/>
              <a:buFont typeface="Arial"/>
              <a:buChar char="•"/>
              <a:defRPr sz="3600"/>
            </a:pPr>
            <a:r>
              <a:rPr lang="en-US" sz="3600" dirty="0" smtClean="0"/>
              <a:t>We </a:t>
            </a:r>
            <a:r>
              <a:rPr lang="en-US" sz="3600" dirty="0"/>
              <a:t>will go through each component in more detail in the subsequent chapters.</a:t>
            </a:r>
          </a:p>
        </p:txBody>
      </p:sp>
    </p:spTree>
    <p:extLst>
      <p:ext uri="{BB962C8B-B14F-4D97-AF65-F5344CB8AC3E}">
        <p14:creationId xmlns:p14="http://schemas.microsoft.com/office/powerpoint/2010/main" val="1928231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Struts2 Request/Response </a:t>
            </a:r>
            <a:r>
              <a:rPr lang="en-US" dirty="0"/>
              <a:t>Life Cycle</a:t>
            </a:r>
            <a:endParaRPr dirty="0"/>
          </a:p>
        </p:txBody>
      </p:sp>
      <p:sp>
        <p:nvSpPr>
          <p:cNvPr id="207" name="10 Conector recto"/>
          <p:cNvSpPr/>
          <p:nvPr/>
        </p:nvSpPr>
        <p:spPr>
          <a:xfrm>
            <a:off x="1905918" y="2763854"/>
            <a:ext cx="839666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5" y="3506570"/>
            <a:ext cx="19745848" cy="4524315"/>
          </a:xfrm>
          <a:prstGeom prst="rect">
            <a:avLst/>
          </a:prstGeom>
          <a:ln w="12700">
            <a:miter lim="400000"/>
          </a:ln>
          <a:extLst>
            <a:ext uri="{C572A759-6A51-4108-AA02-DFA0A04FC94B}">
              <ma14:wrappingTextBoxFlag xmlns:ma14="http://schemas.microsoft.com/office/mac/drawingml/2011/main" val="1"/>
            </a:ext>
          </a:extLst>
        </p:spPr>
        <p:txBody>
          <a:bodyPr wrap="square" lIns="45722" rIns="45722">
            <a:spAutoFit/>
          </a:bodyPr>
          <a:lstStyle/>
          <a:p>
            <a:pPr marL="571557" indent="-571557">
              <a:buSzPct val="100000"/>
              <a:buFont typeface="Arial"/>
              <a:buChar char="•"/>
              <a:defRPr sz="3600"/>
            </a:pPr>
            <a:r>
              <a:rPr lang="en-US" sz="3600" dirty="0"/>
              <a:t>Based on the </a:t>
            </a:r>
            <a:r>
              <a:rPr lang="en-US" sz="3600" dirty="0" smtClean="0"/>
              <a:t>diagram</a:t>
            </a:r>
            <a:r>
              <a:rPr lang="en-US" sz="3600" dirty="0"/>
              <a:t>, you can understand the work flow through user's request life cycle in Struts 2 as </a:t>
            </a:r>
            <a:r>
              <a:rPr lang="en-US" sz="3600" dirty="0" smtClean="0"/>
              <a:t>follows:</a:t>
            </a:r>
          </a:p>
          <a:p>
            <a:pPr marL="1779840" lvl="1" indent="-571557">
              <a:buSzPct val="100000"/>
              <a:buFont typeface="Arial"/>
              <a:buChar char="•"/>
              <a:defRPr sz="3600"/>
            </a:pPr>
            <a:r>
              <a:rPr lang="en-US" sz="3600" dirty="0" smtClean="0"/>
              <a:t>User </a:t>
            </a:r>
            <a:r>
              <a:rPr lang="en-US" sz="3600" dirty="0"/>
              <a:t>sends a request to the server for requesting for some resource (i.e. pages</a:t>
            </a:r>
            <a:r>
              <a:rPr lang="en-US" sz="3600" dirty="0" smtClean="0"/>
              <a:t>).</a:t>
            </a:r>
          </a:p>
          <a:p>
            <a:pPr marL="1779840" lvl="1" indent="-571557">
              <a:buSzPct val="100000"/>
              <a:buFont typeface="Arial"/>
              <a:buChar char="•"/>
              <a:defRPr sz="3600"/>
            </a:pPr>
            <a:r>
              <a:rPr lang="en-US" sz="3600" dirty="0" smtClean="0"/>
              <a:t>The </a:t>
            </a:r>
            <a:r>
              <a:rPr lang="en-US" sz="3600" dirty="0"/>
              <a:t>Filter Dispatcher looks at the request and then determines the appropriate Action</a:t>
            </a:r>
            <a:r>
              <a:rPr lang="en-US" sz="3600" dirty="0" smtClean="0"/>
              <a:t>.</a:t>
            </a:r>
          </a:p>
          <a:p>
            <a:pPr marL="1779840" lvl="1" indent="-571557">
              <a:buSzPct val="100000"/>
              <a:buFont typeface="Arial"/>
              <a:buChar char="•"/>
              <a:defRPr sz="3600"/>
            </a:pPr>
            <a:r>
              <a:rPr lang="en-US" sz="3600" dirty="0" smtClean="0"/>
              <a:t>Configured </a:t>
            </a:r>
            <a:r>
              <a:rPr lang="en-US" sz="3600" dirty="0"/>
              <a:t>interceptor functionalities applies such as validation, file upload etc</a:t>
            </a:r>
            <a:r>
              <a:rPr lang="en-US" sz="3600" dirty="0" smtClean="0"/>
              <a:t>.</a:t>
            </a:r>
          </a:p>
          <a:p>
            <a:pPr marL="1779840" lvl="1" indent="-571557">
              <a:buSzPct val="100000"/>
              <a:buFont typeface="Arial"/>
              <a:buChar char="•"/>
              <a:defRPr sz="3600"/>
            </a:pPr>
            <a:r>
              <a:rPr lang="en-US" sz="3600" dirty="0" smtClean="0"/>
              <a:t>Selected </a:t>
            </a:r>
            <a:r>
              <a:rPr lang="en-US" sz="3600" dirty="0"/>
              <a:t>action is performed based on the requested operation</a:t>
            </a:r>
            <a:r>
              <a:rPr lang="en-US" sz="3600" dirty="0" smtClean="0"/>
              <a:t>.</a:t>
            </a:r>
          </a:p>
          <a:p>
            <a:pPr marL="1779840" lvl="1" indent="-571557">
              <a:buSzPct val="100000"/>
              <a:buFont typeface="Arial"/>
              <a:buChar char="•"/>
              <a:defRPr sz="3600"/>
            </a:pPr>
            <a:r>
              <a:rPr lang="en-US" sz="3600" dirty="0" smtClean="0"/>
              <a:t>Again</a:t>
            </a:r>
            <a:r>
              <a:rPr lang="en-US" sz="3600" dirty="0"/>
              <a:t>, configured interceptors are applied to do any post-processing if required</a:t>
            </a:r>
            <a:r>
              <a:rPr lang="en-US" sz="3600" dirty="0" smtClean="0"/>
              <a:t>.</a:t>
            </a:r>
          </a:p>
          <a:p>
            <a:pPr marL="1779840" lvl="1" indent="-571557">
              <a:buSzPct val="100000"/>
              <a:buFont typeface="Arial"/>
              <a:buChar char="•"/>
              <a:defRPr sz="3600"/>
            </a:pPr>
            <a:r>
              <a:rPr lang="en-US" sz="3600" dirty="0" smtClean="0"/>
              <a:t>Finally</a:t>
            </a:r>
            <a:r>
              <a:rPr lang="en-US" sz="3600" dirty="0"/>
              <a:t>, the result is prepared by the view and returns the result to the user.</a:t>
            </a:r>
          </a:p>
        </p:txBody>
      </p:sp>
    </p:spTree>
    <p:extLst>
      <p:ext uri="{BB962C8B-B14F-4D97-AF65-F5344CB8AC3E}">
        <p14:creationId xmlns:p14="http://schemas.microsoft.com/office/powerpoint/2010/main" val="895061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353590"/>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Basic Struts Mechanism</a:t>
            </a:r>
            <a:endParaRPr lang="en-US" sz="4000" dirty="0" smtClean="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Struts Flow of Execution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Introducing Struts Elements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Struts View (JSP)</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Action </a:t>
            </a:r>
            <a:r>
              <a:rPr lang="en-US" sz="3600" dirty="0" err="1">
                <a:ea typeface="Open Sans" panose="020B0606030504020204" pitchFamily="34" charset="0"/>
                <a:cs typeface="Open Sans" panose="020B0606030504020204" pitchFamily="34" charset="0"/>
              </a:rPr>
              <a:t>Servelet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RequestProcessor</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FormBean</a:t>
            </a:r>
            <a:r>
              <a:rPr lang="en-US" sz="3600" dirty="0">
                <a:ea typeface="Open Sans" panose="020B0606030504020204" pitchFamily="34" charset="0"/>
                <a:cs typeface="Open Sans" panose="020B0606030504020204" pitchFamily="34" charset="0"/>
              </a:rPr>
              <a:t>(</a:t>
            </a:r>
            <a:r>
              <a:rPr lang="en-US" sz="3600" dirty="0" err="1">
                <a:ea typeface="Open Sans" panose="020B0606030504020204" pitchFamily="34" charset="0"/>
                <a:cs typeface="Open Sans" panose="020B0606030504020204" pitchFamily="34" charset="0"/>
              </a:rPr>
              <a:t>ActionForm</a:t>
            </a:r>
            <a:r>
              <a:rPr lang="en-US" sz="3600" dirty="0">
                <a:ea typeface="Open Sans" panose="020B0606030504020204" pitchFamily="34" charset="0"/>
                <a:cs typeface="Open Sans" panose="020B0606030504020204" pitchFamily="34" charset="0"/>
              </a:rPr>
              <a:t>)</a:t>
            </a:r>
          </a:p>
          <a:p>
            <a:pPr marL="4310678" lvl="3" indent="-685800">
              <a:buFont typeface="Wingdings" panose="05000000000000000000" pitchFamily="2" charset="2"/>
              <a:buChar char="ü"/>
            </a:pPr>
            <a:r>
              <a:rPr lang="en-US" sz="3600">
                <a:ea typeface="Open Sans" panose="020B0606030504020204" pitchFamily="34" charset="0"/>
                <a:cs typeface="Open Sans" panose="020B0606030504020204" pitchFamily="34" charset="0"/>
              </a:rPr>
              <a:t>Built-in Action classes</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14</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8065" y="3033369"/>
            <a:ext cx="15166684" cy="2706711"/>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Introduction</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Struts Framework Architecture</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First Application using Struts Framework</a:t>
            </a:r>
          </a:p>
          <a:p>
            <a:pPr marL="3102381" lvl="2" indent="-685800">
              <a:buFont typeface="Wingdings" panose="05000000000000000000" pitchFamily="2" charset="2"/>
              <a:buChar char="ü"/>
            </a:pPr>
            <a:r>
              <a:rPr lang="en-US" sz="4000" dirty="0" err="1">
                <a:ea typeface="Open Sans" panose="020B0606030504020204" pitchFamily="34" charset="0"/>
                <a:cs typeface="Open Sans" panose="020B0606030504020204" pitchFamily="34" charset="0"/>
              </a:rPr>
              <a:t>web.xml</a:t>
            </a:r>
            <a:r>
              <a:rPr lang="en-US" sz="4000" dirty="0">
                <a:ea typeface="Open Sans" panose="020B0606030504020204" pitchFamily="34" charset="0"/>
                <a:cs typeface="Open Sans" panose="020B0606030504020204" pitchFamily="34" charset="0"/>
              </a:rPr>
              <a:t> and Struts configuration file (</a:t>
            </a:r>
            <a:r>
              <a:rPr lang="en-US" sz="4000" dirty="0" err="1">
                <a:ea typeface="Open Sans" panose="020B0606030504020204" pitchFamily="34" charset="0"/>
                <a:cs typeface="Open Sans" panose="020B0606030504020204" pitchFamily="34" charset="0"/>
              </a:rPr>
              <a:t>struts.xml</a:t>
            </a:r>
            <a:r>
              <a:rPr lang="en-US" sz="4000" dirty="0">
                <a:ea typeface="Open Sans" panose="020B0606030504020204" pitchFamily="34" charset="0"/>
                <a:cs typeface="Open Sans" panose="020B0606030504020204" pitchFamily="34" charset="0"/>
              </a:rPr>
              <a:t>)</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Struts2</a:t>
            </a:r>
            <a:r>
              <a:rPr dirty="0" smtClean="0"/>
              <a:t> </a:t>
            </a:r>
            <a:r>
              <a:rPr dirty="0"/>
              <a:t>- Overview</a:t>
            </a:r>
          </a:p>
        </p:txBody>
      </p:sp>
      <p:sp>
        <p:nvSpPr>
          <p:cNvPr id="207" name="10 Conector recto"/>
          <p:cNvSpPr/>
          <p:nvPr/>
        </p:nvSpPr>
        <p:spPr>
          <a:xfrm>
            <a:off x="1905919" y="2763854"/>
            <a:ext cx="434621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895629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Apache Struts is a free, open-source, MVC framework for creating elegant, modern Java web applications. It favors convention over configuration, is extensible using a plugin architecture, and ships with plugins to support REST, AJAX and JSON.</a:t>
            </a:r>
          </a:p>
          <a:p>
            <a:pPr marL="571557" indent="-571557">
              <a:buSzPct val="100000"/>
              <a:buFont typeface="Arial"/>
              <a:buChar char="•"/>
              <a:defRPr sz="3600"/>
            </a:pPr>
            <a:r>
              <a:rPr lang="en-US" sz="3600" dirty="0"/>
              <a:t>Web applications based on </a:t>
            </a:r>
            <a:r>
              <a:rPr lang="en-US" sz="3600" dirty="0" err="1"/>
              <a:t>JavaServer</a:t>
            </a:r>
            <a:r>
              <a:rPr lang="en-US" sz="3600" dirty="0"/>
              <a:t> Pages sometimes commingle database code, page design code, and control flow code. In practice, we find that unless these concerns are separated, larger applications become difficult to maintain.</a:t>
            </a:r>
          </a:p>
          <a:p>
            <a:pPr marL="571557" indent="-571557">
              <a:buSzPct val="100000"/>
              <a:buFont typeface="Arial"/>
              <a:buChar char="•"/>
              <a:defRPr sz="3600"/>
            </a:pPr>
            <a:r>
              <a:rPr lang="en-US" sz="3600" dirty="0"/>
              <a:t>The Struts framework is designed to help developers create web applications that utilize a MVC architecture.</a:t>
            </a:r>
          </a:p>
          <a:p>
            <a:pPr marL="571557" indent="-571557">
              <a:buSzPct val="100000"/>
              <a:buFont typeface="Arial"/>
              <a:buChar char="•"/>
              <a:defRPr sz="3600"/>
            </a:pPr>
            <a:r>
              <a:rPr lang="en-US" sz="3600" dirty="0"/>
              <a:t>The framework provides three key components:</a:t>
            </a:r>
          </a:p>
          <a:p>
            <a:pPr marL="571557" indent="-571557">
              <a:buSzPct val="100000"/>
              <a:buFont typeface="Arial"/>
              <a:buChar char="•"/>
              <a:defRPr sz="3600"/>
            </a:pPr>
            <a:r>
              <a:rPr lang="en-US" sz="3600" dirty="0"/>
              <a:t>A “request” handler provided by the application developer that is mapped to a standard URI.</a:t>
            </a:r>
          </a:p>
          <a:p>
            <a:pPr marL="571557" indent="-571557">
              <a:buSzPct val="100000"/>
              <a:buFont typeface="Arial"/>
              <a:buChar char="•"/>
              <a:defRPr sz="3600"/>
            </a:pPr>
            <a:r>
              <a:rPr lang="en-US" sz="3600" dirty="0"/>
              <a:t>A “response” handler that transfers control to another resource which completes the response.</a:t>
            </a:r>
          </a:p>
          <a:p>
            <a:pPr marL="571557" indent="-571557">
              <a:buSzPct val="100000"/>
              <a:buFont typeface="Arial"/>
              <a:buChar char="•"/>
              <a:defRPr sz="3600"/>
            </a:pPr>
            <a:r>
              <a:rPr lang="en-US" sz="3600" dirty="0"/>
              <a:t>A tag library that helps developers create interactive form-based applications with server pages. The framework’s architecture and tags are buzzword compliant. Struts works well with conventional REST applications and with technologies like SOAP and AJAX.</a:t>
            </a:r>
          </a:p>
          <a:p>
            <a:pPr marL="571557" indent="-571557">
              <a:buSzPct val="100000"/>
              <a:buFont typeface="Arial"/>
              <a:buChar char="•"/>
              <a:defRPr sz="3600"/>
            </a:pPr>
            <a:r>
              <a:rPr lang="en-US" sz="3600" dirty="0"/>
              <a:t>The Apache Struts Project offered two major versions of the Struts framework. Currently only the Struts 2 version is being maintained.</a:t>
            </a:r>
          </a:p>
        </p:txBody>
      </p:sp>
    </p:spTree>
    <p:extLst>
      <p:ext uri="{BB962C8B-B14F-4D97-AF65-F5344CB8AC3E}">
        <p14:creationId xmlns:p14="http://schemas.microsoft.com/office/powerpoint/2010/main" val="652095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Group 9"/>
          <p:cNvGrpSpPr/>
          <p:nvPr/>
        </p:nvGrpSpPr>
        <p:grpSpPr>
          <a:xfrm>
            <a:off x="19147628" y="9853826"/>
            <a:ext cx="3026674" cy="3026673"/>
            <a:chOff x="0" y="0"/>
            <a:chExt cx="3026475" cy="3026475"/>
          </a:xfrm>
        </p:grpSpPr>
        <p:graphicFrame>
          <p:nvGraphicFramePr>
            <p:cNvPr id="21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1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Struts Application Architecture</a:t>
            </a:r>
          </a:p>
        </p:txBody>
      </p:sp>
      <p:sp>
        <p:nvSpPr>
          <p:cNvPr id="214" name="10 Conector recto"/>
          <p:cNvSpPr/>
          <p:nvPr/>
        </p:nvSpPr>
        <p:spPr>
          <a:xfrm>
            <a:off x="1905918" y="2763854"/>
            <a:ext cx="7361551" cy="0"/>
          </a:xfrm>
          <a:prstGeom prst="line">
            <a:avLst/>
          </a:prstGeom>
          <a:ln w="57150">
            <a:solidFill>
              <a:srgbClr val="C00000"/>
            </a:solidFill>
            <a:miter/>
          </a:ln>
        </p:spPr>
        <p:txBody>
          <a:bodyPr lIns="45722" rIns="45722"/>
          <a:lstStyle/>
          <a:p>
            <a:endParaRPr/>
          </a:p>
        </p:txBody>
      </p:sp>
      <p:pic>
        <p:nvPicPr>
          <p:cNvPr id="215" name="pasted-image.tiff" descr="pasted-image.tiff"/>
          <p:cNvPicPr>
            <a:picLocks noChangeAspect="1"/>
          </p:cNvPicPr>
          <p:nvPr/>
        </p:nvPicPr>
        <p:blipFill>
          <a:blip r:embed="rId3">
            <a:extLst/>
          </a:blip>
          <a:stretch>
            <a:fillRect/>
          </a:stretch>
        </p:blipFill>
        <p:spPr>
          <a:xfrm>
            <a:off x="4990969" y="3258394"/>
            <a:ext cx="14151398" cy="9434266"/>
          </a:xfrm>
          <a:prstGeom prst="rect">
            <a:avLst/>
          </a:prstGeom>
          <a:ln w="12700">
            <a:miter lim="400000"/>
          </a:ln>
        </p:spPr>
      </p:pic>
    </p:spTree>
    <p:extLst>
      <p:ext uri="{BB962C8B-B14F-4D97-AF65-F5344CB8AC3E}">
        <p14:creationId xmlns:p14="http://schemas.microsoft.com/office/powerpoint/2010/main" val="208782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3"/>
                                        </p:tgtEl>
                                        <p:attrNameLst>
                                          <p:attrName>style.visibility</p:attrName>
                                        </p:attrNameLst>
                                      </p:cBhvr>
                                      <p:to>
                                        <p:strVal val="visible"/>
                                      </p:to>
                                    </p:set>
                                    <p:anim calcmode="lin" valueType="num">
                                      <p:cBhvr>
                                        <p:cTn id="7" dur="1000" fill="hold"/>
                                        <p:tgtEl>
                                          <p:spTgt spid="213"/>
                                        </p:tgtEl>
                                        <p:attrNameLst>
                                          <p:attrName>ppt_x</p:attrName>
                                        </p:attrNameLst>
                                      </p:cBhvr>
                                      <p:tavLst>
                                        <p:tav tm="0">
                                          <p:val>
                                            <p:strVal val="0-#ppt_w/2"/>
                                          </p:val>
                                        </p:tav>
                                        <p:tav tm="100000">
                                          <p:val>
                                            <p:strVal val="#ppt_x"/>
                                          </p:val>
                                        </p:tav>
                                      </p:tavLst>
                                    </p:anim>
                                    <p:anim calcmode="lin" valueType="num">
                                      <p:cBhvr>
                                        <p:cTn id="8" dur="1000" fill="hold"/>
                                        <p:tgtEl>
                                          <p:spTgt spid="2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4"/>
                                        </p:tgtEl>
                                        <p:attrNameLst>
                                          <p:attrName>style.visibility</p:attrName>
                                        </p:attrNameLst>
                                      </p:cBhvr>
                                      <p:to>
                                        <p:strVal val="visible"/>
                                      </p:to>
                                    </p:set>
                                    <p:anim calcmode="lin" valueType="num">
                                      <p:cBhvr>
                                        <p:cTn id="12" dur="500" fill="hold"/>
                                        <p:tgtEl>
                                          <p:spTgt spid="214"/>
                                        </p:tgtEl>
                                        <p:attrNameLst>
                                          <p:attrName>ppt_x</p:attrName>
                                        </p:attrNameLst>
                                      </p:cBhvr>
                                      <p:tavLst>
                                        <p:tav tm="0">
                                          <p:val>
                                            <p:strVal val="#ppt_x"/>
                                          </p:val>
                                        </p:tav>
                                        <p:tav tm="100000">
                                          <p:val>
                                            <p:strVal val="#ppt_x"/>
                                          </p:val>
                                        </p:tav>
                                      </p:tavLst>
                                    </p:anim>
                                    <p:anim calcmode="lin" valueType="num">
                                      <p:cBhvr>
                                        <p:cTn id="13"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advAuto="0"/>
      <p:bldP spid="21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Struts: Getting Started - </a:t>
            </a:r>
            <a:r>
              <a:rPr/>
              <a:t>First </a:t>
            </a:r>
            <a:r>
              <a:rPr smtClean="0"/>
              <a:t>Application</a:t>
            </a:r>
            <a:endParaRPr/>
          </a:p>
        </p:txBody>
      </p:sp>
      <p:sp>
        <p:nvSpPr>
          <p:cNvPr id="221" name="10 Conector recto"/>
          <p:cNvSpPr/>
          <p:nvPr/>
        </p:nvSpPr>
        <p:spPr>
          <a:xfrm>
            <a:off x="1905918" y="2763854"/>
            <a:ext cx="9476786"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5" y="3506570"/>
            <a:ext cx="7839570" cy="2308324"/>
          </a:xfrm>
          <a:prstGeom prst="rect">
            <a:avLst/>
          </a:prstGeom>
          <a:ln w="12700">
            <a:miter lim="400000"/>
          </a:ln>
          <a:extLst>
            <a:ext uri="{C572A759-6A51-4108-AA02-DFA0A04FC94B}">
              <ma14:wrappingTextBoxFlag xmlns:ma14="http://schemas.microsoft.com/office/mac/drawingml/2011/main" val="1"/>
            </a:ext>
          </a:extLst>
        </p:spPr>
        <p:txBody>
          <a:bodyPr wrap="square" lIns="45722" rIns="45722">
            <a:spAutoFit/>
          </a:bodyPr>
          <a:lstStyle/>
          <a:p>
            <a:pPr marL="571557" indent="-571557">
              <a:buSzPct val="100000"/>
              <a:buFont typeface="Arial"/>
              <a:buChar char="•"/>
              <a:defRPr sz="3800"/>
            </a:pPr>
            <a:r>
              <a:rPr sz="3600" dirty="0"/>
              <a:t>Create a new Maven project using the archetype using maven-archetype-webapp.</a:t>
            </a:r>
          </a:p>
          <a:p>
            <a:pPr marL="571557" indent="-571557">
              <a:buSzPct val="100000"/>
              <a:buFont typeface="Arial"/>
              <a:buChar char="•"/>
              <a:defRPr sz="3800"/>
            </a:pPr>
            <a:r>
              <a:rPr sz="3600" dirty="0"/>
              <a:t>Add struts2 maven dependencies:</a:t>
            </a:r>
          </a:p>
        </p:txBody>
      </p:sp>
      <p:pic>
        <p:nvPicPr>
          <p:cNvPr id="223" name="Screen Shot 2017-09-10 at 3.48.59 PM.png" descr="Screen Shot 2017-09-10 at 3.48.59 PM.png"/>
          <p:cNvPicPr>
            <a:picLocks noChangeAspect="1"/>
          </p:cNvPicPr>
          <p:nvPr/>
        </p:nvPicPr>
        <p:blipFill>
          <a:blip r:embed="rId3">
            <a:extLst/>
          </a:blip>
          <a:stretch>
            <a:fillRect/>
          </a:stretch>
        </p:blipFill>
        <p:spPr>
          <a:xfrm>
            <a:off x="10391384" y="3610432"/>
            <a:ext cx="9317208" cy="2495682"/>
          </a:xfrm>
          <a:prstGeom prst="rect">
            <a:avLst/>
          </a:prstGeom>
          <a:ln w="12700">
            <a:miter lim="400000"/>
          </a:ln>
        </p:spPr>
      </p:pic>
      <p:sp>
        <p:nvSpPr>
          <p:cNvPr id="224" name="TextBox 34"/>
          <p:cNvSpPr txBox="1"/>
          <p:nvPr/>
        </p:nvSpPr>
        <p:spPr>
          <a:xfrm>
            <a:off x="10381220" y="7090734"/>
            <a:ext cx="7962930" cy="646331"/>
          </a:xfrm>
          <a:prstGeom prst="rect">
            <a:avLst/>
          </a:prstGeom>
          <a:ln w="12700">
            <a:miter lim="400000"/>
          </a:ln>
          <a:extLst>
            <a:ext uri="{C572A759-6A51-4108-AA02-DFA0A04FC94B}">
              <ma14:wrappingTextBoxFlag xmlns:ma14="http://schemas.microsoft.com/office/mac/drawingml/2011/main" val="1"/>
            </a:ext>
          </a:extLst>
        </p:spPr>
        <p:txBody>
          <a:bodyPr wrap="square" lIns="45722" rIns="45722">
            <a:spAutoFit/>
          </a:bodyPr>
          <a:lstStyle>
            <a:lvl1pPr marL="571500" indent="-571500">
              <a:buSzPct val="100000"/>
              <a:buFont typeface="Arial"/>
              <a:buChar char="•"/>
              <a:defRPr sz="3800"/>
            </a:lvl1pPr>
          </a:lstStyle>
          <a:p>
            <a:r>
              <a:rPr sz="3600" dirty="0"/>
              <a:t>Add log4j maven dependencies:</a:t>
            </a:r>
          </a:p>
        </p:txBody>
      </p:sp>
      <p:pic>
        <p:nvPicPr>
          <p:cNvPr id="225" name="Screen Shot 2017-09-10 at 3.51.17 PM.png" descr="Screen Shot 2017-09-10 at 3.51.17 PM.png"/>
          <p:cNvPicPr>
            <a:picLocks noChangeAspect="1"/>
          </p:cNvPicPr>
          <p:nvPr/>
        </p:nvPicPr>
        <p:blipFill>
          <a:blip r:embed="rId4">
            <a:extLst/>
          </a:blip>
          <a:stretch>
            <a:fillRect/>
          </a:stretch>
        </p:blipFill>
        <p:spPr>
          <a:xfrm>
            <a:off x="2428454" y="6033931"/>
            <a:ext cx="7647644" cy="3564180"/>
          </a:xfrm>
          <a:prstGeom prst="rect">
            <a:avLst/>
          </a:prstGeom>
          <a:ln w="12700">
            <a:miter lim="400000"/>
          </a:ln>
        </p:spPr>
      </p:pic>
      <p:sp>
        <p:nvSpPr>
          <p:cNvPr id="226" name="TextBox 34"/>
          <p:cNvSpPr txBox="1"/>
          <p:nvPr/>
        </p:nvSpPr>
        <p:spPr>
          <a:xfrm>
            <a:off x="4819689" y="10266090"/>
            <a:ext cx="5434685" cy="646331"/>
          </a:xfrm>
          <a:prstGeom prst="rect">
            <a:avLst/>
          </a:prstGeom>
          <a:ln w="12700">
            <a:miter lim="400000"/>
          </a:ln>
          <a:extLst>
            <a:ext uri="{C572A759-6A51-4108-AA02-DFA0A04FC94B}">
              <ma14:wrappingTextBoxFlag xmlns:ma14="http://schemas.microsoft.com/office/mac/drawingml/2011/main" val="1"/>
            </a:ext>
          </a:extLst>
        </p:spPr>
        <p:txBody>
          <a:bodyPr wrap="square" lIns="45722" rIns="45722">
            <a:spAutoFit/>
          </a:bodyPr>
          <a:lstStyle>
            <a:lvl1pPr marL="571500" indent="-571500">
              <a:buSzPct val="100000"/>
              <a:buFont typeface="Arial"/>
              <a:buChar char="•"/>
              <a:defRPr sz="3800"/>
            </a:lvl1pPr>
          </a:lstStyle>
          <a:p>
            <a:r>
              <a:rPr sz="3600" dirty="0"/>
              <a:t>Add log4j.xml:</a:t>
            </a:r>
          </a:p>
        </p:txBody>
      </p:sp>
      <p:pic>
        <p:nvPicPr>
          <p:cNvPr id="227" name="Screen Shot 2017-09-10 at 3.53.25 PM.png" descr="Screen Shot 2017-09-10 at 3.53.25 PM.png"/>
          <p:cNvPicPr>
            <a:picLocks noChangeAspect="1"/>
          </p:cNvPicPr>
          <p:nvPr/>
        </p:nvPicPr>
        <p:blipFill>
          <a:blip r:embed="rId5">
            <a:extLst/>
          </a:blip>
          <a:stretch>
            <a:fillRect/>
          </a:stretch>
        </p:blipFill>
        <p:spPr>
          <a:xfrm>
            <a:off x="10391384" y="8298012"/>
            <a:ext cx="9752993" cy="4582488"/>
          </a:xfrm>
          <a:prstGeom prst="rect">
            <a:avLst/>
          </a:prstGeom>
          <a:ln w="12700">
            <a:miter lim="400000"/>
          </a:ln>
        </p:spPr>
      </p:pic>
    </p:spTree>
    <p:extLst>
      <p:ext uri="{BB962C8B-B14F-4D97-AF65-F5344CB8AC3E}">
        <p14:creationId xmlns:p14="http://schemas.microsoft.com/office/powerpoint/2010/main" val="1293713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Group 9"/>
          <p:cNvGrpSpPr/>
          <p:nvPr/>
        </p:nvGrpSpPr>
        <p:grpSpPr>
          <a:xfrm>
            <a:off x="19147628" y="9853826"/>
            <a:ext cx="3026674" cy="3026673"/>
            <a:chOff x="0" y="0"/>
            <a:chExt cx="3026475" cy="3026475"/>
          </a:xfrm>
        </p:grpSpPr>
        <p:graphicFrame>
          <p:nvGraphicFramePr>
            <p:cNvPr id="22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3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3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Struts: Getting Started - First </a:t>
            </a:r>
            <a:r>
              <a:rPr dirty="0" smtClean="0"/>
              <a:t>Application</a:t>
            </a:r>
            <a:r>
              <a:rPr lang="mr-IN" dirty="0" smtClean="0"/>
              <a:t>…</a:t>
            </a:r>
            <a:endParaRPr dirty="0"/>
          </a:p>
        </p:txBody>
      </p:sp>
      <p:sp>
        <p:nvSpPr>
          <p:cNvPr id="233" name="10 Conector recto"/>
          <p:cNvSpPr/>
          <p:nvPr/>
        </p:nvSpPr>
        <p:spPr>
          <a:xfrm>
            <a:off x="1905917" y="2763854"/>
            <a:ext cx="9836827" cy="0"/>
          </a:xfrm>
          <a:prstGeom prst="line">
            <a:avLst/>
          </a:prstGeom>
          <a:ln w="57150">
            <a:solidFill>
              <a:srgbClr val="C00000"/>
            </a:solidFill>
            <a:miter/>
          </a:ln>
        </p:spPr>
        <p:txBody>
          <a:bodyPr lIns="45722" rIns="45722"/>
          <a:lstStyle/>
          <a:p>
            <a:endParaRPr/>
          </a:p>
        </p:txBody>
      </p:sp>
      <p:sp>
        <p:nvSpPr>
          <p:cNvPr id="234" name="TextBox 34"/>
          <p:cNvSpPr txBox="1"/>
          <p:nvPr/>
        </p:nvSpPr>
        <p:spPr>
          <a:xfrm>
            <a:off x="1915821" y="3528424"/>
            <a:ext cx="8206743" cy="677152"/>
          </a:xfrm>
          <a:prstGeom prst="rect">
            <a:avLst/>
          </a:prstGeom>
          <a:ln w="12700">
            <a:miter lim="400000"/>
          </a:ln>
          <a:extLst>
            <a:ext uri="{C572A759-6A51-4108-AA02-DFA0A04FC94B}">
              <ma14:wrappingTextBoxFlag xmlns:ma14="http://schemas.microsoft.com/office/mac/drawingml/2011/main" val="1"/>
            </a:ext>
          </a:extLst>
        </p:spPr>
        <p:txBody>
          <a:bodyPr wrap="square" lIns="45722" rIns="45722">
            <a:spAutoFit/>
          </a:bodyPr>
          <a:lstStyle>
            <a:lvl1pPr marL="571500" indent="-571500">
              <a:buSzPct val="100000"/>
              <a:buFont typeface="Arial"/>
              <a:buChar char="•"/>
              <a:defRPr sz="3800"/>
            </a:lvl1pPr>
          </a:lstStyle>
          <a:p>
            <a:r>
              <a:t>Add Struts 2 Servlet Filter in web.xml:</a:t>
            </a:r>
          </a:p>
        </p:txBody>
      </p:sp>
      <p:pic>
        <p:nvPicPr>
          <p:cNvPr id="235" name="Screen Shot 2017-09-10 at 3.56.21 PM.png" descr="Screen Shot 2017-09-10 at 3.56.21 PM.png"/>
          <p:cNvPicPr>
            <a:picLocks noChangeAspect="1"/>
          </p:cNvPicPr>
          <p:nvPr/>
        </p:nvPicPr>
        <p:blipFill>
          <a:blip r:embed="rId3">
            <a:extLst/>
          </a:blip>
          <a:stretch>
            <a:fillRect/>
          </a:stretch>
        </p:blipFill>
        <p:spPr>
          <a:xfrm>
            <a:off x="10305624" y="2953086"/>
            <a:ext cx="12788837" cy="4735168"/>
          </a:xfrm>
          <a:prstGeom prst="rect">
            <a:avLst/>
          </a:prstGeom>
          <a:ln w="12700">
            <a:miter lim="400000"/>
          </a:ln>
        </p:spPr>
      </p:pic>
      <p:sp>
        <p:nvSpPr>
          <p:cNvPr id="236" name="TextBox 34"/>
          <p:cNvSpPr txBox="1"/>
          <p:nvPr/>
        </p:nvSpPr>
        <p:spPr>
          <a:xfrm>
            <a:off x="14874822" y="10040995"/>
            <a:ext cx="4272806" cy="677152"/>
          </a:xfrm>
          <a:prstGeom prst="rect">
            <a:avLst/>
          </a:prstGeom>
          <a:ln w="12700">
            <a:miter lim="400000"/>
          </a:ln>
          <a:extLst>
            <a:ext uri="{C572A759-6A51-4108-AA02-DFA0A04FC94B}">
              <ma14:wrappingTextBoxFlag xmlns:ma14="http://schemas.microsoft.com/office/mac/drawingml/2011/main" val="1"/>
            </a:ext>
          </a:extLst>
        </p:spPr>
        <p:txBody>
          <a:bodyPr wrap="square" lIns="45722" rIns="45722">
            <a:spAutoFit/>
          </a:bodyPr>
          <a:lstStyle>
            <a:lvl1pPr marL="571500" indent="-571500">
              <a:buSzPct val="100000"/>
              <a:buFont typeface="Arial"/>
              <a:buChar char="•"/>
              <a:defRPr sz="3800"/>
            </a:lvl1pPr>
          </a:lstStyle>
          <a:p>
            <a:r>
              <a:t>Create struts.xml:</a:t>
            </a:r>
          </a:p>
        </p:txBody>
      </p:sp>
      <p:pic>
        <p:nvPicPr>
          <p:cNvPr id="237" name="Screen Shot 2017-09-10 at 3.58.47 PM.png" descr="Screen Shot 2017-09-10 at 3.58.47 PM.png"/>
          <p:cNvPicPr>
            <a:picLocks noChangeAspect="1"/>
          </p:cNvPicPr>
          <p:nvPr/>
        </p:nvPicPr>
        <p:blipFill>
          <a:blip r:embed="rId4">
            <a:extLst/>
          </a:blip>
          <a:stretch>
            <a:fillRect/>
          </a:stretch>
        </p:blipFill>
        <p:spPr>
          <a:xfrm>
            <a:off x="1915821" y="7696083"/>
            <a:ext cx="12081345" cy="5206437"/>
          </a:xfrm>
          <a:prstGeom prst="rect">
            <a:avLst/>
          </a:prstGeom>
          <a:ln w="12700">
            <a:miter lim="400000"/>
          </a:ln>
        </p:spPr>
      </p:pic>
    </p:spTree>
    <p:extLst>
      <p:ext uri="{BB962C8B-B14F-4D97-AF65-F5344CB8AC3E}">
        <p14:creationId xmlns:p14="http://schemas.microsoft.com/office/powerpoint/2010/main" val="1457772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2"/>
                                        </p:tgtEl>
                                        <p:attrNameLst>
                                          <p:attrName>style.visibility</p:attrName>
                                        </p:attrNameLst>
                                      </p:cBhvr>
                                      <p:to>
                                        <p:strVal val="visible"/>
                                      </p:to>
                                    </p:set>
                                    <p:anim calcmode="lin" valueType="num">
                                      <p:cBhvr>
                                        <p:cTn id="7" dur="1000" fill="hold"/>
                                        <p:tgtEl>
                                          <p:spTgt spid="232"/>
                                        </p:tgtEl>
                                        <p:attrNameLst>
                                          <p:attrName>ppt_x</p:attrName>
                                        </p:attrNameLst>
                                      </p:cBhvr>
                                      <p:tavLst>
                                        <p:tav tm="0">
                                          <p:val>
                                            <p:strVal val="0-#ppt_w/2"/>
                                          </p:val>
                                        </p:tav>
                                        <p:tav tm="100000">
                                          <p:val>
                                            <p:strVal val="#ppt_x"/>
                                          </p:val>
                                        </p:tav>
                                      </p:tavLst>
                                    </p:anim>
                                    <p:anim calcmode="lin" valueType="num">
                                      <p:cBhvr>
                                        <p:cTn id="8" dur="1000" fill="hold"/>
                                        <p:tgtEl>
                                          <p:spTgt spid="23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3"/>
                                        </p:tgtEl>
                                        <p:attrNameLst>
                                          <p:attrName>style.visibility</p:attrName>
                                        </p:attrNameLst>
                                      </p:cBhvr>
                                      <p:to>
                                        <p:strVal val="visible"/>
                                      </p:to>
                                    </p:set>
                                    <p:anim calcmode="lin" valueType="num">
                                      <p:cBhvr>
                                        <p:cTn id="12" dur="500" fill="hold"/>
                                        <p:tgtEl>
                                          <p:spTgt spid="233"/>
                                        </p:tgtEl>
                                        <p:attrNameLst>
                                          <p:attrName>ppt_x</p:attrName>
                                        </p:attrNameLst>
                                      </p:cBhvr>
                                      <p:tavLst>
                                        <p:tav tm="0">
                                          <p:val>
                                            <p:strVal val="#ppt_x"/>
                                          </p:val>
                                        </p:tav>
                                        <p:tav tm="100000">
                                          <p:val>
                                            <p:strVal val="#ppt_x"/>
                                          </p:val>
                                        </p:tav>
                                      </p:tavLst>
                                    </p:anim>
                                    <p:anim calcmode="lin" valueType="num">
                                      <p:cBhvr>
                                        <p:cTn id="13" dur="500" fill="hold"/>
                                        <p:tgtEl>
                                          <p:spTgt spid="2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advAuto="0"/>
      <p:bldP spid="23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Group 9"/>
          <p:cNvGrpSpPr/>
          <p:nvPr/>
        </p:nvGrpSpPr>
        <p:grpSpPr>
          <a:xfrm>
            <a:off x="19147628" y="9853826"/>
            <a:ext cx="3026674" cy="3026673"/>
            <a:chOff x="0" y="0"/>
            <a:chExt cx="3026475" cy="3026475"/>
          </a:xfrm>
        </p:grpSpPr>
        <p:graphicFrame>
          <p:nvGraphicFramePr>
            <p:cNvPr id="21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1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Struts Application </a:t>
            </a:r>
            <a:r>
              <a:rPr lang="en-US" dirty="0" smtClean="0"/>
              <a:t>Anatomy: Directory Structure</a:t>
            </a:r>
            <a:endParaRPr dirty="0"/>
          </a:p>
        </p:txBody>
      </p:sp>
      <p:sp>
        <p:nvSpPr>
          <p:cNvPr id="214" name="10 Conector recto"/>
          <p:cNvSpPr/>
          <p:nvPr/>
        </p:nvSpPr>
        <p:spPr>
          <a:xfrm>
            <a:off x="1905918" y="2763854"/>
            <a:ext cx="11186976" cy="0"/>
          </a:xfrm>
          <a:prstGeom prst="line">
            <a:avLst/>
          </a:prstGeom>
          <a:ln w="57150">
            <a:solidFill>
              <a:srgbClr val="C00000"/>
            </a:solidFill>
            <a:miter/>
          </a:ln>
        </p:spPr>
        <p:txBody>
          <a:bodyPr lIns="45722" rIns="45722"/>
          <a:lstStyle/>
          <a:p>
            <a:endParaRPr/>
          </a:p>
        </p:txBody>
      </p:sp>
      <p:pic>
        <p:nvPicPr>
          <p:cNvPr id="2" name="Picture 1"/>
          <p:cNvPicPr>
            <a:picLocks noChangeAspect="1"/>
          </p:cNvPicPr>
          <p:nvPr/>
        </p:nvPicPr>
        <p:blipFill>
          <a:blip r:embed="rId3"/>
          <a:stretch>
            <a:fillRect/>
          </a:stretch>
        </p:blipFill>
        <p:spPr>
          <a:xfrm>
            <a:off x="6538671" y="3168384"/>
            <a:ext cx="12608957" cy="9501255"/>
          </a:xfrm>
          <a:prstGeom prst="rect">
            <a:avLst/>
          </a:prstGeom>
        </p:spPr>
      </p:pic>
    </p:spTree>
    <p:extLst>
      <p:ext uri="{BB962C8B-B14F-4D97-AF65-F5344CB8AC3E}">
        <p14:creationId xmlns:p14="http://schemas.microsoft.com/office/powerpoint/2010/main" val="203532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3"/>
                                        </p:tgtEl>
                                        <p:attrNameLst>
                                          <p:attrName>style.visibility</p:attrName>
                                        </p:attrNameLst>
                                      </p:cBhvr>
                                      <p:to>
                                        <p:strVal val="visible"/>
                                      </p:to>
                                    </p:set>
                                    <p:anim calcmode="lin" valueType="num">
                                      <p:cBhvr>
                                        <p:cTn id="7" dur="1000" fill="hold"/>
                                        <p:tgtEl>
                                          <p:spTgt spid="213"/>
                                        </p:tgtEl>
                                        <p:attrNameLst>
                                          <p:attrName>ppt_x</p:attrName>
                                        </p:attrNameLst>
                                      </p:cBhvr>
                                      <p:tavLst>
                                        <p:tav tm="0">
                                          <p:val>
                                            <p:strVal val="0-#ppt_w/2"/>
                                          </p:val>
                                        </p:tav>
                                        <p:tav tm="100000">
                                          <p:val>
                                            <p:strVal val="#ppt_x"/>
                                          </p:val>
                                        </p:tav>
                                      </p:tavLst>
                                    </p:anim>
                                    <p:anim calcmode="lin" valueType="num">
                                      <p:cBhvr>
                                        <p:cTn id="8" dur="1000" fill="hold"/>
                                        <p:tgtEl>
                                          <p:spTgt spid="2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4"/>
                                        </p:tgtEl>
                                        <p:attrNameLst>
                                          <p:attrName>style.visibility</p:attrName>
                                        </p:attrNameLst>
                                      </p:cBhvr>
                                      <p:to>
                                        <p:strVal val="visible"/>
                                      </p:to>
                                    </p:set>
                                    <p:anim calcmode="lin" valueType="num">
                                      <p:cBhvr>
                                        <p:cTn id="12" dur="500" fill="hold"/>
                                        <p:tgtEl>
                                          <p:spTgt spid="214"/>
                                        </p:tgtEl>
                                        <p:attrNameLst>
                                          <p:attrName>ppt_x</p:attrName>
                                        </p:attrNameLst>
                                      </p:cBhvr>
                                      <p:tavLst>
                                        <p:tav tm="0">
                                          <p:val>
                                            <p:strVal val="#ppt_x"/>
                                          </p:val>
                                        </p:tav>
                                        <p:tav tm="100000">
                                          <p:val>
                                            <p:strVal val="#ppt_x"/>
                                          </p:val>
                                        </p:tav>
                                      </p:tavLst>
                                    </p:anim>
                                    <p:anim calcmode="lin" valueType="num">
                                      <p:cBhvr>
                                        <p:cTn id="13"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advAuto="0"/>
      <p:bldP spid="214"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Struts2</a:t>
            </a:r>
            <a:r>
              <a:rPr dirty="0" smtClean="0"/>
              <a:t> </a:t>
            </a:r>
            <a:r>
              <a:rPr dirty="0"/>
              <a:t>- </a:t>
            </a:r>
            <a:r>
              <a:rPr lang="en-US" dirty="0" smtClean="0"/>
              <a:t>Features</a:t>
            </a:r>
            <a:endParaRPr dirty="0"/>
          </a:p>
        </p:txBody>
      </p:sp>
      <p:sp>
        <p:nvSpPr>
          <p:cNvPr id="207" name="10 Conector recto"/>
          <p:cNvSpPr/>
          <p:nvPr/>
        </p:nvSpPr>
        <p:spPr>
          <a:xfrm>
            <a:off x="1905919" y="2763854"/>
            <a:ext cx="434621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563231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POJO Forms and POJO Actions − Struts2 has done away with the Action Forms that were an integral part of the Struts framework. With Struts2, you can use any POJO to receive the form input. Similarly, you can now see any POJO as an Action class</a:t>
            </a:r>
            <a:r>
              <a:rPr lang="en-US" sz="3600" dirty="0" smtClean="0"/>
              <a:t>.</a:t>
            </a:r>
          </a:p>
          <a:p>
            <a:pPr marL="571557" indent="-571557">
              <a:buSzPct val="100000"/>
              <a:buFont typeface="Arial"/>
              <a:buChar char="•"/>
              <a:defRPr sz="3600"/>
            </a:pPr>
            <a:r>
              <a:rPr lang="en-US" sz="3600" dirty="0" smtClean="0"/>
              <a:t>Tag </a:t>
            </a:r>
            <a:r>
              <a:rPr lang="en-US" sz="3600" dirty="0"/>
              <a:t>Support − Struts2 has improved the form tags and the new tags which allow the developers to write less code</a:t>
            </a:r>
            <a:r>
              <a:rPr lang="en-US" sz="3600" dirty="0" smtClean="0"/>
              <a:t>.</a:t>
            </a:r>
          </a:p>
          <a:p>
            <a:pPr marL="571557" indent="-571557">
              <a:buSzPct val="100000"/>
              <a:buFont typeface="Arial"/>
              <a:buChar char="•"/>
              <a:defRPr sz="3600"/>
            </a:pPr>
            <a:r>
              <a:rPr lang="en-US" sz="3600" dirty="0" smtClean="0"/>
              <a:t>AJAX </a:t>
            </a:r>
            <a:r>
              <a:rPr lang="en-US" sz="3600" dirty="0"/>
              <a:t>Support − Struts2 has recognized the take over by Web2.0 technologies, and has integrated AJAX support into the product by creating AJAX tags, this function is very similar to the standard Struts2 tags</a:t>
            </a:r>
            <a:r>
              <a:rPr lang="en-US" sz="3600" dirty="0" smtClean="0"/>
              <a:t>.</a:t>
            </a:r>
          </a:p>
          <a:p>
            <a:pPr marL="571557" indent="-571557">
              <a:buSzPct val="100000"/>
              <a:buFont typeface="Arial"/>
              <a:buChar char="•"/>
              <a:defRPr sz="3600"/>
            </a:pPr>
            <a:r>
              <a:rPr lang="en-US" sz="3600" dirty="0" smtClean="0"/>
              <a:t>Easy </a:t>
            </a:r>
            <a:r>
              <a:rPr lang="en-US" sz="3600" dirty="0"/>
              <a:t>Integration − Integration with other frameworks like Spring, Tiles and </a:t>
            </a:r>
            <a:r>
              <a:rPr lang="en-US" sz="3600" dirty="0" err="1"/>
              <a:t>SiteMesh</a:t>
            </a:r>
            <a:r>
              <a:rPr lang="en-US" sz="3600" dirty="0"/>
              <a:t> is now easier with a variety of integration available with Struts2</a:t>
            </a:r>
            <a:r>
              <a:rPr lang="en-US" sz="3600" dirty="0" smtClean="0"/>
              <a:t>.</a:t>
            </a:r>
          </a:p>
          <a:p>
            <a:pPr marL="571557" indent="-571557">
              <a:buSzPct val="100000"/>
              <a:buFont typeface="Arial"/>
              <a:buChar char="•"/>
              <a:defRPr sz="3600"/>
            </a:pPr>
            <a:r>
              <a:rPr lang="en-US" sz="3600" dirty="0" smtClean="0"/>
              <a:t>Template </a:t>
            </a:r>
            <a:r>
              <a:rPr lang="en-US" sz="3600" dirty="0"/>
              <a:t>Support − Support for generating views using templates</a:t>
            </a:r>
            <a:r>
              <a:rPr lang="en-US" sz="3600" dirty="0" smtClean="0"/>
              <a:t>.</a:t>
            </a:r>
          </a:p>
        </p:txBody>
      </p:sp>
    </p:spTree>
    <p:extLst>
      <p:ext uri="{BB962C8B-B14F-4D97-AF65-F5344CB8AC3E}">
        <p14:creationId xmlns:p14="http://schemas.microsoft.com/office/powerpoint/2010/main" val="1622827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Struts2</a:t>
            </a:r>
            <a:r>
              <a:rPr dirty="0" smtClean="0"/>
              <a:t> </a:t>
            </a:r>
            <a:r>
              <a:rPr lang="mr-IN" dirty="0" smtClean="0"/>
              <a:t>–</a:t>
            </a:r>
            <a:r>
              <a:rPr dirty="0" smtClean="0"/>
              <a:t> </a:t>
            </a:r>
            <a:r>
              <a:rPr lang="en-US" dirty="0" smtClean="0"/>
              <a:t>Features</a:t>
            </a:r>
            <a:r>
              <a:rPr lang="mr-IN" dirty="0" smtClean="0"/>
              <a:t>…</a:t>
            </a:r>
            <a:endParaRPr dirty="0"/>
          </a:p>
        </p:txBody>
      </p:sp>
      <p:sp>
        <p:nvSpPr>
          <p:cNvPr id="207" name="10 Conector recto"/>
          <p:cNvSpPr/>
          <p:nvPr/>
        </p:nvSpPr>
        <p:spPr>
          <a:xfrm>
            <a:off x="1905918" y="2763854"/>
            <a:ext cx="4616245"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563231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smtClean="0"/>
              <a:t>Plugin </a:t>
            </a:r>
            <a:r>
              <a:rPr lang="en-US" sz="3600" dirty="0"/>
              <a:t>Support − The core Struts2 behavior can be enhanced and augmented by the use of plugins. A number of plugins are available for Struts2.Profiling − Struts2 offers integrated profiling to debug and profile the application. In addition to this, Struts also offers integrated debugging with the help of built in debugging tools</a:t>
            </a:r>
            <a:r>
              <a:rPr lang="en-US" sz="3600" dirty="0" smtClean="0"/>
              <a:t>.</a:t>
            </a:r>
          </a:p>
          <a:p>
            <a:pPr marL="571557" indent="-571557">
              <a:buSzPct val="100000"/>
              <a:buFont typeface="Arial"/>
              <a:buChar char="•"/>
              <a:defRPr sz="3600"/>
            </a:pPr>
            <a:r>
              <a:rPr lang="en-US" sz="3600" dirty="0" smtClean="0"/>
              <a:t>Easy </a:t>
            </a:r>
            <a:r>
              <a:rPr lang="en-US" sz="3600" dirty="0"/>
              <a:t>to Modify Tags − Tag markups in Struts2 can be tweaked using </a:t>
            </a:r>
            <a:r>
              <a:rPr lang="en-US" sz="3600" dirty="0" err="1"/>
              <a:t>Freemarker</a:t>
            </a:r>
            <a:r>
              <a:rPr lang="en-US" sz="3600" dirty="0"/>
              <a:t> templates. This does not require JSP or java knowledge. Basic HTML, XML and CSS knowledge is enough to modify the tags</a:t>
            </a:r>
            <a:r>
              <a:rPr lang="en-US" sz="3600" dirty="0" smtClean="0"/>
              <a:t>.</a:t>
            </a:r>
          </a:p>
          <a:p>
            <a:pPr marL="571557" indent="-571557">
              <a:buSzPct val="100000"/>
              <a:buFont typeface="Arial"/>
              <a:buChar char="•"/>
              <a:defRPr sz="3600"/>
            </a:pPr>
            <a:r>
              <a:rPr lang="en-US" sz="3600" dirty="0" smtClean="0"/>
              <a:t>Promote </a:t>
            </a:r>
            <a:r>
              <a:rPr lang="en-US" sz="3600" dirty="0"/>
              <a:t>Less configuration − Struts2 promotes less configuration with the help of using default values for various settings. You don't have to configure something unless it deviates from the default settings set by Struts2.View Technologies − Struts2 has a great support for multiple view options (JSP, </a:t>
            </a:r>
            <a:r>
              <a:rPr lang="en-US" sz="3600" dirty="0" err="1"/>
              <a:t>Freemarker</a:t>
            </a:r>
            <a:r>
              <a:rPr lang="en-US" sz="3600" dirty="0"/>
              <a:t>, Velocity and XSLT)</a:t>
            </a:r>
          </a:p>
        </p:txBody>
      </p:sp>
    </p:spTree>
    <p:extLst>
      <p:ext uri="{BB962C8B-B14F-4D97-AF65-F5344CB8AC3E}">
        <p14:creationId xmlns:p14="http://schemas.microsoft.com/office/powerpoint/2010/main" val="1098908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165023</TotalTime>
  <Words>958</Words>
  <Application>Microsoft Macintosh PowerPoint</Application>
  <PresentationFormat>Custom</PresentationFormat>
  <Paragraphs>71</Paragraphs>
  <Slides>14</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Calibri</vt:lpstr>
      <vt:lpstr>Calibri Light</vt:lpstr>
      <vt:lpstr>Helvetica</vt:lpstr>
      <vt:lpstr>Mangal</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12279</cp:revision>
  <dcterms:created xsi:type="dcterms:W3CDTF">2014-07-01T16:42:18Z</dcterms:created>
  <dcterms:modified xsi:type="dcterms:W3CDTF">2017-12-29T05:10:57Z</dcterms:modified>
</cp:coreProperties>
</file>