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0"/>
  </p:notesMasterIdLst>
  <p:handoutMasterIdLst>
    <p:handoutMasterId r:id="rId11"/>
  </p:handoutMasterIdLst>
  <p:sldIdLst>
    <p:sldId id="793" r:id="rId2"/>
    <p:sldId id="804" r:id="rId3"/>
    <p:sldId id="851" r:id="rId4"/>
    <p:sldId id="852" r:id="rId5"/>
    <p:sldId id="853" r:id="rId6"/>
    <p:sldId id="854" r:id="rId7"/>
    <p:sldId id="850" r:id="rId8"/>
    <p:sldId id="794" r:id="rId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29/12/17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29/12/17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a:t>
            </a:r>
            <a:r>
              <a:rPr lang="en-US" sz="6600" dirty="0">
                <a:solidFill>
                  <a:schemeClr val="accent3">
                    <a:lumMod val="75000"/>
                  </a:schemeClr>
                </a:solidFill>
                <a:ea typeface="Open Sans Semibold" panose="020B0706030804020204" pitchFamily="34" charset="0"/>
                <a:cs typeface="Open Sans Semibold" panose="020B0706030804020204" pitchFamily="34" charset="0"/>
              </a:rPr>
              <a:t>: Struts Tag Libraries,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DynaForm</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LazyDynaBeans</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and Forwards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345919" y="7749812"/>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467370" y="4475966"/>
            <a:ext cx="15166684" cy="4122483"/>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Introduction to Struts Tag Libraries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Html Tag library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Bean Tag library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Logic Tag library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Nested Tag library</a:t>
            </a: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DynaActionForm</a:t>
            </a:r>
            <a:r>
              <a:rPr lang="en-US" sz="3600" dirty="0">
                <a:ea typeface="Open Sans" panose="020B0606030504020204" pitchFamily="34" charset="0"/>
                <a:cs typeface="Open Sans" panose="020B0606030504020204" pitchFamily="34" charset="0"/>
              </a:rPr>
              <a:t> &amp; </a:t>
            </a:r>
            <a:r>
              <a:rPr lang="en-US" sz="3600" dirty="0" err="1">
                <a:ea typeface="Open Sans" panose="020B0606030504020204" pitchFamily="34" charset="0"/>
                <a:cs typeface="Open Sans" panose="020B0606030504020204" pitchFamily="34" charset="0"/>
              </a:rPr>
              <a:t>LazyDynaBean</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Local Forwards &amp; Global Forwards</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9"/>
          <p:cNvGrpSpPr/>
          <p:nvPr/>
        </p:nvGrpSpPr>
        <p:grpSpPr>
          <a:xfrm>
            <a:off x="19147628" y="9853826"/>
            <a:ext cx="3026674" cy="3026673"/>
            <a:chOff x="0" y="0"/>
            <a:chExt cx="3026475" cy="3026475"/>
          </a:xfrm>
        </p:grpSpPr>
        <p:graphicFrame>
          <p:nvGraphicFramePr>
            <p:cNvPr id="24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Struts: Struts Tag Libraries</a:t>
            </a:r>
          </a:p>
        </p:txBody>
      </p:sp>
      <p:sp>
        <p:nvSpPr>
          <p:cNvPr id="250" name="10 Conector recto"/>
          <p:cNvSpPr/>
          <p:nvPr/>
        </p:nvSpPr>
        <p:spPr>
          <a:xfrm>
            <a:off x="1905917" y="2763853"/>
            <a:ext cx="6915250" cy="1"/>
          </a:xfrm>
          <a:prstGeom prst="line">
            <a:avLst/>
          </a:prstGeom>
          <a:ln w="57150">
            <a:solidFill>
              <a:srgbClr val="C00000"/>
            </a:solidFill>
            <a:miter/>
          </a:ln>
        </p:spPr>
        <p:txBody>
          <a:bodyPr lIns="45722" rIns="45722"/>
          <a:lstStyle/>
          <a:p>
            <a:endParaRPr/>
          </a:p>
        </p:txBody>
      </p:sp>
      <p:sp>
        <p:nvSpPr>
          <p:cNvPr id="251" name="TextBox 34"/>
          <p:cNvSpPr txBox="1"/>
          <p:nvPr/>
        </p:nvSpPr>
        <p:spPr>
          <a:xfrm>
            <a:off x="2428454" y="3506570"/>
            <a:ext cx="19983523" cy="95109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The Struts framework provides a fairly rich set of framework components. It also includes a set of tag libraries that are designed to interact intimately with the rest o the framework. The custom tags provided by Struts framework are grouped into four distinct libraries:</a:t>
            </a:r>
          </a:p>
          <a:p>
            <a:pPr marL="1779961" lvl="1" indent="-571557">
              <a:buSzPct val="100000"/>
              <a:buFont typeface="Arial"/>
              <a:buChar char="•"/>
              <a:defRPr sz="3600"/>
            </a:pPr>
            <a:r>
              <a:rPr sz="3600" dirty="0"/>
              <a:t>Bean Tags: The Tags within the Bean Library are used for creating and accessing JavaBeans and a few other general purpose uses.</a:t>
            </a:r>
          </a:p>
          <a:p>
            <a:pPr marL="1779961" lvl="1" indent="-571557">
              <a:buSzPct val="100000"/>
              <a:buFont typeface="Arial"/>
              <a:buChar char="•"/>
              <a:defRPr sz="3600"/>
            </a:pPr>
            <a:r>
              <a:rPr sz="3600" dirty="0"/>
              <a:t>HTML Tags: The Tags within the Struts HTML Tag Library are used to create input forms for your application.</a:t>
            </a:r>
          </a:p>
          <a:p>
            <a:pPr marL="1779961" lvl="1" indent="-571557">
              <a:buSzPct val="100000"/>
              <a:buFont typeface="Arial"/>
              <a:buChar char="•"/>
              <a:defRPr sz="3600"/>
            </a:pPr>
            <a:r>
              <a:rPr sz="3600" dirty="0"/>
              <a:t>Logic Tags: The Logic Tag Library contains tags that are helpful with iterating through collections, conditional generation of output, and application flow.</a:t>
            </a:r>
          </a:p>
          <a:p>
            <a:pPr marL="1779961" lvl="1" indent="-571557">
              <a:buSzPct val="100000"/>
              <a:buFont typeface="Arial"/>
              <a:buChar char="•"/>
              <a:defRPr sz="3600"/>
            </a:pPr>
            <a:r>
              <a:rPr sz="3600" dirty="0"/>
              <a:t>Nested Tags: They extend the existing Tags functionality by allowing the Tags to relate to each other is a nested fashion.</a:t>
            </a:r>
          </a:p>
          <a:p>
            <a:pPr marL="1779961" lvl="1" indent="-571557">
              <a:buSzPct val="100000"/>
              <a:buFont typeface="Arial"/>
              <a:buChar char="•"/>
              <a:defRPr sz="3600"/>
            </a:pPr>
            <a:r>
              <a:rPr sz="3600" dirty="0"/>
              <a:t>Template Tags: The Template Tag Library was created to reduce the redundancy found in most web applications.</a:t>
            </a:r>
          </a:p>
          <a:p>
            <a:pPr marL="1779961" lvl="1" indent="-571557">
              <a:buSzPct val="100000"/>
              <a:buFont typeface="Arial"/>
              <a:buChar char="•"/>
              <a:defRPr sz="3600"/>
            </a:pPr>
            <a:r>
              <a:rPr sz="3600" dirty="0"/>
              <a:t>Tiles Tags: Tiles supports inheritance between Tiles and allows you to define layouts and reuse those layouts within your site.</a:t>
            </a:r>
          </a:p>
          <a:p>
            <a:pPr marL="571557" indent="-571557">
              <a:buSzPct val="100000"/>
              <a:buFont typeface="Arial"/>
              <a:buChar char="•"/>
              <a:defRPr sz="3600"/>
            </a:pPr>
            <a:r>
              <a:rPr sz="3600" dirty="0"/>
              <a:t>In Struts framework, you always need to configure the Struts tag libraries in order to access it in view page (JSP). There are two ways to configure it.</a:t>
            </a:r>
          </a:p>
        </p:txBody>
      </p:sp>
    </p:spTree>
    <p:extLst>
      <p:ext uri="{BB962C8B-B14F-4D97-AF65-F5344CB8AC3E}">
        <p14:creationId xmlns:p14="http://schemas.microsoft.com/office/powerpoint/2010/main" val="825774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9"/>
                                        </p:tgtEl>
                                        <p:attrNameLst>
                                          <p:attrName>style.visibility</p:attrName>
                                        </p:attrNameLst>
                                      </p:cBhvr>
                                      <p:to>
                                        <p:strVal val="visible"/>
                                      </p:to>
                                    </p:set>
                                    <p:anim calcmode="lin" valueType="num">
                                      <p:cBhvr>
                                        <p:cTn id="7" dur="1000" fill="hold"/>
                                        <p:tgtEl>
                                          <p:spTgt spid="249"/>
                                        </p:tgtEl>
                                        <p:attrNameLst>
                                          <p:attrName>ppt_x</p:attrName>
                                        </p:attrNameLst>
                                      </p:cBhvr>
                                      <p:tavLst>
                                        <p:tav tm="0">
                                          <p:val>
                                            <p:strVal val="0-#ppt_w/2"/>
                                          </p:val>
                                        </p:tav>
                                        <p:tav tm="100000">
                                          <p:val>
                                            <p:strVal val="#ppt_x"/>
                                          </p:val>
                                        </p:tav>
                                      </p:tavLst>
                                    </p:anim>
                                    <p:anim calcmode="lin" valueType="num">
                                      <p:cBhvr>
                                        <p:cTn id="8" dur="1000" fill="hold"/>
                                        <p:tgtEl>
                                          <p:spTgt spid="24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0"/>
                                        </p:tgtEl>
                                        <p:attrNameLst>
                                          <p:attrName>style.visibility</p:attrName>
                                        </p:attrNameLst>
                                      </p:cBhvr>
                                      <p:to>
                                        <p:strVal val="visible"/>
                                      </p:to>
                                    </p:set>
                                    <p:anim calcmode="lin" valueType="num">
                                      <p:cBhvr>
                                        <p:cTn id="12" dur="500" fill="hold"/>
                                        <p:tgtEl>
                                          <p:spTgt spid="250"/>
                                        </p:tgtEl>
                                        <p:attrNameLst>
                                          <p:attrName>ppt_x</p:attrName>
                                        </p:attrNameLst>
                                      </p:cBhvr>
                                      <p:tavLst>
                                        <p:tav tm="0">
                                          <p:val>
                                            <p:strVal val="#ppt_x"/>
                                          </p:val>
                                        </p:tav>
                                        <p:tav tm="100000">
                                          <p:val>
                                            <p:strVal val="#ppt_x"/>
                                          </p:val>
                                        </p:tav>
                                      </p:tavLst>
                                    </p:anim>
                                    <p:anim calcmode="lin" valueType="num">
                                      <p:cBhvr>
                                        <p:cTn id="13"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advAuto="0"/>
      <p:bldP spid="25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Configuration of Tag Libraries</a:t>
            </a:r>
          </a:p>
        </p:txBody>
      </p:sp>
      <p:sp>
        <p:nvSpPr>
          <p:cNvPr id="257" name="10 Conector recto"/>
          <p:cNvSpPr/>
          <p:nvPr/>
        </p:nvSpPr>
        <p:spPr>
          <a:xfrm>
            <a:off x="1905918" y="2763853"/>
            <a:ext cx="7622635" cy="1"/>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Struts Tag Libraries Manual Configuration</a:t>
            </a:r>
          </a:p>
          <a:p>
            <a:pPr marL="1779961" lvl="1" indent="-571557">
              <a:buSzPct val="100000"/>
              <a:buFont typeface="Arial"/>
              <a:buChar char="•"/>
              <a:defRPr sz="3200"/>
            </a:pPr>
            <a:r>
              <a:rPr sz="3600" dirty="0"/>
              <a:t>The manual configuration is the old and classic way, used in Struts version &lt;= 1.1 and Servlet &lt; 2.3 container. Download all the Struts dependencies, make sure the following “tld” files are copy to WEB-INF folder.</a:t>
            </a:r>
          </a:p>
          <a:p>
            <a:pPr marL="2988379" lvl="2" indent="-571557">
              <a:buSzPct val="100000"/>
              <a:buFont typeface="Arial"/>
              <a:buChar char="•"/>
              <a:defRPr sz="3200"/>
            </a:pPr>
            <a:r>
              <a:rPr sz="3600" dirty="0"/>
              <a:t>Declare the taglib uri in web.xml, Now you can access it in JSP page. The JSP’s @taglib uri have to match with web.xml &lt;taglib-uri&gt;.</a:t>
            </a:r>
          </a:p>
          <a:p>
            <a:pPr marL="2988379" lvl="2" indent="-571557">
              <a:buSzPct val="100000"/>
              <a:buFont typeface="Arial"/>
              <a:buChar char="•"/>
              <a:defRPr sz="3200"/>
            </a:pPr>
            <a:r>
              <a:rPr sz="3600" dirty="0"/>
              <a:t>Then access it via your custom taglib uri name. Actually, you can define your own taglib uri name as well.</a:t>
            </a:r>
          </a:p>
          <a:p>
            <a:pPr marL="1779961" lvl="1" indent="-571557">
              <a:buSzPct val="100000"/>
              <a:buFont typeface="Arial"/>
              <a:buChar char="•"/>
              <a:defRPr sz="3200"/>
            </a:pPr>
            <a:r>
              <a:rPr sz="3600" dirty="0"/>
              <a:t>Struts Tag Libraries Automatic Configuration</a:t>
            </a:r>
          </a:p>
          <a:p>
            <a:pPr marL="2988379" lvl="2" indent="-571557">
              <a:buSzPct val="100000"/>
              <a:buFont typeface="Arial"/>
              <a:buChar char="•"/>
              <a:defRPr sz="3200"/>
            </a:pPr>
            <a:r>
              <a:rPr sz="3600" dirty="0"/>
              <a:t>This is the easy way, and used in Struts version 1.2, 1.3 and Servlet 2.3/2.4 container only. You do not need to define the “tlds” details in web.xml anymore, just include the struts-taglib.jar in your project classpath or copy it to WEB-INF/lib folder. If you are using maven then you can add a dependency to the tag lib artifact.</a:t>
            </a:r>
          </a:p>
          <a:p>
            <a:pPr marL="571557" indent="-571557">
              <a:buSzPct val="100000"/>
              <a:buFont typeface="Arial"/>
              <a:buChar char="•"/>
              <a:defRPr sz="3200"/>
            </a:pPr>
            <a:r>
              <a:rPr sz="3600" dirty="0"/>
              <a:t>Struts Tag Library Automatic Configuration is the new and recommended way of referencing the Tag Libraries in your struts project. This helps you leveraging the power of package and build systems like Maven/Gradle etc</a:t>
            </a:r>
            <a:r>
              <a:rPr sz="3600" dirty="0" smtClean="0"/>
              <a:t>.</a:t>
            </a:r>
            <a:endParaRPr lang="en-US" sz="3600" dirty="0" smtClean="0"/>
          </a:p>
          <a:p>
            <a:pPr marL="571557" indent="-571557">
              <a:buSzPct val="100000"/>
              <a:buFont typeface="Arial"/>
              <a:buChar char="•"/>
              <a:defRPr sz="3200"/>
            </a:pPr>
            <a:r>
              <a:rPr lang="en-US" sz="3600" dirty="0" smtClean="0"/>
              <a:t>Let’s now look at these Tag libraries in great detail with code examples.</a:t>
            </a:r>
            <a:endParaRPr sz="3600" dirty="0"/>
          </a:p>
        </p:txBody>
      </p:sp>
    </p:spTree>
    <p:extLst>
      <p:ext uri="{BB962C8B-B14F-4D97-AF65-F5344CB8AC3E}">
        <p14:creationId xmlns:p14="http://schemas.microsoft.com/office/powerpoint/2010/main" val="1757232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smtClean="0"/>
              <a:t>DynaActionForm</a:t>
            </a:r>
            <a:endParaRPr dirty="0"/>
          </a:p>
        </p:txBody>
      </p:sp>
      <p:sp>
        <p:nvSpPr>
          <p:cNvPr id="257" name="10 Conector recto"/>
          <p:cNvSpPr/>
          <p:nvPr/>
        </p:nvSpPr>
        <p:spPr>
          <a:xfrm>
            <a:off x="1905919" y="2763854"/>
            <a:ext cx="4076186" cy="0"/>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lang="en-US" sz="3600" dirty="0"/>
              <a:t>Specialized subclass of </a:t>
            </a:r>
            <a:r>
              <a:rPr lang="en-US" sz="3600" dirty="0" err="1"/>
              <a:t>ActionForm</a:t>
            </a:r>
            <a:r>
              <a:rPr lang="en-US" sz="3600" dirty="0"/>
              <a:t> that allows the creation of form beans with dynamic sets of properties, without requiring the developer to create a Java class for each type of form bean</a:t>
            </a:r>
            <a:r>
              <a:rPr lang="en-US" sz="3600" dirty="0" smtClean="0"/>
              <a:t>.</a:t>
            </a:r>
          </a:p>
          <a:p>
            <a:pPr marL="571557" indent="-571557">
              <a:buSzPct val="100000"/>
              <a:buFont typeface="Arial"/>
              <a:buChar char="•"/>
              <a:defRPr sz="3200"/>
            </a:pPr>
            <a:r>
              <a:rPr lang="en-US" sz="3600" dirty="0" err="1"/>
              <a:t>DynaActionForm</a:t>
            </a:r>
            <a:r>
              <a:rPr lang="en-US" sz="3600" dirty="0"/>
              <a:t> Beans are the extension of Form Beans that allows you to specify the form properties inside the struts configuration file instead of creating a </a:t>
            </a:r>
            <a:r>
              <a:rPr lang="en-US" sz="3600" dirty="0" err="1"/>
              <a:t>seperate</a:t>
            </a:r>
            <a:r>
              <a:rPr lang="en-US" sz="3600" dirty="0"/>
              <a:t> concreate </a:t>
            </a:r>
            <a:r>
              <a:rPr lang="en-US" sz="3600" dirty="0" smtClean="0"/>
              <a:t>class.</a:t>
            </a:r>
          </a:p>
          <a:p>
            <a:pPr marL="571557" indent="-571557">
              <a:buSzPct val="100000"/>
              <a:buFont typeface="Arial"/>
              <a:buChar char="•"/>
              <a:defRPr sz="3200"/>
            </a:pPr>
            <a:r>
              <a:rPr lang="en-US" sz="3600" dirty="0" smtClean="0"/>
              <a:t>It </a:t>
            </a:r>
            <a:r>
              <a:rPr lang="en-US" sz="3600" dirty="0"/>
              <a:t>will become tedious to create a </a:t>
            </a:r>
            <a:r>
              <a:rPr lang="en-US" sz="3600" dirty="0" err="1"/>
              <a:t>seperate</a:t>
            </a:r>
            <a:r>
              <a:rPr lang="en-US" sz="3600" dirty="0"/>
              <a:t> form bean for each action class. </a:t>
            </a:r>
            <a:endParaRPr lang="en-US" sz="3600" dirty="0" smtClean="0"/>
          </a:p>
          <a:p>
            <a:pPr marL="571557" indent="-571557">
              <a:buSzPct val="100000"/>
              <a:buFont typeface="Arial"/>
              <a:buChar char="•"/>
              <a:defRPr sz="3200"/>
            </a:pPr>
            <a:r>
              <a:rPr lang="en-US" sz="3600" dirty="0" smtClean="0"/>
              <a:t>Using </a:t>
            </a:r>
            <a:r>
              <a:rPr lang="en-US" sz="3600" dirty="0" err="1"/>
              <a:t>DynaActionForm</a:t>
            </a:r>
            <a:r>
              <a:rPr lang="en-US" sz="3600" dirty="0"/>
              <a:t> we can easily create Form Bean in struts-</a:t>
            </a:r>
            <a:r>
              <a:rPr lang="en-US" sz="3600" dirty="0" err="1"/>
              <a:t>config.xml</a:t>
            </a:r>
            <a:r>
              <a:rPr lang="en-US" sz="3600" dirty="0"/>
              <a:t> file</a:t>
            </a:r>
            <a:r>
              <a:rPr lang="en-US" sz="3600" dirty="0" smtClean="0"/>
              <a:t>.</a:t>
            </a:r>
          </a:p>
          <a:p>
            <a:pPr marL="571557" indent="-571557">
              <a:buSzPct val="100000"/>
              <a:buFont typeface="Arial"/>
              <a:buChar char="•"/>
              <a:defRPr sz="3200"/>
            </a:pPr>
            <a:r>
              <a:rPr lang="en-US" sz="3600" dirty="0"/>
              <a:t>The type attribute points to </a:t>
            </a:r>
            <a:r>
              <a:rPr lang="en-US" sz="3600" dirty="0" err="1"/>
              <a:t>org.apache.struts.action</a:t>
            </a:r>
            <a:r>
              <a:rPr lang="en-US" sz="3600" dirty="0" smtClean="0"/>
              <a:t>.</a:t>
            </a:r>
          </a:p>
          <a:p>
            <a:pPr marL="571557" indent="-571557">
              <a:buSzPct val="100000"/>
              <a:buFont typeface="Arial"/>
              <a:buChar char="•"/>
              <a:defRPr sz="3200"/>
            </a:pPr>
            <a:r>
              <a:rPr lang="en-US" sz="3600" dirty="0" err="1" smtClean="0"/>
              <a:t>DynaActionForm</a:t>
            </a:r>
            <a:r>
              <a:rPr lang="en-US" sz="3600" dirty="0" smtClean="0"/>
              <a:t> </a:t>
            </a:r>
            <a:r>
              <a:rPr lang="en-US" sz="3600" dirty="0"/>
              <a:t>and the &lt;form-property&gt; tag is used to define all the form </a:t>
            </a:r>
            <a:r>
              <a:rPr lang="en-US" sz="3600" dirty="0" smtClean="0"/>
              <a:t>variables.</a:t>
            </a:r>
          </a:p>
          <a:p>
            <a:pPr marL="571557" indent="-571557">
              <a:buSzPct val="100000"/>
              <a:buFont typeface="Arial"/>
              <a:buChar char="•"/>
              <a:defRPr sz="3200"/>
            </a:pPr>
            <a:r>
              <a:rPr lang="en-US" sz="3600" dirty="0" smtClean="0"/>
              <a:t>The </a:t>
            </a:r>
            <a:r>
              <a:rPr lang="en-US" sz="3600" dirty="0"/>
              <a:t>&lt;form-property&gt; tag has the following three </a:t>
            </a:r>
            <a:r>
              <a:rPr lang="en-US" sz="3600" dirty="0" smtClean="0"/>
              <a:t>attributes:</a:t>
            </a:r>
          </a:p>
          <a:p>
            <a:pPr marL="1779840" lvl="1" indent="-571557">
              <a:buSzPct val="100000"/>
              <a:buFont typeface="Arial"/>
              <a:buChar char="•"/>
              <a:defRPr sz="3200"/>
            </a:pPr>
            <a:r>
              <a:rPr lang="en-US" sz="3600" dirty="0" smtClean="0"/>
              <a:t>name </a:t>
            </a:r>
            <a:r>
              <a:rPr lang="en-US" sz="3600" dirty="0"/>
              <a:t>- The unique name of the property</a:t>
            </a:r>
            <a:r>
              <a:rPr lang="en-US" sz="3600" dirty="0" smtClean="0"/>
              <a:t>.</a:t>
            </a:r>
          </a:p>
          <a:p>
            <a:pPr marL="1779840" lvl="1" indent="-571557">
              <a:buSzPct val="100000"/>
              <a:buFont typeface="Arial"/>
              <a:buChar char="•"/>
              <a:defRPr sz="3200"/>
            </a:pPr>
            <a:r>
              <a:rPr lang="en-US" sz="3600" dirty="0" smtClean="0"/>
              <a:t>initial </a:t>
            </a:r>
            <a:r>
              <a:rPr lang="en-US" sz="3600" dirty="0"/>
              <a:t>- The default value of the property</a:t>
            </a:r>
            <a:r>
              <a:rPr lang="en-US" sz="3600" dirty="0" smtClean="0"/>
              <a:t>.</a:t>
            </a:r>
          </a:p>
          <a:p>
            <a:pPr marL="1779840" lvl="1" indent="-571557">
              <a:buSzPct val="100000"/>
              <a:buFont typeface="Arial"/>
              <a:buChar char="•"/>
              <a:defRPr sz="3200"/>
            </a:pPr>
            <a:r>
              <a:rPr lang="en-US" sz="3600" dirty="0" smtClean="0"/>
              <a:t>type </a:t>
            </a:r>
            <a:r>
              <a:rPr lang="en-US" sz="3600" dirty="0"/>
              <a:t>- Defines the Java type of the </a:t>
            </a:r>
            <a:r>
              <a:rPr lang="en-US" sz="3600" dirty="0" smtClean="0"/>
              <a:t>property: All primitive types are supported.</a:t>
            </a:r>
          </a:p>
        </p:txBody>
      </p:sp>
    </p:spTree>
    <p:extLst>
      <p:ext uri="{BB962C8B-B14F-4D97-AF65-F5344CB8AC3E}">
        <p14:creationId xmlns:p14="http://schemas.microsoft.com/office/powerpoint/2010/main" val="1048965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smtClean="0"/>
              <a:t>LazyDynaBean</a:t>
            </a:r>
            <a:endParaRPr dirty="0"/>
          </a:p>
        </p:txBody>
      </p:sp>
      <p:sp>
        <p:nvSpPr>
          <p:cNvPr id="257" name="10 Conector recto"/>
          <p:cNvSpPr/>
          <p:nvPr/>
        </p:nvSpPr>
        <p:spPr>
          <a:xfrm>
            <a:off x="1905919" y="2763854"/>
            <a:ext cx="3356105" cy="0"/>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lang="en-US" sz="3600" dirty="0" err="1"/>
              <a:t>DynaBean</a:t>
            </a:r>
            <a:r>
              <a:rPr lang="en-US" sz="3600" dirty="0"/>
              <a:t> which automatically adds properties to the </a:t>
            </a:r>
            <a:r>
              <a:rPr lang="en-US" sz="3600" dirty="0" err="1"/>
              <a:t>DynaClass</a:t>
            </a:r>
            <a:r>
              <a:rPr lang="en-US" sz="3600" dirty="0"/>
              <a:t> and provides Lazy List and Lazy Map features</a:t>
            </a:r>
            <a:r>
              <a:rPr lang="en-US" sz="3600" dirty="0" smtClean="0"/>
              <a:t>.</a:t>
            </a:r>
          </a:p>
          <a:p>
            <a:pPr marL="571557" indent="-571557">
              <a:buSzPct val="100000"/>
              <a:buFont typeface="Arial"/>
              <a:buChar char="•"/>
              <a:defRPr sz="3200"/>
            </a:pPr>
            <a:r>
              <a:rPr lang="en-US" sz="3600" dirty="0" err="1" smtClean="0"/>
              <a:t>DynaBeans</a:t>
            </a:r>
            <a:r>
              <a:rPr lang="en-US" sz="3600" dirty="0" smtClean="0"/>
              <a:t> </a:t>
            </a:r>
            <a:r>
              <a:rPr lang="en-US" sz="3600" dirty="0"/>
              <a:t>deal with three types of properties </a:t>
            </a:r>
            <a:r>
              <a:rPr lang="en-US" sz="3600" dirty="0" smtClean="0"/>
              <a:t>- simple</a:t>
            </a:r>
            <a:r>
              <a:rPr lang="en-US" sz="3600" dirty="0"/>
              <a:t>, indexed and mapped and have the following get() and set() methods for each of these types</a:t>
            </a:r>
            <a:r>
              <a:rPr lang="en-US" sz="3600" dirty="0" smtClean="0"/>
              <a:t>:</a:t>
            </a:r>
          </a:p>
          <a:p>
            <a:pPr marL="1779840" lvl="1" indent="-571557">
              <a:buSzPct val="100000"/>
              <a:buFont typeface="Arial"/>
              <a:buChar char="•"/>
              <a:defRPr sz="3200"/>
            </a:pPr>
            <a:r>
              <a:rPr lang="en-US" sz="3600" dirty="0" smtClean="0"/>
              <a:t>Simple </a:t>
            </a:r>
            <a:r>
              <a:rPr lang="en-US" sz="3600" dirty="0"/>
              <a:t>property methods - get(name) and set(name, value</a:t>
            </a:r>
            <a:r>
              <a:rPr lang="en-US" sz="3600" dirty="0" smtClean="0"/>
              <a:t>)</a:t>
            </a:r>
          </a:p>
          <a:p>
            <a:pPr marL="1779840" lvl="1" indent="-571557">
              <a:buSzPct val="100000"/>
              <a:buFont typeface="Arial"/>
              <a:buChar char="•"/>
              <a:defRPr sz="3200"/>
            </a:pPr>
            <a:r>
              <a:rPr lang="en-US" sz="3600" dirty="0" smtClean="0"/>
              <a:t>Indexed </a:t>
            </a:r>
            <a:r>
              <a:rPr lang="en-US" sz="3600" dirty="0"/>
              <a:t>property methods - get(name, index) and set(name, index, value</a:t>
            </a:r>
            <a:r>
              <a:rPr lang="en-US" sz="3600" dirty="0" smtClean="0"/>
              <a:t>)</a:t>
            </a:r>
          </a:p>
          <a:p>
            <a:pPr marL="1779840" lvl="1" indent="-571557">
              <a:buSzPct val="100000"/>
              <a:buFont typeface="Arial"/>
              <a:buChar char="•"/>
              <a:defRPr sz="3200"/>
            </a:pPr>
            <a:r>
              <a:rPr lang="en-US" sz="3600" dirty="0" smtClean="0"/>
              <a:t>Mapped </a:t>
            </a:r>
            <a:r>
              <a:rPr lang="en-US" sz="3600" dirty="0"/>
              <a:t>property methods - get(name, key) and set(name, key, value</a:t>
            </a:r>
            <a:r>
              <a:rPr lang="en-US" sz="3600" dirty="0" smtClean="0"/>
              <a:t>)</a:t>
            </a:r>
          </a:p>
          <a:p>
            <a:pPr marL="571557" indent="-571557">
              <a:buSzPct val="100000"/>
              <a:buFont typeface="Arial"/>
              <a:buChar char="•"/>
              <a:defRPr sz="3200"/>
            </a:pPr>
            <a:r>
              <a:rPr lang="en-US" sz="3600" dirty="0"/>
              <a:t>Calling any of the get() methods, for a property which doesn't exist, returns null in this implementation</a:t>
            </a:r>
            <a:r>
              <a:rPr lang="en-US" sz="3600" dirty="0" smtClean="0"/>
              <a:t>.</a:t>
            </a:r>
          </a:p>
          <a:p>
            <a:pPr marL="571557" indent="-571557">
              <a:buSzPct val="100000"/>
              <a:buFont typeface="Arial"/>
              <a:buChar char="•"/>
              <a:defRPr sz="3200"/>
            </a:pPr>
            <a:r>
              <a:rPr lang="en-US" sz="3600" dirty="0"/>
              <a:t>The </a:t>
            </a:r>
            <a:r>
              <a:rPr lang="en-US" sz="3600" dirty="0" err="1"/>
              <a:t>LazyDynaBean</a:t>
            </a:r>
            <a:r>
              <a:rPr lang="en-US" sz="3600" dirty="0"/>
              <a:t> will automatically add a property to the </a:t>
            </a:r>
            <a:r>
              <a:rPr lang="en-US" sz="3600" dirty="0" err="1"/>
              <a:t>DynaClass</a:t>
            </a:r>
            <a:r>
              <a:rPr lang="en-US" sz="3600" dirty="0"/>
              <a:t> if it doesn't exist when the set(name, value) method is called</a:t>
            </a:r>
            <a:r>
              <a:rPr lang="en-US" sz="3600" dirty="0" smtClean="0"/>
              <a:t>.</a:t>
            </a:r>
          </a:p>
          <a:p>
            <a:pPr marL="571557" indent="-571557">
              <a:buSzPct val="100000"/>
              <a:buFont typeface="Arial"/>
              <a:buChar char="•"/>
              <a:defRPr sz="3200"/>
            </a:pPr>
            <a:r>
              <a:rPr lang="en-US" sz="3600" dirty="0"/>
              <a:t>If </a:t>
            </a:r>
            <a:r>
              <a:rPr lang="en-US" sz="3600" dirty="0" smtClean="0"/>
              <a:t>the indexed </a:t>
            </a:r>
            <a:r>
              <a:rPr lang="en-US" sz="3600" dirty="0"/>
              <a:t>property doesn't exist, the </a:t>
            </a:r>
            <a:r>
              <a:rPr lang="en-US" sz="3600" dirty="0" err="1"/>
              <a:t>LazyDynaBean</a:t>
            </a:r>
            <a:r>
              <a:rPr lang="en-US" sz="3600" dirty="0"/>
              <a:t> will automatically add a property with an </a:t>
            </a:r>
            <a:r>
              <a:rPr lang="en-US" sz="3600" dirty="0" err="1"/>
              <a:t>ArrayList</a:t>
            </a:r>
            <a:r>
              <a:rPr lang="en-US" sz="3600" dirty="0"/>
              <a:t> type to the </a:t>
            </a:r>
            <a:r>
              <a:rPr lang="en-US" sz="3600" dirty="0" err="1"/>
              <a:t>DynaClass</a:t>
            </a:r>
            <a:r>
              <a:rPr lang="en-US" sz="3600" dirty="0"/>
              <a:t> when the set(name, index, value) method is called. It will also instantiate a new </a:t>
            </a:r>
            <a:r>
              <a:rPr lang="en-US" sz="3600" dirty="0" err="1"/>
              <a:t>ArrayList</a:t>
            </a:r>
            <a:r>
              <a:rPr lang="en-US" sz="3600" dirty="0"/>
              <a:t> and automatically grow the List so that it is big enough to </a:t>
            </a:r>
            <a:r>
              <a:rPr lang="en-US" sz="3600" dirty="0" err="1"/>
              <a:t>accomodate</a:t>
            </a:r>
            <a:r>
              <a:rPr lang="en-US" sz="3600" dirty="0"/>
              <a:t> the index being set</a:t>
            </a:r>
            <a:r>
              <a:rPr lang="en-US" sz="3600" dirty="0" smtClean="0"/>
              <a:t>.</a:t>
            </a:r>
          </a:p>
          <a:p>
            <a:pPr marL="571557" indent="-571557">
              <a:buSzPct val="100000"/>
              <a:buFont typeface="Arial"/>
              <a:buChar char="•"/>
              <a:defRPr sz="3200"/>
            </a:pPr>
            <a:r>
              <a:rPr lang="en-US" sz="3600" dirty="0"/>
              <a:t>If </a:t>
            </a:r>
            <a:r>
              <a:rPr lang="en-US" sz="3600" dirty="0" smtClean="0"/>
              <a:t>the Mapped </a:t>
            </a:r>
            <a:r>
              <a:rPr lang="en-US" sz="3600" dirty="0"/>
              <a:t>property doesn't exist, the </a:t>
            </a:r>
            <a:r>
              <a:rPr lang="en-US" sz="3600" dirty="0" err="1"/>
              <a:t>LazyDynaBean</a:t>
            </a:r>
            <a:r>
              <a:rPr lang="en-US" sz="3600" dirty="0"/>
              <a:t> will automatically add a property with a </a:t>
            </a:r>
            <a:r>
              <a:rPr lang="en-US" sz="3600" dirty="0" err="1"/>
              <a:t>HashMap</a:t>
            </a:r>
            <a:r>
              <a:rPr lang="en-US" sz="3600" dirty="0"/>
              <a:t> type to the </a:t>
            </a:r>
            <a:r>
              <a:rPr lang="en-US" sz="3600" dirty="0" err="1"/>
              <a:t>DynaClass</a:t>
            </a:r>
            <a:r>
              <a:rPr lang="en-US" sz="3600" dirty="0"/>
              <a:t> and instantiate a new </a:t>
            </a:r>
            <a:r>
              <a:rPr lang="en-US" sz="3600" dirty="0" err="1"/>
              <a:t>HashMap</a:t>
            </a:r>
            <a:r>
              <a:rPr lang="en-US" sz="3600" dirty="0"/>
              <a:t> in the </a:t>
            </a:r>
            <a:r>
              <a:rPr lang="en-US" sz="3600" dirty="0" err="1"/>
              <a:t>DynaBean</a:t>
            </a:r>
            <a:r>
              <a:rPr lang="en-US" sz="3600" dirty="0"/>
              <a:t> when the set(name, key, value) method is </a:t>
            </a:r>
            <a:r>
              <a:rPr lang="en-US" sz="3600" dirty="0" smtClean="0"/>
              <a:t>called.</a:t>
            </a:r>
          </a:p>
        </p:txBody>
      </p:sp>
    </p:spTree>
    <p:extLst>
      <p:ext uri="{BB962C8B-B14F-4D97-AF65-F5344CB8AC3E}">
        <p14:creationId xmlns:p14="http://schemas.microsoft.com/office/powerpoint/2010/main" val="620746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30714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Validations, I18N and Exception Handling with Struts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Validations (Approaches: client-side and server-side)</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DynaValidatorForm</a:t>
            </a:r>
            <a:r>
              <a:rPr lang="en-US" sz="36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Internationalization(I18N)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Exception Handling in Struts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165928</TotalTime>
  <Words>715</Words>
  <Application>Microsoft Macintosh PowerPoint</Application>
  <PresentationFormat>Custom</PresentationFormat>
  <Paragraphs>58</Paragraphs>
  <Slides>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12342</cp:revision>
  <dcterms:created xsi:type="dcterms:W3CDTF">2014-07-01T16:42:18Z</dcterms:created>
  <dcterms:modified xsi:type="dcterms:W3CDTF">2017-12-29T17:15:57Z</dcterms:modified>
</cp:coreProperties>
</file>