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6"/>
  </p:notesMasterIdLst>
  <p:handoutMasterIdLst>
    <p:handoutMasterId r:id="rId17"/>
  </p:handoutMasterIdLst>
  <p:sldIdLst>
    <p:sldId id="793" r:id="rId2"/>
    <p:sldId id="804" r:id="rId3"/>
    <p:sldId id="892" r:id="rId4"/>
    <p:sldId id="893" r:id="rId5"/>
    <p:sldId id="894" r:id="rId6"/>
    <p:sldId id="895" r:id="rId7"/>
    <p:sldId id="896" r:id="rId8"/>
    <p:sldId id="897" r:id="rId9"/>
    <p:sldId id="901" r:id="rId10"/>
    <p:sldId id="898" r:id="rId11"/>
    <p:sldId id="899" r:id="rId12"/>
    <p:sldId id="900" r:id="rId13"/>
    <p:sldId id="850" r:id="rId14"/>
    <p:sldId id="794" r:id="rId1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30/12/17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30/12/17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 </a:t>
            </a:r>
            <a:r>
              <a:rPr lang="en-US" sz="6600" dirty="0">
                <a:solidFill>
                  <a:schemeClr val="accent3">
                    <a:lumMod val="75000"/>
                  </a:schemeClr>
                </a:solidFill>
                <a:ea typeface="Open Sans Semibold" panose="020B0706030804020204" pitchFamily="34" charset="0"/>
                <a:cs typeface="Open Sans Semibold" panose="020B0706030804020204" pitchFamily="34" charset="0"/>
              </a:rPr>
              <a:t>Validations, I18N and Exception Handling with Struts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339287" y="7699158"/>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Internationalization (i18n)</a:t>
            </a:r>
          </a:p>
        </p:txBody>
      </p:sp>
      <p:sp>
        <p:nvSpPr>
          <p:cNvPr id="271" name="10 Conector recto"/>
          <p:cNvSpPr/>
          <p:nvPr/>
        </p:nvSpPr>
        <p:spPr>
          <a:xfrm>
            <a:off x="1905917" y="2763853"/>
            <a:ext cx="6945422" cy="1"/>
          </a:xfrm>
          <a:prstGeom prst="line">
            <a:avLst/>
          </a:prstGeom>
          <a:ln w="57150">
            <a:solidFill>
              <a:srgbClr val="C00000"/>
            </a:solidFill>
            <a:miter/>
          </a:ln>
        </p:spPr>
        <p:txBody>
          <a:bodyPr lIns="45722" rIns="45722"/>
          <a:lstStyle/>
          <a:p>
            <a:endParaRPr/>
          </a:p>
        </p:txBody>
      </p:sp>
      <p:sp>
        <p:nvSpPr>
          <p:cNvPr id="272"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Internationalization (i18n) is the process of planning and implementing products and services so that they can easily be adapted to specific local languages and cultures, a process called localization. The internationalization process is sometimes called translation or localization enablement. Internationalization is abbreviated i18n because the word starts with an i and ends with an n, and there are 18 characters between the first i and the last n.</a:t>
            </a:r>
          </a:p>
          <a:p>
            <a:pPr marL="571557" indent="-571557">
              <a:buSzPct val="100000"/>
              <a:buFont typeface="Arial"/>
              <a:buChar char="•"/>
              <a:defRPr sz="3200"/>
            </a:pPr>
            <a:r>
              <a:rPr sz="3600" dirty="0"/>
              <a:t>Struts2 provides localization ie. internationalization (i18n) support through resource bundles, interceptors and tag libraries in the following places:</a:t>
            </a:r>
          </a:p>
          <a:p>
            <a:pPr marL="1779961" lvl="1" indent="-571557">
              <a:buSzPct val="100000"/>
              <a:buFont typeface="Arial"/>
              <a:buChar char="•"/>
              <a:defRPr sz="3200"/>
            </a:pPr>
            <a:r>
              <a:rPr sz="3600" dirty="0"/>
              <a:t>The UI Tags</a:t>
            </a:r>
          </a:p>
          <a:p>
            <a:pPr marL="1779961" lvl="1" indent="-571557">
              <a:buSzPct val="100000"/>
              <a:buFont typeface="Arial"/>
              <a:buChar char="•"/>
              <a:defRPr sz="3200"/>
            </a:pPr>
            <a:r>
              <a:rPr sz="3600" dirty="0"/>
              <a:t>Messages and Errors.</a:t>
            </a:r>
          </a:p>
          <a:p>
            <a:pPr marL="1779961" lvl="1" indent="-571557">
              <a:buSzPct val="100000"/>
              <a:buFont typeface="Arial"/>
              <a:buChar char="•"/>
              <a:defRPr sz="3200"/>
            </a:pPr>
            <a:r>
              <a:rPr sz="3600" dirty="0"/>
              <a:t>Within action classes.</a:t>
            </a:r>
          </a:p>
          <a:p>
            <a:pPr marL="571557" indent="-571557">
              <a:buSzPct val="100000"/>
              <a:buFont typeface="Arial"/>
              <a:buChar char="•"/>
              <a:defRPr sz="3200"/>
            </a:pPr>
            <a:r>
              <a:rPr sz="3600" dirty="0"/>
              <a:t>To develop your application in multiple languages, you would have to maintain multiple property files corresponding to those languages/locale and define all the content in terms of key/value pairs.</a:t>
            </a:r>
          </a:p>
        </p:txBody>
      </p:sp>
    </p:spTree>
    <p:extLst>
      <p:ext uri="{BB962C8B-B14F-4D97-AF65-F5344CB8AC3E}">
        <p14:creationId xmlns:p14="http://schemas.microsoft.com/office/powerpoint/2010/main" val="1644454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Group 9"/>
          <p:cNvGrpSpPr/>
          <p:nvPr/>
        </p:nvGrpSpPr>
        <p:grpSpPr>
          <a:xfrm>
            <a:off x="19147628" y="9853826"/>
            <a:ext cx="3026674" cy="3026673"/>
            <a:chOff x="0" y="0"/>
            <a:chExt cx="3026475" cy="3026475"/>
          </a:xfrm>
        </p:grpSpPr>
        <p:graphicFrame>
          <p:nvGraphicFramePr>
            <p:cNvPr id="295"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6"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Exception Handling Struts2</a:t>
            </a:r>
          </a:p>
        </p:txBody>
      </p:sp>
      <p:sp>
        <p:nvSpPr>
          <p:cNvPr id="299" name="10 Conector recto"/>
          <p:cNvSpPr/>
          <p:nvPr/>
        </p:nvSpPr>
        <p:spPr>
          <a:xfrm>
            <a:off x="1905917" y="2763853"/>
            <a:ext cx="6945422" cy="1"/>
          </a:xfrm>
          <a:prstGeom prst="line">
            <a:avLst/>
          </a:prstGeom>
          <a:ln w="57150">
            <a:solidFill>
              <a:srgbClr val="C00000"/>
            </a:solidFill>
            <a:miter/>
          </a:ln>
        </p:spPr>
        <p:txBody>
          <a:bodyPr lIns="45722" rIns="45722"/>
          <a:lstStyle/>
          <a:p>
            <a:endParaRPr/>
          </a:p>
        </p:txBody>
      </p:sp>
      <p:sp>
        <p:nvSpPr>
          <p:cNvPr id="300" name="TextBox 34"/>
          <p:cNvSpPr txBox="1"/>
          <p:nvPr/>
        </p:nvSpPr>
        <p:spPr>
          <a:xfrm>
            <a:off x="2428454" y="3506570"/>
            <a:ext cx="19983523" cy="618630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You can configure exception handling in 2 ways:</a:t>
            </a:r>
          </a:p>
          <a:p>
            <a:pPr marL="1779961" lvl="1" indent="-571557">
              <a:buSzPct val="100000"/>
              <a:buFont typeface="Arial"/>
              <a:buChar char="•"/>
              <a:defRPr sz="3200"/>
            </a:pPr>
            <a:r>
              <a:rPr sz="3600" dirty="0"/>
              <a:t>Global Exception Handling: Using the Struts 2 framework you can specify in the struts.xml how the framework should handle uncaught </a:t>
            </a:r>
            <a:r>
              <a:rPr sz="3600" dirty="0" smtClean="0"/>
              <a:t>exceptions</a:t>
            </a:r>
            <a:r>
              <a:rPr lang="en-US" sz="3600" dirty="0" smtClean="0"/>
              <a:t> globally</a:t>
            </a:r>
            <a:r>
              <a:rPr sz="3600" dirty="0" smtClean="0"/>
              <a:t>.</a:t>
            </a:r>
            <a:endParaRPr lang="en-US" sz="3600" dirty="0" smtClean="0"/>
          </a:p>
          <a:p>
            <a:pPr marL="2988259" lvl="2" indent="-571557">
              <a:buSzPct val="100000"/>
              <a:buFont typeface="Arial"/>
              <a:buChar char="•"/>
              <a:defRPr sz="3200"/>
            </a:pPr>
            <a:r>
              <a:rPr sz="3600" dirty="0" smtClean="0"/>
              <a:t>The </a:t>
            </a:r>
            <a:r>
              <a:rPr sz="3600" dirty="0"/>
              <a:t>handling logic can apply to all actions (global exception handling) or to a specific </a:t>
            </a:r>
            <a:r>
              <a:rPr sz="3600" dirty="0" smtClean="0"/>
              <a:t>action.</a:t>
            </a:r>
            <a:endParaRPr lang="en-US" sz="3600" dirty="0" smtClean="0"/>
          </a:p>
          <a:p>
            <a:pPr marL="2988259" lvl="2" indent="-571557">
              <a:buSzPct val="100000"/>
              <a:buFont typeface="Arial"/>
              <a:buChar char="•"/>
              <a:defRPr sz="3200"/>
            </a:pPr>
            <a:r>
              <a:rPr sz="3600" dirty="0" smtClean="0"/>
              <a:t>To </a:t>
            </a:r>
            <a:r>
              <a:rPr sz="3600" dirty="0"/>
              <a:t>enable global exception handling you need to add two nodes to struts.xml: global-exception-mapping and global-results.</a:t>
            </a:r>
          </a:p>
          <a:p>
            <a:pPr marL="1779961" lvl="1" indent="-571557">
              <a:buSzPct val="100000"/>
              <a:buFont typeface="Arial"/>
              <a:buChar char="•"/>
              <a:defRPr sz="3200"/>
            </a:pPr>
            <a:r>
              <a:rPr sz="3600" dirty="0"/>
              <a:t>Exception Handling Per Action: If you need to handle an exception in a specific way for a certain action you can use the exception-mapping node within the action </a:t>
            </a:r>
            <a:r>
              <a:rPr sz="3600" dirty="0" smtClean="0"/>
              <a:t>node.</a:t>
            </a:r>
            <a:endParaRPr lang="en-US" sz="3600" dirty="0" smtClean="0"/>
          </a:p>
          <a:p>
            <a:pPr marL="2988259" lvl="2" indent="-571557">
              <a:buSzPct val="100000"/>
              <a:buFont typeface="Arial"/>
              <a:buChar char="•"/>
              <a:defRPr sz="3200"/>
            </a:pPr>
            <a:r>
              <a:rPr sz="3600" dirty="0" smtClean="0"/>
              <a:t>An </a:t>
            </a:r>
            <a:r>
              <a:rPr sz="3600" dirty="0"/>
              <a:t>action-specific exception mapping will take precedence if the same exception is also mapped globally</a:t>
            </a:r>
            <a:r>
              <a:rPr sz="3600" dirty="0" smtClean="0"/>
              <a:t>.</a:t>
            </a:r>
            <a:endParaRPr sz="3600" dirty="0"/>
          </a:p>
        </p:txBody>
      </p:sp>
    </p:spTree>
    <p:extLst>
      <p:ext uri="{BB962C8B-B14F-4D97-AF65-F5344CB8AC3E}">
        <p14:creationId xmlns:p14="http://schemas.microsoft.com/office/powerpoint/2010/main" val="765221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8"/>
                                        </p:tgtEl>
                                        <p:attrNameLst>
                                          <p:attrName>style.visibility</p:attrName>
                                        </p:attrNameLst>
                                      </p:cBhvr>
                                      <p:to>
                                        <p:strVal val="visible"/>
                                      </p:to>
                                    </p:set>
                                    <p:anim calcmode="lin" valueType="num">
                                      <p:cBhvr>
                                        <p:cTn id="7" dur="1000" fill="hold"/>
                                        <p:tgtEl>
                                          <p:spTgt spid="298"/>
                                        </p:tgtEl>
                                        <p:attrNameLst>
                                          <p:attrName>ppt_x</p:attrName>
                                        </p:attrNameLst>
                                      </p:cBhvr>
                                      <p:tavLst>
                                        <p:tav tm="0">
                                          <p:val>
                                            <p:strVal val="0-#ppt_w/2"/>
                                          </p:val>
                                        </p:tav>
                                        <p:tav tm="100000">
                                          <p:val>
                                            <p:strVal val="#ppt_x"/>
                                          </p:val>
                                        </p:tav>
                                      </p:tavLst>
                                    </p:anim>
                                    <p:anim calcmode="lin" valueType="num">
                                      <p:cBhvr>
                                        <p:cTn id="8" dur="1000" fill="hold"/>
                                        <p:tgtEl>
                                          <p:spTgt spid="29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9"/>
                                        </p:tgtEl>
                                        <p:attrNameLst>
                                          <p:attrName>style.visibility</p:attrName>
                                        </p:attrNameLst>
                                      </p:cBhvr>
                                      <p:to>
                                        <p:strVal val="visible"/>
                                      </p:to>
                                    </p:set>
                                    <p:anim calcmode="lin" valueType="num">
                                      <p:cBhvr>
                                        <p:cTn id="12" dur="500" fill="hold"/>
                                        <p:tgtEl>
                                          <p:spTgt spid="299"/>
                                        </p:tgtEl>
                                        <p:attrNameLst>
                                          <p:attrName>ppt_x</p:attrName>
                                        </p:attrNameLst>
                                      </p:cBhvr>
                                      <p:tavLst>
                                        <p:tav tm="0">
                                          <p:val>
                                            <p:strVal val="#ppt_x"/>
                                          </p:val>
                                        </p:tav>
                                        <p:tav tm="100000">
                                          <p:val>
                                            <p:strVal val="#ppt_x"/>
                                          </p:val>
                                        </p:tav>
                                      </p:tavLst>
                                    </p:anim>
                                    <p:anim calcmode="lin" valueType="num">
                                      <p:cBhvr>
                                        <p:cTn id="13" dur="500" fill="hold"/>
                                        <p:tgtEl>
                                          <p:spTgt spid="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advAuto="0"/>
      <p:bldP spid="299"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Group 9"/>
          <p:cNvGrpSpPr/>
          <p:nvPr/>
        </p:nvGrpSpPr>
        <p:grpSpPr>
          <a:xfrm>
            <a:off x="19147628" y="9853826"/>
            <a:ext cx="3026674" cy="3026673"/>
            <a:chOff x="0" y="0"/>
            <a:chExt cx="3026475" cy="3026475"/>
          </a:xfrm>
        </p:grpSpPr>
        <p:graphicFrame>
          <p:nvGraphicFramePr>
            <p:cNvPr id="295"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6"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Exception Handling Struts2</a:t>
            </a:r>
          </a:p>
        </p:txBody>
      </p:sp>
      <p:sp>
        <p:nvSpPr>
          <p:cNvPr id="299" name="10 Conector recto"/>
          <p:cNvSpPr/>
          <p:nvPr/>
        </p:nvSpPr>
        <p:spPr>
          <a:xfrm>
            <a:off x="1905917" y="2763853"/>
            <a:ext cx="6945422" cy="1"/>
          </a:xfrm>
          <a:prstGeom prst="line">
            <a:avLst/>
          </a:prstGeom>
          <a:ln w="57150">
            <a:solidFill>
              <a:srgbClr val="C00000"/>
            </a:solidFill>
            <a:miter/>
          </a:ln>
        </p:spPr>
        <p:txBody>
          <a:bodyPr lIns="45722" rIns="45722"/>
          <a:lstStyle/>
          <a:p>
            <a:endParaRPr/>
          </a:p>
        </p:txBody>
      </p:sp>
      <p:sp>
        <p:nvSpPr>
          <p:cNvPr id="300"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smtClean="0"/>
              <a:t>You </a:t>
            </a:r>
            <a:r>
              <a:rPr sz="3600" dirty="0"/>
              <a:t>can configure the Struts 2 framework to log any uncaught </a:t>
            </a:r>
            <a:r>
              <a:rPr sz="3600" dirty="0" smtClean="0"/>
              <a:t>exceptions.</a:t>
            </a:r>
            <a:endParaRPr lang="en-US" sz="3600" dirty="0" smtClean="0"/>
          </a:p>
          <a:p>
            <a:pPr marL="571557" indent="-571557">
              <a:buSzPct val="100000"/>
              <a:buFont typeface="Arial"/>
              <a:buChar char="•"/>
              <a:defRPr sz="3200"/>
            </a:pPr>
            <a:r>
              <a:rPr sz="3600" dirty="0" smtClean="0"/>
              <a:t>To </a:t>
            </a:r>
            <a:r>
              <a:rPr sz="3600" dirty="0"/>
              <a:t>enable logging of the exceptions being handled by the Struts 2 framework you must specify some parameter values in </a:t>
            </a:r>
            <a:r>
              <a:rPr sz="3600" dirty="0" smtClean="0"/>
              <a:t>struts.xml.</a:t>
            </a:r>
            <a:endParaRPr lang="en-US" sz="3600" dirty="0" smtClean="0"/>
          </a:p>
          <a:p>
            <a:pPr marL="571557" indent="-571557">
              <a:buSzPct val="100000"/>
              <a:buFont typeface="Arial"/>
              <a:buChar char="•"/>
              <a:defRPr sz="3200"/>
            </a:pPr>
            <a:r>
              <a:rPr sz="3600" dirty="0" smtClean="0"/>
              <a:t>If </a:t>
            </a:r>
            <a:r>
              <a:rPr sz="3600" dirty="0"/>
              <a:t>you examine the ExceptionMappingInterceptor class API there are three parameter values you can set to enable logging (logEnabled), the log level to use (logLevel), and the log category (logCategory) to specify in the log </a:t>
            </a:r>
            <a:r>
              <a:rPr sz="3600" dirty="0" smtClean="0"/>
              <a:t>message.</a:t>
            </a:r>
            <a:endParaRPr lang="en-US" sz="3600" dirty="0" smtClean="0"/>
          </a:p>
          <a:p>
            <a:pPr marL="571557" indent="-571557">
              <a:buSzPct val="100000"/>
              <a:buFont typeface="Arial"/>
              <a:buChar char="•"/>
              <a:defRPr sz="3200"/>
            </a:pPr>
            <a:r>
              <a:rPr sz="3600" dirty="0" smtClean="0"/>
              <a:t>To </a:t>
            </a:r>
            <a:r>
              <a:rPr sz="3600" dirty="0"/>
              <a:t>set these parameter values for all actions that use a specific stack of interceptors in a package include the following in struts.xml just after the opening package node.</a:t>
            </a:r>
          </a:p>
          <a:p>
            <a:pPr marL="571557" indent="-571557">
              <a:buSzPct val="100000"/>
              <a:buFont typeface="Arial"/>
              <a:buChar char="•"/>
              <a:defRPr sz="3200"/>
            </a:pPr>
            <a:r>
              <a:rPr sz="3600" dirty="0"/>
              <a:t>You can display information about the exception in the browser if you want by using s:property tags with a value of exception and exceptionStack.</a:t>
            </a:r>
          </a:p>
        </p:txBody>
      </p:sp>
    </p:spTree>
    <p:extLst>
      <p:ext uri="{BB962C8B-B14F-4D97-AF65-F5344CB8AC3E}">
        <p14:creationId xmlns:p14="http://schemas.microsoft.com/office/powerpoint/2010/main" val="652900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8"/>
                                        </p:tgtEl>
                                        <p:attrNameLst>
                                          <p:attrName>style.visibility</p:attrName>
                                        </p:attrNameLst>
                                      </p:cBhvr>
                                      <p:to>
                                        <p:strVal val="visible"/>
                                      </p:to>
                                    </p:set>
                                    <p:anim calcmode="lin" valueType="num">
                                      <p:cBhvr>
                                        <p:cTn id="7" dur="1000" fill="hold"/>
                                        <p:tgtEl>
                                          <p:spTgt spid="298"/>
                                        </p:tgtEl>
                                        <p:attrNameLst>
                                          <p:attrName>ppt_x</p:attrName>
                                        </p:attrNameLst>
                                      </p:cBhvr>
                                      <p:tavLst>
                                        <p:tav tm="0">
                                          <p:val>
                                            <p:strVal val="0-#ppt_w/2"/>
                                          </p:val>
                                        </p:tav>
                                        <p:tav tm="100000">
                                          <p:val>
                                            <p:strVal val="#ppt_x"/>
                                          </p:val>
                                        </p:tav>
                                      </p:tavLst>
                                    </p:anim>
                                    <p:anim calcmode="lin" valueType="num">
                                      <p:cBhvr>
                                        <p:cTn id="8" dur="1000" fill="hold"/>
                                        <p:tgtEl>
                                          <p:spTgt spid="29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9"/>
                                        </p:tgtEl>
                                        <p:attrNameLst>
                                          <p:attrName>style.visibility</p:attrName>
                                        </p:attrNameLst>
                                      </p:cBhvr>
                                      <p:to>
                                        <p:strVal val="visible"/>
                                      </p:to>
                                    </p:set>
                                    <p:anim calcmode="lin" valueType="num">
                                      <p:cBhvr>
                                        <p:cTn id="12" dur="500" fill="hold"/>
                                        <p:tgtEl>
                                          <p:spTgt spid="299"/>
                                        </p:tgtEl>
                                        <p:attrNameLst>
                                          <p:attrName>ppt_x</p:attrName>
                                        </p:attrNameLst>
                                      </p:cBhvr>
                                      <p:tavLst>
                                        <p:tav tm="0">
                                          <p:val>
                                            <p:strVal val="#ppt_x"/>
                                          </p:val>
                                        </p:tav>
                                        <p:tav tm="100000">
                                          <p:val>
                                            <p:strVal val="#ppt_x"/>
                                          </p:val>
                                        </p:tav>
                                      </p:tavLst>
                                    </p:anim>
                                    <p:anim calcmode="lin" valueType="num">
                                      <p:cBhvr>
                                        <p:cTn id="13" dur="500" fill="hold"/>
                                        <p:tgtEl>
                                          <p:spTgt spid="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advAuto="0"/>
      <p:bldP spid="29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19915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a:t>
            </a:r>
            <a:r>
              <a:rPr lang="en-US" sz="4000" dirty="0">
                <a:ea typeface="Open Sans" panose="020B0606030504020204" pitchFamily="34" charset="0"/>
                <a:cs typeface="Open Sans" panose="020B0606030504020204" pitchFamily="34" charset="0"/>
              </a:rPr>
              <a:t>learn </a:t>
            </a:r>
            <a:r>
              <a:rPr lang="en-US" sz="4000">
                <a:ea typeface="Open Sans" panose="020B0606030504020204" pitchFamily="34" charset="0"/>
                <a:cs typeface="Open Sans" panose="020B0606030504020204" pitchFamily="34" charset="0"/>
              </a:rPr>
              <a:t>about </a:t>
            </a:r>
            <a:r>
              <a:rPr lang="en-US" sz="4000">
                <a:ea typeface="Open Sans" panose="020B0606030504020204" pitchFamily="34" charset="0"/>
                <a:cs typeface="Open Sans" panose="020B0606030504020204" pitchFamily="34" charset="0"/>
              </a:rPr>
              <a:t>Tiles Framework and Hibernate Integration</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Struts and Tiles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Struts with Hibernate Integration</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24604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Validations (Approaches: client-side and server-side)</a:t>
            </a: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DynaValidatorForm</a:t>
            </a:r>
            <a:r>
              <a:rPr lang="en-US" sz="3600" dirty="0">
                <a:ea typeface="Open Sans" panose="020B0606030504020204" pitchFamily="34" charset="0"/>
                <a:cs typeface="Open Sans" panose="020B0606030504020204" pitchFamily="34" charset="0"/>
              </a:rPr>
              <a:t> Class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Internationalization(I18N)</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Exception Handling in Struts</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 2: Validations</a:t>
            </a:r>
            <a:endParaRPr dirty="0"/>
          </a:p>
        </p:txBody>
      </p:sp>
      <p:sp>
        <p:nvSpPr>
          <p:cNvPr id="207" name="10 Conector recto"/>
          <p:cNvSpPr/>
          <p:nvPr/>
        </p:nvSpPr>
        <p:spPr>
          <a:xfrm>
            <a:off x="1905918" y="2763854"/>
            <a:ext cx="470625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At the Struts core, we have the validation framework that assists the application to run the rules to perform validation before the action method is executed</a:t>
            </a:r>
            <a:r>
              <a:rPr lang="en-US" sz="3600" dirty="0" smtClean="0"/>
              <a:t>.</a:t>
            </a:r>
          </a:p>
          <a:p>
            <a:pPr marL="571557" indent="-571557">
              <a:buSzPct val="100000"/>
              <a:buFont typeface="Arial"/>
              <a:buChar char="•"/>
              <a:defRPr sz="3600"/>
            </a:pPr>
            <a:r>
              <a:rPr lang="en-US" sz="3600" dirty="0"/>
              <a:t>Client side validation is usually achieved using </a:t>
            </a:r>
            <a:r>
              <a:rPr lang="en-US" sz="3600" dirty="0" err="1" smtClean="0"/>
              <a:t>Javascript</a:t>
            </a:r>
            <a:r>
              <a:rPr lang="en-US" sz="3600" dirty="0" smtClean="0"/>
              <a:t>.</a:t>
            </a:r>
          </a:p>
          <a:p>
            <a:pPr marL="571557" indent="-571557">
              <a:buSzPct val="100000"/>
              <a:buFont typeface="Arial"/>
              <a:buChar char="•"/>
              <a:defRPr sz="3600"/>
            </a:pPr>
            <a:r>
              <a:rPr lang="en-US" sz="3600" dirty="0" smtClean="0"/>
              <a:t>However</a:t>
            </a:r>
            <a:r>
              <a:rPr lang="en-US" sz="3600" dirty="0"/>
              <a:t>, one should not rely upon client side validation </a:t>
            </a:r>
            <a:r>
              <a:rPr lang="en-US" sz="3600" dirty="0" smtClean="0"/>
              <a:t>alone.</a:t>
            </a:r>
          </a:p>
          <a:p>
            <a:pPr marL="571557" indent="-571557">
              <a:buSzPct val="100000"/>
              <a:buFont typeface="Arial"/>
              <a:buChar char="•"/>
              <a:defRPr sz="3600"/>
            </a:pPr>
            <a:r>
              <a:rPr lang="en-US" sz="3600" dirty="0" smtClean="0"/>
              <a:t>The </a:t>
            </a:r>
            <a:r>
              <a:rPr lang="en-US" sz="3600" dirty="0"/>
              <a:t>best practices suggest that the validation should be introduced at all levels of your application framework</a:t>
            </a:r>
            <a:r>
              <a:rPr lang="en-US" sz="3600" dirty="0" smtClean="0"/>
              <a:t>.</a:t>
            </a:r>
          </a:p>
          <a:p>
            <a:pPr marL="571557" indent="-571557">
              <a:buSzPct val="100000"/>
              <a:buFont typeface="Arial"/>
              <a:buChar char="•"/>
              <a:defRPr sz="3600"/>
            </a:pPr>
            <a:r>
              <a:rPr lang="en-US" sz="3600" dirty="0" smtClean="0"/>
              <a:t>It is generally a good practice to validate the user input by:</a:t>
            </a:r>
          </a:p>
          <a:p>
            <a:pPr marL="1779840" lvl="1" indent="-571557">
              <a:buSzPct val="100000"/>
              <a:buFont typeface="Arial"/>
              <a:buChar char="•"/>
              <a:defRPr sz="3600"/>
            </a:pPr>
            <a:r>
              <a:rPr lang="en-US" sz="3600" dirty="0" smtClean="0"/>
              <a:t>Adding JavaScript validations in the HTML to validate the user inputs.</a:t>
            </a:r>
          </a:p>
          <a:p>
            <a:pPr marL="1779840" lvl="1" indent="-571557">
              <a:buSzPct val="100000"/>
              <a:buFont typeface="Arial"/>
              <a:buChar char="•"/>
              <a:defRPr sz="3600"/>
            </a:pPr>
            <a:r>
              <a:rPr lang="en-US" sz="3600" dirty="0" smtClean="0"/>
              <a:t>Validating the model received on the server controller check business rules.</a:t>
            </a:r>
          </a:p>
          <a:p>
            <a:pPr marL="571557" indent="-571557">
              <a:buSzPct val="100000"/>
              <a:buFont typeface="Arial"/>
              <a:buChar char="•"/>
              <a:defRPr sz="3600"/>
            </a:pPr>
            <a:r>
              <a:rPr lang="en-US" sz="3600" dirty="0" smtClean="0"/>
              <a:t>You can add validations on the server side by:</a:t>
            </a:r>
          </a:p>
          <a:p>
            <a:pPr marL="1779840" lvl="1" indent="-571557">
              <a:buSzPct val="100000"/>
              <a:buFont typeface="Arial"/>
              <a:buChar char="•"/>
              <a:defRPr sz="3600"/>
            </a:pPr>
            <a:r>
              <a:rPr lang="en-US" sz="3600" dirty="0" smtClean="0"/>
              <a:t>Adding code in your Action to validate the fields</a:t>
            </a:r>
          </a:p>
          <a:p>
            <a:pPr marL="1779840" lvl="1" indent="-571557">
              <a:buSzPct val="100000"/>
              <a:buFont typeface="Arial"/>
              <a:buChar char="•"/>
              <a:defRPr sz="3600"/>
            </a:pPr>
            <a:r>
              <a:rPr lang="en-US" sz="3600" dirty="0" smtClean="0"/>
              <a:t>Defining a validations xml file to be used by your action class.</a:t>
            </a:r>
          </a:p>
          <a:p>
            <a:pPr marL="571557" indent="-571557">
              <a:buSzPct val="100000"/>
              <a:buFont typeface="Arial"/>
              <a:buChar char="•"/>
              <a:defRPr sz="3600"/>
            </a:pPr>
            <a:r>
              <a:rPr lang="en-US" sz="3600" dirty="0" smtClean="0"/>
              <a:t>We will now take a look at the practical code examples to see the validation use cases and technologies using JavaScript and Struts.</a:t>
            </a:r>
            <a:endParaRPr lang="en-US" sz="3600" dirty="0"/>
          </a:p>
        </p:txBody>
      </p:sp>
    </p:spTree>
    <p:extLst>
      <p:ext uri="{BB962C8B-B14F-4D97-AF65-F5344CB8AC3E}">
        <p14:creationId xmlns:p14="http://schemas.microsoft.com/office/powerpoint/2010/main" val="129989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 2: Validations</a:t>
            </a:r>
            <a:endParaRPr dirty="0"/>
          </a:p>
        </p:txBody>
      </p:sp>
      <p:sp>
        <p:nvSpPr>
          <p:cNvPr id="207" name="10 Conector recto"/>
          <p:cNvSpPr/>
          <p:nvPr/>
        </p:nvSpPr>
        <p:spPr>
          <a:xfrm>
            <a:off x="1905918" y="2763854"/>
            <a:ext cx="470625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At the Struts core, we have the validation framework that assists the application to run the rules to perform validation before the action method is executed</a:t>
            </a:r>
            <a:r>
              <a:rPr lang="en-US" sz="3600" dirty="0" smtClean="0"/>
              <a:t>.</a:t>
            </a:r>
          </a:p>
          <a:p>
            <a:pPr marL="571557" indent="-571557">
              <a:buSzPct val="100000"/>
              <a:buFont typeface="Arial"/>
              <a:buChar char="•"/>
              <a:defRPr sz="3600"/>
            </a:pPr>
            <a:r>
              <a:rPr lang="en-US" sz="3600" dirty="0"/>
              <a:t>Client side validation is usually achieved using </a:t>
            </a:r>
            <a:r>
              <a:rPr lang="en-US" sz="3600" dirty="0" err="1" smtClean="0"/>
              <a:t>Javascript</a:t>
            </a:r>
            <a:r>
              <a:rPr lang="en-US" sz="3600" dirty="0" smtClean="0"/>
              <a:t>.</a:t>
            </a:r>
          </a:p>
          <a:p>
            <a:pPr marL="571557" indent="-571557">
              <a:buSzPct val="100000"/>
              <a:buFont typeface="Arial"/>
              <a:buChar char="•"/>
              <a:defRPr sz="3600"/>
            </a:pPr>
            <a:r>
              <a:rPr lang="en-US" sz="3600" dirty="0" smtClean="0"/>
              <a:t>However</a:t>
            </a:r>
            <a:r>
              <a:rPr lang="en-US" sz="3600" dirty="0"/>
              <a:t>, one should not rely upon client side validation </a:t>
            </a:r>
            <a:r>
              <a:rPr lang="en-US" sz="3600" dirty="0" smtClean="0"/>
              <a:t>alone.</a:t>
            </a:r>
          </a:p>
          <a:p>
            <a:pPr marL="571557" indent="-571557">
              <a:buSzPct val="100000"/>
              <a:buFont typeface="Arial"/>
              <a:buChar char="•"/>
              <a:defRPr sz="3600"/>
            </a:pPr>
            <a:r>
              <a:rPr lang="en-US" sz="3600" dirty="0" smtClean="0"/>
              <a:t>The </a:t>
            </a:r>
            <a:r>
              <a:rPr lang="en-US" sz="3600" dirty="0"/>
              <a:t>best practices suggest that the validation should be introduced at all levels of your application framework</a:t>
            </a:r>
            <a:r>
              <a:rPr lang="en-US" sz="3600" dirty="0" smtClean="0"/>
              <a:t>.</a:t>
            </a:r>
          </a:p>
          <a:p>
            <a:pPr marL="571557" indent="-571557">
              <a:buSzPct val="100000"/>
              <a:buFont typeface="Arial"/>
              <a:buChar char="•"/>
              <a:defRPr sz="3600"/>
            </a:pPr>
            <a:r>
              <a:rPr lang="en-US" sz="3600" dirty="0" smtClean="0"/>
              <a:t>It is generally a good practice to validate the user input by:</a:t>
            </a:r>
          </a:p>
          <a:p>
            <a:pPr marL="1779840" lvl="1" indent="-571557">
              <a:buSzPct val="100000"/>
              <a:buFont typeface="Arial"/>
              <a:buChar char="•"/>
              <a:defRPr sz="3600"/>
            </a:pPr>
            <a:r>
              <a:rPr lang="en-US" sz="3600" dirty="0" smtClean="0"/>
              <a:t>Adding JavaScript validations in the HTML to validate the user inputs.</a:t>
            </a:r>
          </a:p>
          <a:p>
            <a:pPr marL="1779840" lvl="1" indent="-571557">
              <a:buSzPct val="100000"/>
              <a:buFont typeface="Arial"/>
              <a:buChar char="•"/>
              <a:defRPr sz="3600"/>
            </a:pPr>
            <a:r>
              <a:rPr lang="en-US" sz="3600" dirty="0" smtClean="0"/>
              <a:t>Validating the model received on the server controller check business rules.</a:t>
            </a:r>
          </a:p>
          <a:p>
            <a:pPr marL="571557" indent="-571557">
              <a:buSzPct val="100000"/>
              <a:buFont typeface="Arial"/>
              <a:buChar char="•"/>
              <a:defRPr sz="3600"/>
            </a:pPr>
            <a:r>
              <a:rPr lang="en-US" sz="3600" dirty="0" smtClean="0"/>
              <a:t>You can add validations on the server side by:</a:t>
            </a:r>
          </a:p>
          <a:p>
            <a:pPr marL="1779840" lvl="1" indent="-571557">
              <a:buSzPct val="100000"/>
              <a:buFont typeface="Arial"/>
              <a:buChar char="•"/>
              <a:defRPr sz="3600"/>
            </a:pPr>
            <a:r>
              <a:rPr lang="en-US" sz="3600" dirty="0" smtClean="0"/>
              <a:t>Adding code in your Action to validate the fields</a:t>
            </a:r>
          </a:p>
          <a:p>
            <a:pPr marL="1779840" lvl="1" indent="-571557">
              <a:buSzPct val="100000"/>
              <a:buFont typeface="Arial"/>
              <a:buChar char="•"/>
              <a:defRPr sz="3600"/>
            </a:pPr>
            <a:r>
              <a:rPr lang="en-US" sz="3600" dirty="0" smtClean="0"/>
              <a:t>Defining a validations xml file to be used by your action class.</a:t>
            </a:r>
          </a:p>
          <a:p>
            <a:pPr marL="571557" indent="-571557">
              <a:buSzPct val="100000"/>
              <a:buFont typeface="Arial"/>
              <a:buChar char="•"/>
              <a:defRPr sz="3600"/>
            </a:pPr>
            <a:r>
              <a:rPr lang="en-US" sz="3600" dirty="0" smtClean="0"/>
              <a:t>We will now take a look at the practical code examples to see the validation use cases and </a:t>
            </a:r>
            <a:r>
              <a:rPr lang="en-US" sz="3600" smtClean="0"/>
              <a:t>technologies using JavaScript and Struts.</a:t>
            </a:r>
            <a:endParaRPr lang="en-US" sz="3600"/>
          </a:p>
        </p:txBody>
      </p:sp>
    </p:spTree>
    <p:extLst>
      <p:ext uri="{BB962C8B-B14F-4D97-AF65-F5344CB8AC3E}">
        <p14:creationId xmlns:p14="http://schemas.microsoft.com/office/powerpoint/2010/main" val="2151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 2: jQuery Validations Plugin</a:t>
            </a:r>
            <a:endParaRPr dirty="0"/>
          </a:p>
        </p:txBody>
      </p:sp>
      <p:sp>
        <p:nvSpPr>
          <p:cNvPr id="207" name="10 Conector recto"/>
          <p:cNvSpPr/>
          <p:nvPr/>
        </p:nvSpPr>
        <p:spPr>
          <a:xfrm>
            <a:off x="1905917" y="2763854"/>
            <a:ext cx="8081631"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jQuery validator plugin can be used to inject validations logic in the client side code (HTML) to perform validations in the browser itself.</a:t>
            </a:r>
          </a:p>
          <a:p>
            <a:pPr marL="571557" indent="-571557">
              <a:buSzPct val="100000"/>
              <a:buFont typeface="Arial"/>
              <a:buChar char="•"/>
              <a:defRPr sz="3600"/>
            </a:pPr>
            <a:r>
              <a:rPr lang="en-US" sz="3600" dirty="0"/>
              <a:t>Step 1: Include jQuery: &lt;script </a:t>
            </a:r>
            <a:r>
              <a:rPr lang="en-US" sz="3600" dirty="0" err="1"/>
              <a:t>src</a:t>
            </a:r>
            <a:r>
              <a:rPr lang="en-US" sz="3600" dirty="0"/>
              <a:t>="https://</a:t>
            </a:r>
            <a:r>
              <a:rPr lang="en-US" sz="3600" dirty="0" err="1"/>
              <a:t>cdn.jsdelivr.net</a:t>
            </a:r>
            <a:r>
              <a:rPr lang="en-US" sz="3600" dirty="0"/>
              <a:t>/</a:t>
            </a:r>
            <a:r>
              <a:rPr lang="en-US" sz="3600" dirty="0" err="1"/>
              <a:t>jquery</a:t>
            </a:r>
            <a:r>
              <a:rPr lang="en-US" sz="3600" dirty="0"/>
              <a:t>/1.12.4/</a:t>
            </a:r>
            <a:r>
              <a:rPr lang="en-US" sz="3600" dirty="0" err="1"/>
              <a:t>jquery.min.js</a:t>
            </a:r>
            <a:r>
              <a:rPr lang="en-US" sz="3600" dirty="0"/>
              <a:t>"&gt;&lt;/script</a:t>
            </a:r>
            <a:r>
              <a:rPr lang="en-US" sz="3600" dirty="0" smtClean="0"/>
              <a:t>&gt;</a:t>
            </a:r>
          </a:p>
          <a:p>
            <a:pPr marL="571557" indent="-571557">
              <a:buSzPct val="100000"/>
              <a:buFont typeface="Arial"/>
              <a:buChar char="•"/>
              <a:defRPr sz="3600"/>
            </a:pPr>
            <a:r>
              <a:rPr lang="en-US" sz="3600" dirty="0"/>
              <a:t>Step 2: Include the jQuery Validation Plugin: &lt;script </a:t>
            </a:r>
            <a:r>
              <a:rPr lang="en-US" sz="3600" dirty="0" err="1"/>
              <a:t>src</a:t>
            </a:r>
            <a:r>
              <a:rPr lang="en-US" sz="3600" dirty="0"/>
              <a:t>="https://</a:t>
            </a:r>
            <a:r>
              <a:rPr lang="en-US" sz="3600" dirty="0" err="1"/>
              <a:t>cdn.jsdelivr.net</a:t>
            </a:r>
            <a:r>
              <a:rPr lang="en-US" sz="3600" dirty="0"/>
              <a:t>/</a:t>
            </a:r>
            <a:r>
              <a:rPr lang="en-US" sz="3600" dirty="0" err="1"/>
              <a:t>jquery.validation</a:t>
            </a:r>
            <a:r>
              <a:rPr lang="en-US" sz="3600" dirty="0"/>
              <a:t>/1.15.1/</a:t>
            </a:r>
            <a:r>
              <a:rPr lang="en-US" sz="3600" dirty="0" err="1"/>
              <a:t>jquery.validate.min.js</a:t>
            </a:r>
            <a:r>
              <a:rPr lang="en-US" sz="3600" dirty="0"/>
              <a:t>"&gt;&lt;/script</a:t>
            </a:r>
            <a:r>
              <a:rPr lang="en-US" sz="3600" dirty="0" smtClean="0"/>
              <a:t>&gt;</a:t>
            </a:r>
          </a:p>
          <a:p>
            <a:pPr marL="571557" indent="-571557">
              <a:buSzPct val="100000"/>
              <a:buFont typeface="Arial"/>
              <a:buChar char="•"/>
              <a:defRPr sz="3600"/>
            </a:pPr>
            <a:r>
              <a:rPr lang="en-US" sz="3600" dirty="0"/>
              <a:t>Step 3: Create the HTML </a:t>
            </a:r>
            <a:r>
              <a:rPr lang="en-US" sz="3600" dirty="0" smtClean="0"/>
              <a:t>Form</a:t>
            </a:r>
          </a:p>
          <a:p>
            <a:pPr marL="571557" indent="-571557">
              <a:buSzPct val="100000"/>
              <a:buFont typeface="Arial"/>
              <a:buChar char="•"/>
              <a:defRPr sz="3600"/>
            </a:pPr>
            <a:r>
              <a:rPr lang="en-US" sz="3600" dirty="0"/>
              <a:t>Step 4: Create Styles for the </a:t>
            </a:r>
            <a:r>
              <a:rPr lang="en-US" sz="3600" dirty="0" smtClean="0"/>
              <a:t>Form (optional)</a:t>
            </a:r>
          </a:p>
          <a:p>
            <a:pPr marL="571557" indent="-571557">
              <a:buSzPct val="100000"/>
              <a:buFont typeface="Arial"/>
              <a:buChar char="•"/>
              <a:defRPr sz="3600"/>
            </a:pPr>
            <a:r>
              <a:rPr lang="en-US" sz="3600" dirty="0"/>
              <a:t>Step 5: Create the Validation </a:t>
            </a:r>
            <a:r>
              <a:rPr lang="en-US" sz="3600" dirty="0" smtClean="0"/>
              <a:t>Rules (in JavaScript code)</a:t>
            </a:r>
            <a:endParaRPr lang="en-US" sz="3600" dirty="0"/>
          </a:p>
        </p:txBody>
      </p:sp>
    </p:spTree>
    <p:extLst>
      <p:ext uri="{BB962C8B-B14F-4D97-AF65-F5344CB8AC3E}">
        <p14:creationId xmlns:p14="http://schemas.microsoft.com/office/powerpoint/2010/main" val="866311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 name="Group 9"/>
          <p:cNvGrpSpPr/>
          <p:nvPr/>
        </p:nvGrpSpPr>
        <p:grpSpPr>
          <a:xfrm>
            <a:off x="19147628" y="9853826"/>
            <a:ext cx="3026674" cy="3026673"/>
            <a:chOff x="0" y="0"/>
            <a:chExt cx="3026475" cy="3026475"/>
          </a:xfrm>
        </p:grpSpPr>
        <p:graphicFrame>
          <p:nvGraphicFramePr>
            <p:cNvPr id="27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Validator Framework</a:t>
            </a:r>
          </a:p>
        </p:txBody>
      </p:sp>
      <p:sp>
        <p:nvSpPr>
          <p:cNvPr id="278" name="10 Conector recto"/>
          <p:cNvSpPr/>
          <p:nvPr/>
        </p:nvSpPr>
        <p:spPr>
          <a:xfrm>
            <a:off x="1905917" y="2763854"/>
            <a:ext cx="4886277" cy="0"/>
          </a:xfrm>
          <a:prstGeom prst="line">
            <a:avLst/>
          </a:prstGeom>
          <a:ln w="57150">
            <a:solidFill>
              <a:srgbClr val="C00000"/>
            </a:solidFill>
            <a:miter/>
          </a:ln>
        </p:spPr>
        <p:txBody>
          <a:bodyPr lIns="45722" rIns="45722"/>
          <a:lstStyle/>
          <a:p>
            <a:endParaRPr/>
          </a:p>
        </p:txBody>
      </p:sp>
      <p:sp>
        <p:nvSpPr>
          <p:cNvPr id="279"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Struts 2 validation is configured via XML or annotations. Manual validation in the action is also possible, and may be combined with XML and annotation-driven validation.</a:t>
            </a:r>
          </a:p>
          <a:p>
            <a:pPr marL="571557" indent="-571557">
              <a:buSzPct val="100000"/>
              <a:buFont typeface="Arial"/>
              <a:buChar char="•"/>
              <a:defRPr sz="3200"/>
            </a:pPr>
            <a:r>
              <a:rPr sz="3600" dirty="0"/>
              <a:t>Validation also depends on both the validation and workflow interceptors (both are included in the default interceptor stack). The validation interceptor does the validation itself and creates a list of field-specific errors. The workflow interceptor checks for the presence of validation errors: if any are found, it returns the "input" result (by default), taking the user back to the form which contained the validation errors.</a:t>
            </a:r>
          </a:p>
          <a:p>
            <a:pPr marL="571557" indent="-571557">
              <a:buSzPct val="100000"/>
              <a:buFont typeface="Arial"/>
              <a:buChar char="•"/>
              <a:defRPr sz="3200"/>
            </a:pPr>
            <a:r>
              <a:rPr sz="3600" dirty="0"/>
              <a:t>If we're using the default settings and our action doesn't have an "input" result defined and there are validation (or, incidentally, type conversion) errors, we'll get an error message back telling us there's no "input" result defined for the action.</a:t>
            </a:r>
          </a:p>
          <a:p>
            <a:pPr marL="571557" indent="-571557">
              <a:buSzPct val="100000"/>
              <a:buFont typeface="Arial"/>
              <a:buChar char="•"/>
              <a:defRPr sz="3200"/>
            </a:pPr>
            <a:r>
              <a:rPr sz="3600" dirty="0"/>
              <a:t>So there are 3 ways to implement Validations in Struts2 Application:</a:t>
            </a:r>
          </a:p>
          <a:p>
            <a:pPr marL="1779961" lvl="1" indent="-571557">
              <a:buSzPct val="100000"/>
              <a:buFont typeface="Arial"/>
              <a:buChar char="•"/>
              <a:defRPr sz="3200"/>
            </a:pPr>
            <a:r>
              <a:rPr sz="3600" dirty="0"/>
              <a:t>Implementing the “validate” method in the action class.</a:t>
            </a:r>
          </a:p>
          <a:p>
            <a:pPr marL="1779961" lvl="1" indent="-571557">
              <a:buSzPct val="100000"/>
              <a:buFont typeface="Arial"/>
              <a:buChar char="•"/>
              <a:defRPr sz="3200"/>
            </a:pPr>
            <a:r>
              <a:rPr sz="3600" dirty="0"/>
              <a:t>Xml configuration file.</a:t>
            </a:r>
          </a:p>
          <a:p>
            <a:pPr marL="1779961" lvl="1" indent="-571557">
              <a:buSzPct val="100000"/>
              <a:buFont typeface="Arial"/>
              <a:buChar char="•"/>
              <a:defRPr sz="3200"/>
            </a:pPr>
            <a:r>
              <a:rPr sz="3600" dirty="0"/>
              <a:t>Annotations based validation.</a:t>
            </a:r>
          </a:p>
        </p:txBody>
      </p:sp>
    </p:spTree>
    <p:extLst>
      <p:ext uri="{BB962C8B-B14F-4D97-AF65-F5344CB8AC3E}">
        <p14:creationId xmlns:p14="http://schemas.microsoft.com/office/powerpoint/2010/main" val="22117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7"/>
                                        </p:tgtEl>
                                        <p:attrNameLst>
                                          <p:attrName>style.visibility</p:attrName>
                                        </p:attrNameLst>
                                      </p:cBhvr>
                                      <p:to>
                                        <p:strVal val="visible"/>
                                      </p:to>
                                    </p:set>
                                    <p:anim calcmode="lin" valueType="num">
                                      <p:cBhvr>
                                        <p:cTn id="7" dur="1000" fill="hold"/>
                                        <p:tgtEl>
                                          <p:spTgt spid="277"/>
                                        </p:tgtEl>
                                        <p:attrNameLst>
                                          <p:attrName>ppt_x</p:attrName>
                                        </p:attrNameLst>
                                      </p:cBhvr>
                                      <p:tavLst>
                                        <p:tav tm="0">
                                          <p:val>
                                            <p:strVal val="0-#ppt_w/2"/>
                                          </p:val>
                                        </p:tav>
                                        <p:tav tm="100000">
                                          <p:val>
                                            <p:strVal val="#ppt_x"/>
                                          </p:val>
                                        </p:tav>
                                      </p:tavLst>
                                    </p:anim>
                                    <p:anim calcmode="lin" valueType="num">
                                      <p:cBhvr>
                                        <p:cTn id="8" dur="1000" fill="hold"/>
                                        <p:tgtEl>
                                          <p:spTgt spid="27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8"/>
                                        </p:tgtEl>
                                        <p:attrNameLst>
                                          <p:attrName>style.visibility</p:attrName>
                                        </p:attrNameLst>
                                      </p:cBhvr>
                                      <p:to>
                                        <p:strVal val="visible"/>
                                      </p:to>
                                    </p:set>
                                    <p:anim calcmode="lin" valueType="num">
                                      <p:cBhvr>
                                        <p:cTn id="12" dur="500" fill="hold"/>
                                        <p:tgtEl>
                                          <p:spTgt spid="278"/>
                                        </p:tgtEl>
                                        <p:attrNameLst>
                                          <p:attrName>ppt_x</p:attrName>
                                        </p:attrNameLst>
                                      </p:cBhvr>
                                      <p:tavLst>
                                        <p:tav tm="0">
                                          <p:val>
                                            <p:strVal val="#ppt_x"/>
                                          </p:val>
                                        </p:tav>
                                        <p:tav tm="100000">
                                          <p:val>
                                            <p:strVal val="#ppt_x"/>
                                          </p:val>
                                        </p:tav>
                                      </p:tavLst>
                                    </p:anim>
                                    <p:anim calcmode="lin" valueType="num">
                                      <p:cBhvr>
                                        <p:cTn id="13" dur="500" fill="hold"/>
                                        <p:tgtEl>
                                          <p:spTgt spid="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advAuto="0"/>
      <p:bldP spid="27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 name="Group 9"/>
          <p:cNvGrpSpPr/>
          <p:nvPr/>
        </p:nvGrpSpPr>
        <p:grpSpPr>
          <a:xfrm>
            <a:off x="19147628" y="9853826"/>
            <a:ext cx="3026674" cy="3026673"/>
            <a:chOff x="0" y="0"/>
            <a:chExt cx="3026475" cy="3026475"/>
          </a:xfrm>
        </p:grpSpPr>
        <p:graphicFrame>
          <p:nvGraphicFramePr>
            <p:cNvPr id="28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Bundled Validators</a:t>
            </a:r>
          </a:p>
        </p:txBody>
      </p:sp>
      <p:sp>
        <p:nvSpPr>
          <p:cNvPr id="285" name="10 Conector recto"/>
          <p:cNvSpPr/>
          <p:nvPr/>
        </p:nvSpPr>
        <p:spPr>
          <a:xfrm>
            <a:off x="1905918" y="2763854"/>
            <a:ext cx="4391221" cy="0"/>
          </a:xfrm>
          <a:prstGeom prst="line">
            <a:avLst/>
          </a:prstGeom>
          <a:ln w="57150">
            <a:solidFill>
              <a:srgbClr val="C00000"/>
            </a:solidFill>
            <a:miter/>
          </a:ln>
        </p:spPr>
        <p:txBody>
          <a:bodyPr lIns="45722" rIns="45722"/>
          <a:lstStyle/>
          <a:p>
            <a:endParaRPr/>
          </a:p>
        </p:txBody>
      </p:sp>
      <p:sp>
        <p:nvSpPr>
          <p:cNvPr id="286"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defRPr sz="2400"/>
            </a:pPr>
            <a:r>
              <a:rPr sz="3600" dirty="0"/>
              <a:t>Struts2 framework is pre-loaded with the following validators</a:t>
            </a:r>
          </a:p>
          <a:p>
            <a:pPr marL="1779961" lvl="1" indent="-571557">
              <a:buSzPct val="100000"/>
              <a:buFont typeface="Arial"/>
              <a:buChar char="•"/>
              <a:defRPr sz="2400"/>
            </a:pPr>
            <a:r>
              <a:rPr sz="3600" dirty="0"/>
              <a:t>conversion validator: Field Validator that checks if a conversion error occurred for this field.</a:t>
            </a:r>
          </a:p>
          <a:p>
            <a:pPr marL="1779961" lvl="1" indent="-571557">
              <a:buSzPct val="100000"/>
              <a:buFont typeface="Arial"/>
              <a:buChar char="•"/>
              <a:defRPr sz="2400"/>
            </a:pPr>
            <a:r>
              <a:rPr sz="3600" dirty="0"/>
              <a:t>date validator: Field Validator that checks if the date supplied is within a specific range.</a:t>
            </a:r>
          </a:p>
          <a:p>
            <a:pPr marL="1779961" lvl="1" indent="-571557">
              <a:buSzPct val="100000"/>
              <a:buFont typeface="Arial"/>
              <a:buChar char="•"/>
              <a:defRPr sz="2400"/>
            </a:pPr>
            <a:r>
              <a:rPr sz="3600" dirty="0"/>
              <a:t>double validator: Field Validator that checks if the double specified is within a certain range.</a:t>
            </a:r>
          </a:p>
          <a:p>
            <a:pPr marL="1779961" lvl="1" indent="-571557">
              <a:buSzPct val="100000"/>
              <a:buFont typeface="Arial"/>
              <a:buChar char="•"/>
              <a:defRPr sz="2400"/>
            </a:pPr>
            <a:r>
              <a:rPr sz="3600" dirty="0"/>
              <a:t>email validator: EmailValidator checks that a given String field, if not empty, is a valid email address.</a:t>
            </a:r>
          </a:p>
          <a:p>
            <a:pPr marL="1779961" lvl="1" indent="-571557">
              <a:buSzPct val="100000"/>
              <a:buFont typeface="Arial"/>
              <a:buChar char="•"/>
              <a:defRPr sz="2400"/>
            </a:pPr>
            <a:r>
              <a:rPr sz="3600" dirty="0"/>
              <a:t>expression validator: A Non-Field Level validator that validates based on regular expression supplied.</a:t>
            </a:r>
          </a:p>
          <a:p>
            <a:pPr marL="1779961" lvl="1" indent="-571557">
              <a:buSzPct val="100000"/>
              <a:buFont typeface="Arial"/>
              <a:buChar char="•"/>
              <a:defRPr sz="2400"/>
            </a:pPr>
            <a:r>
              <a:rPr sz="3600" dirty="0"/>
              <a:t>fieldexpression validator: Validates a field using an OGNL expression.</a:t>
            </a:r>
          </a:p>
          <a:p>
            <a:pPr marL="1779961" lvl="1" indent="-571557">
              <a:buSzPct val="100000"/>
              <a:buFont typeface="Arial"/>
              <a:buChar char="•"/>
              <a:defRPr sz="2400"/>
            </a:pPr>
            <a:r>
              <a:rPr sz="3600" dirty="0"/>
              <a:t>int validator: Field Validator that checks if the integer specified is within a certain range.</a:t>
            </a:r>
          </a:p>
          <a:p>
            <a:pPr marL="1779961" lvl="1" indent="-571557">
              <a:buSzPct val="100000"/>
              <a:buFont typeface="Arial"/>
              <a:buChar char="•"/>
              <a:defRPr sz="2400"/>
            </a:pPr>
            <a:r>
              <a:rPr sz="3600" dirty="0"/>
              <a:t>regex validator: Validates a string field using a regular expression.</a:t>
            </a:r>
          </a:p>
          <a:p>
            <a:pPr marL="1779961" lvl="1" indent="-571557">
              <a:buSzPct val="100000"/>
              <a:buFont typeface="Arial"/>
              <a:buChar char="•"/>
              <a:defRPr sz="2400"/>
            </a:pPr>
            <a:r>
              <a:rPr sz="3600" dirty="0"/>
              <a:t>required validator: RequiredFieldValidator checks if the specified field is not null.</a:t>
            </a:r>
          </a:p>
          <a:p>
            <a:pPr marL="1779961" lvl="1" indent="-571557">
              <a:buSzPct val="100000"/>
              <a:buFont typeface="Arial"/>
              <a:buChar char="•"/>
              <a:defRPr sz="2400"/>
            </a:pPr>
            <a:r>
              <a:rPr sz="3600" dirty="0"/>
              <a:t>requiredstring validator: RequiredStringValidator checks that a String field is non-null and has a length &gt; 0. (i.e. it isn't ""). The "trim" parameter determines whether it will {@link String#trim() trim} the String before performing the length check. If unspecified, the String will be trimmed.</a:t>
            </a:r>
          </a:p>
          <a:p>
            <a:pPr marL="1779961" lvl="1" indent="-571557">
              <a:buSzPct val="100000"/>
              <a:buFont typeface="Arial"/>
              <a:buChar char="•"/>
              <a:defRPr sz="2400"/>
            </a:pPr>
            <a:r>
              <a:rPr sz="3600" dirty="0"/>
              <a:t>short validator: Field Validator that checks if the short specified is within a certain range</a:t>
            </a:r>
            <a:r>
              <a:rPr sz="3600" dirty="0" smtClean="0"/>
              <a:t>.</a:t>
            </a:r>
            <a:endParaRPr sz="3600" dirty="0"/>
          </a:p>
        </p:txBody>
      </p:sp>
    </p:spTree>
    <p:extLst>
      <p:ext uri="{BB962C8B-B14F-4D97-AF65-F5344CB8AC3E}">
        <p14:creationId xmlns:p14="http://schemas.microsoft.com/office/powerpoint/2010/main" val="1044212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4"/>
                                        </p:tgtEl>
                                        <p:attrNameLst>
                                          <p:attrName>style.visibility</p:attrName>
                                        </p:attrNameLst>
                                      </p:cBhvr>
                                      <p:to>
                                        <p:strVal val="visible"/>
                                      </p:to>
                                    </p:set>
                                    <p:anim calcmode="lin" valueType="num">
                                      <p:cBhvr>
                                        <p:cTn id="7" dur="1000" fill="hold"/>
                                        <p:tgtEl>
                                          <p:spTgt spid="284"/>
                                        </p:tgtEl>
                                        <p:attrNameLst>
                                          <p:attrName>ppt_x</p:attrName>
                                        </p:attrNameLst>
                                      </p:cBhvr>
                                      <p:tavLst>
                                        <p:tav tm="0">
                                          <p:val>
                                            <p:strVal val="0-#ppt_w/2"/>
                                          </p:val>
                                        </p:tav>
                                        <p:tav tm="100000">
                                          <p:val>
                                            <p:strVal val="#ppt_x"/>
                                          </p:val>
                                        </p:tav>
                                      </p:tavLst>
                                    </p:anim>
                                    <p:anim calcmode="lin" valueType="num">
                                      <p:cBhvr>
                                        <p:cTn id="8" dur="100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5"/>
                                        </p:tgtEl>
                                        <p:attrNameLst>
                                          <p:attrName>style.visibility</p:attrName>
                                        </p:attrNameLst>
                                      </p:cBhvr>
                                      <p:to>
                                        <p:strVal val="visible"/>
                                      </p:to>
                                    </p:set>
                                    <p:anim calcmode="lin" valueType="num">
                                      <p:cBhvr>
                                        <p:cTn id="12" dur="500" fill="hold"/>
                                        <p:tgtEl>
                                          <p:spTgt spid="285"/>
                                        </p:tgtEl>
                                        <p:attrNameLst>
                                          <p:attrName>ppt_x</p:attrName>
                                        </p:attrNameLst>
                                      </p:cBhvr>
                                      <p:tavLst>
                                        <p:tav tm="0">
                                          <p:val>
                                            <p:strVal val="#ppt_x"/>
                                          </p:val>
                                        </p:tav>
                                        <p:tav tm="100000">
                                          <p:val>
                                            <p:strVal val="#ppt_x"/>
                                          </p:val>
                                        </p:tav>
                                      </p:tavLst>
                                    </p:anim>
                                    <p:anim calcmode="lin" valueType="num">
                                      <p:cBhvr>
                                        <p:cTn id="13"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P spid="28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 name="Group 9"/>
          <p:cNvGrpSpPr/>
          <p:nvPr/>
        </p:nvGrpSpPr>
        <p:grpSpPr>
          <a:xfrm>
            <a:off x="19147628" y="9853826"/>
            <a:ext cx="3026674" cy="3026673"/>
            <a:chOff x="0" y="0"/>
            <a:chExt cx="3026475" cy="3026475"/>
          </a:xfrm>
        </p:grpSpPr>
        <p:graphicFrame>
          <p:nvGraphicFramePr>
            <p:cNvPr id="28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Bundled Validators</a:t>
            </a:r>
          </a:p>
        </p:txBody>
      </p:sp>
      <p:sp>
        <p:nvSpPr>
          <p:cNvPr id="285" name="10 Conector recto"/>
          <p:cNvSpPr/>
          <p:nvPr/>
        </p:nvSpPr>
        <p:spPr>
          <a:xfrm>
            <a:off x="1905918" y="2763854"/>
            <a:ext cx="4391221" cy="0"/>
          </a:xfrm>
          <a:prstGeom prst="line">
            <a:avLst/>
          </a:prstGeom>
          <a:ln w="57150">
            <a:solidFill>
              <a:srgbClr val="C00000"/>
            </a:solidFill>
            <a:miter/>
          </a:ln>
        </p:spPr>
        <p:txBody>
          <a:bodyPr lIns="45722" rIns="45722"/>
          <a:lstStyle/>
          <a:p>
            <a:endParaRPr/>
          </a:p>
        </p:txBody>
      </p:sp>
      <p:sp>
        <p:nvSpPr>
          <p:cNvPr id="286"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defRPr sz="2400"/>
            </a:pPr>
            <a:r>
              <a:rPr sz="3600" dirty="0"/>
              <a:t>Struts2 framework is pre-loaded with the following validators</a:t>
            </a:r>
          </a:p>
          <a:p>
            <a:pPr marL="1779961" lvl="1" indent="-571557">
              <a:buSzPct val="100000"/>
              <a:buFont typeface="Arial"/>
              <a:buChar char="•"/>
              <a:defRPr sz="2400"/>
            </a:pPr>
            <a:r>
              <a:rPr sz="3600" dirty="0" smtClean="0"/>
              <a:t>stringlength </a:t>
            </a:r>
            <a:r>
              <a:rPr sz="3600" dirty="0"/>
              <a:t>validator: StringLengthFieldValidator checks that a String field is of a certain length. If the "minLength" parameter is specified, it will make sure that the String has at least that many characters. If the "maxLength" parameter is specified, it will make sure that the String has at most that many characters. The "trim" parameter determines whether it will {@link String#trim() trim} the String before performing the length check. If unspecified, the String will be trimmed.</a:t>
            </a:r>
          </a:p>
          <a:p>
            <a:pPr marL="1779961" lvl="1" indent="-571557">
              <a:buSzPct val="100000"/>
              <a:buFont typeface="Arial"/>
              <a:buChar char="•"/>
              <a:defRPr sz="2400"/>
            </a:pPr>
            <a:r>
              <a:rPr sz="3600" dirty="0"/>
              <a:t>url validator: URLValidator checks that a given field is a String and a valid URL.</a:t>
            </a:r>
          </a:p>
          <a:p>
            <a:pPr marL="1779961" lvl="1" indent="-571557">
              <a:buSzPct val="100000"/>
              <a:buFont typeface="Arial"/>
              <a:buChar char="•"/>
              <a:defRPr sz="2400"/>
            </a:pPr>
            <a:r>
              <a:rPr sz="3600" dirty="0"/>
              <a:t>visitor validator: The VisitorFieldValidator allows you to forward validation to object properties of your action using the object's own validation files. This allows you to use the ModelDriven development pattern and manage your validations for your models in one place, where they belong, next to your model classes. The VisitorFieldValidator can handle either simple Object properties, Collections of Objects, or Arrays.</a:t>
            </a:r>
          </a:p>
          <a:p>
            <a:pPr marL="1779961" lvl="1" indent="-571557">
              <a:buSzPct val="100000"/>
              <a:buFont typeface="Arial"/>
              <a:buChar char="•"/>
              <a:defRPr sz="2400"/>
            </a:pPr>
            <a:r>
              <a:rPr sz="3600" dirty="0"/>
              <a:t>conditionalvisitor validator: The ConditionalVisitorFieldValidator will forward validation to the VisitorFieldValidator only if the expression will evaluate to true.</a:t>
            </a:r>
          </a:p>
        </p:txBody>
      </p:sp>
    </p:spTree>
    <p:extLst>
      <p:ext uri="{BB962C8B-B14F-4D97-AF65-F5344CB8AC3E}">
        <p14:creationId xmlns:p14="http://schemas.microsoft.com/office/powerpoint/2010/main" val="1778810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4"/>
                                        </p:tgtEl>
                                        <p:attrNameLst>
                                          <p:attrName>style.visibility</p:attrName>
                                        </p:attrNameLst>
                                      </p:cBhvr>
                                      <p:to>
                                        <p:strVal val="visible"/>
                                      </p:to>
                                    </p:set>
                                    <p:anim calcmode="lin" valueType="num">
                                      <p:cBhvr>
                                        <p:cTn id="7" dur="1000" fill="hold"/>
                                        <p:tgtEl>
                                          <p:spTgt spid="284"/>
                                        </p:tgtEl>
                                        <p:attrNameLst>
                                          <p:attrName>ppt_x</p:attrName>
                                        </p:attrNameLst>
                                      </p:cBhvr>
                                      <p:tavLst>
                                        <p:tav tm="0">
                                          <p:val>
                                            <p:strVal val="0-#ppt_w/2"/>
                                          </p:val>
                                        </p:tav>
                                        <p:tav tm="100000">
                                          <p:val>
                                            <p:strVal val="#ppt_x"/>
                                          </p:val>
                                        </p:tav>
                                      </p:tavLst>
                                    </p:anim>
                                    <p:anim calcmode="lin" valueType="num">
                                      <p:cBhvr>
                                        <p:cTn id="8" dur="100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5"/>
                                        </p:tgtEl>
                                        <p:attrNameLst>
                                          <p:attrName>style.visibility</p:attrName>
                                        </p:attrNameLst>
                                      </p:cBhvr>
                                      <p:to>
                                        <p:strVal val="visible"/>
                                      </p:to>
                                    </p:set>
                                    <p:anim calcmode="lin" valueType="num">
                                      <p:cBhvr>
                                        <p:cTn id="12" dur="500" fill="hold"/>
                                        <p:tgtEl>
                                          <p:spTgt spid="285"/>
                                        </p:tgtEl>
                                        <p:attrNameLst>
                                          <p:attrName>ppt_x</p:attrName>
                                        </p:attrNameLst>
                                      </p:cBhvr>
                                      <p:tavLst>
                                        <p:tav tm="0">
                                          <p:val>
                                            <p:strVal val="#ppt_x"/>
                                          </p:val>
                                        </p:tav>
                                        <p:tav tm="100000">
                                          <p:val>
                                            <p:strVal val="#ppt_x"/>
                                          </p:val>
                                        </p:tav>
                                      </p:tavLst>
                                    </p:anim>
                                    <p:anim calcmode="lin" valueType="num">
                                      <p:cBhvr>
                                        <p:cTn id="13"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P spid="285"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 name="Group 9"/>
          <p:cNvGrpSpPr/>
          <p:nvPr/>
        </p:nvGrpSpPr>
        <p:grpSpPr>
          <a:xfrm>
            <a:off x="19147628" y="9853826"/>
            <a:ext cx="3026674" cy="3026673"/>
            <a:chOff x="0" y="0"/>
            <a:chExt cx="3026475" cy="3026475"/>
          </a:xfrm>
        </p:grpSpPr>
        <p:graphicFrame>
          <p:nvGraphicFramePr>
            <p:cNvPr id="28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a:t>DynaValidatorForm</a:t>
            </a:r>
            <a:r>
              <a:rPr lang="en-US" dirty="0"/>
              <a:t> Class</a:t>
            </a:r>
            <a:endParaRPr dirty="0"/>
          </a:p>
        </p:txBody>
      </p:sp>
      <p:sp>
        <p:nvSpPr>
          <p:cNvPr id="285" name="10 Conector recto"/>
          <p:cNvSpPr/>
          <p:nvPr/>
        </p:nvSpPr>
        <p:spPr>
          <a:xfrm>
            <a:off x="1905918" y="2763854"/>
            <a:ext cx="5876386" cy="0"/>
          </a:xfrm>
          <a:prstGeom prst="line">
            <a:avLst/>
          </a:prstGeom>
          <a:ln w="57150">
            <a:solidFill>
              <a:srgbClr val="C00000"/>
            </a:solidFill>
            <a:miter/>
          </a:ln>
        </p:spPr>
        <p:txBody>
          <a:bodyPr lIns="45722" rIns="45722"/>
          <a:lstStyle/>
          <a:p>
            <a:endParaRPr/>
          </a:p>
        </p:txBody>
      </p:sp>
      <p:sp>
        <p:nvSpPr>
          <p:cNvPr id="286"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defRPr sz="2400"/>
            </a:pPr>
            <a:r>
              <a:rPr lang="en-US" sz="3600" dirty="0"/>
              <a:t>The form bean </a:t>
            </a:r>
            <a:r>
              <a:rPr lang="en-US" sz="3600" dirty="0" err="1"/>
              <a:t>DynaValidatorForm</a:t>
            </a:r>
            <a:r>
              <a:rPr lang="en-US" sz="3600" dirty="0"/>
              <a:t> is the dynamic variant of the </a:t>
            </a:r>
            <a:r>
              <a:rPr lang="en-US" sz="3600" dirty="0" err="1"/>
              <a:t>ValidatorForm</a:t>
            </a:r>
            <a:r>
              <a:rPr lang="en-US" sz="3600" dirty="0"/>
              <a:t> and offers the possibility to validate properties based on validation </a:t>
            </a:r>
            <a:r>
              <a:rPr lang="en-US" sz="3600" dirty="0" smtClean="0"/>
              <a:t>rules.</a:t>
            </a:r>
          </a:p>
          <a:p>
            <a:pPr marL="571556" indent="-571556">
              <a:buSzPct val="100000"/>
              <a:buFont typeface="Arial"/>
              <a:buChar char="•"/>
              <a:defRPr sz="2400"/>
            </a:pPr>
            <a:r>
              <a:rPr lang="en-US" sz="3600" dirty="0" smtClean="0"/>
              <a:t>These </a:t>
            </a:r>
            <a:r>
              <a:rPr lang="en-US" sz="3600" dirty="0"/>
              <a:t>rules are defined in XML files</a:t>
            </a:r>
            <a:r>
              <a:rPr lang="en-US" sz="3600" dirty="0" smtClean="0"/>
              <a:t>.</a:t>
            </a:r>
          </a:p>
          <a:p>
            <a:pPr marL="571556" indent="-571556">
              <a:buSzPct val="100000"/>
              <a:buFont typeface="Arial"/>
              <a:buChar char="•"/>
              <a:defRPr sz="2400"/>
            </a:pPr>
            <a:r>
              <a:rPr lang="en-US" sz="3600" dirty="0" smtClean="0"/>
              <a:t>The </a:t>
            </a:r>
            <a:r>
              <a:rPr lang="en-US" sz="3600" dirty="0"/>
              <a:t>form beans of </a:t>
            </a:r>
            <a:r>
              <a:rPr lang="en-US" sz="3600" dirty="0" err="1"/>
              <a:t>DynaValidatorForm</a:t>
            </a:r>
            <a:r>
              <a:rPr lang="en-US" sz="3600" dirty="0"/>
              <a:t> are created by Struts based on the definition you configure in the Struts </a:t>
            </a:r>
            <a:r>
              <a:rPr lang="en-US" sz="3600" dirty="0" err="1"/>
              <a:t>config</a:t>
            </a:r>
            <a:r>
              <a:rPr lang="en-US" sz="3600" dirty="0"/>
              <a:t> file</a:t>
            </a:r>
            <a:r>
              <a:rPr lang="en-US" sz="3600" dirty="0" smtClean="0"/>
              <a:t>.</a:t>
            </a:r>
          </a:p>
          <a:p>
            <a:pPr marL="571556" indent="-571556">
              <a:buSzPct val="100000"/>
              <a:buFont typeface="Arial"/>
              <a:buChar char="•"/>
              <a:defRPr sz="2400"/>
            </a:pPr>
            <a:r>
              <a:rPr lang="en-US" sz="3600" dirty="0"/>
              <a:t>The Form Bean can be used in an Action</a:t>
            </a:r>
            <a:r>
              <a:rPr lang="en-US" sz="3600" dirty="0" smtClean="0"/>
              <a:t>.</a:t>
            </a:r>
          </a:p>
          <a:p>
            <a:pPr marL="571556" indent="-571556">
              <a:buSzPct val="100000"/>
              <a:buFont typeface="Arial"/>
              <a:buChar char="•"/>
              <a:defRPr sz="2400"/>
            </a:pPr>
            <a:r>
              <a:rPr lang="en-US" sz="3600" dirty="0"/>
              <a:t>The form bean </a:t>
            </a:r>
            <a:r>
              <a:rPr lang="en-US" sz="3600" dirty="0" err="1"/>
              <a:t>DynaValidatorForm</a:t>
            </a:r>
            <a:r>
              <a:rPr lang="en-US" sz="3600" dirty="0"/>
              <a:t> uses the Struts validation capabilities using validation rules defined in XML </a:t>
            </a:r>
            <a:r>
              <a:rPr lang="en-US" sz="3600" dirty="0" smtClean="0"/>
              <a:t>files.</a:t>
            </a:r>
          </a:p>
          <a:p>
            <a:pPr marL="571556" indent="-571556">
              <a:buSzPct val="100000"/>
              <a:buFont typeface="Arial"/>
              <a:buChar char="•"/>
              <a:defRPr sz="2400"/>
            </a:pPr>
            <a:r>
              <a:rPr lang="en-US" sz="3600" dirty="0" smtClean="0"/>
              <a:t>Struts </a:t>
            </a:r>
            <a:r>
              <a:rPr lang="en-US" sz="3600" dirty="0"/>
              <a:t>offers a wide choice of rules, you can all find in the file validator-</a:t>
            </a:r>
            <a:r>
              <a:rPr lang="en-US" sz="3600" dirty="0" err="1"/>
              <a:t>rules.xml</a:t>
            </a:r>
            <a:r>
              <a:rPr lang="en-US" sz="3600" dirty="0" smtClean="0"/>
              <a:t>.</a:t>
            </a:r>
          </a:p>
          <a:p>
            <a:pPr marL="571556" indent="-571556">
              <a:buSzPct val="100000"/>
              <a:buFont typeface="Arial"/>
              <a:buChar char="•"/>
              <a:defRPr sz="2400"/>
            </a:pPr>
            <a:r>
              <a:rPr lang="en-US" sz="3600" dirty="0" smtClean="0"/>
              <a:t>You </a:t>
            </a:r>
            <a:r>
              <a:rPr lang="en-US" sz="3600" dirty="0"/>
              <a:t>configure the rules for each property of a </a:t>
            </a:r>
            <a:r>
              <a:rPr lang="en-US" sz="3600" dirty="0" err="1" smtClean="0"/>
              <a:t>FormBean</a:t>
            </a:r>
            <a:r>
              <a:rPr lang="en-US" sz="3600" dirty="0" smtClean="0"/>
              <a:t>.</a:t>
            </a:r>
          </a:p>
          <a:p>
            <a:pPr marL="571556" indent="-571556">
              <a:buSzPct val="100000"/>
              <a:buFont typeface="Arial"/>
              <a:buChar char="•"/>
              <a:defRPr sz="2400"/>
            </a:pPr>
            <a:r>
              <a:rPr lang="en-US" sz="3600" dirty="0" smtClean="0"/>
              <a:t>These </a:t>
            </a:r>
            <a:r>
              <a:rPr lang="en-US" sz="3600" dirty="0"/>
              <a:t>validations have to be written in the XML file (</a:t>
            </a:r>
            <a:r>
              <a:rPr lang="en-US" sz="3600" dirty="0" err="1"/>
              <a:t>validation.xml</a:t>
            </a:r>
            <a:r>
              <a:rPr lang="en-US" sz="3600" dirty="0" smtClean="0"/>
              <a:t>)</a:t>
            </a:r>
          </a:p>
          <a:p>
            <a:pPr marL="571556" indent="-571556">
              <a:buSzPct val="100000"/>
              <a:buFont typeface="Arial"/>
              <a:buChar char="•"/>
              <a:defRPr sz="2400"/>
            </a:pPr>
            <a:r>
              <a:rPr lang="en-US" sz="3600" dirty="0"/>
              <a:t>You can specify a default value for each property using the initial attribute in the &lt;form-property&gt; tag.</a:t>
            </a:r>
            <a:endParaRPr sz="3600" dirty="0"/>
          </a:p>
        </p:txBody>
      </p:sp>
    </p:spTree>
    <p:extLst>
      <p:ext uri="{BB962C8B-B14F-4D97-AF65-F5344CB8AC3E}">
        <p14:creationId xmlns:p14="http://schemas.microsoft.com/office/powerpoint/2010/main" val="1546816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4"/>
                                        </p:tgtEl>
                                        <p:attrNameLst>
                                          <p:attrName>style.visibility</p:attrName>
                                        </p:attrNameLst>
                                      </p:cBhvr>
                                      <p:to>
                                        <p:strVal val="visible"/>
                                      </p:to>
                                    </p:set>
                                    <p:anim calcmode="lin" valueType="num">
                                      <p:cBhvr>
                                        <p:cTn id="7" dur="1000" fill="hold"/>
                                        <p:tgtEl>
                                          <p:spTgt spid="284"/>
                                        </p:tgtEl>
                                        <p:attrNameLst>
                                          <p:attrName>ppt_x</p:attrName>
                                        </p:attrNameLst>
                                      </p:cBhvr>
                                      <p:tavLst>
                                        <p:tav tm="0">
                                          <p:val>
                                            <p:strVal val="0-#ppt_w/2"/>
                                          </p:val>
                                        </p:tav>
                                        <p:tav tm="100000">
                                          <p:val>
                                            <p:strVal val="#ppt_x"/>
                                          </p:val>
                                        </p:tav>
                                      </p:tavLst>
                                    </p:anim>
                                    <p:anim calcmode="lin" valueType="num">
                                      <p:cBhvr>
                                        <p:cTn id="8" dur="100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5"/>
                                        </p:tgtEl>
                                        <p:attrNameLst>
                                          <p:attrName>style.visibility</p:attrName>
                                        </p:attrNameLst>
                                      </p:cBhvr>
                                      <p:to>
                                        <p:strVal val="visible"/>
                                      </p:to>
                                    </p:set>
                                    <p:anim calcmode="lin" valueType="num">
                                      <p:cBhvr>
                                        <p:cTn id="12" dur="500" fill="hold"/>
                                        <p:tgtEl>
                                          <p:spTgt spid="285"/>
                                        </p:tgtEl>
                                        <p:attrNameLst>
                                          <p:attrName>ppt_x</p:attrName>
                                        </p:attrNameLst>
                                      </p:cBhvr>
                                      <p:tavLst>
                                        <p:tav tm="0">
                                          <p:val>
                                            <p:strVal val="#ppt_x"/>
                                          </p:val>
                                        </p:tav>
                                        <p:tav tm="100000">
                                          <p:val>
                                            <p:strVal val="#ppt_x"/>
                                          </p:val>
                                        </p:tav>
                                      </p:tavLst>
                                    </p:anim>
                                    <p:anim calcmode="lin" valueType="num">
                                      <p:cBhvr>
                                        <p:cTn id="13"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P spid="285"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168261</TotalTime>
  <Words>1311</Words>
  <Application>Microsoft Macintosh PowerPoint</Application>
  <PresentationFormat>Custom</PresentationFormat>
  <Paragraphs>102</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12367</cp:revision>
  <dcterms:created xsi:type="dcterms:W3CDTF">2014-07-01T16:42:18Z</dcterms:created>
  <dcterms:modified xsi:type="dcterms:W3CDTF">2017-12-30T14:41:12Z</dcterms:modified>
</cp:coreProperties>
</file>