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6"/>
  </p:notesMasterIdLst>
  <p:handoutMasterIdLst>
    <p:handoutMasterId r:id="rId17"/>
  </p:handoutMasterIdLst>
  <p:sldIdLst>
    <p:sldId id="793" r:id="rId2"/>
    <p:sldId id="804" r:id="rId3"/>
    <p:sldId id="887" r:id="rId4"/>
    <p:sldId id="888" r:id="rId5"/>
    <p:sldId id="889" r:id="rId6"/>
    <p:sldId id="890" r:id="rId7"/>
    <p:sldId id="891" r:id="rId8"/>
    <p:sldId id="892" r:id="rId9"/>
    <p:sldId id="893" r:id="rId10"/>
    <p:sldId id="894" r:id="rId11"/>
    <p:sldId id="895" r:id="rId12"/>
    <p:sldId id="897" r:id="rId13"/>
    <p:sldId id="896" r:id="rId14"/>
    <p:sldId id="794" r:id="rId15"/>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Advanced Hibernate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Working with Validator</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1909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Obtaining a Validator instance: The first step towards validating an entity instance is to get hold of a Validator instance. The road to this instance leads via the Validation class and a </a:t>
            </a:r>
            <a:r>
              <a:rPr lang="en-US" sz="3600" dirty="0" err="1"/>
              <a:t>ValidatorFactory</a:t>
            </a:r>
            <a:r>
              <a:rPr lang="en-US" sz="3600" dirty="0"/>
              <a:t>. The easiest way is to use the static method </a:t>
            </a:r>
            <a:r>
              <a:rPr lang="en-US" sz="3600" dirty="0" err="1" smtClean="0"/>
              <a:t>Validation.buildDefaultValidatorFactory</a:t>
            </a:r>
            <a:r>
              <a:rPr lang="en-US" sz="3600" dirty="0" smtClean="0"/>
              <a:t>().</a:t>
            </a:r>
          </a:p>
          <a:p>
            <a:pPr marL="571500" indent="-571500">
              <a:buFont typeface="Arial" panose="020B0604020202020204" pitchFamily="34" charset="0"/>
              <a:buChar char="•"/>
            </a:pPr>
            <a:r>
              <a:rPr lang="en-US" sz="3600" dirty="0"/>
              <a:t>Validator </a:t>
            </a:r>
            <a:r>
              <a:rPr lang="en-US" sz="3600" dirty="0" smtClean="0"/>
              <a:t>methods:</a:t>
            </a:r>
          </a:p>
          <a:p>
            <a:pPr marL="1779783" lvl="1" indent="-571500">
              <a:buFont typeface="Arial" panose="020B0604020202020204" pitchFamily="34" charset="0"/>
              <a:buChar char="•"/>
            </a:pPr>
            <a:r>
              <a:rPr lang="en-US" sz="3600" dirty="0"/>
              <a:t>The Validator interface contains three methods that can be used to either validate entire entities or just single properties of the entity</a:t>
            </a:r>
            <a:r>
              <a:rPr lang="en-US" sz="3600" dirty="0" smtClean="0"/>
              <a:t>.</a:t>
            </a:r>
          </a:p>
          <a:p>
            <a:pPr marL="1779783" lvl="1" indent="-571500">
              <a:buFont typeface="Arial" panose="020B0604020202020204" pitchFamily="34" charset="0"/>
              <a:buChar char="•"/>
            </a:pPr>
            <a:r>
              <a:rPr lang="en-US" sz="3600" dirty="0" smtClean="0"/>
              <a:t>All </a:t>
            </a:r>
            <a:r>
              <a:rPr lang="en-US" sz="3600" dirty="0"/>
              <a:t>three methods return a Set&lt;</a:t>
            </a:r>
            <a:r>
              <a:rPr lang="en-US" sz="3600" dirty="0" err="1"/>
              <a:t>ConstraintViolation</a:t>
            </a:r>
            <a:r>
              <a:rPr lang="en-US" sz="3600" dirty="0"/>
              <a:t>&gt;. The set is empty, if the validation succeeds. Otherwise a </a:t>
            </a:r>
            <a:r>
              <a:rPr lang="en-US" sz="3600" dirty="0" err="1"/>
              <a:t>ConstraintViolation</a:t>
            </a:r>
            <a:r>
              <a:rPr lang="en-US" sz="3600" dirty="0"/>
              <a:t> instance is added for each violated constraint</a:t>
            </a:r>
            <a:r>
              <a:rPr lang="en-US" sz="3600" dirty="0" smtClean="0"/>
              <a:t>.</a:t>
            </a:r>
          </a:p>
          <a:p>
            <a:pPr marL="1779783" lvl="1" indent="-571500">
              <a:buFont typeface="Arial" panose="020B0604020202020204" pitchFamily="34" charset="0"/>
              <a:buChar char="•"/>
            </a:pPr>
            <a:r>
              <a:rPr lang="en-US" sz="3600" dirty="0" smtClean="0"/>
              <a:t>All </a:t>
            </a:r>
            <a:r>
              <a:rPr lang="en-US" sz="3600" dirty="0"/>
              <a:t>the validation methods have a </a:t>
            </a:r>
            <a:r>
              <a:rPr lang="en-US" sz="3600" dirty="0" err="1"/>
              <a:t>var-args</a:t>
            </a:r>
            <a:r>
              <a:rPr lang="en-US" sz="3600" dirty="0"/>
              <a:t> parameter which can be used to specify, which validation groups shall be considered when performing the validation. </a:t>
            </a:r>
            <a:endParaRPr lang="en-US" sz="3600" dirty="0" smtClean="0"/>
          </a:p>
          <a:p>
            <a:pPr marL="1779783" lvl="1" indent="-571500">
              <a:buFont typeface="Arial" panose="020B0604020202020204" pitchFamily="34" charset="0"/>
              <a:buChar char="•"/>
            </a:pPr>
            <a:r>
              <a:rPr lang="en-US" sz="3600" dirty="0" smtClean="0"/>
              <a:t>If </a:t>
            </a:r>
            <a:r>
              <a:rPr lang="en-US" sz="3600" dirty="0"/>
              <a:t>the parameter is not specified the default validation group (</a:t>
            </a:r>
            <a:r>
              <a:rPr lang="en-US" sz="3600" dirty="0" err="1"/>
              <a:t>javax.validation.groups.Default</a:t>
            </a:r>
            <a:r>
              <a:rPr lang="en-US" sz="3600" dirty="0"/>
              <a:t>) is used</a:t>
            </a:r>
            <a:r>
              <a:rPr lang="en-US" sz="3600" dirty="0" smtClean="0"/>
              <a:t>.</a:t>
            </a:r>
          </a:p>
          <a:p>
            <a:pPr marL="571500" indent="-571500">
              <a:buFont typeface="Arial" panose="020B0604020202020204" pitchFamily="34" charset="0"/>
              <a:buChar char="•"/>
            </a:pPr>
            <a:r>
              <a:rPr lang="en-US" sz="3600" dirty="0" err="1" smtClean="0"/>
              <a:t>Validator.validate</a:t>
            </a:r>
            <a:r>
              <a:rPr lang="en-US" sz="3600" dirty="0"/>
              <a:t>(): </a:t>
            </a:r>
            <a:r>
              <a:rPr lang="en-US" sz="3600" dirty="0" smtClean="0"/>
              <a:t>perform </a:t>
            </a:r>
            <a:r>
              <a:rPr lang="en-US" sz="3600" dirty="0"/>
              <a:t>validation of all constraints of a given bean.</a:t>
            </a:r>
            <a:endParaRPr lang="en-US" sz="3600" dirty="0" smtClean="0"/>
          </a:p>
          <a:p>
            <a:pPr marL="571500" indent="-571500">
              <a:buFont typeface="Arial" panose="020B0604020202020204" pitchFamily="34" charset="0"/>
              <a:buChar char="•"/>
            </a:pPr>
            <a:r>
              <a:rPr lang="en-US" sz="3600" dirty="0" err="1" smtClean="0"/>
              <a:t>Validator.validateProperty</a:t>
            </a:r>
            <a:r>
              <a:rPr lang="en-US" sz="3600" dirty="0" smtClean="0"/>
              <a:t>(): validate a named property on a class</a:t>
            </a:r>
          </a:p>
          <a:p>
            <a:pPr marL="571500" indent="-571500">
              <a:buFont typeface="Arial" panose="020B0604020202020204" pitchFamily="34" charset="0"/>
              <a:buChar char="•"/>
            </a:pPr>
            <a:r>
              <a:rPr lang="en-US" sz="3600" dirty="0" err="1" smtClean="0"/>
              <a:t>Validator.validateValue</a:t>
            </a:r>
            <a:r>
              <a:rPr lang="en-US" sz="3600" dirty="0" smtClean="0"/>
              <a:t>(): validate if the specified property for a class would be valid with a specific value.</a:t>
            </a:r>
          </a:p>
          <a:p>
            <a:pPr marL="571500" indent="-571500">
              <a:buFont typeface="Arial" panose="020B0604020202020204" pitchFamily="34" charset="0"/>
              <a:buChar char="•"/>
            </a:pPr>
            <a:endParaRPr lang="en-US" sz="3600" dirty="0" smtClean="0"/>
          </a:p>
        </p:txBody>
      </p:sp>
    </p:spTree>
    <p:extLst>
      <p:ext uri="{BB962C8B-B14F-4D97-AF65-F5344CB8AC3E}">
        <p14:creationId xmlns:p14="http://schemas.microsoft.com/office/powerpoint/2010/main" val="199354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Search</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3654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Hibernate Search transparently indexes your objects and offers fast full-text, geolocation and data mining search capabilities. Easy to use, integrates with Apache Lucene, </a:t>
            </a:r>
            <a:r>
              <a:rPr lang="en-US" sz="3600" dirty="0" err="1"/>
              <a:t>Elasticsearch</a:t>
            </a:r>
            <a:r>
              <a:rPr lang="en-US" sz="3600" dirty="0"/>
              <a:t> and Hibernate ORM</a:t>
            </a:r>
            <a:r>
              <a:rPr lang="en-US" sz="3600" dirty="0" smtClean="0"/>
              <a:t>.</a:t>
            </a:r>
          </a:p>
          <a:p>
            <a:pPr marL="571500" indent="-571500">
              <a:buFont typeface="Arial" panose="020B0604020202020204" pitchFamily="34" charset="0"/>
              <a:buChar char="•"/>
            </a:pPr>
            <a:r>
              <a:rPr lang="en-US" sz="3600" dirty="0"/>
              <a:t>As Hibernate maps POJOs to tables, Hibernate Search maps them with to Lucene's index introducing a new set of </a:t>
            </a:r>
            <a:r>
              <a:rPr lang="en-US" sz="3600" dirty="0" smtClean="0"/>
              <a:t>annotations.</a:t>
            </a:r>
          </a:p>
          <a:p>
            <a:pPr marL="571500" indent="-571500">
              <a:buFont typeface="Arial" panose="020B0604020202020204" pitchFamily="34" charset="0"/>
              <a:buChar char="•"/>
            </a:pPr>
            <a:r>
              <a:rPr lang="en-US" sz="3600" dirty="0" smtClean="0"/>
              <a:t>The </a:t>
            </a:r>
            <a:r>
              <a:rPr lang="en-US" sz="3600" dirty="0"/>
              <a:t>interesting point here is that you annotate with both families of annotations the same entities, and when you make an Hibernate query to the database or a Lucene query to the index, you'll get Hibernate managed entities in both cases. </a:t>
            </a:r>
            <a:endParaRPr lang="en-US" sz="3600" dirty="0" smtClean="0"/>
          </a:p>
          <a:p>
            <a:pPr marL="571500" indent="-571500">
              <a:buFont typeface="Arial" panose="020B0604020202020204" pitchFamily="34" charset="0"/>
              <a:buChar char="•"/>
            </a:pPr>
            <a:r>
              <a:rPr lang="en-US" sz="3600" dirty="0" smtClean="0"/>
              <a:t>You </a:t>
            </a:r>
            <a:r>
              <a:rPr lang="en-US" sz="3600" dirty="0"/>
              <a:t>define your domain model - which is unique - and how it maps to the database and to the </a:t>
            </a:r>
            <a:r>
              <a:rPr lang="en-US" sz="3600" dirty="0" smtClean="0"/>
              <a:t>index.</a:t>
            </a:r>
          </a:p>
          <a:p>
            <a:pPr marL="571500" indent="-571500">
              <a:buFont typeface="Arial" panose="020B0604020202020204" pitchFamily="34" charset="0"/>
              <a:buChar char="•"/>
            </a:pPr>
            <a:r>
              <a:rPr lang="en-US" sz="3600" dirty="0" smtClean="0"/>
              <a:t>When </a:t>
            </a:r>
            <a:r>
              <a:rPr lang="en-US" sz="3600" dirty="0"/>
              <a:t>you make changes to your data the service will update both database and index at transaction commit</a:t>
            </a:r>
            <a:r>
              <a:rPr lang="en-US" sz="3600" dirty="0" smtClean="0"/>
              <a:t>.</a:t>
            </a:r>
          </a:p>
          <a:p>
            <a:pPr marL="571500" indent="-571500">
              <a:buFont typeface="Arial" panose="020B0604020202020204" pitchFamily="34" charset="0"/>
              <a:buChar char="•"/>
            </a:pPr>
            <a:r>
              <a:rPr lang="en-US" sz="3600" dirty="0" smtClean="0"/>
              <a:t>The following are some core capabilities of Hibernate Search:</a:t>
            </a:r>
          </a:p>
          <a:p>
            <a:pPr marL="1779783" lvl="1" indent="-571500">
              <a:buFont typeface="Arial" panose="020B0604020202020204" pitchFamily="34" charset="0"/>
              <a:buChar char="•"/>
            </a:pPr>
            <a:r>
              <a:rPr lang="en-US" sz="3600" dirty="0"/>
              <a:t>search words with </a:t>
            </a:r>
            <a:r>
              <a:rPr lang="en-US" sz="3600" dirty="0" smtClean="0"/>
              <a:t>text</a:t>
            </a:r>
          </a:p>
          <a:p>
            <a:pPr marL="1779783" lvl="1" indent="-571500">
              <a:buFont typeface="Arial" panose="020B0604020202020204" pitchFamily="34" charset="0"/>
              <a:buChar char="•"/>
            </a:pPr>
            <a:r>
              <a:rPr lang="en-US" sz="3600" dirty="0" smtClean="0"/>
              <a:t>order </a:t>
            </a:r>
            <a:r>
              <a:rPr lang="en-US" sz="3600" dirty="0"/>
              <a:t>results by </a:t>
            </a:r>
            <a:r>
              <a:rPr lang="en-US" sz="3600" dirty="0" smtClean="0"/>
              <a:t>relevance</a:t>
            </a:r>
          </a:p>
          <a:p>
            <a:pPr marL="1779783" lvl="1" indent="-571500">
              <a:buFont typeface="Arial" panose="020B0604020202020204" pitchFamily="34" charset="0"/>
              <a:buChar char="•"/>
            </a:pPr>
            <a:r>
              <a:rPr lang="en-US" sz="3600" dirty="0" smtClean="0"/>
              <a:t>find </a:t>
            </a:r>
            <a:r>
              <a:rPr lang="en-US" sz="3600" dirty="0"/>
              <a:t>by approximation (fuzzy search)</a:t>
            </a:r>
            <a:endParaRPr lang="en-US" sz="3600" dirty="0" smtClean="0"/>
          </a:p>
        </p:txBody>
      </p:sp>
    </p:spTree>
    <p:extLst>
      <p:ext uri="{BB962C8B-B14F-4D97-AF65-F5344CB8AC3E}">
        <p14:creationId xmlns:p14="http://schemas.microsoft.com/office/powerpoint/2010/main" val="5049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Search System Architectures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40604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976659" y="2448304"/>
            <a:ext cx="11120065" cy="6433278"/>
          </a:xfrm>
          <a:prstGeom prst="rect">
            <a:avLst/>
          </a:prstGeom>
        </p:spPr>
      </p:pic>
      <p:pic>
        <p:nvPicPr>
          <p:cNvPr id="5" name="Picture 4"/>
          <p:cNvPicPr>
            <a:picLocks noChangeAspect="1"/>
          </p:cNvPicPr>
          <p:nvPr/>
        </p:nvPicPr>
        <p:blipFill>
          <a:blip r:embed="rId3"/>
          <a:stretch>
            <a:fillRect/>
          </a:stretch>
        </p:blipFill>
        <p:spPr>
          <a:xfrm>
            <a:off x="13366753" y="2448304"/>
            <a:ext cx="10570774" cy="10441160"/>
          </a:xfrm>
          <a:prstGeom prst="rect">
            <a:avLst/>
          </a:prstGeom>
        </p:spPr>
      </p:pic>
      <p:cxnSp>
        <p:nvCxnSpPr>
          <p:cNvPr id="9" name="10 Conector recto"/>
          <p:cNvCxnSpPr/>
          <p:nvPr/>
        </p:nvCxnSpPr>
        <p:spPr>
          <a:xfrm>
            <a:off x="13096724" y="2448304"/>
            <a:ext cx="0" cy="1021613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37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Search</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3654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Features:</a:t>
            </a:r>
          </a:p>
          <a:p>
            <a:pPr marL="1779783" lvl="1" indent="-571500">
              <a:buFont typeface="Arial" panose="020B0604020202020204" pitchFamily="34" charset="0"/>
              <a:buChar char="•"/>
            </a:pPr>
            <a:r>
              <a:rPr lang="en-US" sz="3600" dirty="0"/>
              <a:t>Full </a:t>
            </a:r>
            <a:r>
              <a:rPr lang="en-US" sz="3600" dirty="0" smtClean="0"/>
              <a:t>control:</a:t>
            </a:r>
          </a:p>
          <a:p>
            <a:pPr marL="2988081" lvl="2" indent="-571500">
              <a:buFont typeface="Arial" panose="020B0604020202020204" pitchFamily="34" charset="0"/>
              <a:buChar char="•"/>
            </a:pPr>
            <a:r>
              <a:rPr lang="en-US" sz="3600" dirty="0"/>
              <a:t>tune text processing for specific </a:t>
            </a:r>
            <a:r>
              <a:rPr lang="en-US" sz="3600" dirty="0" err="1"/>
              <a:t>languagesfor</a:t>
            </a:r>
            <a:r>
              <a:rPr lang="en-US" sz="3600" dirty="0"/>
              <a:t> domain specific terminology (e.g. medical terms, custom acronyms expansion</a:t>
            </a:r>
            <a:r>
              <a:rPr lang="en-US" sz="3600" dirty="0" smtClean="0"/>
              <a:t>,..)</a:t>
            </a:r>
          </a:p>
          <a:p>
            <a:pPr marL="2988081" lvl="2" indent="-571500">
              <a:buFont typeface="Arial" panose="020B0604020202020204" pitchFamily="34" charset="0"/>
              <a:buChar char="•"/>
            </a:pPr>
            <a:r>
              <a:rPr lang="en-US" sz="3600" dirty="0" smtClean="0"/>
              <a:t>control </a:t>
            </a:r>
            <a:r>
              <a:rPr lang="en-US" sz="3600" dirty="0"/>
              <a:t>the ranking process: which results are more </a:t>
            </a:r>
            <a:r>
              <a:rPr lang="en-US" sz="3600" dirty="0" smtClean="0"/>
              <a:t>important</a:t>
            </a:r>
          </a:p>
          <a:p>
            <a:pPr marL="2988081" lvl="2" indent="-571500">
              <a:buFont typeface="Arial" panose="020B0604020202020204" pitchFamily="34" charset="0"/>
              <a:buChar char="•"/>
            </a:pPr>
            <a:r>
              <a:rPr lang="en-US" sz="3600" dirty="0" smtClean="0"/>
              <a:t>advanced </a:t>
            </a:r>
            <a:r>
              <a:rPr lang="en-US" sz="3600" dirty="0"/>
              <a:t>index encoding for analytics and </a:t>
            </a:r>
            <a:r>
              <a:rPr lang="en-US" sz="3600" dirty="0" smtClean="0"/>
              <a:t>signals</a:t>
            </a:r>
          </a:p>
          <a:p>
            <a:pPr marL="1779783" lvl="1" indent="-571500">
              <a:buFont typeface="Arial" panose="020B0604020202020204" pitchFamily="34" charset="0"/>
              <a:buChar char="•"/>
            </a:pPr>
            <a:r>
              <a:rPr lang="en-US" sz="3600" dirty="0"/>
              <a:t>Scalable, Fault Tolerant, Cloud </a:t>
            </a:r>
            <a:r>
              <a:rPr lang="en-US" sz="3600" dirty="0" smtClean="0"/>
              <a:t>Native:</a:t>
            </a:r>
          </a:p>
          <a:p>
            <a:pPr marL="2988081" lvl="2" indent="-571500">
              <a:buFont typeface="Arial" panose="020B0604020202020204" pitchFamily="34" charset="0"/>
              <a:buChar char="•"/>
            </a:pPr>
            <a:r>
              <a:rPr lang="en-US" sz="3600" dirty="0"/>
              <a:t>I</a:t>
            </a:r>
            <a:r>
              <a:rPr lang="en-US" sz="3600" dirty="0" smtClean="0"/>
              <a:t>ntegration </a:t>
            </a:r>
            <a:r>
              <a:rPr lang="en-US" sz="3600" dirty="0"/>
              <a:t>with </a:t>
            </a:r>
            <a:r>
              <a:rPr lang="en-US" sz="3600" dirty="0" err="1"/>
              <a:t>ElasticsearchStore</a:t>
            </a:r>
            <a:r>
              <a:rPr lang="en-US" sz="3600" dirty="0"/>
              <a:t> the Apache Lucene index in an </a:t>
            </a:r>
            <a:r>
              <a:rPr lang="en-US" sz="3600" dirty="0" err="1"/>
              <a:t>Infinispan</a:t>
            </a:r>
            <a:r>
              <a:rPr lang="en-US" sz="3600" dirty="0"/>
              <a:t> distributed data </a:t>
            </a:r>
            <a:r>
              <a:rPr lang="en-US" sz="3600" dirty="0" smtClean="0"/>
              <a:t>grid</a:t>
            </a:r>
          </a:p>
          <a:p>
            <a:pPr marL="2988081" lvl="2" indent="-571500">
              <a:buFont typeface="Arial" panose="020B0604020202020204" pitchFamily="34" charset="0"/>
              <a:buChar char="•"/>
            </a:pPr>
            <a:r>
              <a:rPr lang="en-US" sz="3600" dirty="0" smtClean="0"/>
              <a:t>Simple </a:t>
            </a:r>
            <a:r>
              <a:rPr lang="en-US" sz="3600" dirty="0"/>
              <a:t>filesystem based </a:t>
            </a:r>
            <a:r>
              <a:rPr lang="en-US" sz="3600" dirty="0" smtClean="0"/>
              <a:t>replication</a:t>
            </a:r>
          </a:p>
          <a:p>
            <a:pPr marL="2988081" lvl="2" indent="-571500">
              <a:buFont typeface="Arial" panose="020B0604020202020204" pitchFamily="34" charset="0"/>
              <a:buChar char="•"/>
            </a:pPr>
            <a:r>
              <a:rPr lang="en-US" sz="3600" dirty="0" smtClean="0"/>
              <a:t>Replicate </a:t>
            </a:r>
            <a:r>
              <a:rPr lang="en-US" sz="3600" dirty="0"/>
              <a:t>changes across nodes using JMS, </a:t>
            </a:r>
            <a:r>
              <a:rPr lang="en-US" sz="3600" dirty="0" err="1"/>
              <a:t>JGroups</a:t>
            </a:r>
            <a:r>
              <a:rPr lang="en-US" sz="3600" dirty="0"/>
              <a:t>, or plug your own </a:t>
            </a:r>
            <a:r>
              <a:rPr lang="en-US" sz="3600" dirty="0" smtClean="0"/>
              <a:t>service</a:t>
            </a:r>
          </a:p>
          <a:p>
            <a:pPr marL="2988081" lvl="2" indent="-571500">
              <a:buFont typeface="Arial" panose="020B0604020202020204" pitchFamily="34" charset="0"/>
              <a:buChar char="•"/>
            </a:pPr>
            <a:r>
              <a:rPr lang="en-US" sz="3600" dirty="0" smtClean="0"/>
              <a:t>Update </a:t>
            </a:r>
            <a:r>
              <a:rPr lang="en-US" sz="3600" dirty="0"/>
              <a:t>indexes within a JTA transaction, or as a post-transaction </a:t>
            </a:r>
            <a:r>
              <a:rPr lang="en-US" sz="3600" dirty="0" smtClean="0"/>
              <a:t>listener</a:t>
            </a:r>
          </a:p>
          <a:p>
            <a:pPr marL="1779783" lvl="1" indent="-571500">
              <a:buFont typeface="Arial" panose="020B0604020202020204" pitchFamily="34" charset="0"/>
              <a:buChar char="•"/>
            </a:pPr>
            <a:r>
              <a:rPr lang="en-US" sz="3600" dirty="0"/>
              <a:t>Spatial </a:t>
            </a:r>
            <a:r>
              <a:rPr lang="en-US" sz="3600" dirty="0" smtClean="0"/>
              <a:t>queries:</a:t>
            </a:r>
          </a:p>
          <a:p>
            <a:pPr marL="2988081" lvl="2" indent="-571500">
              <a:buFont typeface="Arial" panose="020B0604020202020204" pitchFamily="34" charset="0"/>
              <a:buChar char="•"/>
            </a:pPr>
            <a:r>
              <a:rPr lang="en-US" sz="3600" dirty="0"/>
              <a:t>Indexing </a:t>
            </a:r>
            <a:r>
              <a:rPr lang="en-US" sz="3600" dirty="0" err="1"/>
              <a:t>Geolocalized</a:t>
            </a:r>
            <a:r>
              <a:rPr lang="en-US" sz="3600" dirty="0"/>
              <a:t> entities is as easy as adding the @Spatial annotation</a:t>
            </a:r>
            <a:r>
              <a:rPr lang="en-US" sz="3600" dirty="0" smtClean="0"/>
              <a:t>.</a:t>
            </a:r>
          </a:p>
          <a:p>
            <a:pPr marL="2988081" lvl="2" indent="-571500">
              <a:buFont typeface="Arial" panose="020B0604020202020204" pitchFamily="34" charset="0"/>
              <a:buChar char="•"/>
            </a:pPr>
            <a:r>
              <a:rPr lang="en-US" sz="3600" dirty="0" smtClean="0"/>
              <a:t>Filter </a:t>
            </a:r>
            <a:r>
              <a:rPr lang="en-US" sz="3600" dirty="0"/>
              <a:t>results around a certain location like the user </a:t>
            </a:r>
            <a:r>
              <a:rPr lang="en-US" sz="3600" dirty="0" smtClean="0"/>
              <a:t>position.</a:t>
            </a:r>
          </a:p>
          <a:p>
            <a:pPr marL="1779783" lvl="1" indent="-571500">
              <a:buFont typeface="Arial" panose="020B0604020202020204" pitchFamily="34" charset="0"/>
              <a:buChar char="•"/>
            </a:pPr>
            <a:r>
              <a:rPr lang="en-US" sz="3600" dirty="0" smtClean="0"/>
              <a:t>Faceting:</a:t>
            </a:r>
          </a:p>
          <a:p>
            <a:pPr marL="2988081" lvl="2" indent="-571500">
              <a:buFont typeface="Arial" panose="020B0604020202020204" pitchFamily="34" charset="0"/>
              <a:buChar char="•"/>
            </a:pPr>
            <a:r>
              <a:rPr lang="en-US" sz="3600" dirty="0"/>
              <a:t>Get query results organized by groups and categories, having these automatically discovered from your data.</a:t>
            </a:r>
            <a:endParaRPr lang="en-US" sz="3600" dirty="0" smtClean="0"/>
          </a:p>
        </p:txBody>
      </p:sp>
    </p:spTree>
    <p:extLst>
      <p:ext uri="{BB962C8B-B14F-4D97-AF65-F5344CB8AC3E}">
        <p14:creationId xmlns:p14="http://schemas.microsoft.com/office/powerpoint/2010/main" val="172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14</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and Concurrency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Interceptors and Events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Batch Processing</a:t>
            </a:r>
          </a:p>
          <a:p>
            <a:pPr marL="3102381" lvl="2"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BeanValidation</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Hibernate Validator 3</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Hibernate Search</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Transactions </a:t>
            </a:r>
            <a:r>
              <a:rPr lang="en-US" sz="4400" dirty="0">
                <a:solidFill>
                  <a:schemeClr val="accent3">
                    <a:lumMod val="75000"/>
                  </a:schemeClr>
                </a:solidFill>
                <a:ea typeface="Open Sans Semibold" panose="020B0706030804020204" pitchFamily="34" charset="0"/>
                <a:cs typeface="Open Sans Semibold" panose="020B0706030804020204" pitchFamily="34" charset="0"/>
              </a:rPr>
              <a:t>and Concurrency</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110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Hibernate directly uses JDBC connections and JTA resources without adding any additional locking behavior</a:t>
            </a:r>
            <a:r>
              <a:rPr lang="en-US" sz="3600" dirty="0" smtClean="0"/>
              <a:t>.</a:t>
            </a:r>
          </a:p>
          <a:p>
            <a:pPr marL="571500" indent="-571500">
              <a:buFont typeface="Arial" panose="020B0604020202020204" pitchFamily="34" charset="0"/>
              <a:buChar char="•"/>
            </a:pPr>
            <a:r>
              <a:rPr lang="en-US" sz="3600" dirty="0"/>
              <a:t>Hibernate does not lock objects in memory. Your application can expect the behavior as defined by the isolation level of your database </a:t>
            </a:r>
            <a:r>
              <a:rPr lang="en-US" sz="3600" dirty="0" smtClean="0"/>
              <a:t>transactions.</a:t>
            </a:r>
          </a:p>
          <a:p>
            <a:pPr marL="571500" indent="-571500">
              <a:buFont typeface="Arial" panose="020B0604020202020204" pitchFamily="34" charset="0"/>
              <a:buChar char="•"/>
            </a:pPr>
            <a:r>
              <a:rPr lang="en-US" sz="3600" dirty="0" smtClean="0"/>
              <a:t>Through </a:t>
            </a:r>
            <a:r>
              <a:rPr lang="en-US" sz="3600" dirty="0"/>
              <a:t>Session, which is also a transaction-scoped cache, Hibernate provides repeatable reads for lookup by identifier and entity queries and not reporting queries that return scalar values</a:t>
            </a:r>
            <a:r>
              <a:rPr lang="en-US" sz="3600" dirty="0" smtClean="0"/>
              <a:t>.</a:t>
            </a:r>
          </a:p>
          <a:p>
            <a:pPr marL="571500" indent="-571500">
              <a:buFont typeface="Arial" panose="020B0604020202020204" pitchFamily="34" charset="0"/>
              <a:buChar char="•"/>
            </a:pPr>
            <a:r>
              <a:rPr lang="en-US" sz="3600" dirty="0"/>
              <a:t>In addition to versioning for automatic optimistic concurrency control, Hibernate also offers, using the SELECT FOR UPDATE syntax, a (minor) API for pessimistic locking of rows</a:t>
            </a:r>
            <a:r>
              <a:rPr lang="en-US" sz="3600" dirty="0" smtClean="0"/>
              <a:t>.</a:t>
            </a:r>
          </a:p>
          <a:p>
            <a:pPr marL="571500" indent="-571500">
              <a:buFont typeface="Arial" panose="020B0604020202020204" pitchFamily="34" charset="0"/>
              <a:buChar char="•"/>
            </a:pPr>
            <a:r>
              <a:rPr lang="en-US" sz="3600" dirty="0"/>
              <a:t>A </a:t>
            </a:r>
            <a:r>
              <a:rPr lang="en-US" sz="3600" dirty="0" err="1"/>
              <a:t>SessionFactory</a:t>
            </a:r>
            <a:r>
              <a:rPr lang="en-US" sz="3600" dirty="0"/>
              <a:t> is an expensive-to-create, </a:t>
            </a:r>
            <a:r>
              <a:rPr lang="en-US" sz="3600" dirty="0" err="1"/>
              <a:t>threadsafe</a:t>
            </a:r>
            <a:r>
              <a:rPr lang="en-US" sz="3600" dirty="0"/>
              <a:t> object, intended to be shared by all application threads. It is created once, usually on application startup, from a Configuration instance</a:t>
            </a:r>
            <a:r>
              <a:rPr lang="en-US" sz="3600" dirty="0" smtClean="0"/>
              <a:t>.</a:t>
            </a:r>
          </a:p>
          <a:p>
            <a:pPr marL="571500" indent="-571500">
              <a:buFont typeface="Arial" panose="020B0604020202020204" pitchFamily="34" charset="0"/>
              <a:buChar char="•"/>
            </a:pPr>
            <a:r>
              <a:rPr lang="en-US" sz="3600" dirty="0"/>
              <a:t>A Session is an inexpensive, non-</a:t>
            </a:r>
            <a:r>
              <a:rPr lang="en-US" sz="3600" dirty="0" err="1"/>
              <a:t>threadsafe</a:t>
            </a:r>
            <a:r>
              <a:rPr lang="en-US" sz="3600" dirty="0"/>
              <a:t> object that should be used once and then discarded for: a single request, a conversation or a single unit of work. A Session will not obtain a JDBC Connection, or a </a:t>
            </a:r>
            <a:r>
              <a:rPr lang="en-US" sz="3600" dirty="0" err="1"/>
              <a:t>Datasource</a:t>
            </a:r>
            <a:r>
              <a:rPr lang="en-US" sz="3600" dirty="0"/>
              <a:t>, unless it is needed. It will not consume any resources until used</a:t>
            </a:r>
            <a:r>
              <a:rPr lang="en-US" sz="3600" dirty="0" smtClean="0"/>
              <a:t>.</a:t>
            </a:r>
          </a:p>
          <a:p>
            <a:pPr marL="571500" indent="-571500">
              <a:buFont typeface="Arial" panose="020B0604020202020204" pitchFamily="34" charset="0"/>
              <a:buChar char="•"/>
            </a:pPr>
            <a:r>
              <a:rPr lang="en-US" sz="3600" dirty="0"/>
              <a:t>A Hibernate application can run in non-managed </a:t>
            </a:r>
            <a:r>
              <a:rPr lang="en-US" sz="3600" dirty="0" smtClean="0"/>
              <a:t>and </a:t>
            </a:r>
            <a:r>
              <a:rPr lang="en-US" sz="3600" dirty="0"/>
              <a:t>managed J2EE </a:t>
            </a:r>
            <a:r>
              <a:rPr lang="en-US" sz="3600" dirty="0" smtClean="0"/>
              <a:t>environments.</a:t>
            </a:r>
          </a:p>
          <a:p>
            <a:pPr marL="571500" indent="-571500">
              <a:buFont typeface="Arial" panose="020B0604020202020204" pitchFamily="34" charset="0"/>
              <a:buChar char="•"/>
            </a:pPr>
            <a:r>
              <a:rPr lang="en-US" sz="3600" dirty="0" smtClean="0"/>
              <a:t>In </a:t>
            </a:r>
            <a:r>
              <a:rPr lang="en-US" sz="3600" dirty="0"/>
              <a:t>a non-managed environment, Hibernate is usually responsible for its own database connection pool. The application developer has to manually set transaction boundaries </a:t>
            </a:r>
            <a:r>
              <a:rPr lang="en-US" sz="3600" dirty="0" smtClean="0"/>
              <a:t>themselves.</a:t>
            </a:r>
          </a:p>
          <a:p>
            <a:pPr marL="571500" indent="-571500">
              <a:buFont typeface="Arial" panose="020B0604020202020204" pitchFamily="34" charset="0"/>
              <a:buChar char="•"/>
            </a:pPr>
            <a:r>
              <a:rPr lang="en-US" sz="3600" dirty="0" smtClean="0"/>
              <a:t>A </a:t>
            </a:r>
            <a:r>
              <a:rPr lang="en-US" sz="3600" dirty="0"/>
              <a:t>managed environment usually provides container-managed transactions (CMT), with the transaction assembly defined </a:t>
            </a:r>
            <a:r>
              <a:rPr lang="en-US" sz="3600" dirty="0" smtClean="0"/>
              <a:t>declaratively. Programmatic </a:t>
            </a:r>
            <a:r>
              <a:rPr lang="en-US" sz="3600" dirty="0"/>
              <a:t>transaction demarcation is then no longer necessary.</a:t>
            </a:r>
            <a:endParaRPr lang="en-US" sz="3600" dirty="0"/>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Transactions </a:t>
            </a:r>
            <a:r>
              <a:rPr lang="en-US" sz="4400" dirty="0">
                <a:solidFill>
                  <a:schemeClr val="accent3">
                    <a:lumMod val="75000"/>
                  </a:schemeClr>
                </a:solidFill>
                <a:ea typeface="Open Sans Semibold" panose="020B0706030804020204" pitchFamily="34" charset="0"/>
                <a:cs typeface="Open Sans Semibold" panose="020B0706030804020204" pitchFamily="34" charset="0"/>
              </a:rPr>
              <a:t>and Concurrency</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110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Let’s take a look at the usage of Hibernate transactions in different scenarios using Hibernate:</a:t>
            </a:r>
          </a:p>
        </p:txBody>
      </p:sp>
    </p:spTree>
    <p:extLst>
      <p:ext uri="{BB962C8B-B14F-4D97-AF65-F5344CB8AC3E}">
        <p14:creationId xmlns:p14="http://schemas.microsoft.com/office/powerpoint/2010/main" val="174881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Interceptors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71563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Interceptor interface provides callbacks from the session to the application, allowing the application to inspect and/or manipulate properties of a persistent object before it is saved, updated, deleted or loaded. One possible use for this is to track auditing information</a:t>
            </a:r>
            <a:r>
              <a:rPr lang="en-US" sz="3600" dirty="0" smtClean="0"/>
              <a:t>.</a:t>
            </a:r>
          </a:p>
          <a:p>
            <a:pPr marL="571500" indent="-571500">
              <a:buFont typeface="Arial" panose="020B0604020202020204" pitchFamily="34" charset="0"/>
              <a:buChar char="•"/>
            </a:pPr>
            <a:r>
              <a:rPr lang="en-US" sz="3600" dirty="0"/>
              <a:t>You can either implement Interceptor directly or extend </a:t>
            </a:r>
            <a:r>
              <a:rPr lang="en-US" sz="3600" dirty="0" err="1"/>
              <a:t>EmptyInterceptor</a:t>
            </a:r>
            <a:r>
              <a:rPr lang="en-US" sz="3600" dirty="0" smtClean="0"/>
              <a:t>.</a:t>
            </a:r>
          </a:p>
          <a:p>
            <a:pPr marL="571500" indent="-571500">
              <a:buFont typeface="Arial" panose="020B0604020202020204" pitchFamily="34" charset="0"/>
              <a:buChar char="•"/>
            </a:pPr>
            <a:r>
              <a:rPr lang="en-US" sz="3600" dirty="0"/>
              <a:t>There are two kinds of </a:t>
            </a:r>
            <a:r>
              <a:rPr lang="en-US" sz="3600" dirty="0" err="1"/>
              <a:t>inteceptors</a:t>
            </a:r>
            <a:r>
              <a:rPr lang="en-US" sz="3600" dirty="0"/>
              <a:t>: Session-scoped and </a:t>
            </a:r>
            <a:r>
              <a:rPr lang="en-US" sz="3600" dirty="0" err="1"/>
              <a:t>SessionFactory</a:t>
            </a:r>
            <a:r>
              <a:rPr lang="en-US" sz="3600" dirty="0"/>
              <a:t>-scoped</a:t>
            </a:r>
            <a:r>
              <a:rPr lang="en-US" sz="3600" dirty="0" smtClean="0"/>
              <a:t>.</a:t>
            </a:r>
          </a:p>
          <a:p>
            <a:pPr marL="571500" indent="-571500">
              <a:buFont typeface="Arial" panose="020B0604020202020204" pitchFamily="34" charset="0"/>
              <a:buChar char="•"/>
            </a:pPr>
            <a:r>
              <a:rPr lang="en-US" sz="3600" dirty="0"/>
              <a:t>A Session-scoped interceptor is specified when a session is opened using one of the overloaded </a:t>
            </a:r>
            <a:r>
              <a:rPr lang="en-US" sz="3600" dirty="0" err="1"/>
              <a:t>SessionFactory.openSession</a:t>
            </a:r>
            <a:r>
              <a:rPr lang="en-US" sz="3600" dirty="0"/>
              <a:t>() methods accepting an Interceptor</a:t>
            </a:r>
            <a:r>
              <a:rPr lang="en-US" sz="3600" dirty="0" smtClean="0"/>
              <a:t>.</a:t>
            </a:r>
          </a:p>
          <a:p>
            <a:pPr marL="571500" indent="-571500">
              <a:buFont typeface="Arial" panose="020B0604020202020204" pitchFamily="34" charset="0"/>
              <a:buChar char="•"/>
            </a:pPr>
            <a:r>
              <a:rPr lang="en-US" sz="3600" dirty="0"/>
              <a:t>A </a:t>
            </a:r>
            <a:r>
              <a:rPr lang="en-US" sz="3600" dirty="0" err="1"/>
              <a:t>SessionFactory</a:t>
            </a:r>
            <a:r>
              <a:rPr lang="en-US" sz="3600" dirty="0"/>
              <a:t>-scoped interceptor is registered with the Configuration object prior to building the </a:t>
            </a:r>
            <a:r>
              <a:rPr lang="en-US" sz="3600" dirty="0" err="1"/>
              <a:t>SessionFactory</a:t>
            </a:r>
            <a:r>
              <a:rPr lang="en-US" sz="3600" dirty="0"/>
              <a:t>. Unless a session is opened explicitly specifying the interceptor to use, the supplied interceptor will be applied to all sessions opened from that </a:t>
            </a:r>
            <a:r>
              <a:rPr lang="en-US" sz="3600" dirty="0" err="1"/>
              <a:t>SessionFactory</a:t>
            </a:r>
            <a:r>
              <a:rPr lang="en-US" sz="3600" dirty="0"/>
              <a:t>. </a:t>
            </a:r>
            <a:r>
              <a:rPr lang="en-US" sz="3600" dirty="0" err="1"/>
              <a:t>SessionFactory</a:t>
            </a:r>
            <a:r>
              <a:rPr lang="en-US" sz="3600" dirty="0"/>
              <a:t>-scoped interceptors must be thread safe. Ensure that you do not store session-specific states, since multiple sessions will use this interceptor potentially concurrently.</a:t>
            </a:r>
            <a:endParaRPr lang="en-US" sz="3600" dirty="0" smtClean="0"/>
          </a:p>
        </p:txBody>
      </p:sp>
    </p:spTree>
    <p:extLst>
      <p:ext uri="{BB962C8B-B14F-4D97-AF65-F5344CB8AC3E}">
        <p14:creationId xmlns:p14="http://schemas.microsoft.com/office/powerpoint/2010/main" val="15149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Event System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8956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If you have to react to particular events in your persistence layer, you can also use the Hibernate3 event architecture. The event system can be used in addition, or as a replacement, for interceptors</a:t>
            </a:r>
            <a:r>
              <a:rPr lang="en-US" sz="3600" dirty="0" smtClean="0"/>
              <a:t>.</a:t>
            </a:r>
          </a:p>
          <a:p>
            <a:pPr marL="571500" indent="-571500">
              <a:buFont typeface="Arial" panose="020B0604020202020204" pitchFamily="34" charset="0"/>
              <a:buChar char="•"/>
            </a:pPr>
            <a:r>
              <a:rPr lang="en-US" sz="3600" dirty="0"/>
              <a:t>All the methods of the Session interface correlate to an event. You have a </a:t>
            </a:r>
            <a:r>
              <a:rPr lang="en-US" sz="3600" dirty="0" err="1"/>
              <a:t>LoadEvent</a:t>
            </a:r>
            <a:r>
              <a:rPr lang="en-US" sz="3600" dirty="0"/>
              <a:t>, a </a:t>
            </a:r>
            <a:r>
              <a:rPr lang="en-US" sz="3600" dirty="0" err="1"/>
              <a:t>FlushEvent</a:t>
            </a:r>
            <a:r>
              <a:rPr lang="en-US" sz="3600" dirty="0"/>
              <a:t>, etc. Consult the XML configuration-file DTD or the </a:t>
            </a:r>
            <a:r>
              <a:rPr lang="en-US" sz="3600" dirty="0" err="1"/>
              <a:t>org.hibernate.event</a:t>
            </a:r>
            <a:r>
              <a:rPr lang="en-US" sz="3600" dirty="0"/>
              <a:t> package for the full list of defined event types. When a request is made of one of these methods, the Hibernate Session generates an appropriate event and passes it to the configured event listeners for that </a:t>
            </a:r>
            <a:r>
              <a:rPr lang="en-US" sz="3600" dirty="0" smtClean="0"/>
              <a:t>type.</a:t>
            </a:r>
          </a:p>
          <a:p>
            <a:pPr marL="571500" indent="-571500">
              <a:buFont typeface="Arial" panose="020B0604020202020204" pitchFamily="34" charset="0"/>
              <a:buChar char="•"/>
            </a:pPr>
            <a:r>
              <a:rPr lang="en-US" sz="3600" dirty="0" smtClean="0"/>
              <a:t>Out-of-the-box</a:t>
            </a:r>
            <a:r>
              <a:rPr lang="en-US" sz="3600" dirty="0"/>
              <a:t>, these listeners implement the same processing in which those methods always resulted. However, you are free to implement a customization of one of the listener interfaces (i.e., the </a:t>
            </a:r>
            <a:r>
              <a:rPr lang="en-US" sz="3600" dirty="0" err="1"/>
              <a:t>LoadEvent</a:t>
            </a:r>
            <a:r>
              <a:rPr lang="en-US" sz="3600" dirty="0"/>
              <a:t> is processed by the registered implementation of the </a:t>
            </a:r>
            <a:r>
              <a:rPr lang="en-US" sz="3600" dirty="0" err="1"/>
              <a:t>LoadEventListener</a:t>
            </a:r>
            <a:r>
              <a:rPr lang="en-US" sz="3600" dirty="0"/>
              <a:t> interface), in which case their implementation would be responsible for processing any load() requests made of the </a:t>
            </a:r>
            <a:r>
              <a:rPr lang="en-US" sz="3600" dirty="0" err="1"/>
              <a:t>Session.The</a:t>
            </a:r>
            <a:r>
              <a:rPr lang="en-US" sz="3600" dirty="0"/>
              <a:t> listeners should be considered singletons. This means they are shared between requests, and should not save any state as instance variables</a:t>
            </a:r>
            <a:r>
              <a:rPr lang="en-US" sz="3600" dirty="0" smtClean="0"/>
              <a:t>.</a:t>
            </a:r>
          </a:p>
          <a:p>
            <a:pPr marL="571500" indent="-571500">
              <a:buFont typeface="Arial" panose="020B0604020202020204" pitchFamily="34" charset="0"/>
              <a:buChar char="•"/>
            </a:pPr>
            <a:r>
              <a:rPr lang="en-US" sz="3600" dirty="0" smtClean="0"/>
              <a:t>A </a:t>
            </a:r>
            <a:r>
              <a:rPr lang="en-US" sz="3600" dirty="0"/>
              <a:t>custom listener implements the appropriate interface for the event it wants to process and/or extend one of the convenience base classes (or even the default event listeners used by Hibernate out-of-the-box as these are declared non-final for this purpose</a:t>
            </a:r>
            <a:r>
              <a:rPr lang="en-US" sz="3600" dirty="0" smtClean="0"/>
              <a:t>).</a:t>
            </a:r>
          </a:p>
          <a:p>
            <a:pPr marL="571500" indent="-571500">
              <a:buFont typeface="Arial" panose="020B0604020202020204" pitchFamily="34" charset="0"/>
              <a:buChar char="•"/>
            </a:pPr>
            <a:r>
              <a:rPr lang="en-US" sz="3600" dirty="0" smtClean="0"/>
              <a:t>Custom </a:t>
            </a:r>
            <a:r>
              <a:rPr lang="en-US" sz="3600" dirty="0"/>
              <a:t>listeners can either be registered programmatically through the Configuration object, or specified in the Hibernate configuration XML. Declarative configuration through the properties file is not supported.</a:t>
            </a:r>
            <a:endParaRPr lang="en-US" sz="3600" dirty="0" smtClean="0"/>
          </a:p>
        </p:txBody>
      </p:sp>
    </p:spTree>
    <p:extLst>
      <p:ext uri="{BB962C8B-B14F-4D97-AF65-F5344CB8AC3E}">
        <p14:creationId xmlns:p14="http://schemas.microsoft.com/office/powerpoint/2010/main" val="107206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Batch Processing</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6607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Complex systems often require both online and batch processing. Each kind of processing has very different </a:t>
            </a:r>
            <a:r>
              <a:rPr lang="en-US" sz="3600" dirty="0" smtClean="0"/>
              <a:t>requirements.</a:t>
            </a:r>
          </a:p>
          <a:p>
            <a:pPr marL="571500" indent="-571500">
              <a:buFont typeface="Arial" panose="020B0604020202020204" pitchFamily="34" charset="0"/>
              <a:buChar char="•"/>
            </a:pPr>
            <a:r>
              <a:rPr lang="en-US" sz="3600" dirty="0" smtClean="0"/>
              <a:t>Because </a:t>
            </a:r>
            <a:r>
              <a:rPr lang="en-US" sz="3600" dirty="0"/>
              <a:t>online processing involves a user waiting on application processing order, the timing and performance of each statement execution in a process is important. </a:t>
            </a:r>
            <a:endParaRPr lang="en-US" sz="3600" dirty="0" smtClean="0"/>
          </a:p>
          <a:p>
            <a:pPr marL="571500" indent="-571500">
              <a:buFont typeface="Arial" panose="020B0604020202020204" pitchFamily="34" charset="0"/>
              <a:buChar char="•"/>
            </a:pPr>
            <a:r>
              <a:rPr lang="en-US" sz="3600" dirty="0" smtClean="0"/>
              <a:t>Batch </a:t>
            </a:r>
            <a:r>
              <a:rPr lang="en-US" sz="3600" dirty="0"/>
              <a:t>processing, on the other hand, occurs when a bunch of distinct transactions need to occur independently of user </a:t>
            </a:r>
            <a:r>
              <a:rPr lang="en-US" sz="3600" dirty="0" smtClean="0"/>
              <a:t>interaction.</a:t>
            </a:r>
          </a:p>
          <a:p>
            <a:pPr marL="571500" indent="-571500">
              <a:buFont typeface="Arial" panose="020B0604020202020204" pitchFamily="34" charset="0"/>
              <a:buChar char="•"/>
            </a:pPr>
            <a:r>
              <a:rPr lang="en-US" sz="3600" dirty="0" smtClean="0"/>
              <a:t>A </a:t>
            </a:r>
            <a:r>
              <a:rPr lang="en-US" sz="3600" dirty="0"/>
              <a:t>bank’s ATM machine is an example of a system of online processes. </a:t>
            </a:r>
            <a:endParaRPr lang="en-US" sz="3600" dirty="0" smtClean="0"/>
          </a:p>
          <a:p>
            <a:pPr marL="571500" indent="-571500">
              <a:buFont typeface="Arial" panose="020B0604020202020204" pitchFamily="34" charset="0"/>
              <a:buChar char="•"/>
            </a:pPr>
            <a:r>
              <a:rPr lang="en-US" sz="3600" dirty="0" smtClean="0"/>
              <a:t>The </a:t>
            </a:r>
            <a:r>
              <a:rPr lang="en-US" sz="3600" dirty="0"/>
              <a:t>monthly process that calculates and adds interest to your savings account is an example of a batch process</a:t>
            </a:r>
            <a:r>
              <a:rPr lang="en-US" sz="3600" dirty="0" smtClean="0"/>
              <a:t>.</a:t>
            </a:r>
          </a:p>
          <a:p>
            <a:pPr marL="571500" indent="-571500">
              <a:buFont typeface="Arial" panose="020B0604020202020204" pitchFamily="34" charset="0"/>
              <a:buChar char="•"/>
            </a:pPr>
            <a:r>
              <a:rPr lang="en-US" sz="3600" dirty="0"/>
              <a:t>If you are undertaking batch processing you will need to enable the use of JDBC batching. This is absolutely essential if you want to achieve optimal performance. Set the JDBC batch size to a reasonable number (10-50, for example</a:t>
            </a:r>
            <a:r>
              <a:rPr lang="en-US" sz="3600" dirty="0" smtClean="0"/>
              <a:t>).</a:t>
            </a:r>
          </a:p>
          <a:p>
            <a:pPr marL="571500" indent="-571500">
              <a:buFont typeface="Arial" panose="020B0604020202020204" pitchFamily="34" charset="0"/>
              <a:buChar char="•"/>
            </a:pPr>
            <a:r>
              <a:rPr lang="en-US" sz="3600" dirty="0"/>
              <a:t>Hibernate disables insert batching at the JDBC level transparently if you use an identity identifier </a:t>
            </a:r>
            <a:r>
              <a:rPr lang="en-US" sz="3600" dirty="0" err="1"/>
              <a:t>generator.You</a:t>
            </a:r>
            <a:r>
              <a:rPr lang="en-US" sz="3600" dirty="0"/>
              <a:t> can also do this kind of work in a process where interaction with the second-level cache is completely </a:t>
            </a:r>
            <a:r>
              <a:rPr lang="en-US" sz="3600" dirty="0" smtClean="0"/>
              <a:t>disabled.</a:t>
            </a:r>
          </a:p>
          <a:p>
            <a:pPr marL="571500" indent="-571500">
              <a:buFont typeface="Arial" panose="020B0604020202020204" pitchFamily="34" charset="0"/>
              <a:buChar char="•"/>
            </a:pPr>
            <a:r>
              <a:rPr lang="en-US" sz="3600" dirty="0"/>
              <a:t>However, this is not absolutely necessary, since we can explicitly set the </a:t>
            </a:r>
            <a:r>
              <a:rPr lang="en-US" sz="3600" dirty="0" err="1"/>
              <a:t>CacheMode</a:t>
            </a:r>
            <a:r>
              <a:rPr lang="en-US" sz="3600" dirty="0"/>
              <a:t> to disable interaction with the second-level cache.</a:t>
            </a:r>
            <a:endParaRPr lang="en-US" sz="3600" dirty="0" smtClean="0"/>
          </a:p>
        </p:txBody>
      </p:sp>
    </p:spTree>
    <p:extLst>
      <p:ext uri="{BB962C8B-B14F-4D97-AF65-F5344CB8AC3E}">
        <p14:creationId xmlns:p14="http://schemas.microsoft.com/office/powerpoint/2010/main" val="56111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Batch Processing</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6607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Following kind of operations require you to consider a strategy for batch processing:</a:t>
            </a:r>
          </a:p>
          <a:p>
            <a:pPr marL="1779783" lvl="1" indent="-571500">
              <a:buFont typeface="Arial" panose="020B0604020202020204" pitchFamily="34" charset="0"/>
              <a:buChar char="•"/>
            </a:pPr>
            <a:r>
              <a:rPr lang="en-US" sz="3600" dirty="0"/>
              <a:t>Batch inserts: When making new objects persistent flush() and then clear() the session regularly in order to control the size of the first-level cache</a:t>
            </a:r>
            <a:r>
              <a:rPr lang="en-US" sz="3600" dirty="0" smtClean="0"/>
              <a:t>.</a:t>
            </a:r>
          </a:p>
          <a:p>
            <a:pPr marL="1779783" lvl="1" indent="-571500">
              <a:buFont typeface="Arial" panose="020B0604020202020204" pitchFamily="34" charset="0"/>
              <a:buChar char="•"/>
            </a:pPr>
            <a:r>
              <a:rPr lang="en-US" sz="3600" dirty="0"/>
              <a:t>Batch updates: For retrieving and updating data, the same ideas apply. In addition, you need to use scroll() to take advantage of server-side cursors for queries that return many rows of data</a:t>
            </a:r>
            <a:r>
              <a:rPr lang="en-US" sz="3600" dirty="0" smtClean="0"/>
              <a:t>.</a:t>
            </a:r>
          </a:p>
          <a:p>
            <a:pPr marL="571500" indent="-571500">
              <a:buFont typeface="Arial" panose="020B0604020202020204" pitchFamily="34" charset="0"/>
              <a:buChar char="•"/>
            </a:pPr>
            <a:r>
              <a:rPr lang="en-US" sz="3600" dirty="0" smtClean="0"/>
              <a:t>Another approach is </a:t>
            </a:r>
            <a:r>
              <a:rPr lang="en-US" sz="3600" dirty="0" err="1" smtClean="0"/>
              <a:t>StatelessSession</a:t>
            </a:r>
            <a:r>
              <a:rPr lang="en-US" sz="3600" dirty="0" smtClean="0"/>
              <a:t> interface:</a:t>
            </a:r>
          </a:p>
          <a:p>
            <a:pPr marL="1779783" lvl="1" indent="-571500">
              <a:buFont typeface="Arial" panose="020B0604020202020204" pitchFamily="34" charset="0"/>
              <a:buChar char="•"/>
            </a:pPr>
            <a:r>
              <a:rPr lang="en-US" sz="3600" dirty="0"/>
              <a:t>A </a:t>
            </a:r>
            <a:r>
              <a:rPr lang="en-US" sz="3600" dirty="0" err="1"/>
              <a:t>StatelessSession</a:t>
            </a:r>
            <a:r>
              <a:rPr lang="en-US" sz="3600" dirty="0"/>
              <a:t> has no persistence context associated with it and does not provide many of the higher-level life cycle </a:t>
            </a:r>
            <a:r>
              <a:rPr lang="en-US" sz="3600" dirty="0" smtClean="0"/>
              <a:t>semantics.</a:t>
            </a:r>
          </a:p>
          <a:p>
            <a:pPr marL="1779783" lvl="1" indent="-571500">
              <a:buFont typeface="Arial" panose="020B0604020202020204" pitchFamily="34" charset="0"/>
              <a:buChar char="•"/>
            </a:pPr>
            <a:r>
              <a:rPr lang="en-US" sz="3600" dirty="0" smtClean="0"/>
              <a:t>In </a:t>
            </a:r>
            <a:r>
              <a:rPr lang="en-US" sz="3600" dirty="0"/>
              <a:t>particular, a stateless session does not implement a first-level cache nor interact with any second-level or query cache. </a:t>
            </a:r>
            <a:endParaRPr lang="en-US" sz="3600" dirty="0" smtClean="0"/>
          </a:p>
          <a:p>
            <a:pPr marL="1779783" lvl="1" indent="-571500">
              <a:buFont typeface="Arial" panose="020B0604020202020204" pitchFamily="34" charset="0"/>
              <a:buChar char="•"/>
            </a:pPr>
            <a:r>
              <a:rPr lang="en-US" sz="3600" dirty="0" smtClean="0"/>
              <a:t>It </a:t>
            </a:r>
            <a:r>
              <a:rPr lang="en-US" sz="3600" dirty="0"/>
              <a:t>does not implement transactional write-behind or automatic dirty checking. </a:t>
            </a:r>
            <a:endParaRPr lang="en-US" sz="3600" dirty="0" smtClean="0"/>
          </a:p>
          <a:p>
            <a:pPr marL="1779783" lvl="1" indent="-571500">
              <a:buFont typeface="Arial" panose="020B0604020202020204" pitchFamily="34" charset="0"/>
              <a:buChar char="•"/>
            </a:pPr>
            <a:r>
              <a:rPr lang="en-US" sz="3600" dirty="0" smtClean="0"/>
              <a:t>Operations </a:t>
            </a:r>
            <a:r>
              <a:rPr lang="en-US" sz="3600" dirty="0"/>
              <a:t>performed using a stateless session never cascade to associated instances. </a:t>
            </a:r>
            <a:endParaRPr lang="en-US" sz="3600" dirty="0" smtClean="0"/>
          </a:p>
          <a:p>
            <a:pPr marL="1779783" lvl="1" indent="-571500">
              <a:buFont typeface="Arial" panose="020B0604020202020204" pitchFamily="34" charset="0"/>
              <a:buChar char="•"/>
            </a:pPr>
            <a:r>
              <a:rPr lang="en-US" sz="3600" dirty="0" smtClean="0"/>
              <a:t>Collections </a:t>
            </a:r>
            <a:r>
              <a:rPr lang="en-US" sz="3600" dirty="0"/>
              <a:t>are ignored by a stateless session. Operations performed via a stateless session bypass </a:t>
            </a:r>
            <a:r>
              <a:rPr lang="en-US" sz="3600" dirty="0" err="1"/>
              <a:t>Hibernate's</a:t>
            </a:r>
            <a:r>
              <a:rPr lang="en-US" sz="3600" dirty="0"/>
              <a:t> event model and interceptors. </a:t>
            </a:r>
            <a:endParaRPr lang="en-US" sz="3600" dirty="0" smtClean="0"/>
          </a:p>
          <a:p>
            <a:pPr marL="1779783" lvl="1" indent="-571500">
              <a:buFont typeface="Arial" panose="020B0604020202020204" pitchFamily="34" charset="0"/>
              <a:buChar char="•"/>
            </a:pPr>
            <a:r>
              <a:rPr lang="en-US" sz="3600" dirty="0" smtClean="0"/>
              <a:t>Due </a:t>
            </a:r>
            <a:r>
              <a:rPr lang="en-US" sz="3600" dirty="0"/>
              <a:t>to the lack of a first-level cache, Stateless sessions are vulnerable to data aliasing effects. </a:t>
            </a:r>
            <a:endParaRPr lang="en-US" sz="3600" dirty="0" smtClean="0"/>
          </a:p>
          <a:p>
            <a:pPr marL="1779783" lvl="1" indent="-571500">
              <a:buFont typeface="Arial" panose="020B0604020202020204" pitchFamily="34" charset="0"/>
              <a:buChar char="•"/>
            </a:pPr>
            <a:r>
              <a:rPr lang="en-US" sz="3600" dirty="0" smtClean="0"/>
              <a:t>A </a:t>
            </a:r>
            <a:r>
              <a:rPr lang="en-US" sz="3600" dirty="0"/>
              <a:t>stateless session is a lower-level abstraction that is much closer to the underlying JDBC.</a:t>
            </a:r>
            <a:endParaRPr lang="en-US" sz="3600" dirty="0" smtClean="0"/>
          </a:p>
        </p:txBody>
      </p:sp>
    </p:spTree>
    <p:extLst>
      <p:ext uri="{BB962C8B-B14F-4D97-AF65-F5344CB8AC3E}">
        <p14:creationId xmlns:p14="http://schemas.microsoft.com/office/powerpoint/2010/main" val="18479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Hibernate: Bean Validations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6607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Constraints in Bean Validation are expressed via Java annotations. </a:t>
            </a:r>
            <a:endParaRPr lang="en-US" sz="3600" dirty="0" smtClean="0"/>
          </a:p>
          <a:p>
            <a:pPr marL="571500" indent="-571500">
              <a:buFont typeface="Arial" panose="020B0604020202020204" pitchFamily="34" charset="0"/>
              <a:buChar char="•"/>
            </a:pPr>
            <a:r>
              <a:rPr lang="en-US" sz="3600" dirty="0" smtClean="0"/>
              <a:t>There </a:t>
            </a:r>
            <a:r>
              <a:rPr lang="en-US" sz="3600" dirty="0"/>
              <a:t>are the following three types of bean constraints</a:t>
            </a:r>
            <a:r>
              <a:rPr lang="en-US" sz="3600" dirty="0" smtClean="0"/>
              <a:t>:</a:t>
            </a:r>
          </a:p>
          <a:p>
            <a:pPr marL="1779783" lvl="1" indent="-571500">
              <a:buFont typeface="Arial" panose="020B0604020202020204" pitchFamily="34" charset="0"/>
              <a:buChar char="•"/>
            </a:pPr>
            <a:r>
              <a:rPr lang="en-US" sz="3600" dirty="0"/>
              <a:t>field constraints: Constraints can be expressed by annotating a field of a class.</a:t>
            </a:r>
            <a:endParaRPr lang="en-US" sz="3600" dirty="0" smtClean="0"/>
          </a:p>
          <a:p>
            <a:pPr marL="1779783" lvl="1" indent="-571500">
              <a:buFont typeface="Arial" panose="020B0604020202020204" pitchFamily="34" charset="0"/>
              <a:buChar char="•"/>
            </a:pPr>
            <a:r>
              <a:rPr lang="en-US" sz="3600" dirty="0"/>
              <a:t>property constraints: it is also possible to annotate the properties of a bean class instead of its fields.</a:t>
            </a:r>
            <a:endParaRPr lang="en-US" sz="3600" dirty="0" smtClean="0"/>
          </a:p>
          <a:p>
            <a:pPr marL="1779783" lvl="1" indent="-571500">
              <a:buFont typeface="Arial" panose="020B0604020202020204" pitchFamily="34" charset="0"/>
              <a:buChar char="•"/>
            </a:pPr>
            <a:r>
              <a:rPr lang="en-US" sz="3600" dirty="0"/>
              <a:t>class constraints: In this case not a single property is subject of the validation but the complete object</a:t>
            </a:r>
            <a:r>
              <a:rPr lang="en-US" sz="3600" dirty="0" smtClean="0"/>
              <a:t>.</a:t>
            </a:r>
          </a:p>
          <a:p>
            <a:pPr marL="571500" indent="-571500">
              <a:buFont typeface="Arial" panose="020B0604020202020204" pitchFamily="34" charset="0"/>
              <a:buChar char="•"/>
            </a:pPr>
            <a:r>
              <a:rPr lang="en-US" sz="3600" dirty="0"/>
              <a:t>Constraint inheritance: When a class implements an interface or extends another class, all constraint annotations declared on the </a:t>
            </a:r>
            <a:r>
              <a:rPr lang="en-US" sz="3600" dirty="0" err="1"/>
              <a:t>supertype</a:t>
            </a:r>
            <a:r>
              <a:rPr lang="en-US" sz="3600" dirty="0"/>
              <a:t> apply in the same manner as the constraints specified on the class itself</a:t>
            </a:r>
            <a:r>
              <a:rPr lang="en-US" sz="3600" dirty="0" smtClean="0"/>
              <a:t>.</a:t>
            </a:r>
          </a:p>
          <a:p>
            <a:pPr marL="1779783" lvl="1" indent="-571500">
              <a:buFont typeface="Arial" panose="020B0604020202020204" pitchFamily="34" charset="0"/>
              <a:buChar char="•"/>
            </a:pPr>
            <a:r>
              <a:rPr lang="en-US" sz="3600" dirty="0"/>
              <a:t>Constraint annotations are aggregated if methods are overridden</a:t>
            </a:r>
            <a:r>
              <a:rPr lang="en-US" sz="3600" dirty="0" smtClean="0"/>
              <a:t>.</a:t>
            </a:r>
          </a:p>
          <a:p>
            <a:pPr marL="571500" indent="-571500">
              <a:buFont typeface="Arial" panose="020B0604020202020204" pitchFamily="34" charset="0"/>
              <a:buChar char="•"/>
            </a:pPr>
            <a:r>
              <a:rPr lang="en-US" sz="3600" dirty="0"/>
              <a:t>Object graphs: The Bean Validation API does not only allow to validate single class instances but also complete object graphs (cascaded validation). To do </a:t>
            </a:r>
            <a:r>
              <a:rPr lang="en-US" sz="3600" dirty="0" smtClean="0"/>
              <a:t>so:</a:t>
            </a:r>
          </a:p>
          <a:p>
            <a:pPr marL="1779783" lvl="1" indent="-571500">
              <a:buFont typeface="Arial" panose="020B0604020202020204" pitchFamily="34" charset="0"/>
              <a:buChar char="•"/>
            </a:pPr>
            <a:r>
              <a:rPr lang="en-US" sz="3600" dirty="0" smtClean="0"/>
              <a:t>just </a:t>
            </a:r>
            <a:r>
              <a:rPr lang="en-US" sz="3600" dirty="0"/>
              <a:t>annotate a field or property representing a reference to another object with @</a:t>
            </a:r>
            <a:r>
              <a:rPr lang="en-US" sz="3600" dirty="0" smtClean="0"/>
              <a:t>Valid.</a:t>
            </a:r>
          </a:p>
          <a:p>
            <a:pPr marL="571500" indent="-571500">
              <a:buFont typeface="Arial" panose="020B0604020202020204" pitchFamily="34" charset="0"/>
              <a:buChar char="•"/>
            </a:pPr>
            <a:r>
              <a:rPr lang="en-US" sz="3600" dirty="0"/>
              <a:t>The Validator interface is the most important object in Bean Validation.</a:t>
            </a:r>
            <a:endParaRPr lang="en-US" sz="3600" dirty="0" smtClean="0"/>
          </a:p>
        </p:txBody>
      </p:sp>
    </p:spTree>
    <p:extLst>
      <p:ext uri="{BB962C8B-B14F-4D97-AF65-F5344CB8AC3E}">
        <p14:creationId xmlns:p14="http://schemas.microsoft.com/office/powerpoint/2010/main" val="17464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169747</TotalTime>
  <Words>1841</Words>
  <Application>Microsoft Macintosh PowerPoint</Application>
  <PresentationFormat>Custom</PresentationFormat>
  <Paragraphs>104</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12389</cp:revision>
  <dcterms:created xsi:type="dcterms:W3CDTF">2014-07-01T16:42:18Z</dcterms:created>
  <dcterms:modified xsi:type="dcterms:W3CDTF">2017-12-17T08:30:58Z</dcterms:modified>
</cp:coreProperties>
</file>