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32"/>
  </p:notesMasterIdLst>
  <p:handoutMasterIdLst>
    <p:handoutMasterId r:id="rId33"/>
  </p:handoutMasterIdLst>
  <p:sldIdLst>
    <p:sldId id="793" r:id="rId2"/>
    <p:sldId id="804" r:id="rId3"/>
    <p:sldId id="851" r:id="rId4"/>
    <p:sldId id="853" r:id="rId5"/>
    <p:sldId id="854" r:id="rId6"/>
    <p:sldId id="855" r:id="rId7"/>
    <p:sldId id="856" r:id="rId8"/>
    <p:sldId id="852" r:id="rId9"/>
    <p:sldId id="857" r:id="rId10"/>
    <p:sldId id="858" r:id="rId11"/>
    <p:sldId id="859" r:id="rId12"/>
    <p:sldId id="860" r:id="rId13"/>
    <p:sldId id="861" r:id="rId14"/>
    <p:sldId id="864" r:id="rId15"/>
    <p:sldId id="863" r:id="rId16"/>
    <p:sldId id="862" r:id="rId17"/>
    <p:sldId id="865" r:id="rId18"/>
    <p:sldId id="866" r:id="rId19"/>
    <p:sldId id="867" r:id="rId20"/>
    <p:sldId id="868" r:id="rId21"/>
    <p:sldId id="869" r:id="rId22"/>
    <p:sldId id="870" r:id="rId23"/>
    <p:sldId id="871" r:id="rId24"/>
    <p:sldId id="872" r:id="rId25"/>
    <p:sldId id="873" r:id="rId26"/>
    <p:sldId id="875" r:id="rId27"/>
    <p:sldId id="874" r:id="rId28"/>
    <p:sldId id="876" r:id="rId29"/>
    <p:sldId id="850" r:id="rId30"/>
    <p:sldId id="794" r:id="rId3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16/12/17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16/12/17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image" Target="../media/image7.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 Id="rId3"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5.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6.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chart" Target="../charts/char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0.xml"/><Relationship Id="rId3" Type="http://schemas.openxmlformats.org/officeDocument/2006/relationships/image" Target="../media/image15.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2: </a:t>
            </a:r>
            <a:r>
              <a:rPr lang="en-US" sz="6600" dirty="0">
                <a:solidFill>
                  <a:schemeClr val="accent3">
                    <a:lumMod val="75000"/>
                  </a:schemeClr>
                </a:solidFill>
                <a:ea typeface="Open Sans Semibold" panose="020B0706030804020204" pitchFamily="34" charset="0"/>
                <a:cs typeface="Open Sans Semibold" panose="020B0706030804020204" pitchFamily="34" charset="0"/>
              </a:rPr>
              <a:t>Working with Hibernate</a:t>
            </a:r>
          </a:p>
        </p:txBody>
      </p:sp>
      <p:cxnSp>
        <p:nvCxnSpPr>
          <p:cNvPr id="11" name="10 Conector recto"/>
          <p:cNvCxnSpPr/>
          <p:nvPr/>
        </p:nvCxnSpPr>
        <p:spPr>
          <a:xfrm flipV="1">
            <a:off x="2316436" y="6753721"/>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Exploring Hibernate API</a:t>
            </a:r>
            <a:endParaRPr dirty="0"/>
          </a:p>
        </p:txBody>
      </p:sp>
      <p:sp>
        <p:nvSpPr>
          <p:cNvPr id="283" name="10 Conector recto"/>
          <p:cNvSpPr/>
          <p:nvPr/>
        </p:nvSpPr>
        <p:spPr>
          <a:xfrm>
            <a:off x="1905918" y="2763853"/>
            <a:ext cx="5475381" cy="1"/>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9629325" cy="6740307"/>
          </a:xfrm>
          <a:prstGeom prst="rect">
            <a:avLst/>
          </a:prstGeom>
          <a:ln w="12700">
            <a:miter lim="400000"/>
          </a:ln>
          <a:extLst>
            <a:ext uri="{C572A759-6A51-4108-AA02-DFA0A04FC94B}">
              <ma14:wrappingTextBoxFlag xmlns:ma14="http://schemas.microsoft.com/office/mac/drawingml/2011/main" val="1"/>
            </a:ext>
          </a:extLst>
        </p:spPr>
        <p:txBody>
          <a:bodyPr wrap="square" lIns="45722" rIns="45722">
            <a:spAutoFit/>
          </a:bodyPr>
          <a:lstStyle/>
          <a:p>
            <a:pPr marL="571557" indent="-571557">
              <a:buSzPct val="100000"/>
              <a:buFont typeface="Arial"/>
              <a:buChar char="•"/>
              <a:defRPr sz="3600"/>
            </a:pPr>
            <a:r>
              <a:rPr lang="en-US" sz="3600" dirty="0"/>
              <a:t>Hibernate, as an ORM solution, effectively "sits between" the Java application data access layer and the Relational Database, as can be seen in the diagram </a:t>
            </a:r>
            <a:r>
              <a:rPr lang="en-US" sz="3600" dirty="0" smtClean="0"/>
              <a:t>above.</a:t>
            </a:r>
          </a:p>
          <a:p>
            <a:pPr marL="571557" indent="-571557">
              <a:buSzPct val="100000"/>
              <a:buFont typeface="Arial"/>
              <a:buChar char="•"/>
              <a:defRPr sz="3600"/>
            </a:pPr>
            <a:r>
              <a:rPr lang="en-US" sz="3600" dirty="0" smtClean="0"/>
              <a:t>The </a:t>
            </a:r>
            <a:r>
              <a:rPr lang="en-US" sz="3600" dirty="0"/>
              <a:t>Java application makes use of the Hibernate APIs to load, store, query, </a:t>
            </a:r>
            <a:r>
              <a:rPr lang="en-US" sz="3600" dirty="0" smtClean="0"/>
              <a:t>etc. </a:t>
            </a:r>
            <a:r>
              <a:rPr lang="en-US" sz="3600" dirty="0"/>
              <a:t>its domain </a:t>
            </a:r>
            <a:r>
              <a:rPr lang="en-US" sz="3600" dirty="0" smtClean="0"/>
              <a:t>data.</a:t>
            </a:r>
          </a:p>
          <a:p>
            <a:pPr marL="571557" indent="-571557">
              <a:buSzPct val="100000"/>
              <a:buFont typeface="Arial"/>
              <a:buChar char="•"/>
              <a:defRPr sz="3600"/>
            </a:pPr>
            <a:r>
              <a:rPr lang="en-US" sz="3600" dirty="0" smtClean="0"/>
              <a:t>Here </a:t>
            </a:r>
            <a:r>
              <a:rPr lang="en-US" sz="3600" dirty="0"/>
              <a:t>we will introduce the essential Hibernate </a:t>
            </a:r>
            <a:r>
              <a:rPr lang="en-US" sz="3600" dirty="0" smtClean="0"/>
              <a:t>APIs.</a:t>
            </a:r>
          </a:p>
          <a:p>
            <a:pPr marL="571557" indent="-571557">
              <a:buSzPct val="100000"/>
              <a:buFont typeface="Arial"/>
              <a:buChar char="•"/>
              <a:defRPr sz="3600"/>
            </a:pPr>
            <a:r>
              <a:rPr lang="en-US" sz="3600" dirty="0" smtClean="0"/>
              <a:t>This </a:t>
            </a:r>
            <a:r>
              <a:rPr lang="en-US" sz="3600" dirty="0"/>
              <a:t>will be a brief introduction; we will discuss these contracts in detail later</a:t>
            </a:r>
            <a:r>
              <a:rPr lang="en-US" sz="3600" dirty="0" smtClean="0"/>
              <a:t>.</a:t>
            </a:r>
          </a:p>
          <a:p>
            <a:pPr marL="571557" indent="-571557">
              <a:buSzPct val="100000"/>
              <a:buFont typeface="Arial"/>
              <a:buChar char="•"/>
              <a:defRPr sz="3600"/>
            </a:pPr>
            <a:r>
              <a:rPr lang="en-US" sz="3600" dirty="0" smtClean="0"/>
              <a:t>As </a:t>
            </a:r>
            <a:r>
              <a:rPr lang="en-US" sz="3600" dirty="0"/>
              <a:t>a JPA provider, Hibernate implements the Java Persistence API</a:t>
            </a:r>
            <a:endParaRPr sz="3600" dirty="0"/>
          </a:p>
        </p:txBody>
      </p:sp>
      <p:pic>
        <p:nvPicPr>
          <p:cNvPr id="2" name="Picture 1"/>
          <p:cNvPicPr>
            <a:picLocks noChangeAspect="1"/>
          </p:cNvPicPr>
          <p:nvPr/>
        </p:nvPicPr>
        <p:blipFill>
          <a:blip r:embed="rId3"/>
          <a:stretch>
            <a:fillRect/>
          </a:stretch>
        </p:blipFill>
        <p:spPr>
          <a:xfrm>
            <a:off x="12681702" y="3506569"/>
            <a:ext cx="6465925" cy="8827393"/>
          </a:xfrm>
          <a:prstGeom prst="rect">
            <a:avLst/>
          </a:prstGeom>
        </p:spPr>
      </p:pic>
    </p:spTree>
    <p:extLst>
      <p:ext uri="{BB962C8B-B14F-4D97-AF65-F5344CB8AC3E}">
        <p14:creationId xmlns:p14="http://schemas.microsoft.com/office/powerpoint/2010/main" val="109962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Exploring Hibernate API</a:t>
            </a:r>
            <a:endParaRPr dirty="0"/>
          </a:p>
        </p:txBody>
      </p:sp>
      <p:sp>
        <p:nvSpPr>
          <p:cNvPr id="283" name="10 Conector recto"/>
          <p:cNvSpPr/>
          <p:nvPr/>
        </p:nvSpPr>
        <p:spPr>
          <a:xfrm>
            <a:off x="1905918" y="2763853"/>
            <a:ext cx="5475381" cy="1"/>
          </a:xfrm>
          <a:prstGeom prst="line">
            <a:avLst/>
          </a:prstGeom>
          <a:ln w="57150">
            <a:solidFill>
              <a:srgbClr val="C00000"/>
            </a:solidFill>
            <a:miter/>
          </a:ln>
        </p:spPr>
        <p:txBody>
          <a:bodyPr lIns="45722" rIns="45722"/>
          <a:lstStyle/>
          <a:p>
            <a:endParaRPr/>
          </a:p>
        </p:txBody>
      </p:sp>
      <p:pic>
        <p:nvPicPr>
          <p:cNvPr id="3" name="Picture 2"/>
          <p:cNvPicPr>
            <a:picLocks noChangeAspect="1"/>
          </p:cNvPicPr>
          <p:nvPr/>
        </p:nvPicPr>
        <p:blipFill>
          <a:blip r:embed="rId3"/>
          <a:stretch>
            <a:fillRect/>
          </a:stretch>
        </p:blipFill>
        <p:spPr>
          <a:xfrm>
            <a:off x="1669814" y="3213389"/>
            <a:ext cx="17262914" cy="9688370"/>
          </a:xfrm>
          <a:prstGeom prst="rect">
            <a:avLst/>
          </a:prstGeom>
        </p:spPr>
      </p:pic>
    </p:spTree>
    <p:extLst>
      <p:ext uri="{BB962C8B-B14F-4D97-AF65-F5344CB8AC3E}">
        <p14:creationId xmlns:p14="http://schemas.microsoft.com/office/powerpoint/2010/main" val="958207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Hibernate API</a:t>
            </a:r>
            <a:endParaRPr dirty="0"/>
          </a:p>
        </p:txBody>
      </p:sp>
      <p:sp>
        <p:nvSpPr>
          <p:cNvPr id="283" name="10 Conector recto"/>
          <p:cNvSpPr/>
          <p:nvPr/>
        </p:nvSpPr>
        <p:spPr>
          <a:xfrm>
            <a:off x="1905918" y="2763854"/>
            <a:ext cx="3311101" cy="0"/>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err="1"/>
              <a:t>SessionFactory</a:t>
            </a:r>
            <a:r>
              <a:rPr lang="en-US" sz="3600" dirty="0"/>
              <a:t> (</a:t>
            </a:r>
            <a:r>
              <a:rPr lang="en-US" sz="3600" dirty="0" err="1"/>
              <a:t>org.hibernate.SessionFactory</a:t>
            </a:r>
            <a:r>
              <a:rPr lang="en-US" sz="3600" dirty="0" smtClean="0"/>
              <a:t>): A </a:t>
            </a:r>
            <a:r>
              <a:rPr lang="en-US" sz="3600" dirty="0"/>
              <a:t>thread-safe (and immutable) representation of the mapping of the application domain model to a database. Acts as a factory for </a:t>
            </a:r>
            <a:r>
              <a:rPr lang="en-US" sz="3600" dirty="0" err="1"/>
              <a:t>org.hibernate.Session</a:t>
            </a:r>
            <a:r>
              <a:rPr lang="en-US" sz="3600" dirty="0"/>
              <a:t> instances. The </a:t>
            </a:r>
            <a:r>
              <a:rPr lang="en-US" sz="3600" dirty="0" err="1"/>
              <a:t>EntityManagerFactory</a:t>
            </a:r>
            <a:r>
              <a:rPr lang="en-US" sz="3600" dirty="0"/>
              <a:t> is the JPA equivalent of a </a:t>
            </a:r>
            <a:r>
              <a:rPr lang="en-US" sz="3600" dirty="0" err="1"/>
              <a:t>SessionFactory</a:t>
            </a:r>
            <a:r>
              <a:rPr lang="en-US" sz="3600" dirty="0"/>
              <a:t> and basically those two converge into the same </a:t>
            </a:r>
            <a:r>
              <a:rPr lang="en-US" sz="3600" dirty="0" err="1"/>
              <a:t>SessionFactory</a:t>
            </a:r>
            <a:r>
              <a:rPr lang="en-US" sz="3600" dirty="0"/>
              <a:t> </a:t>
            </a:r>
            <a:r>
              <a:rPr lang="en-US" sz="3600" dirty="0" err="1"/>
              <a:t>implementation.A</a:t>
            </a:r>
            <a:r>
              <a:rPr lang="en-US" sz="3600" dirty="0"/>
              <a:t> </a:t>
            </a:r>
            <a:r>
              <a:rPr lang="en-US" sz="3600" dirty="0" err="1"/>
              <a:t>SessionFactory</a:t>
            </a:r>
            <a:r>
              <a:rPr lang="en-US" sz="3600" dirty="0"/>
              <a:t> is very expensive to create, so, for any given database, the application should have only one associated </a:t>
            </a:r>
            <a:r>
              <a:rPr lang="en-US" sz="3600" dirty="0" err="1"/>
              <a:t>SessionFactory</a:t>
            </a:r>
            <a:r>
              <a:rPr lang="en-US" sz="3600" dirty="0"/>
              <a:t>. The </a:t>
            </a:r>
            <a:r>
              <a:rPr lang="en-US" sz="3600" dirty="0" err="1"/>
              <a:t>SessionFactory</a:t>
            </a:r>
            <a:r>
              <a:rPr lang="en-US" sz="3600" dirty="0"/>
              <a:t> maintains services that Hibernate uses across all Session(s) such as second level caches, connection pools, transaction system integrations, etc</a:t>
            </a:r>
            <a:r>
              <a:rPr lang="en-US" sz="3600" dirty="0" smtClean="0"/>
              <a:t>.</a:t>
            </a:r>
          </a:p>
          <a:p>
            <a:pPr marL="571557" indent="-571557">
              <a:buSzPct val="100000"/>
              <a:buFont typeface="Arial"/>
              <a:buChar char="•"/>
              <a:defRPr sz="3600"/>
            </a:pPr>
            <a:r>
              <a:rPr lang="en-US" sz="3600" dirty="0" smtClean="0"/>
              <a:t>Session </a:t>
            </a:r>
            <a:r>
              <a:rPr lang="en-US" sz="3600" dirty="0"/>
              <a:t>(</a:t>
            </a:r>
            <a:r>
              <a:rPr lang="en-US" sz="3600" dirty="0" err="1"/>
              <a:t>org.hibernate.Session</a:t>
            </a:r>
            <a:r>
              <a:rPr lang="en-US" sz="3600" dirty="0" smtClean="0"/>
              <a:t>): A </a:t>
            </a:r>
            <a:r>
              <a:rPr lang="en-US" sz="3600" dirty="0"/>
              <a:t>single-threaded, short-lived object conceptually modeling a "Unit of Work" </a:t>
            </a:r>
            <a:r>
              <a:rPr lang="en-US" sz="3600" dirty="0" err="1"/>
              <a:t>PoEAA</a:t>
            </a:r>
            <a:r>
              <a:rPr lang="en-US" sz="3600" dirty="0"/>
              <a:t>. In JPA nomenclature, the Session is represented by an </a:t>
            </a:r>
            <a:r>
              <a:rPr lang="en-US" sz="3600" dirty="0" err="1"/>
              <a:t>EntityManager</a:t>
            </a:r>
            <a:r>
              <a:rPr lang="en-US" sz="3600" dirty="0" smtClean="0"/>
              <a:t>. Behind </a:t>
            </a:r>
            <a:r>
              <a:rPr lang="en-US" sz="3600" dirty="0"/>
              <a:t>the scenes, the Hibernate Session wraps a JDBC </a:t>
            </a:r>
            <a:r>
              <a:rPr lang="en-US" sz="3600" dirty="0" err="1"/>
              <a:t>java.sql.Connection</a:t>
            </a:r>
            <a:r>
              <a:rPr lang="en-US" sz="3600" dirty="0"/>
              <a:t> and acts as a factory for </a:t>
            </a:r>
            <a:r>
              <a:rPr lang="en-US" sz="3600" dirty="0" err="1"/>
              <a:t>org.hibernate.Transaction</a:t>
            </a:r>
            <a:r>
              <a:rPr lang="en-US" sz="3600" dirty="0"/>
              <a:t> instances. It maintains a generally "repeatable read" persistence context (first level cache) of the application domain model</a:t>
            </a:r>
            <a:r>
              <a:rPr lang="en-US" sz="3600" dirty="0" smtClean="0"/>
              <a:t>.</a:t>
            </a:r>
          </a:p>
          <a:p>
            <a:pPr marL="571557" indent="-571557">
              <a:buSzPct val="100000"/>
              <a:buFont typeface="Arial"/>
              <a:buChar char="•"/>
              <a:defRPr sz="3600"/>
            </a:pPr>
            <a:r>
              <a:rPr lang="en-US" sz="3600" dirty="0" smtClean="0"/>
              <a:t>Transaction </a:t>
            </a:r>
            <a:r>
              <a:rPr lang="en-US" sz="3600" dirty="0"/>
              <a:t>(</a:t>
            </a:r>
            <a:r>
              <a:rPr lang="en-US" sz="3600" dirty="0" err="1"/>
              <a:t>org.hibernate.Transaction</a:t>
            </a:r>
            <a:r>
              <a:rPr lang="en-US" sz="3600" dirty="0" smtClean="0"/>
              <a:t>): A </a:t>
            </a:r>
            <a:r>
              <a:rPr lang="en-US" sz="3600" dirty="0"/>
              <a:t>single-threaded, short-lived object used by the application to demarcate individual physical transaction boundaries. </a:t>
            </a:r>
            <a:r>
              <a:rPr lang="en-US" sz="3600" dirty="0" err="1"/>
              <a:t>EntityTransaction</a:t>
            </a:r>
            <a:r>
              <a:rPr lang="en-US" sz="3600" dirty="0"/>
              <a:t> is the JPA equivalent and both act as an abstraction API to isolate the application from the underlying transaction system in use (JDBC or JTA).</a:t>
            </a:r>
            <a:endParaRPr sz="3600" dirty="0"/>
          </a:p>
        </p:txBody>
      </p:sp>
    </p:spTree>
    <p:extLst>
      <p:ext uri="{BB962C8B-B14F-4D97-AF65-F5344CB8AC3E}">
        <p14:creationId xmlns:p14="http://schemas.microsoft.com/office/powerpoint/2010/main" val="2122515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Basic O/R Mapping</a:t>
            </a:r>
            <a:endParaRPr dirty="0"/>
          </a:p>
        </p:txBody>
      </p:sp>
      <p:sp>
        <p:nvSpPr>
          <p:cNvPr id="283" name="10 Conector recto"/>
          <p:cNvSpPr/>
          <p:nvPr/>
        </p:nvSpPr>
        <p:spPr>
          <a:xfrm>
            <a:off x="1905918" y="2763854"/>
            <a:ext cx="4481231" cy="0"/>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19983523" cy="895629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Object/relational mappings are usually defined in an XML document. The mapping document is designed to be readable and hand-editable. The mapping language is Java-centric, meaning that mappings are constructed around persistent class declarations and not table declarations</a:t>
            </a:r>
            <a:r>
              <a:rPr lang="en-US" sz="3600" dirty="0" smtClean="0"/>
              <a:t>.</a:t>
            </a:r>
          </a:p>
          <a:p>
            <a:pPr marL="571557" indent="-571557">
              <a:buSzPct val="100000"/>
              <a:buFont typeface="Arial"/>
              <a:buChar char="•"/>
              <a:defRPr sz="3600"/>
            </a:pPr>
            <a:r>
              <a:rPr lang="en-US" sz="3600" dirty="0"/>
              <a:t>All XML mappings should declare the </a:t>
            </a:r>
            <a:r>
              <a:rPr lang="en-US" sz="3600" dirty="0" err="1"/>
              <a:t>doctype</a:t>
            </a:r>
            <a:r>
              <a:rPr lang="en-US" sz="3600" dirty="0"/>
              <a:t> shown. The actual DTD can be found at the URL above, in the directory hibernate-</a:t>
            </a:r>
            <a:r>
              <a:rPr lang="en-US" sz="3600" dirty="0" err="1"/>
              <a:t>x.x.x</a:t>
            </a:r>
            <a:r>
              <a:rPr lang="en-US" sz="3600" dirty="0"/>
              <a:t>/</a:t>
            </a:r>
            <a:r>
              <a:rPr lang="en-US" sz="3600" dirty="0" err="1"/>
              <a:t>src</a:t>
            </a:r>
            <a:r>
              <a:rPr lang="en-US" sz="3600" dirty="0"/>
              <a:t>/org/hibernate , or in hibernate3.jar. Hibernate will always look for the DTD in its </a:t>
            </a:r>
            <a:r>
              <a:rPr lang="en-US" sz="3600" dirty="0" err="1"/>
              <a:t>classpath</a:t>
            </a:r>
            <a:r>
              <a:rPr lang="en-US" sz="3600" dirty="0"/>
              <a:t> first. If you experience lookups of the DTD using an Internet connection, check the DTD declaration against the contents of your </a:t>
            </a:r>
            <a:r>
              <a:rPr lang="en-US" sz="3600" dirty="0" err="1"/>
              <a:t>classpath</a:t>
            </a:r>
            <a:r>
              <a:rPr lang="en-US" sz="3600" dirty="0" smtClean="0"/>
              <a:t>.</a:t>
            </a:r>
          </a:p>
          <a:p>
            <a:pPr marL="571557" indent="-571557">
              <a:buSzPct val="100000"/>
              <a:buFont typeface="Arial"/>
              <a:buChar char="•"/>
              <a:defRPr sz="3600"/>
            </a:pPr>
            <a:r>
              <a:rPr lang="en-US" sz="3600" dirty="0"/>
              <a:t>Hibernate will first attempt to resolve DTDs in its </a:t>
            </a:r>
            <a:r>
              <a:rPr lang="en-US" sz="3600" dirty="0" err="1"/>
              <a:t>classpath</a:t>
            </a:r>
            <a:r>
              <a:rPr lang="en-US" sz="3600" dirty="0"/>
              <a:t>. It does this is by registering a custom </a:t>
            </a:r>
            <a:r>
              <a:rPr lang="en-US" sz="3600" dirty="0" err="1"/>
              <a:t>org.xml.sax.EntityResolver</a:t>
            </a:r>
            <a:r>
              <a:rPr lang="en-US" sz="3600" dirty="0"/>
              <a:t> implementation with the </a:t>
            </a:r>
            <a:r>
              <a:rPr lang="en-US" sz="3600" dirty="0" err="1"/>
              <a:t>SAXReader</a:t>
            </a:r>
            <a:r>
              <a:rPr lang="en-US" sz="3600" dirty="0"/>
              <a:t> it uses to read in the xml files. This custom </a:t>
            </a:r>
            <a:r>
              <a:rPr lang="en-US" sz="3600" dirty="0" err="1"/>
              <a:t>EntityResolver</a:t>
            </a:r>
            <a:r>
              <a:rPr lang="en-US" sz="3600" dirty="0"/>
              <a:t> recognizes two different </a:t>
            </a:r>
            <a:r>
              <a:rPr lang="en-US" sz="3600" dirty="0" err="1"/>
              <a:t>systemId</a:t>
            </a:r>
            <a:r>
              <a:rPr lang="en-US" sz="3600" dirty="0"/>
              <a:t> namespaces</a:t>
            </a:r>
            <a:r>
              <a:rPr lang="en-US" sz="3600" dirty="0" smtClean="0"/>
              <a:t>:</a:t>
            </a:r>
          </a:p>
          <a:p>
            <a:pPr marL="1779840" lvl="1" indent="-571557">
              <a:buSzPct val="100000"/>
              <a:buFont typeface="Arial"/>
              <a:buChar char="•"/>
              <a:defRPr sz="3600"/>
            </a:pPr>
            <a:r>
              <a:rPr lang="en-US" sz="3600" dirty="0" smtClean="0"/>
              <a:t>a </a:t>
            </a:r>
            <a:r>
              <a:rPr lang="en-US" sz="3600" dirty="0"/>
              <a:t>hibernate namespace is recognized whenever the resolver encounters a </a:t>
            </a:r>
            <a:r>
              <a:rPr lang="en-US" sz="3600" dirty="0" err="1"/>
              <a:t>systemId</a:t>
            </a:r>
            <a:r>
              <a:rPr lang="en-US" sz="3600" dirty="0"/>
              <a:t> starting with http://</a:t>
            </a:r>
            <a:r>
              <a:rPr lang="en-US" sz="3600" dirty="0" err="1"/>
              <a:t>hibernate.sourceforge.net</a:t>
            </a:r>
            <a:r>
              <a:rPr lang="en-US" sz="3600" dirty="0"/>
              <a:t>/. The resolver attempts to resolve these entities via the </a:t>
            </a:r>
            <a:r>
              <a:rPr lang="en-US" sz="3600" dirty="0" err="1"/>
              <a:t>classloader</a:t>
            </a:r>
            <a:r>
              <a:rPr lang="en-US" sz="3600" dirty="0"/>
              <a:t> which loaded the Hibernate classes</a:t>
            </a:r>
            <a:r>
              <a:rPr lang="en-US" sz="3600" dirty="0" smtClean="0"/>
              <a:t>.</a:t>
            </a:r>
          </a:p>
          <a:p>
            <a:pPr marL="1779840" lvl="1" indent="-571557">
              <a:buSzPct val="100000"/>
              <a:buFont typeface="Arial"/>
              <a:buChar char="•"/>
              <a:defRPr sz="3600"/>
            </a:pPr>
            <a:r>
              <a:rPr lang="en-US" sz="3600" dirty="0" smtClean="0"/>
              <a:t>a </a:t>
            </a:r>
            <a:r>
              <a:rPr lang="en-US" sz="3600" dirty="0"/>
              <a:t>user namespace is recognized whenever the resolver encounters a </a:t>
            </a:r>
            <a:r>
              <a:rPr lang="en-US" sz="3600" dirty="0" err="1"/>
              <a:t>systemId</a:t>
            </a:r>
            <a:r>
              <a:rPr lang="en-US" sz="3600" dirty="0"/>
              <a:t> using a </a:t>
            </a:r>
            <a:r>
              <a:rPr lang="en-US" sz="3600" dirty="0" err="1"/>
              <a:t>classpath</a:t>
            </a:r>
            <a:r>
              <a:rPr lang="en-US" sz="3600" dirty="0"/>
              <a:t>:// URL protocol. The resolver will attempt to resolve these entities via (1) the current thread context </a:t>
            </a:r>
            <a:r>
              <a:rPr lang="en-US" sz="3600" dirty="0" err="1"/>
              <a:t>classloader</a:t>
            </a:r>
            <a:r>
              <a:rPr lang="en-US" sz="3600" dirty="0"/>
              <a:t> and (2) the </a:t>
            </a:r>
            <a:r>
              <a:rPr lang="en-US" sz="3600" dirty="0" err="1"/>
              <a:t>classloader</a:t>
            </a:r>
            <a:r>
              <a:rPr lang="en-US" sz="3600" dirty="0"/>
              <a:t> which loaded the Hibernate classes.</a:t>
            </a:r>
            <a:endParaRPr sz="3600" dirty="0"/>
          </a:p>
        </p:txBody>
      </p:sp>
    </p:spTree>
    <p:extLst>
      <p:ext uri="{BB962C8B-B14F-4D97-AF65-F5344CB8AC3E}">
        <p14:creationId xmlns:p14="http://schemas.microsoft.com/office/powerpoint/2010/main" val="759873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Hibernate-mapping</a:t>
            </a:r>
            <a:endParaRPr dirty="0"/>
          </a:p>
        </p:txBody>
      </p:sp>
      <p:sp>
        <p:nvSpPr>
          <p:cNvPr id="283" name="10 Conector recto"/>
          <p:cNvSpPr/>
          <p:nvPr/>
        </p:nvSpPr>
        <p:spPr>
          <a:xfrm>
            <a:off x="1905918" y="2763854"/>
            <a:ext cx="4481231" cy="0"/>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schema and catalog attributes specify that tables referred to in this mapping belong to the named schema and/or catalog. </a:t>
            </a:r>
            <a:endParaRPr lang="en-US" sz="3600" dirty="0" smtClean="0"/>
          </a:p>
          <a:p>
            <a:pPr marL="571557" indent="-571557">
              <a:buSzPct val="100000"/>
              <a:buFont typeface="Arial"/>
              <a:buChar char="•"/>
              <a:defRPr sz="3600"/>
            </a:pPr>
            <a:r>
              <a:rPr lang="en-US" sz="3600" dirty="0" smtClean="0"/>
              <a:t>If </a:t>
            </a:r>
            <a:r>
              <a:rPr lang="en-US" sz="3600" dirty="0"/>
              <a:t>they are specified, </a:t>
            </a:r>
            <a:r>
              <a:rPr lang="en-US" sz="3600" dirty="0" err="1"/>
              <a:t>tablenames</a:t>
            </a:r>
            <a:r>
              <a:rPr lang="en-US" sz="3600" dirty="0"/>
              <a:t> will be qualified by the given schema and catalog names. If they are missing, </a:t>
            </a:r>
            <a:r>
              <a:rPr lang="en-US" sz="3600" dirty="0" err="1"/>
              <a:t>tablenames</a:t>
            </a:r>
            <a:r>
              <a:rPr lang="en-US" sz="3600" dirty="0"/>
              <a:t> will be unqualified. </a:t>
            </a:r>
            <a:endParaRPr lang="en-US" sz="3600" dirty="0" smtClean="0"/>
          </a:p>
          <a:p>
            <a:pPr marL="571557" indent="-571557">
              <a:buSzPct val="100000"/>
              <a:buFont typeface="Arial"/>
              <a:buChar char="•"/>
              <a:defRPr sz="3600"/>
            </a:pPr>
            <a:r>
              <a:rPr lang="en-US" sz="3600" dirty="0" smtClean="0"/>
              <a:t>The </a:t>
            </a:r>
            <a:r>
              <a:rPr lang="en-US" sz="3600" dirty="0"/>
              <a:t>default-cascade attribute specifies what cascade style should be assumed for properties and collections that do not specify a cascade attribute. </a:t>
            </a:r>
            <a:endParaRPr lang="en-US" sz="3600" dirty="0" smtClean="0"/>
          </a:p>
          <a:p>
            <a:pPr marL="571557" indent="-571557">
              <a:buSzPct val="100000"/>
              <a:buFont typeface="Arial"/>
              <a:buChar char="•"/>
              <a:defRPr sz="3600"/>
            </a:pPr>
            <a:r>
              <a:rPr lang="en-US" sz="3600" dirty="0" smtClean="0"/>
              <a:t>By </a:t>
            </a:r>
            <a:r>
              <a:rPr lang="en-US" sz="3600" dirty="0"/>
              <a:t>default, the auto-import attribute allows you to use unqualified class names in the query language</a:t>
            </a:r>
            <a:r>
              <a:rPr lang="en-US" sz="3600" dirty="0" smtClean="0"/>
              <a:t>.</a:t>
            </a:r>
          </a:p>
          <a:p>
            <a:pPr marL="571557" indent="-571557">
              <a:buSzPct val="100000"/>
              <a:buFont typeface="Arial"/>
              <a:buChar char="•"/>
              <a:defRPr sz="3600"/>
            </a:pPr>
            <a:r>
              <a:rPr lang="en-US" sz="3600" dirty="0"/>
              <a:t>If you have two persistent classes with the same unqualified name, you should set auto-import="false". An exception will result if you attempt to assign two classes to the same "imported" name</a:t>
            </a:r>
            <a:r>
              <a:rPr lang="en-US" sz="3600" dirty="0" smtClean="0"/>
              <a:t>.</a:t>
            </a:r>
          </a:p>
          <a:p>
            <a:pPr marL="571557" indent="-571557">
              <a:buSzPct val="100000"/>
              <a:buFont typeface="Arial"/>
              <a:buChar char="•"/>
              <a:defRPr sz="3600"/>
            </a:pPr>
            <a:r>
              <a:rPr lang="en-US" sz="3600" dirty="0" smtClean="0"/>
              <a:t>The </a:t>
            </a:r>
            <a:r>
              <a:rPr lang="en-US" sz="3600" dirty="0"/>
              <a:t>hibernate-mapping element allows you to nest several persistent &lt;class&gt; mappings, as shown above. </a:t>
            </a:r>
            <a:endParaRPr lang="en-US" sz="3600" dirty="0" smtClean="0"/>
          </a:p>
          <a:p>
            <a:pPr marL="571557" indent="-571557">
              <a:buSzPct val="100000"/>
              <a:buFont typeface="Arial"/>
              <a:buChar char="•"/>
              <a:defRPr sz="3600"/>
            </a:pPr>
            <a:r>
              <a:rPr lang="en-US" sz="3600" dirty="0" smtClean="0"/>
              <a:t>It </a:t>
            </a:r>
            <a:r>
              <a:rPr lang="en-US" sz="3600" dirty="0"/>
              <a:t>is, however, good practice (and expected by some tools) to map only a single persistent class, or a single class hierarchy, in one mapping file and name it after the persistent </a:t>
            </a:r>
            <a:r>
              <a:rPr lang="en-US" sz="3600" dirty="0" smtClean="0"/>
              <a:t>superclass.</a:t>
            </a:r>
          </a:p>
          <a:p>
            <a:pPr marL="571557" indent="-571557">
              <a:buSzPct val="100000"/>
              <a:buFont typeface="Arial"/>
              <a:buChar char="•"/>
              <a:defRPr sz="3600"/>
            </a:pPr>
            <a:r>
              <a:rPr lang="en-US" sz="3600" dirty="0" smtClean="0"/>
              <a:t>For </a:t>
            </a:r>
            <a:r>
              <a:rPr lang="en-US" sz="3600" dirty="0"/>
              <a:t>example, </a:t>
            </a:r>
            <a:r>
              <a:rPr lang="en-US" sz="3600" dirty="0" err="1"/>
              <a:t>Cat.hbm.xml</a:t>
            </a:r>
            <a:r>
              <a:rPr lang="en-US" sz="3600" dirty="0"/>
              <a:t>, </a:t>
            </a:r>
            <a:r>
              <a:rPr lang="en-US" sz="3600" dirty="0" err="1"/>
              <a:t>Dog.hbm.xml</a:t>
            </a:r>
            <a:r>
              <a:rPr lang="en-US" sz="3600" dirty="0"/>
              <a:t>, or if using inheritance, </a:t>
            </a:r>
            <a:r>
              <a:rPr lang="en-US" sz="3600" dirty="0" err="1"/>
              <a:t>Animal.hbm.xml</a:t>
            </a:r>
            <a:r>
              <a:rPr lang="en-US" sz="3600" dirty="0"/>
              <a:t>.</a:t>
            </a:r>
            <a:endParaRPr sz="3600" dirty="0"/>
          </a:p>
        </p:txBody>
      </p:sp>
    </p:spTree>
    <p:extLst>
      <p:ext uri="{BB962C8B-B14F-4D97-AF65-F5344CB8AC3E}">
        <p14:creationId xmlns:p14="http://schemas.microsoft.com/office/powerpoint/2010/main" val="1115632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Hibernate-mapping</a:t>
            </a:r>
            <a:endParaRPr dirty="0"/>
          </a:p>
        </p:txBody>
      </p:sp>
      <p:sp>
        <p:nvSpPr>
          <p:cNvPr id="283" name="10 Conector recto"/>
          <p:cNvSpPr/>
          <p:nvPr/>
        </p:nvSpPr>
        <p:spPr>
          <a:xfrm>
            <a:off x="1905918" y="2763854"/>
            <a:ext cx="4481231"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917" y="3213389"/>
            <a:ext cx="12879441" cy="39533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411" y="7166731"/>
            <a:ext cx="16376058" cy="5688525"/>
          </a:xfrm>
          <a:prstGeom prst="rect">
            <a:avLst/>
          </a:prstGeom>
        </p:spPr>
      </p:pic>
    </p:spTree>
    <p:extLst>
      <p:ext uri="{BB962C8B-B14F-4D97-AF65-F5344CB8AC3E}">
        <p14:creationId xmlns:p14="http://schemas.microsoft.com/office/powerpoint/2010/main" val="747924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Class</a:t>
            </a:r>
            <a:endParaRPr dirty="0"/>
          </a:p>
        </p:txBody>
      </p:sp>
      <p:sp>
        <p:nvSpPr>
          <p:cNvPr id="283" name="10 Conector recto"/>
          <p:cNvSpPr/>
          <p:nvPr/>
        </p:nvSpPr>
        <p:spPr>
          <a:xfrm>
            <a:off x="1905919" y="2763854"/>
            <a:ext cx="1195866" cy="0"/>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19983523" cy="840230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You can declare a persistent class using the class element</a:t>
            </a:r>
            <a:r>
              <a:rPr lang="en-US" sz="3600" dirty="0" smtClean="0"/>
              <a:t>.</a:t>
            </a:r>
          </a:p>
          <a:p>
            <a:pPr marL="571557" indent="-571557">
              <a:buSzPct val="100000"/>
              <a:buFont typeface="Arial"/>
              <a:buChar char="•"/>
              <a:defRPr sz="3600"/>
            </a:pPr>
            <a:r>
              <a:rPr lang="en-US" sz="3600" dirty="0"/>
              <a:t>It is acceptable for the named persistent class to be an interface. You can declare implementing classes of that interface using the &lt;subclass&gt; element. You can persist any static inner class. Specify the class name using the standard form i.e. </a:t>
            </a:r>
            <a:r>
              <a:rPr lang="en-US" sz="3600" dirty="0" err="1"/>
              <a:t>e.g.Foo$Bar</a:t>
            </a:r>
            <a:r>
              <a:rPr lang="en-US" sz="3600" dirty="0" smtClean="0"/>
              <a:t>.</a:t>
            </a:r>
          </a:p>
          <a:p>
            <a:pPr marL="571557" indent="-571557">
              <a:buSzPct val="100000"/>
              <a:buFont typeface="Arial"/>
              <a:buChar char="•"/>
              <a:defRPr sz="3600"/>
            </a:pPr>
            <a:r>
              <a:rPr lang="en-US" sz="3600" dirty="0" smtClean="0"/>
              <a:t>Immutable </a:t>
            </a:r>
            <a:r>
              <a:rPr lang="en-US" sz="3600" dirty="0"/>
              <a:t>classes, mutable="false", cannot be updated or deleted by the application. This allows Hibernate to make some minor performance optimizations</a:t>
            </a:r>
            <a:r>
              <a:rPr lang="en-US" sz="3600" dirty="0" smtClean="0"/>
              <a:t>.</a:t>
            </a:r>
          </a:p>
          <a:p>
            <a:pPr marL="571557" indent="-571557">
              <a:buSzPct val="100000"/>
              <a:buFont typeface="Arial"/>
              <a:buChar char="•"/>
              <a:defRPr sz="3600"/>
            </a:pPr>
            <a:r>
              <a:rPr lang="en-US" sz="3600" dirty="0" smtClean="0"/>
              <a:t>The </a:t>
            </a:r>
            <a:r>
              <a:rPr lang="en-US" sz="3600" dirty="0"/>
              <a:t>optional proxy attribute enables lazy initialization of persistent instances of the class. Hibernate will initially return CGLIB proxies that implement the named interface. The persistent object will load when a method of the proxy is </a:t>
            </a:r>
            <a:r>
              <a:rPr lang="en-US" sz="3600" dirty="0" smtClean="0"/>
              <a:t>invoked.</a:t>
            </a:r>
          </a:p>
          <a:p>
            <a:pPr marL="571557" indent="-571557">
              <a:buSzPct val="100000"/>
              <a:buFont typeface="Arial"/>
              <a:buChar char="•"/>
              <a:defRPr sz="3600"/>
            </a:pPr>
            <a:r>
              <a:rPr lang="en-US" sz="3600" dirty="0" smtClean="0"/>
              <a:t>Implicit </a:t>
            </a:r>
            <a:r>
              <a:rPr lang="en-US" sz="3600" dirty="0"/>
              <a:t>polymorphism means that instances of the class will be returned by a query that names any superclass or implemented interface or class, and that instances of any subclass of the class will be returned by a query that names the class </a:t>
            </a:r>
            <a:r>
              <a:rPr lang="en-US" sz="3600" dirty="0" smtClean="0"/>
              <a:t>itself.</a:t>
            </a:r>
          </a:p>
          <a:p>
            <a:pPr marL="571557" indent="-571557">
              <a:buSzPct val="100000"/>
              <a:buFont typeface="Arial"/>
              <a:buChar char="•"/>
              <a:defRPr sz="3600"/>
            </a:pPr>
            <a:r>
              <a:rPr lang="en-US" sz="3600" dirty="0" smtClean="0"/>
              <a:t>Explicit </a:t>
            </a:r>
            <a:r>
              <a:rPr lang="en-US" sz="3600" dirty="0"/>
              <a:t>polymorphism means that class instances will be returned only by queries that explicitly name that class. Queries that name the class will return only instances of subclasses mapped inside this &lt;class&gt; declaration as a &lt;subclass&gt; or &lt;joined-subclass&gt;.</a:t>
            </a:r>
            <a:endParaRPr sz="3600" dirty="0"/>
          </a:p>
        </p:txBody>
      </p:sp>
    </p:spTree>
    <p:extLst>
      <p:ext uri="{BB962C8B-B14F-4D97-AF65-F5344CB8AC3E}">
        <p14:creationId xmlns:p14="http://schemas.microsoft.com/office/powerpoint/2010/main" val="844497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Class</a:t>
            </a:r>
            <a:endParaRPr dirty="0"/>
          </a:p>
        </p:txBody>
      </p:sp>
      <p:sp>
        <p:nvSpPr>
          <p:cNvPr id="283" name="10 Conector recto"/>
          <p:cNvSpPr/>
          <p:nvPr/>
        </p:nvSpPr>
        <p:spPr>
          <a:xfrm>
            <a:off x="1905919" y="2763854"/>
            <a:ext cx="1195866" cy="0"/>
          </a:xfrm>
          <a:prstGeom prst="line">
            <a:avLst/>
          </a:prstGeom>
          <a:ln w="57150">
            <a:solidFill>
              <a:srgbClr val="C00000"/>
            </a:solidFill>
            <a:miter/>
          </a:ln>
        </p:spPr>
        <p:txBody>
          <a:bodyPr lIns="45722" rIns="45722"/>
          <a:lstStyle/>
          <a:p>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210" y="2924502"/>
            <a:ext cx="11975046" cy="9955998"/>
          </a:xfrm>
          <a:prstGeom prst="rect">
            <a:avLst/>
          </a:prstGeom>
        </p:spPr>
      </p:pic>
    </p:spTree>
    <p:extLst>
      <p:ext uri="{BB962C8B-B14F-4D97-AF65-F5344CB8AC3E}">
        <p14:creationId xmlns:p14="http://schemas.microsoft.com/office/powerpoint/2010/main" val="754596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Class</a:t>
            </a:r>
            <a:endParaRPr dirty="0"/>
          </a:p>
        </p:txBody>
      </p:sp>
      <p:sp>
        <p:nvSpPr>
          <p:cNvPr id="283" name="10 Conector recto"/>
          <p:cNvSpPr/>
          <p:nvPr/>
        </p:nvSpPr>
        <p:spPr>
          <a:xfrm>
            <a:off x="1905919" y="2763854"/>
            <a:ext cx="1195866" cy="0"/>
          </a:xfrm>
          <a:prstGeom prst="line">
            <a:avLst/>
          </a:prstGeom>
          <a:ln w="57150">
            <a:solidFill>
              <a:srgbClr val="C00000"/>
            </a:solidFill>
            <a:miter/>
          </a:ln>
        </p:spPr>
        <p:txBody>
          <a:bodyPr lIns="45722" rIns="45722"/>
          <a:lstStyle/>
          <a:p>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288" y="2907032"/>
            <a:ext cx="12510072" cy="9973468"/>
          </a:xfrm>
          <a:prstGeom prst="rect">
            <a:avLst/>
          </a:prstGeom>
        </p:spPr>
      </p:pic>
    </p:spTree>
    <p:extLst>
      <p:ext uri="{BB962C8B-B14F-4D97-AF65-F5344CB8AC3E}">
        <p14:creationId xmlns:p14="http://schemas.microsoft.com/office/powerpoint/2010/main" val="504747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ID</a:t>
            </a:r>
            <a:endParaRPr dirty="0"/>
          </a:p>
        </p:txBody>
      </p:sp>
      <p:sp>
        <p:nvSpPr>
          <p:cNvPr id="283" name="10 Conector recto"/>
          <p:cNvSpPr/>
          <p:nvPr/>
        </p:nvSpPr>
        <p:spPr>
          <a:xfrm>
            <a:off x="1829713" y="2763854"/>
            <a:ext cx="598741" cy="0"/>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Mapped classes must declare the primary key column of the database table. Most classes will also have a JavaBeans-style property holding the unique identifier of an instance. </a:t>
            </a:r>
            <a:endParaRPr lang="en-US" sz="3600" dirty="0" smtClean="0"/>
          </a:p>
          <a:p>
            <a:pPr marL="571557" indent="-571557">
              <a:buSzPct val="100000"/>
              <a:buFont typeface="Arial"/>
              <a:buChar char="•"/>
              <a:defRPr sz="3600"/>
            </a:pPr>
            <a:r>
              <a:rPr lang="en-US" sz="3600" dirty="0" smtClean="0"/>
              <a:t>The </a:t>
            </a:r>
            <a:r>
              <a:rPr lang="en-US" sz="3600" dirty="0"/>
              <a:t>&lt;id&gt; element defines the mapping from that property to the primary key column</a:t>
            </a:r>
            <a:r>
              <a:rPr lang="en-US" sz="3600" dirty="0" smtClean="0"/>
              <a:t>.</a:t>
            </a:r>
          </a:p>
          <a:p>
            <a:pPr marL="571557" indent="-571557">
              <a:buSzPct val="100000"/>
              <a:buFont typeface="Arial"/>
              <a:buChar char="•"/>
              <a:defRPr sz="3600"/>
            </a:pPr>
            <a:r>
              <a:rPr lang="en-US" sz="3600" dirty="0"/>
              <a:t>If the name attribute is missing, it is assumed that the class has no identifier property</a:t>
            </a:r>
            <a:r>
              <a:rPr lang="en-US" sz="3600" dirty="0" smtClean="0"/>
              <a:t>.</a:t>
            </a:r>
          </a:p>
          <a:p>
            <a:pPr marL="571557" indent="-571557">
              <a:buSzPct val="100000"/>
              <a:buFont typeface="Arial"/>
              <a:buChar char="•"/>
              <a:defRPr sz="3600"/>
            </a:pPr>
            <a:r>
              <a:rPr lang="en-US" sz="3600" dirty="0" smtClean="0"/>
              <a:t>The </a:t>
            </a:r>
            <a:r>
              <a:rPr lang="en-US" sz="3600" dirty="0"/>
              <a:t>unsaved-value attribute is almost never needed in Hibernate3</a:t>
            </a:r>
            <a:r>
              <a:rPr lang="en-US" sz="3600" dirty="0" smtClean="0"/>
              <a:t>.</a:t>
            </a:r>
          </a:p>
          <a:p>
            <a:pPr marL="571557" indent="-571557">
              <a:buSzPct val="100000"/>
              <a:buFont typeface="Arial"/>
              <a:buChar char="•"/>
              <a:defRPr sz="3600"/>
            </a:pPr>
            <a:r>
              <a:rPr lang="en-US" sz="3600" dirty="0" smtClean="0"/>
              <a:t>There </a:t>
            </a:r>
            <a:r>
              <a:rPr lang="en-US" sz="3600" dirty="0"/>
              <a:t>is an alternative &lt;composite-id&gt; declaration that allows access to legacy data with composite keys. Its use is strongly discouraged for anything else.</a:t>
            </a:r>
            <a:endParaRPr sz="3600" dirty="0"/>
          </a:p>
        </p:txBody>
      </p:sp>
    </p:spTree>
    <p:extLst>
      <p:ext uri="{BB962C8B-B14F-4D97-AF65-F5344CB8AC3E}">
        <p14:creationId xmlns:p14="http://schemas.microsoft.com/office/powerpoint/2010/main" val="675188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49815" y="3348404"/>
            <a:ext cx="15166684" cy="3014488"/>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Hibernate Data Types.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Exploring Hibernate API</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Configuration xml file and Mapping xml file along with </a:t>
            </a:r>
            <a:r>
              <a:rPr lang="en-US" sz="3600" dirty="0" err="1">
                <a:ea typeface="Open Sans" panose="020B0606030504020204" pitchFamily="34" charset="0"/>
                <a:cs typeface="Open Sans" panose="020B0606030504020204" pitchFamily="34" charset="0"/>
              </a:rPr>
              <a:t>dtds</a:t>
            </a:r>
            <a:r>
              <a:rPr lang="en-US" sz="3600" dirty="0">
                <a:ea typeface="Open Sans" panose="020B0606030504020204" pitchFamily="34" charset="0"/>
                <a:cs typeface="Open Sans" panose="020B0606030504020204" pitchFamily="34" charset="0"/>
              </a:rPr>
              <a:t>.</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Introduction to JPA Annotations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Persistent Classes (POJO)</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ID</a:t>
            </a:r>
            <a:endParaRPr dirty="0"/>
          </a:p>
        </p:txBody>
      </p:sp>
      <p:sp>
        <p:nvSpPr>
          <p:cNvPr id="283" name="10 Conector recto"/>
          <p:cNvSpPr/>
          <p:nvPr/>
        </p:nvSpPr>
        <p:spPr>
          <a:xfrm>
            <a:off x="1829713" y="2763854"/>
            <a:ext cx="732011"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064" y="3933469"/>
            <a:ext cx="12138564" cy="423047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064" y="8168307"/>
            <a:ext cx="12138564" cy="3194359"/>
          </a:xfrm>
          <a:prstGeom prst="rect">
            <a:avLst/>
          </a:prstGeom>
        </p:spPr>
      </p:pic>
    </p:spTree>
    <p:extLst>
      <p:ext uri="{BB962C8B-B14F-4D97-AF65-F5344CB8AC3E}">
        <p14:creationId xmlns:p14="http://schemas.microsoft.com/office/powerpoint/2010/main" val="597108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a:t>
            </a:r>
            <a:endParaRPr dirty="0"/>
          </a:p>
        </p:txBody>
      </p:sp>
      <p:sp>
        <p:nvSpPr>
          <p:cNvPr id="283" name="10 Conector recto"/>
          <p:cNvSpPr/>
          <p:nvPr/>
        </p:nvSpPr>
        <p:spPr>
          <a:xfrm>
            <a:off x="1829713" y="2763854"/>
            <a:ext cx="3882361" cy="0"/>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JPA entities are plain POJOs. Actually, they are Hibernate persistent entities. Their mappings are defined through JDK 5.0 annotations instead of </a:t>
            </a:r>
            <a:r>
              <a:rPr lang="en-US" sz="3600" dirty="0" err="1"/>
              <a:t>hbm.xml</a:t>
            </a:r>
            <a:r>
              <a:rPr lang="en-US" sz="3600" dirty="0"/>
              <a:t> </a:t>
            </a:r>
            <a:r>
              <a:rPr lang="en-US" sz="3600" dirty="0" smtClean="0"/>
              <a:t>files.</a:t>
            </a:r>
          </a:p>
          <a:p>
            <a:pPr marL="571557" indent="-571557">
              <a:buSzPct val="100000"/>
              <a:buFont typeface="Arial"/>
              <a:buChar char="•"/>
              <a:defRPr sz="3600"/>
            </a:pPr>
            <a:r>
              <a:rPr lang="en-US" sz="3600" dirty="0" smtClean="0"/>
              <a:t>A </a:t>
            </a:r>
            <a:r>
              <a:rPr lang="en-US" sz="3600" dirty="0"/>
              <a:t>JPA 2 XML descriptor syntax for overriding is defined as well). Annotations can be split in two categories, the logical mapping annotations (describing the object model, the association between two entities etc.) and the physical mapping annotations (describing the physical schema, tables, columns, indexes, </a:t>
            </a:r>
            <a:r>
              <a:rPr lang="en-US" sz="3600" dirty="0" err="1"/>
              <a:t>etc</a:t>
            </a:r>
            <a:r>
              <a:rPr lang="en-US" sz="3600" dirty="0"/>
              <a:t>). </a:t>
            </a:r>
            <a:endParaRPr lang="en-US" sz="3600" dirty="0" smtClean="0"/>
          </a:p>
          <a:p>
            <a:pPr marL="571557" indent="-571557">
              <a:buSzPct val="100000"/>
              <a:buFont typeface="Arial"/>
              <a:buChar char="•"/>
              <a:defRPr sz="3600"/>
            </a:pPr>
            <a:r>
              <a:rPr lang="en-US" sz="3600" dirty="0" smtClean="0"/>
              <a:t>Your </a:t>
            </a:r>
            <a:r>
              <a:rPr lang="en-US" sz="3600" dirty="0"/>
              <a:t>favorite IDE can auto-complete annotations and their attributes for you (even without a specific "JPA" module, since JPA annotations are plain JDK 5 annotations</a:t>
            </a:r>
            <a:r>
              <a:rPr lang="en-US" sz="3600" dirty="0" smtClean="0"/>
              <a:t>).</a:t>
            </a:r>
          </a:p>
          <a:p>
            <a:pPr marL="571557" indent="-571557">
              <a:buSzPct val="100000"/>
              <a:buFont typeface="Arial"/>
              <a:buChar char="•"/>
              <a:defRPr sz="3600"/>
            </a:pPr>
            <a:r>
              <a:rPr lang="en-US" sz="3600" dirty="0" smtClean="0"/>
              <a:t>Following are the advantages of using JPA:</a:t>
            </a:r>
          </a:p>
          <a:p>
            <a:pPr marL="1779840" lvl="1" indent="-571557">
              <a:buSzPct val="100000"/>
              <a:buFont typeface="Arial"/>
              <a:buChar char="•"/>
              <a:defRPr sz="3600"/>
            </a:pPr>
            <a:r>
              <a:rPr lang="en-US" sz="3600" dirty="0"/>
              <a:t>Idiomatic persistence : It enables you to write the persistence classes using object oriented classes</a:t>
            </a:r>
            <a:r>
              <a:rPr lang="en-US" sz="3600" dirty="0" smtClean="0"/>
              <a:t>.</a:t>
            </a:r>
          </a:p>
          <a:p>
            <a:pPr marL="1779840" lvl="1" indent="-571557">
              <a:buSzPct val="100000"/>
              <a:buFont typeface="Arial"/>
              <a:buChar char="•"/>
              <a:defRPr sz="3600"/>
            </a:pPr>
            <a:r>
              <a:rPr lang="en-US" sz="3600" dirty="0" smtClean="0"/>
              <a:t>High </a:t>
            </a:r>
            <a:r>
              <a:rPr lang="en-US" sz="3600" dirty="0"/>
              <a:t>Performance : It has many fetching techniques and hopeful locking techniques</a:t>
            </a:r>
            <a:r>
              <a:rPr lang="en-US" sz="3600" dirty="0" smtClean="0"/>
              <a:t>.</a:t>
            </a:r>
          </a:p>
          <a:p>
            <a:pPr marL="1779840" lvl="1" indent="-571557">
              <a:buSzPct val="100000"/>
              <a:buFont typeface="Arial"/>
              <a:buChar char="•"/>
              <a:defRPr sz="3600"/>
            </a:pPr>
            <a:r>
              <a:rPr lang="en-US" sz="3600" dirty="0" smtClean="0"/>
              <a:t>Reliable </a:t>
            </a:r>
            <a:r>
              <a:rPr lang="en-US" sz="3600" dirty="0"/>
              <a:t>: It is highly stable and eminent. Used by many industrial programmers.</a:t>
            </a:r>
            <a:endParaRPr sz="3600" dirty="0"/>
          </a:p>
        </p:txBody>
      </p:sp>
    </p:spTree>
    <p:extLst>
      <p:ext uri="{BB962C8B-B14F-4D97-AF65-F5344CB8AC3E}">
        <p14:creationId xmlns:p14="http://schemas.microsoft.com/office/powerpoint/2010/main" val="317503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a:t>
            </a:r>
            <a:endParaRPr dirty="0"/>
          </a:p>
        </p:txBody>
      </p:sp>
      <p:sp>
        <p:nvSpPr>
          <p:cNvPr id="283" name="10 Conector recto"/>
          <p:cNvSpPr/>
          <p:nvPr/>
        </p:nvSpPr>
        <p:spPr>
          <a:xfrm>
            <a:off x="1829713" y="2763854"/>
            <a:ext cx="3882361" cy="0"/>
          </a:xfrm>
          <a:prstGeom prst="line">
            <a:avLst/>
          </a:prstGeom>
          <a:ln w="57150">
            <a:solidFill>
              <a:srgbClr val="C00000"/>
            </a:solidFill>
            <a:miter/>
          </a:ln>
        </p:spPr>
        <p:txBody>
          <a:bodyPr lIns="45722" rIns="45722"/>
          <a:lstStyle/>
          <a:p>
            <a:endParaRPr/>
          </a:p>
        </p:txBody>
      </p:sp>
      <p:pic>
        <p:nvPicPr>
          <p:cNvPr id="2" name="Picture 1"/>
          <p:cNvPicPr>
            <a:picLocks noChangeAspect="1"/>
          </p:cNvPicPr>
          <p:nvPr/>
        </p:nvPicPr>
        <p:blipFill>
          <a:blip r:embed="rId3"/>
          <a:stretch>
            <a:fillRect/>
          </a:stretch>
        </p:blipFill>
        <p:spPr>
          <a:xfrm>
            <a:off x="5395771" y="3708880"/>
            <a:ext cx="13366485" cy="8619078"/>
          </a:xfrm>
          <a:prstGeom prst="rect">
            <a:avLst/>
          </a:prstGeom>
        </p:spPr>
      </p:pic>
    </p:spTree>
    <p:extLst>
      <p:ext uri="{BB962C8B-B14F-4D97-AF65-F5344CB8AC3E}">
        <p14:creationId xmlns:p14="http://schemas.microsoft.com/office/powerpoint/2010/main" val="1462570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 Process</a:t>
            </a:r>
            <a:endParaRPr dirty="0"/>
          </a:p>
        </p:txBody>
      </p:sp>
      <p:sp>
        <p:nvSpPr>
          <p:cNvPr id="283" name="10 Conector recto"/>
          <p:cNvSpPr/>
          <p:nvPr/>
        </p:nvSpPr>
        <p:spPr>
          <a:xfrm>
            <a:off x="1829713" y="2763854"/>
            <a:ext cx="5952591" cy="0"/>
          </a:xfrm>
          <a:prstGeom prst="line">
            <a:avLst/>
          </a:prstGeom>
          <a:ln w="57150">
            <a:solidFill>
              <a:srgbClr val="C00000"/>
            </a:solidFill>
            <a:miter/>
          </a:ln>
        </p:spPr>
        <p:txBody>
          <a:bodyPr lIns="45722" rIns="45722"/>
          <a:lstStyle/>
          <a:p>
            <a:endParaRPr/>
          </a:p>
        </p:txBody>
      </p:sp>
      <p:sp>
        <p:nvSpPr>
          <p:cNvPr id="8" name="TextBox 34"/>
          <p:cNvSpPr txBox="1"/>
          <p:nvPr/>
        </p:nvSpPr>
        <p:spPr>
          <a:xfrm>
            <a:off x="2428454" y="3506570"/>
            <a:ext cx="19983523" cy="784830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Phase1: The </a:t>
            </a:r>
            <a:r>
              <a:rPr lang="en-US" sz="3600" dirty="0"/>
              <a:t>first phase, named as the Object data phase contains POJO classes, service interfaces and classes. It is the main business component layer, which has business logic operations and attributes</a:t>
            </a:r>
            <a:r>
              <a:rPr lang="en-US" sz="3600" dirty="0" smtClean="0"/>
              <a:t>.</a:t>
            </a:r>
          </a:p>
          <a:p>
            <a:pPr marL="571557" indent="-571557">
              <a:buSzPct val="100000"/>
              <a:buFont typeface="Arial"/>
              <a:buChar char="•"/>
              <a:defRPr sz="3600"/>
            </a:pPr>
            <a:r>
              <a:rPr lang="en-US" sz="3600" dirty="0"/>
              <a:t>Phase </a:t>
            </a:r>
            <a:r>
              <a:rPr lang="en-US" sz="3600" dirty="0" smtClean="0"/>
              <a:t>2: The </a:t>
            </a:r>
            <a:r>
              <a:rPr lang="en-US" sz="3600" dirty="0"/>
              <a:t>second phase named as mapping or persistence phase which contains JPA provider, mapping file (</a:t>
            </a:r>
            <a:r>
              <a:rPr lang="en-US" sz="3600" dirty="0" err="1"/>
              <a:t>ORM.xml</a:t>
            </a:r>
            <a:r>
              <a:rPr lang="en-US" sz="3600" dirty="0"/>
              <a:t>), JPA Loader, and Object Grid</a:t>
            </a:r>
            <a:r>
              <a:rPr lang="en-US" sz="3600" dirty="0" smtClean="0"/>
              <a:t>.</a:t>
            </a:r>
          </a:p>
          <a:p>
            <a:pPr marL="1779840" lvl="1" indent="-571557">
              <a:buSzPct val="100000"/>
              <a:buFont typeface="Arial"/>
              <a:buChar char="•"/>
              <a:defRPr sz="3600"/>
            </a:pPr>
            <a:r>
              <a:rPr lang="en-US" sz="3600" dirty="0"/>
              <a:t>JPA Provider : The vendor product which contains JPA flavor (</a:t>
            </a:r>
            <a:r>
              <a:rPr lang="en-US" sz="3600" dirty="0" err="1"/>
              <a:t>javax.persistence</a:t>
            </a:r>
            <a:r>
              <a:rPr lang="en-US" sz="3600" dirty="0"/>
              <a:t>). For example </a:t>
            </a:r>
            <a:r>
              <a:rPr lang="en-US" sz="3600" dirty="0" err="1"/>
              <a:t>Eclipselink</a:t>
            </a:r>
            <a:r>
              <a:rPr lang="en-US" sz="3600" dirty="0"/>
              <a:t>, </a:t>
            </a:r>
            <a:r>
              <a:rPr lang="en-US" sz="3600" dirty="0" err="1"/>
              <a:t>Toplink</a:t>
            </a:r>
            <a:r>
              <a:rPr lang="en-US" sz="3600" dirty="0"/>
              <a:t>, Hibernate, etc</a:t>
            </a:r>
            <a:r>
              <a:rPr lang="en-US" sz="3600" dirty="0" smtClean="0"/>
              <a:t>.</a:t>
            </a:r>
          </a:p>
          <a:p>
            <a:pPr marL="1779840" lvl="1" indent="-571557">
              <a:buSzPct val="100000"/>
              <a:buFont typeface="Arial"/>
              <a:buChar char="•"/>
              <a:defRPr sz="3600"/>
            </a:pPr>
            <a:r>
              <a:rPr lang="en-US" sz="3600" dirty="0" smtClean="0"/>
              <a:t>Mapping </a:t>
            </a:r>
            <a:r>
              <a:rPr lang="en-US" sz="3600" dirty="0"/>
              <a:t>file : The mapping file (</a:t>
            </a:r>
            <a:r>
              <a:rPr lang="en-US" sz="3600" dirty="0" err="1"/>
              <a:t>ORM.xml</a:t>
            </a:r>
            <a:r>
              <a:rPr lang="en-US" sz="3600" dirty="0"/>
              <a:t>) contains mapping configuration between the data in a POJO class and data in a relational database</a:t>
            </a:r>
            <a:r>
              <a:rPr lang="en-US" sz="3600" dirty="0" smtClean="0"/>
              <a:t>.</a:t>
            </a:r>
          </a:p>
          <a:p>
            <a:pPr marL="1779840" lvl="1" indent="-571557">
              <a:buSzPct val="100000"/>
              <a:buFont typeface="Arial"/>
              <a:buChar char="•"/>
              <a:defRPr sz="3600"/>
            </a:pPr>
            <a:r>
              <a:rPr lang="en-US" sz="3600" dirty="0" smtClean="0"/>
              <a:t>JPA </a:t>
            </a:r>
            <a:r>
              <a:rPr lang="en-US" sz="3600" dirty="0"/>
              <a:t>Loader : The JPA loader works like cache memory, which can load the relational grid data. It works like a copy of database to interact with service classes for POJO data (Attributes of POJO class</a:t>
            </a:r>
            <a:r>
              <a:rPr lang="en-US" sz="3600" dirty="0" smtClean="0"/>
              <a:t>).</a:t>
            </a:r>
          </a:p>
          <a:p>
            <a:pPr marL="1779840" lvl="1" indent="-571557">
              <a:buSzPct val="100000"/>
              <a:buFont typeface="Arial"/>
              <a:buChar char="•"/>
              <a:defRPr sz="3600"/>
            </a:pPr>
            <a:r>
              <a:rPr lang="en-US" sz="3600" dirty="0" smtClean="0"/>
              <a:t>Object </a:t>
            </a:r>
            <a:r>
              <a:rPr lang="en-US" sz="3600" dirty="0"/>
              <a:t>Grid : The Object grid is a temporary location which can store the copy of relational data, i.e. like a cache memory. All queries against the database is first effected on the data in the object grid. Only after it is committed, it effects the main database.</a:t>
            </a:r>
            <a:endParaRPr sz="3600" dirty="0"/>
          </a:p>
        </p:txBody>
      </p:sp>
    </p:spTree>
    <p:extLst>
      <p:ext uri="{BB962C8B-B14F-4D97-AF65-F5344CB8AC3E}">
        <p14:creationId xmlns:p14="http://schemas.microsoft.com/office/powerpoint/2010/main" val="1708950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 Process</a:t>
            </a:r>
            <a:endParaRPr dirty="0"/>
          </a:p>
        </p:txBody>
      </p:sp>
      <p:sp>
        <p:nvSpPr>
          <p:cNvPr id="283" name="10 Conector recto"/>
          <p:cNvSpPr/>
          <p:nvPr/>
        </p:nvSpPr>
        <p:spPr>
          <a:xfrm>
            <a:off x="1829713" y="2763854"/>
            <a:ext cx="5952591" cy="0"/>
          </a:xfrm>
          <a:prstGeom prst="line">
            <a:avLst/>
          </a:prstGeom>
          <a:ln w="57150">
            <a:solidFill>
              <a:srgbClr val="C00000"/>
            </a:solidFill>
            <a:miter/>
          </a:ln>
        </p:spPr>
        <p:txBody>
          <a:bodyPr lIns="45722" rIns="45722"/>
          <a:lstStyle/>
          <a:p>
            <a:endParaRPr/>
          </a:p>
        </p:txBody>
      </p:sp>
      <p:sp>
        <p:nvSpPr>
          <p:cNvPr id="8"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Phase </a:t>
            </a:r>
            <a:r>
              <a:rPr lang="en-US" sz="3600" dirty="0" smtClean="0"/>
              <a:t>3: The </a:t>
            </a:r>
            <a:r>
              <a:rPr lang="en-US" sz="3600" dirty="0"/>
              <a:t>third phase is the Relational data phase. It contains the relational data which is logically connected to the business component. As discussed </a:t>
            </a:r>
            <a:r>
              <a:rPr lang="en-US" sz="3600" dirty="0" smtClean="0"/>
              <a:t>previously, </a:t>
            </a:r>
            <a:r>
              <a:rPr lang="en-US" sz="3600" dirty="0"/>
              <a:t>only when the business component commit the data, it is stored into the database physically. </a:t>
            </a:r>
            <a:endParaRPr lang="en-US" sz="3600" dirty="0" smtClean="0"/>
          </a:p>
          <a:p>
            <a:pPr marL="571557" indent="-571557">
              <a:buSzPct val="100000"/>
              <a:buFont typeface="Arial"/>
              <a:buChar char="•"/>
              <a:defRPr sz="3600"/>
            </a:pPr>
            <a:r>
              <a:rPr lang="en-US" sz="3600" dirty="0" smtClean="0"/>
              <a:t>Until </a:t>
            </a:r>
            <a:r>
              <a:rPr lang="en-US" sz="3600" dirty="0"/>
              <a:t>then the modified data is stored in a cache memory as a grid format. Same is the process for obtaining data</a:t>
            </a:r>
            <a:r>
              <a:rPr lang="en-US" sz="3600" dirty="0" smtClean="0"/>
              <a:t>.</a:t>
            </a:r>
          </a:p>
          <a:p>
            <a:pPr marL="571557" indent="-571557">
              <a:buSzPct val="100000"/>
              <a:buFont typeface="Arial"/>
              <a:buChar char="•"/>
              <a:defRPr sz="3600"/>
            </a:pPr>
            <a:r>
              <a:rPr lang="en-US" sz="3600" dirty="0" smtClean="0"/>
              <a:t>The </a:t>
            </a:r>
            <a:r>
              <a:rPr lang="en-US" sz="3600" dirty="0"/>
              <a:t>mechanism of the programmatic interaction of </a:t>
            </a:r>
            <a:r>
              <a:rPr lang="en-US" sz="3600" dirty="0" smtClean="0"/>
              <a:t>all three </a:t>
            </a:r>
            <a:r>
              <a:rPr lang="en-US" sz="3600" dirty="0"/>
              <a:t>phases is called as object relational mapping</a:t>
            </a:r>
            <a:r>
              <a:rPr lang="en-US" sz="3600" dirty="0" smtClean="0"/>
              <a:t>.</a:t>
            </a:r>
          </a:p>
          <a:p>
            <a:pPr marL="571557" indent="-571557">
              <a:buSzPct val="100000"/>
              <a:buFont typeface="Arial"/>
              <a:buChar char="•"/>
              <a:defRPr sz="3600"/>
            </a:pPr>
            <a:r>
              <a:rPr lang="en-US" sz="3600" dirty="0"/>
              <a:t>The </a:t>
            </a:r>
            <a:r>
              <a:rPr lang="en-US" sz="3600" dirty="0" err="1"/>
              <a:t>mapping.xml</a:t>
            </a:r>
            <a:r>
              <a:rPr lang="en-US" sz="3600" dirty="0"/>
              <a:t> file is to instruct the JPA vendor for mapping the Entity classes with database tables</a:t>
            </a:r>
            <a:r>
              <a:rPr lang="en-US" sz="3600" dirty="0" smtClean="0"/>
              <a:t>.</a:t>
            </a:r>
          </a:p>
          <a:p>
            <a:pPr marL="571557" indent="-571557">
              <a:buSzPct val="100000"/>
              <a:buFont typeface="Arial"/>
              <a:buChar char="•"/>
              <a:defRPr sz="3600"/>
            </a:pPr>
            <a:r>
              <a:rPr lang="en-US" sz="3600" dirty="0"/>
              <a:t>Here is the solution: In the class definition, we can write the configuration part using annotations. The annotations are used for classes, properties, and methods. </a:t>
            </a:r>
            <a:endParaRPr lang="en-US" sz="3600" dirty="0" smtClean="0"/>
          </a:p>
          <a:p>
            <a:pPr marL="571557" indent="-571557">
              <a:buSzPct val="100000"/>
              <a:buFont typeface="Arial"/>
              <a:buChar char="•"/>
              <a:defRPr sz="3600"/>
            </a:pPr>
            <a:r>
              <a:rPr lang="en-US" sz="3600" dirty="0" smtClean="0"/>
              <a:t>Annotations </a:t>
            </a:r>
            <a:r>
              <a:rPr lang="en-US" sz="3600" dirty="0"/>
              <a:t>starts with ‘@’ symbol. Annotations are declared before the class, property or method is declared. </a:t>
            </a:r>
            <a:endParaRPr lang="en-US" sz="3600" dirty="0" smtClean="0"/>
          </a:p>
          <a:p>
            <a:pPr marL="571557" indent="-571557">
              <a:buSzPct val="100000"/>
              <a:buFont typeface="Arial"/>
              <a:buChar char="•"/>
              <a:defRPr sz="3600"/>
            </a:pPr>
            <a:r>
              <a:rPr lang="en-US" sz="3600" dirty="0" smtClean="0"/>
              <a:t>All </a:t>
            </a:r>
            <a:r>
              <a:rPr lang="en-US" sz="3600" dirty="0"/>
              <a:t>annotations of JPA are defined in </a:t>
            </a:r>
            <a:r>
              <a:rPr lang="en-US" sz="3600" dirty="0" err="1"/>
              <a:t>javax.persistence</a:t>
            </a:r>
            <a:r>
              <a:rPr lang="en-US" sz="3600" dirty="0"/>
              <a:t> package.</a:t>
            </a:r>
            <a:endParaRPr sz="3600" dirty="0"/>
          </a:p>
        </p:txBody>
      </p:sp>
    </p:spTree>
    <p:extLst>
      <p:ext uri="{BB962C8B-B14F-4D97-AF65-F5344CB8AC3E}">
        <p14:creationId xmlns:p14="http://schemas.microsoft.com/office/powerpoint/2010/main" val="1254001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a:t>
            </a:r>
            <a:endParaRPr dirty="0"/>
          </a:p>
        </p:txBody>
      </p:sp>
      <p:sp>
        <p:nvSpPr>
          <p:cNvPr id="283" name="10 Conector recto"/>
          <p:cNvSpPr/>
          <p:nvPr/>
        </p:nvSpPr>
        <p:spPr>
          <a:xfrm>
            <a:off x="1829714" y="2763854"/>
            <a:ext cx="3927366" cy="0"/>
          </a:xfrm>
          <a:prstGeom prst="line">
            <a:avLst/>
          </a:prstGeom>
          <a:ln w="57150">
            <a:solidFill>
              <a:srgbClr val="C00000"/>
            </a:solidFill>
            <a:miter/>
          </a:ln>
        </p:spPr>
        <p:txBody>
          <a:bodyPr lIns="45722" rIns="45722"/>
          <a:lstStyle/>
          <a:p>
            <a:endParaRPr/>
          </a:p>
        </p:txBody>
      </p:sp>
      <p:graphicFrame>
        <p:nvGraphicFramePr>
          <p:cNvPr id="3" name="Table 2"/>
          <p:cNvGraphicFramePr>
            <a:graphicFrameLocks noGrp="1"/>
          </p:cNvGraphicFramePr>
          <p:nvPr>
            <p:extLst>
              <p:ext uri="{D42A27DB-BD31-4B8C-83A1-F6EECF244321}">
                <p14:modId xmlns:p14="http://schemas.microsoft.com/office/powerpoint/2010/main" val="1691056401"/>
              </p:ext>
            </p:extLst>
          </p:nvPr>
        </p:nvGraphicFramePr>
        <p:xfrm>
          <a:off x="1829713" y="3291849"/>
          <a:ext cx="19833750" cy="6685280"/>
        </p:xfrm>
        <a:graphic>
          <a:graphicData uri="http://schemas.openxmlformats.org/drawingml/2006/table">
            <a:tbl>
              <a:tblPr>
                <a:tableStyleId>{5C22544A-7EE6-4342-B048-85BDC9FD1C3A}</a:tableStyleId>
              </a:tblPr>
              <a:tblGrid>
                <a:gridCol w="3846903"/>
                <a:gridCol w="15986847"/>
              </a:tblGrid>
              <a:tr h="203200">
                <a:tc>
                  <a:txBody>
                    <a:bodyPr/>
                    <a:lstStyle/>
                    <a:p>
                      <a:pPr algn="ctr" fontAlgn="b"/>
                      <a:r>
                        <a:rPr lang="en-US" sz="3600" u="none" strike="noStrike">
                          <a:solidFill>
                            <a:schemeClr val="bg1">
                              <a:lumMod val="95000"/>
                            </a:schemeClr>
                          </a:solidFill>
                          <a:effectLst/>
                        </a:rPr>
                        <a:t>Annotation</a:t>
                      </a:r>
                      <a:endParaRPr lang="en-US" sz="3600" b="0"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3600" u="none" strike="noStrike" dirty="0">
                          <a:solidFill>
                            <a:schemeClr val="bg1">
                              <a:lumMod val="95000"/>
                            </a:schemeClr>
                          </a:solidFill>
                          <a:effectLst/>
                        </a:rPr>
                        <a:t>Description</a:t>
                      </a:r>
                      <a:endParaRPr lang="en-US" sz="3600" b="0"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203200">
                <a:tc>
                  <a:txBody>
                    <a:bodyPr/>
                    <a:lstStyle/>
                    <a:p>
                      <a:pPr algn="l" fontAlgn="b"/>
                      <a:r>
                        <a:rPr lang="en-US" sz="3600" u="none" strike="noStrike">
                          <a:effectLst/>
                        </a:rPr>
                        <a:t>@Entity</a:t>
                      </a:r>
                      <a:endParaRPr lang="en-US" sz="3600" b="0" i="1"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This annotation specifies to declare the class as entity or a table.</a:t>
                      </a:r>
                      <a:endParaRPr lang="en-US" sz="36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@Table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specifies to declare table name.</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@Basic</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specifies non constraint fields explicitly.</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@Embedded</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specifies the properties of class or an entity whose value instance of an embeddable class.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cs-CZ" sz="3600" u="none" strike="noStrike">
                          <a:effectLst/>
                        </a:rPr>
                        <a:t>@Id</a:t>
                      </a:r>
                      <a:endParaRPr lang="cs-CZ"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specifies the property, use for identity (primary key of a table) of the class.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@GeneratedValue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specifies, how the identity attribute can be initialized such as Automatic, manual, or value taken from sequence table.</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@Transient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This annotation specifies the property which in not persistent i.e. the value is never stored into database.</a:t>
                      </a:r>
                      <a:endParaRPr lang="en-US" sz="36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623041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a:t>
            </a:r>
            <a:endParaRPr dirty="0"/>
          </a:p>
        </p:txBody>
      </p:sp>
      <p:sp>
        <p:nvSpPr>
          <p:cNvPr id="283" name="10 Conector recto"/>
          <p:cNvSpPr/>
          <p:nvPr/>
        </p:nvSpPr>
        <p:spPr>
          <a:xfrm>
            <a:off x="1829714" y="2763854"/>
            <a:ext cx="3927366" cy="0"/>
          </a:xfrm>
          <a:prstGeom prst="line">
            <a:avLst/>
          </a:prstGeom>
          <a:ln w="57150">
            <a:solidFill>
              <a:srgbClr val="C00000"/>
            </a:solidFill>
            <a:miter/>
          </a:ln>
        </p:spPr>
        <p:txBody>
          <a:bodyPr lIns="45722" rIns="45722"/>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1802744201"/>
              </p:ext>
            </p:extLst>
          </p:nvPr>
        </p:nvGraphicFramePr>
        <p:xfrm>
          <a:off x="1829712" y="3221842"/>
          <a:ext cx="20894251" cy="7221220"/>
        </p:xfrm>
        <a:graphic>
          <a:graphicData uri="http://schemas.openxmlformats.org/drawingml/2006/table">
            <a:tbl>
              <a:tblPr>
                <a:tableStyleId>{5C22544A-7EE6-4342-B048-85BDC9FD1C3A}</a:tableStyleId>
              </a:tblPr>
              <a:tblGrid>
                <a:gridCol w="4332412"/>
                <a:gridCol w="16561839"/>
              </a:tblGrid>
              <a:tr h="203200">
                <a:tc>
                  <a:txBody>
                    <a:bodyPr/>
                    <a:lstStyle/>
                    <a:p>
                      <a:pPr algn="ctr" fontAlgn="b"/>
                      <a:r>
                        <a:rPr lang="en-US" sz="3600" u="none" strike="noStrike">
                          <a:solidFill>
                            <a:schemeClr val="bg1">
                              <a:lumMod val="95000"/>
                            </a:schemeClr>
                          </a:solidFill>
                          <a:effectLst/>
                        </a:rPr>
                        <a:t>Annotation</a:t>
                      </a:r>
                      <a:endParaRPr lang="en-US" sz="3600" b="0"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3600" u="none" strike="noStrike" dirty="0">
                          <a:solidFill>
                            <a:schemeClr val="bg1">
                              <a:lumMod val="95000"/>
                            </a:schemeClr>
                          </a:solidFill>
                          <a:effectLst/>
                        </a:rPr>
                        <a:t>Description</a:t>
                      </a:r>
                      <a:endParaRPr lang="en-US" sz="3600" b="0"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203200">
                <a:tc>
                  <a:txBody>
                    <a:bodyPr/>
                    <a:lstStyle/>
                    <a:p>
                      <a:pPr algn="l" fontAlgn="b"/>
                      <a:r>
                        <a:rPr lang="en-US" sz="3600" u="none" strike="noStrike">
                          <a:effectLst/>
                        </a:rPr>
                        <a:t>@Column</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specify column or attribute for persistence property.</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@SequenceGenerator</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define the value for the property which is specified in @GeneratedValue annotation. It creates a sequence.</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@TableGenerator</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specify the value generator for property specified in @GeneratedValue annotation. It creates a table for value generation.</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@AccessType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type of annotation is used to set the access type. If you set @AccessType(FIELD) then Field wise access will occur. If you set @AccessType(PROPERTY) then Property wise assess will occur.</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@JoinColumn</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specify an entity association or entity collection. This is used in many- to-one and one-to-many associations.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@UniqueConstraint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This annotation is used to specify the field, unique constraint for primary or secondary table.</a:t>
                      </a:r>
                      <a:endParaRPr lang="en-US" sz="3600" b="0" i="0" u="none" strike="noStrike" dirty="0">
                        <a:solidFill>
                          <a:srgbClr val="000000"/>
                        </a:solidFill>
                        <a:effectLst/>
                        <a:latin typeface="Calibri" charset="0"/>
                      </a:endParaRPr>
                    </a:p>
                  </a:txBody>
                  <a:tcPr marL="12700" marR="12700" marT="12700" marB="0" anchor="b"/>
                </a:tc>
              </a:tr>
            </a:tbl>
          </a:graphicData>
        </a:graphic>
      </p:graphicFrame>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Tree>
    <p:extLst>
      <p:ext uri="{BB962C8B-B14F-4D97-AF65-F5344CB8AC3E}">
        <p14:creationId xmlns:p14="http://schemas.microsoft.com/office/powerpoint/2010/main" val="1877276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a:t>
            </a:r>
            <a:endParaRPr dirty="0"/>
          </a:p>
        </p:txBody>
      </p:sp>
      <p:sp>
        <p:nvSpPr>
          <p:cNvPr id="283" name="10 Conector recto"/>
          <p:cNvSpPr/>
          <p:nvPr/>
        </p:nvSpPr>
        <p:spPr>
          <a:xfrm>
            <a:off x="1829714" y="2763854"/>
            <a:ext cx="3927366" cy="0"/>
          </a:xfrm>
          <a:prstGeom prst="line">
            <a:avLst/>
          </a:prstGeom>
          <a:ln w="57150">
            <a:solidFill>
              <a:srgbClr val="C00000"/>
            </a:solidFill>
            <a:miter/>
          </a:ln>
        </p:spPr>
        <p:txBody>
          <a:bodyPr lIns="45722" rIns="45722"/>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1725595806"/>
              </p:ext>
            </p:extLst>
          </p:nvPr>
        </p:nvGraphicFramePr>
        <p:xfrm>
          <a:off x="1818167" y="3348404"/>
          <a:ext cx="21040812" cy="4490720"/>
        </p:xfrm>
        <a:graphic>
          <a:graphicData uri="http://schemas.openxmlformats.org/drawingml/2006/table">
            <a:tbl>
              <a:tblPr>
                <a:tableStyleId>{5C22544A-7EE6-4342-B048-85BDC9FD1C3A}</a:tableStyleId>
              </a:tblPr>
              <a:tblGrid>
                <a:gridCol w="3713887"/>
                <a:gridCol w="17326925"/>
              </a:tblGrid>
              <a:tr h="203200">
                <a:tc>
                  <a:txBody>
                    <a:bodyPr/>
                    <a:lstStyle/>
                    <a:p>
                      <a:pPr algn="ctr" fontAlgn="b"/>
                      <a:r>
                        <a:rPr lang="en-US" sz="3600" u="none" strike="noStrike">
                          <a:solidFill>
                            <a:schemeClr val="bg1">
                              <a:lumMod val="95000"/>
                            </a:schemeClr>
                          </a:solidFill>
                          <a:effectLst/>
                        </a:rPr>
                        <a:t>Annotation</a:t>
                      </a:r>
                      <a:endParaRPr lang="en-US" sz="3600" b="0"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3600" u="none" strike="noStrike" dirty="0">
                          <a:solidFill>
                            <a:schemeClr val="bg1">
                              <a:lumMod val="95000"/>
                            </a:schemeClr>
                          </a:solidFill>
                          <a:effectLst/>
                        </a:rPr>
                        <a:t>Description</a:t>
                      </a:r>
                      <a:endParaRPr lang="en-US" sz="3600" b="0"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203200">
                <a:tc>
                  <a:txBody>
                    <a:bodyPr/>
                    <a:lstStyle/>
                    <a:p>
                      <a:pPr algn="l" fontAlgn="b"/>
                      <a:r>
                        <a:rPr lang="en-US" sz="3600" u="none" strike="noStrike">
                          <a:effectLst/>
                        </a:rPr>
                        <a:t>@ColumnResult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references the name of a column in the SQL query using select clause.</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@ManyToMany</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define a many-to-many relationship between the join Tables.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@ManyToOne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define a many-to-one relationship between the join Tables.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@OneToMany</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define a one-to-many relationship between the join Tables.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@OneToOne</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to define a one-to-one relationship between the join Tables.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@NamedQueries</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This annotation is used for specifying list of named queries.</a:t>
                      </a:r>
                      <a:endParaRPr lang="en-US" sz="3600" b="0" i="0" u="none" strike="noStrike">
                        <a:solidFill>
                          <a:srgbClr val="000000"/>
                        </a:solidFill>
                        <a:effectLst/>
                        <a:latin typeface="Calibri" charset="0"/>
                      </a:endParaRPr>
                    </a:p>
                  </a:txBody>
                  <a:tcPr marL="12700" marR="12700" marT="12700" marB="0" anchor="b"/>
                </a:tc>
              </a:tr>
              <a:tr h="203200">
                <a:tc>
                  <a:txBody>
                    <a:bodyPr/>
                    <a:lstStyle/>
                    <a:p>
                      <a:pPr algn="l" fontAlgn="b"/>
                      <a:r>
                        <a:rPr lang="en-US" sz="3600" u="none" strike="noStrike">
                          <a:effectLst/>
                        </a:rPr>
                        <a:t>@NamedQuery</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This annotation is used for specifying a Query using static name.</a:t>
                      </a:r>
                      <a:endParaRPr lang="en-US" sz="36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07568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JPA Annotations: POJO</a:t>
            </a:r>
            <a:endParaRPr dirty="0"/>
          </a:p>
        </p:txBody>
      </p:sp>
      <p:sp>
        <p:nvSpPr>
          <p:cNvPr id="283" name="10 Conector recto"/>
          <p:cNvSpPr/>
          <p:nvPr/>
        </p:nvSpPr>
        <p:spPr>
          <a:xfrm>
            <a:off x="1829713" y="2763854"/>
            <a:ext cx="5952591" cy="0"/>
          </a:xfrm>
          <a:prstGeom prst="line">
            <a:avLst/>
          </a:prstGeom>
          <a:ln w="57150">
            <a:solidFill>
              <a:srgbClr val="C00000"/>
            </a:solidFill>
            <a:miter/>
          </a:ln>
        </p:spPr>
        <p:txBody>
          <a:bodyPr lIns="45722" rIns="45722"/>
          <a:lstStyle/>
          <a:p>
            <a:endParaRPr/>
          </a:p>
        </p:txBody>
      </p:sp>
      <p:sp>
        <p:nvSpPr>
          <p:cNvPr id="8" name="TextBox 34"/>
          <p:cNvSpPr txBox="1"/>
          <p:nvPr/>
        </p:nvSpPr>
        <p:spPr>
          <a:xfrm>
            <a:off x="2428454" y="3506570"/>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smtClean="0"/>
              <a:t>POJO stands for </a:t>
            </a:r>
            <a:r>
              <a:rPr lang="en-US" sz="3600" b="1" u="sng" dirty="0" smtClean="0"/>
              <a:t>P</a:t>
            </a:r>
            <a:r>
              <a:rPr lang="en-US" sz="3600" dirty="0" smtClean="0"/>
              <a:t>lain </a:t>
            </a:r>
            <a:r>
              <a:rPr lang="en-US" sz="3600" b="1" u="sng" dirty="0" smtClean="0"/>
              <a:t>O</a:t>
            </a:r>
            <a:r>
              <a:rPr lang="en-US" sz="3600" dirty="0" smtClean="0"/>
              <a:t>ld </a:t>
            </a:r>
            <a:r>
              <a:rPr lang="en-US" sz="3600" b="1" u="sng" dirty="0" smtClean="0"/>
              <a:t>J</a:t>
            </a:r>
            <a:r>
              <a:rPr lang="en-US" sz="3600" dirty="0" smtClean="0"/>
              <a:t>ava </a:t>
            </a:r>
            <a:r>
              <a:rPr lang="en-US" sz="3600" b="1" u="sng" dirty="0" smtClean="0"/>
              <a:t>O</a:t>
            </a:r>
            <a:r>
              <a:rPr lang="en-US" sz="3600" dirty="0" smtClean="0"/>
              <a:t>bject, which are nothing but the classes that follow the Java Bean standards.</a:t>
            </a:r>
          </a:p>
          <a:p>
            <a:pPr marL="571557" indent="-571557">
              <a:buSzPct val="100000"/>
              <a:buFont typeface="Arial"/>
              <a:buChar char="•"/>
              <a:defRPr sz="3600"/>
            </a:pPr>
            <a:r>
              <a:rPr lang="en-US" sz="3600" dirty="0" smtClean="0"/>
              <a:t>We have already seen the Java Bean conventions. A Java </a:t>
            </a:r>
            <a:r>
              <a:rPr lang="en-US" sz="3600" dirty="0"/>
              <a:t>class, encapsulates the instance values and behaviors into a single unit </a:t>
            </a:r>
            <a:r>
              <a:rPr lang="en-US" sz="3600" dirty="0" smtClean="0"/>
              <a:t>called </a:t>
            </a:r>
            <a:r>
              <a:rPr lang="en-US" sz="3600" dirty="0"/>
              <a:t>object. Java Bean is a temporary storage and reusable component or an object. It is a serializable class which has default constructor and getter &amp; setter methods to initialize the instance attributes individually</a:t>
            </a:r>
            <a:r>
              <a:rPr lang="en-US" sz="3600" dirty="0" smtClean="0"/>
              <a:t>.</a:t>
            </a:r>
          </a:p>
          <a:p>
            <a:pPr marL="571557" indent="-571557">
              <a:buSzPct val="100000"/>
              <a:buFont typeface="Arial"/>
              <a:buChar char="•"/>
              <a:defRPr sz="3600"/>
            </a:pPr>
            <a:r>
              <a:rPr lang="en-US" sz="3600" dirty="0" smtClean="0"/>
              <a:t>We use JPA annotations on POJO (Java Beans) classes (instead of mapping files) to make them persistence friendly using an ORM.</a:t>
            </a:r>
            <a:endParaRPr sz="3600" dirty="0"/>
          </a:p>
        </p:txBody>
      </p:sp>
    </p:spTree>
    <p:extLst>
      <p:ext uri="{BB962C8B-B14F-4D97-AF65-F5344CB8AC3E}">
        <p14:creationId xmlns:p14="http://schemas.microsoft.com/office/powerpoint/2010/main" val="322058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3123379"/>
            <a:ext cx="15166684" cy="479959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CRUD using Hibernate</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CRUD/DML operations (Create, Retrieve, Update and Delete)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Configuring Primary key Generators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Hibernate Query Language (HQL)</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Native SQL</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Criteria API</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9"/>
          <p:cNvGrpSpPr/>
          <p:nvPr/>
        </p:nvGrpSpPr>
        <p:grpSpPr>
          <a:xfrm>
            <a:off x="19147628" y="9853826"/>
            <a:ext cx="3026674" cy="3026673"/>
            <a:chOff x="0" y="0"/>
            <a:chExt cx="3026475" cy="3026475"/>
          </a:xfrm>
        </p:grpSpPr>
        <p:graphicFrame>
          <p:nvGraphicFramePr>
            <p:cNvPr id="26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Hibernate Types Mapping</a:t>
            </a:r>
          </a:p>
        </p:txBody>
      </p:sp>
      <p:sp>
        <p:nvSpPr>
          <p:cNvPr id="271" name="10 Conector recto"/>
          <p:cNvSpPr/>
          <p:nvPr/>
        </p:nvSpPr>
        <p:spPr>
          <a:xfrm>
            <a:off x="1905918" y="2763853"/>
            <a:ext cx="6580848" cy="1"/>
          </a:xfrm>
          <a:prstGeom prst="line">
            <a:avLst/>
          </a:prstGeom>
          <a:ln w="57150">
            <a:solidFill>
              <a:srgbClr val="C00000"/>
            </a:solidFill>
            <a:miter/>
          </a:ln>
        </p:spPr>
        <p:txBody>
          <a:bodyPr lIns="45722" rIns="45722"/>
          <a:lstStyle/>
          <a:p>
            <a:endParaRPr/>
          </a:p>
        </p:txBody>
      </p:sp>
      <p:sp>
        <p:nvSpPr>
          <p:cNvPr id="272" name="TextBox 34"/>
          <p:cNvSpPr txBox="1"/>
          <p:nvPr/>
        </p:nvSpPr>
        <p:spPr>
          <a:xfrm>
            <a:off x="2428454" y="3506570"/>
            <a:ext cx="19983523" cy="230847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marL="571500" indent="-571500">
              <a:buSzPct val="100000"/>
              <a:buFont typeface="Arial"/>
              <a:buChar char="•"/>
              <a:defRPr sz="3600"/>
            </a:lvl1pPr>
          </a:lstStyle>
          <a:p>
            <a:r>
              <a:t>When you prepare a Hibernate mapping document, we have seen that you map Java data types into RDBMS data types. </a:t>
            </a:r>
            <a:r>
              <a:rPr dirty="0"/>
              <a:t>The types declared and used in the mapping files are not Java data types; they are not SQL database types either. These types are called Hibernate mapping types, which can translate from Java to SQL data types and vice versa.</a:t>
            </a:r>
          </a:p>
        </p:txBody>
      </p:sp>
    </p:spTree>
    <p:extLst>
      <p:ext uri="{BB962C8B-B14F-4D97-AF65-F5344CB8AC3E}">
        <p14:creationId xmlns:p14="http://schemas.microsoft.com/office/powerpoint/2010/main" val="1863155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0"/>
                                        </p:tgtEl>
                                        <p:attrNameLst>
                                          <p:attrName>style.visibility</p:attrName>
                                        </p:attrNameLst>
                                      </p:cBhvr>
                                      <p:to>
                                        <p:strVal val="visible"/>
                                      </p:to>
                                    </p:set>
                                    <p:anim calcmode="lin" valueType="num">
                                      <p:cBhvr>
                                        <p:cTn id="7" dur="1000" fill="hold"/>
                                        <p:tgtEl>
                                          <p:spTgt spid="270"/>
                                        </p:tgtEl>
                                        <p:attrNameLst>
                                          <p:attrName>ppt_x</p:attrName>
                                        </p:attrNameLst>
                                      </p:cBhvr>
                                      <p:tavLst>
                                        <p:tav tm="0">
                                          <p:val>
                                            <p:strVal val="0-#ppt_w/2"/>
                                          </p:val>
                                        </p:tav>
                                        <p:tav tm="100000">
                                          <p:val>
                                            <p:strVal val="#ppt_x"/>
                                          </p:val>
                                        </p:tav>
                                      </p:tavLst>
                                    </p:anim>
                                    <p:anim calcmode="lin" valueType="num">
                                      <p:cBhvr>
                                        <p:cTn id="8" dur="1000" fill="hold"/>
                                        <p:tgtEl>
                                          <p:spTgt spid="27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1"/>
                                        </p:tgtEl>
                                        <p:attrNameLst>
                                          <p:attrName>style.visibility</p:attrName>
                                        </p:attrNameLst>
                                      </p:cBhvr>
                                      <p:to>
                                        <p:strVal val="visible"/>
                                      </p:to>
                                    </p:set>
                                    <p:anim calcmode="lin" valueType="num">
                                      <p:cBhvr>
                                        <p:cTn id="12" dur="500" fill="hold"/>
                                        <p:tgtEl>
                                          <p:spTgt spid="271"/>
                                        </p:tgtEl>
                                        <p:attrNameLst>
                                          <p:attrName>ppt_x</p:attrName>
                                        </p:attrNameLst>
                                      </p:cBhvr>
                                      <p:tavLst>
                                        <p:tav tm="0">
                                          <p:val>
                                            <p:strVal val="#ppt_x"/>
                                          </p:val>
                                        </p:tav>
                                        <p:tav tm="100000">
                                          <p:val>
                                            <p:strVal val="#ppt_x"/>
                                          </p:val>
                                        </p:tav>
                                      </p:tavLst>
                                    </p:anim>
                                    <p:anim calcmode="lin" valueType="num">
                                      <p:cBhvr>
                                        <p:cTn id="1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advAuto="0"/>
      <p:bldP spid="271"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30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9"/>
          <p:cNvGrpSpPr/>
          <p:nvPr/>
        </p:nvGrpSpPr>
        <p:grpSpPr>
          <a:xfrm>
            <a:off x="19147628" y="9853826"/>
            <a:ext cx="3026674" cy="3026673"/>
            <a:chOff x="0" y="0"/>
            <a:chExt cx="3026475" cy="3026475"/>
          </a:xfrm>
        </p:grpSpPr>
        <p:graphicFrame>
          <p:nvGraphicFramePr>
            <p:cNvPr id="26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Hibernate Types </a:t>
            </a:r>
            <a:r>
              <a:rPr dirty="0" smtClean="0"/>
              <a:t>Mapping</a:t>
            </a:r>
            <a:r>
              <a:rPr lang="en-US" dirty="0" smtClean="0"/>
              <a:t>: Primitives</a:t>
            </a:r>
            <a:endParaRPr dirty="0"/>
          </a:p>
        </p:txBody>
      </p:sp>
      <p:sp>
        <p:nvSpPr>
          <p:cNvPr id="271" name="10 Conector recto"/>
          <p:cNvSpPr/>
          <p:nvPr/>
        </p:nvSpPr>
        <p:spPr>
          <a:xfrm>
            <a:off x="1905918" y="2763854"/>
            <a:ext cx="8666696" cy="0"/>
          </a:xfrm>
          <a:prstGeom prst="line">
            <a:avLst/>
          </a:prstGeom>
          <a:ln w="57150">
            <a:solidFill>
              <a:srgbClr val="C00000"/>
            </a:solidFill>
            <a:miter/>
          </a:ln>
        </p:spPr>
        <p:txBody>
          <a:bodyPr lIns="45722" rIns="45722"/>
          <a:lstStyle/>
          <a:p>
            <a:endParaRPr/>
          </a:p>
        </p:txBody>
      </p:sp>
      <p:pic>
        <p:nvPicPr>
          <p:cNvPr id="273" name="Screen Shot 2017-08-28 at 7.54.04 PM.png" descr="Screen Shot 2017-08-28 at 7.54.04 PM.png"/>
          <p:cNvPicPr>
            <a:picLocks noChangeAspect="1"/>
          </p:cNvPicPr>
          <p:nvPr/>
        </p:nvPicPr>
        <p:blipFill>
          <a:blip r:embed="rId3">
            <a:extLst/>
          </a:blip>
          <a:stretch>
            <a:fillRect/>
          </a:stretch>
        </p:blipFill>
        <p:spPr>
          <a:xfrm>
            <a:off x="8471094" y="3361592"/>
            <a:ext cx="10291162" cy="9518908"/>
          </a:xfrm>
          <a:prstGeom prst="rect">
            <a:avLst/>
          </a:prstGeom>
          <a:ln w="12700" cap="flat">
            <a:noFill/>
            <a:miter lim="400000"/>
          </a:ln>
          <a:effectLst/>
        </p:spPr>
      </p:pic>
    </p:spTree>
    <p:extLst>
      <p:ext uri="{BB962C8B-B14F-4D97-AF65-F5344CB8AC3E}">
        <p14:creationId xmlns:p14="http://schemas.microsoft.com/office/powerpoint/2010/main" val="1860764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0"/>
                                        </p:tgtEl>
                                        <p:attrNameLst>
                                          <p:attrName>style.visibility</p:attrName>
                                        </p:attrNameLst>
                                      </p:cBhvr>
                                      <p:to>
                                        <p:strVal val="visible"/>
                                      </p:to>
                                    </p:set>
                                    <p:anim calcmode="lin" valueType="num">
                                      <p:cBhvr>
                                        <p:cTn id="7" dur="1000" fill="hold"/>
                                        <p:tgtEl>
                                          <p:spTgt spid="270"/>
                                        </p:tgtEl>
                                        <p:attrNameLst>
                                          <p:attrName>ppt_x</p:attrName>
                                        </p:attrNameLst>
                                      </p:cBhvr>
                                      <p:tavLst>
                                        <p:tav tm="0">
                                          <p:val>
                                            <p:strVal val="0-#ppt_w/2"/>
                                          </p:val>
                                        </p:tav>
                                        <p:tav tm="100000">
                                          <p:val>
                                            <p:strVal val="#ppt_x"/>
                                          </p:val>
                                        </p:tav>
                                      </p:tavLst>
                                    </p:anim>
                                    <p:anim calcmode="lin" valueType="num">
                                      <p:cBhvr>
                                        <p:cTn id="8" dur="1000" fill="hold"/>
                                        <p:tgtEl>
                                          <p:spTgt spid="27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1"/>
                                        </p:tgtEl>
                                        <p:attrNameLst>
                                          <p:attrName>style.visibility</p:attrName>
                                        </p:attrNameLst>
                                      </p:cBhvr>
                                      <p:to>
                                        <p:strVal val="visible"/>
                                      </p:to>
                                    </p:set>
                                    <p:anim calcmode="lin" valueType="num">
                                      <p:cBhvr>
                                        <p:cTn id="12" dur="500" fill="hold"/>
                                        <p:tgtEl>
                                          <p:spTgt spid="271"/>
                                        </p:tgtEl>
                                        <p:attrNameLst>
                                          <p:attrName>ppt_x</p:attrName>
                                        </p:attrNameLst>
                                      </p:cBhvr>
                                      <p:tavLst>
                                        <p:tav tm="0">
                                          <p:val>
                                            <p:strVal val="#ppt_x"/>
                                          </p:val>
                                        </p:tav>
                                        <p:tav tm="100000">
                                          <p:val>
                                            <p:strVal val="#ppt_x"/>
                                          </p:val>
                                        </p:tav>
                                      </p:tavLst>
                                    </p:anim>
                                    <p:anim calcmode="lin" valueType="num">
                                      <p:cBhvr>
                                        <p:cTn id="1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advAuto="0"/>
      <p:bldP spid="27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9"/>
          <p:cNvGrpSpPr/>
          <p:nvPr/>
        </p:nvGrpSpPr>
        <p:grpSpPr>
          <a:xfrm>
            <a:off x="19147628" y="9853826"/>
            <a:ext cx="3026674" cy="3026673"/>
            <a:chOff x="0" y="0"/>
            <a:chExt cx="3026475" cy="3026475"/>
          </a:xfrm>
        </p:grpSpPr>
        <p:graphicFrame>
          <p:nvGraphicFramePr>
            <p:cNvPr id="26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Hibernate Types </a:t>
            </a:r>
            <a:r>
              <a:rPr dirty="0" smtClean="0"/>
              <a:t>Mapping</a:t>
            </a:r>
            <a:r>
              <a:rPr lang="en-US" dirty="0" smtClean="0"/>
              <a:t>: Primitives</a:t>
            </a:r>
            <a:endParaRPr dirty="0"/>
          </a:p>
        </p:txBody>
      </p:sp>
      <p:sp>
        <p:nvSpPr>
          <p:cNvPr id="271" name="10 Conector recto"/>
          <p:cNvSpPr/>
          <p:nvPr/>
        </p:nvSpPr>
        <p:spPr>
          <a:xfrm>
            <a:off x="1905918" y="2763854"/>
            <a:ext cx="8666696" cy="0"/>
          </a:xfrm>
          <a:prstGeom prst="line">
            <a:avLst/>
          </a:prstGeom>
          <a:ln w="57150">
            <a:solidFill>
              <a:srgbClr val="C00000"/>
            </a:solidFill>
            <a:miter/>
          </a:ln>
        </p:spPr>
        <p:txBody>
          <a:bodyPr lIns="45722" rIns="45722"/>
          <a:lstStyle/>
          <a:p>
            <a:endParaRPr/>
          </a:p>
        </p:txBody>
      </p:sp>
      <p:pic>
        <p:nvPicPr>
          <p:cNvPr id="274" name="Screen Shot 2017-08-28 at 7.55.15 PM.png" descr="Screen Shot 2017-08-28 at 7.55.15 PM.png"/>
          <p:cNvPicPr>
            <a:picLocks noChangeAspect="1"/>
          </p:cNvPicPr>
          <p:nvPr/>
        </p:nvPicPr>
        <p:blipFill>
          <a:blip r:embed="rId3">
            <a:extLst/>
          </a:blip>
          <a:stretch>
            <a:fillRect/>
          </a:stretch>
        </p:blipFill>
        <p:spPr>
          <a:xfrm>
            <a:off x="6247325" y="4496805"/>
            <a:ext cx="12204382" cy="5355595"/>
          </a:xfrm>
          <a:prstGeom prst="rect">
            <a:avLst/>
          </a:prstGeom>
          <a:ln w="12700" cap="flat">
            <a:noFill/>
            <a:miter lim="400000"/>
          </a:ln>
          <a:effectLst/>
        </p:spPr>
      </p:pic>
    </p:spTree>
    <p:extLst>
      <p:ext uri="{BB962C8B-B14F-4D97-AF65-F5344CB8AC3E}">
        <p14:creationId xmlns:p14="http://schemas.microsoft.com/office/powerpoint/2010/main" val="1105835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0"/>
                                        </p:tgtEl>
                                        <p:attrNameLst>
                                          <p:attrName>style.visibility</p:attrName>
                                        </p:attrNameLst>
                                      </p:cBhvr>
                                      <p:to>
                                        <p:strVal val="visible"/>
                                      </p:to>
                                    </p:set>
                                    <p:anim calcmode="lin" valueType="num">
                                      <p:cBhvr>
                                        <p:cTn id="7" dur="1000" fill="hold"/>
                                        <p:tgtEl>
                                          <p:spTgt spid="270"/>
                                        </p:tgtEl>
                                        <p:attrNameLst>
                                          <p:attrName>ppt_x</p:attrName>
                                        </p:attrNameLst>
                                      </p:cBhvr>
                                      <p:tavLst>
                                        <p:tav tm="0">
                                          <p:val>
                                            <p:strVal val="0-#ppt_w/2"/>
                                          </p:val>
                                        </p:tav>
                                        <p:tav tm="100000">
                                          <p:val>
                                            <p:strVal val="#ppt_x"/>
                                          </p:val>
                                        </p:tav>
                                      </p:tavLst>
                                    </p:anim>
                                    <p:anim calcmode="lin" valueType="num">
                                      <p:cBhvr>
                                        <p:cTn id="8" dur="1000" fill="hold"/>
                                        <p:tgtEl>
                                          <p:spTgt spid="27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1"/>
                                        </p:tgtEl>
                                        <p:attrNameLst>
                                          <p:attrName>style.visibility</p:attrName>
                                        </p:attrNameLst>
                                      </p:cBhvr>
                                      <p:to>
                                        <p:strVal val="visible"/>
                                      </p:to>
                                    </p:set>
                                    <p:anim calcmode="lin" valueType="num">
                                      <p:cBhvr>
                                        <p:cTn id="12" dur="500" fill="hold"/>
                                        <p:tgtEl>
                                          <p:spTgt spid="271"/>
                                        </p:tgtEl>
                                        <p:attrNameLst>
                                          <p:attrName>ppt_x</p:attrName>
                                        </p:attrNameLst>
                                      </p:cBhvr>
                                      <p:tavLst>
                                        <p:tav tm="0">
                                          <p:val>
                                            <p:strVal val="#ppt_x"/>
                                          </p:val>
                                        </p:tav>
                                        <p:tav tm="100000">
                                          <p:val>
                                            <p:strVal val="#ppt_x"/>
                                          </p:val>
                                        </p:tav>
                                      </p:tavLst>
                                    </p:anim>
                                    <p:anim calcmode="lin" valueType="num">
                                      <p:cBhvr>
                                        <p:cTn id="1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advAuto="0"/>
      <p:bldP spid="27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9"/>
          <p:cNvGrpSpPr/>
          <p:nvPr/>
        </p:nvGrpSpPr>
        <p:grpSpPr>
          <a:xfrm>
            <a:off x="19147628" y="9853826"/>
            <a:ext cx="3026674" cy="3026673"/>
            <a:chOff x="0" y="0"/>
            <a:chExt cx="3026475" cy="3026475"/>
          </a:xfrm>
        </p:grpSpPr>
        <p:graphicFrame>
          <p:nvGraphicFramePr>
            <p:cNvPr id="26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Hibernate Types </a:t>
            </a:r>
            <a:r>
              <a:rPr dirty="0" smtClean="0"/>
              <a:t>Mapping</a:t>
            </a:r>
            <a:r>
              <a:rPr lang="en-US" dirty="0" smtClean="0"/>
              <a:t>: Primitives</a:t>
            </a:r>
            <a:endParaRPr dirty="0"/>
          </a:p>
        </p:txBody>
      </p:sp>
      <p:sp>
        <p:nvSpPr>
          <p:cNvPr id="271" name="10 Conector recto"/>
          <p:cNvSpPr/>
          <p:nvPr/>
        </p:nvSpPr>
        <p:spPr>
          <a:xfrm>
            <a:off x="1905918" y="2763854"/>
            <a:ext cx="8666696" cy="0"/>
          </a:xfrm>
          <a:prstGeom prst="line">
            <a:avLst/>
          </a:prstGeom>
          <a:ln w="57150">
            <a:solidFill>
              <a:srgbClr val="C00000"/>
            </a:solidFill>
            <a:miter/>
          </a:ln>
        </p:spPr>
        <p:txBody>
          <a:bodyPr lIns="45722" rIns="45722"/>
          <a:lstStyle/>
          <a:p>
            <a:endParaRPr/>
          </a:p>
        </p:txBody>
      </p:sp>
      <p:pic>
        <p:nvPicPr>
          <p:cNvPr id="275" name="Screen Shot 2017-08-28 at 7.56.00 PM.png" descr="Screen Shot 2017-08-28 at 7.56.00 PM.png"/>
          <p:cNvPicPr>
            <a:picLocks noChangeAspect="1"/>
          </p:cNvPicPr>
          <p:nvPr/>
        </p:nvPicPr>
        <p:blipFill>
          <a:blip r:embed="rId3">
            <a:extLst/>
          </a:blip>
          <a:stretch>
            <a:fillRect/>
          </a:stretch>
        </p:blipFill>
        <p:spPr>
          <a:xfrm>
            <a:off x="5397039" y="3820035"/>
            <a:ext cx="12438840" cy="6280397"/>
          </a:xfrm>
          <a:prstGeom prst="rect">
            <a:avLst/>
          </a:prstGeom>
          <a:ln w="12700" cap="flat">
            <a:noFill/>
            <a:miter lim="400000"/>
          </a:ln>
          <a:effectLst/>
        </p:spPr>
      </p:pic>
    </p:spTree>
    <p:extLst>
      <p:ext uri="{BB962C8B-B14F-4D97-AF65-F5344CB8AC3E}">
        <p14:creationId xmlns:p14="http://schemas.microsoft.com/office/powerpoint/2010/main" val="1446859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0"/>
                                        </p:tgtEl>
                                        <p:attrNameLst>
                                          <p:attrName>style.visibility</p:attrName>
                                        </p:attrNameLst>
                                      </p:cBhvr>
                                      <p:to>
                                        <p:strVal val="visible"/>
                                      </p:to>
                                    </p:set>
                                    <p:anim calcmode="lin" valueType="num">
                                      <p:cBhvr>
                                        <p:cTn id="7" dur="1000" fill="hold"/>
                                        <p:tgtEl>
                                          <p:spTgt spid="270"/>
                                        </p:tgtEl>
                                        <p:attrNameLst>
                                          <p:attrName>ppt_x</p:attrName>
                                        </p:attrNameLst>
                                      </p:cBhvr>
                                      <p:tavLst>
                                        <p:tav tm="0">
                                          <p:val>
                                            <p:strVal val="0-#ppt_w/2"/>
                                          </p:val>
                                        </p:tav>
                                        <p:tav tm="100000">
                                          <p:val>
                                            <p:strVal val="#ppt_x"/>
                                          </p:val>
                                        </p:tav>
                                      </p:tavLst>
                                    </p:anim>
                                    <p:anim calcmode="lin" valueType="num">
                                      <p:cBhvr>
                                        <p:cTn id="8" dur="1000" fill="hold"/>
                                        <p:tgtEl>
                                          <p:spTgt spid="27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1"/>
                                        </p:tgtEl>
                                        <p:attrNameLst>
                                          <p:attrName>style.visibility</p:attrName>
                                        </p:attrNameLst>
                                      </p:cBhvr>
                                      <p:to>
                                        <p:strVal val="visible"/>
                                      </p:to>
                                    </p:set>
                                    <p:anim calcmode="lin" valueType="num">
                                      <p:cBhvr>
                                        <p:cTn id="12" dur="500" fill="hold"/>
                                        <p:tgtEl>
                                          <p:spTgt spid="271"/>
                                        </p:tgtEl>
                                        <p:attrNameLst>
                                          <p:attrName>ppt_x</p:attrName>
                                        </p:attrNameLst>
                                      </p:cBhvr>
                                      <p:tavLst>
                                        <p:tav tm="0">
                                          <p:val>
                                            <p:strVal val="#ppt_x"/>
                                          </p:val>
                                        </p:tav>
                                        <p:tav tm="100000">
                                          <p:val>
                                            <p:strVal val="#ppt_x"/>
                                          </p:val>
                                        </p:tav>
                                      </p:tavLst>
                                    </p:anim>
                                    <p:anim calcmode="lin" valueType="num">
                                      <p:cBhvr>
                                        <p:cTn id="1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advAuto="0"/>
      <p:bldP spid="27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9"/>
          <p:cNvGrpSpPr/>
          <p:nvPr/>
        </p:nvGrpSpPr>
        <p:grpSpPr>
          <a:xfrm>
            <a:off x="19147628" y="9853826"/>
            <a:ext cx="3026674" cy="3026673"/>
            <a:chOff x="0" y="0"/>
            <a:chExt cx="3026475" cy="3026475"/>
          </a:xfrm>
        </p:grpSpPr>
        <p:graphicFrame>
          <p:nvGraphicFramePr>
            <p:cNvPr id="26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Hibernate Types </a:t>
            </a:r>
            <a:r>
              <a:rPr dirty="0" smtClean="0"/>
              <a:t>Mapping</a:t>
            </a:r>
            <a:r>
              <a:rPr lang="en-US" dirty="0" smtClean="0"/>
              <a:t>: Primitives</a:t>
            </a:r>
            <a:endParaRPr dirty="0"/>
          </a:p>
        </p:txBody>
      </p:sp>
      <p:sp>
        <p:nvSpPr>
          <p:cNvPr id="271" name="10 Conector recto"/>
          <p:cNvSpPr/>
          <p:nvPr/>
        </p:nvSpPr>
        <p:spPr>
          <a:xfrm>
            <a:off x="1905918" y="2763854"/>
            <a:ext cx="8666696" cy="0"/>
          </a:xfrm>
          <a:prstGeom prst="line">
            <a:avLst/>
          </a:prstGeom>
          <a:ln w="57150">
            <a:solidFill>
              <a:srgbClr val="C00000"/>
            </a:solidFill>
            <a:miter/>
          </a:ln>
        </p:spPr>
        <p:txBody>
          <a:bodyPr lIns="45722" rIns="45722"/>
          <a:lstStyle/>
          <a:p>
            <a:endParaRPr/>
          </a:p>
        </p:txBody>
      </p:sp>
      <p:pic>
        <p:nvPicPr>
          <p:cNvPr id="276" name="Screen Shot 2017-08-28 at 7.57.01 PM.png" descr="Screen Shot 2017-08-28 at 7.57.01 PM.png"/>
          <p:cNvPicPr>
            <a:picLocks noChangeAspect="1"/>
          </p:cNvPicPr>
          <p:nvPr/>
        </p:nvPicPr>
        <p:blipFill>
          <a:blip r:embed="rId3">
            <a:extLst/>
          </a:blip>
          <a:stretch>
            <a:fillRect/>
          </a:stretch>
        </p:blipFill>
        <p:spPr>
          <a:xfrm>
            <a:off x="4584687" y="3798454"/>
            <a:ext cx="14947984" cy="5626903"/>
          </a:xfrm>
          <a:prstGeom prst="rect">
            <a:avLst/>
          </a:prstGeom>
          <a:ln w="12700" cap="flat">
            <a:noFill/>
            <a:miter lim="400000"/>
          </a:ln>
          <a:effectLst/>
        </p:spPr>
      </p:pic>
    </p:spTree>
    <p:extLst>
      <p:ext uri="{BB962C8B-B14F-4D97-AF65-F5344CB8AC3E}">
        <p14:creationId xmlns:p14="http://schemas.microsoft.com/office/powerpoint/2010/main" val="1413390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0"/>
                                        </p:tgtEl>
                                        <p:attrNameLst>
                                          <p:attrName>style.visibility</p:attrName>
                                        </p:attrNameLst>
                                      </p:cBhvr>
                                      <p:to>
                                        <p:strVal val="visible"/>
                                      </p:to>
                                    </p:set>
                                    <p:anim calcmode="lin" valueType="num">
                                      <p:cBhvr>
                                        <p:cTn id="7" dur="1000" fill="hold"/>
                                        <p:tgtEl>
                                          <p:spTgt spid="270"/>
                                        </p:tgtEl>
                                        <p:attrNameLst>
                                          <p:attrName>ppt_x</p:attrName>
                                        </p:attrNameLst>
                                      </p:cBhvr>
                                      <p:tavLst>
                                        <p:tav tm="0">
                                          <p:val>
                                            <p:strVal val="0-#ppt_w/2"/>
                                          </p:val>
                                        </p:tav>
                                        <p:tav tm="100000">
                                          <p:val>
                                            <p:strVal val="#ppt_x"/>
                                          </p:val>
                                        </p:tav>
                                      </p:tavLst>
                                    </p:anim>
                                    <p:anim calcmode="lin" valueType="num">
                                      <p:cBhvr>
                                        <p:cTn id="8" dur="1000" fill="hold"/>
                                        <p:tgtEl>
                                          <p:spTgt spid="27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1"/>
                                        </p:tgtEl>
                                        <p:attrNameLst>
                                          <p:attrName>style.visibility</p:attrName>
                                        </p:attrNameLst>
                                      </p:cBhvr>
                                      <p:to>
                                        <p:strVal val="visible"/>
                                      </p:to>
                                    </p:set>
                                    <p:anim calcmode="lin" valueType="num">
                                      <p:cBhvr>
                                        <p:cTn id="12" dur="500" fill="hold"/>
                                        <p:tgtEl>
                                          <p:spTgt spid="271"/>
                                        </p:tgtEl>
                                        <p:attrNameLst>
                                          <p:attrName>ppt_x</p:attrName>
                                        </p:attrNameLst>
                                      </p:cBhvr>
                                      <p:tavLst>
                                        <p:tav tm="0">
                                          <p:val>
                                            <p:strVal val="#ppt_x"/>
                                          </p:val>
                                        </p:tav>
                                        <p:tav tm="100000">
                                          <p:val>
                                            <p:strVal val="#ppt_x"/>
                                          </p:val>
                                        </p:tav>
                                      </p:tavLst>
                                    </p:anim>
                                    <p:anim calcmode="lin" valueType="num">
                                      <p:cBhvr>
                                        <p:cTn id="13" dur="500" fill="hold"/>
                                        <p:tgtEl>
                                          <p:spTgt spid="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advAuto="0"/>
      <p:bldP spid="27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Association Mappings</a:t>
            </a:r>
          </a:p>
        </p:txBody>
      </p:sp>
      <p:sp>
        <p:nvSpPr>
          <p:cNvPr id="283" name="10 Conector recto"/>
          <p:cNvSpPr/>
          <p:nvPr/>
        </p:nvSpPr>
        <p:spPr>
          <a:xfrm>
            <a:off x="1905918" y="2763853"/>
            <a:ext cx="5475381" cy="1"/>
          </a:xfrm>
          <a:prstGeom prst="line">
            <a:avLst/>
          </a:prstGeom>
          <a:ln w="57150">
            <a:solidFill>
              <a:srgbClr val="C00000"/>
            </a:solidFill>
            <a:miter/>
          </a:ln>
        </p:spPr>
        <p:txBody>
          <a:bodyPr lIns="45722" rIns="45722"/>
          <a:lstStyle/>
          <a:p>
            <a:endParaRPr/>
          </a:p>
        </p:txBody>
      </p:sp>
      <p:sp>
        <p:nvSpPr>
          <p:cNvPr id="284" name="TextBox 34"/>
          <p:cNvSpPr txBox="1"/>
          <p:nvPr/>
        </p:nvSpPr>
        <p:spPr>
          <a:xfrm>
            <a:off x="2428454" y="3506570"/>
            <a:ext cx="19983523" cy="397057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Association mappings are one of the key features of Hibernate. They model the relationship between two database tables as attributes in your domain model.</a:t>
            </a:r>
          </a:p>
          <a:p>
            <a:pPr marL="571557" indent="-571557">
              <a:buSzPct val="100000"/>
              <a:buFont typeface="Arial"/>
              <a:buChar char="•"/>
              <a:defRPr sz="3600"/>
            </a:pPr>
            <a:r>
              <a:rPr sz="3600" dirty="0"/>
              <a:t>Hibernate supports the same associations as you know from your relational database model. You can use:</a:t>
            </a:r>
          </a:p>
          <a:p>
            <a:pPr marL="1779961" lvl="1" indent="-571557">
              <a:buSzPct val="100000"/>
              <a:buFont typeface="Arial"/>
              <a:buChar char="•"/>
              <a:defRPr sz="3600"/>
            </a:pPr>
            <a:r>
              <a:rPr sz="3600" dirty="0"/>
              <a:t>one-to-one associations,</a:t>
            </a:r>
          </a:p>
          <a:p>
            <a:pPr marL="1779961" lvl="1" indent="-571557">
              <a:buSzPct val="100000"/>
              <a:buFont typeface="Arial"/>
              <a:buChar char="•"/>
              <a:defRPr sz="3600"/>
            </a:pPr>
            <a:r>
              <a:rPr sz="3600" dirty="0"/>
              <a:t>many-to-one associations and</a:t>
            </a:r>
          </a:p>
          <a:p>
            <a:pPr marL="1779961" lvl="1" indent="-571557">
              <a:buSzPct val="100000"/>
              <a:buFont typeface="Arial"/>
              <a:buChar char="•"/>
              <a:defRPr sz="3600"/>
            </a:pPr>
            <a:r>
              <a:rPr sz="3600" dirty="0"/>
              <a:t>many-to-many associations.</a:t>
            </a:r>
          </a:p>
        </p:txBody>
      </p:sp>
    </p:spTree>
    <p:extLst>
      <p:ext uri="{BB962C8B-B14F-4D97-AF65-F5344CB8AC3E}">
        <p14:creationId xmlns:p14="http://schemas.microsoft.com/office/powerpoint/2010/main" val="1602641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 name="Group 9"/>
          <p:cNvGrpSpPr/>
          <p:nvPr/>
        </p:nvGrpSpPr>
        <p:grpSpPr>
          <a:xfrm>
            <a:off x="19147628" y="9853826"/>
            <a:ext cx="3026674" cy="3026673"/>
            <a:chOff x="0" y="0"/>
            <a:chExt cx="3026475" cy="3026475"/>
          </a:xfrm>
        </p:grpSpPr>
        <p:graphicFrame>
          <p:nvGraphicFramePr>
            <p:cNvPr id="27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Association Mappings</a:t>
            </a:r>
          </a:p>
        </p:txBody>
      </p:sp>
      <p:sp>
        <p:nvSpPr>
          <p:cNvPr id="283" name="10 Conector recto"/>
          <p:cNvSpPr/>
          <p:nvPr/>
        </p:nvSpPr>
        <p:spPr>
          <a:xfrm>
            <a:off x="1905918" y="2763853"/>
            <a:ext cx="5475381" cy="1"/>
          </a:xfrm>
          <a:prstGeom prst="line">
            <a:avLst/>
          </a:prstGeom>
          <a:ln w="57150">
            <a:solidFill>
              <a:srgbClr val="C00000"/>
            </a:solidFill>
            <a:miter/>
          </a:ln>
        </p:spPr>
        <p:txBody>
          <a:bodyPr lIns="45722" rIns="45722"/>
          <a:lstStyle/>
          <a:p>
            <a:endParaRPr/>
          </a:p>
        </p:txBody>
      </p:sp>
      <p:pic>
        <p:nvPicPr>
          <p:cNvPr id="285" name="Screen Shot 2017-08-28 at 8.09.18 PM.png" descr="Screen Shot 2017-08-28 at 8.09.18 PM.png"/>
          <p:cNvPicPr>
            <a:picLocks noChangeAspect="1"/>
          </p:cNvPicPr>
          <p:nvPr/>
        </p:nvPicPr>
        <p:blipFill>
          <a:blip r:embed="rId3">
            <a:extLst/>
          </a:blip>
          <a:stretch>
            <a:fillRect/>
          </a:stretch>
        </p:blipFill>
        <p:spPr>
          <a:xfrm>
            <a:off x="4643608" y="3948862"/>
            <a:ext cx="14521172" cy="6151570"/>
          </a:xfrm>
          <a:prstGeom prst="rect">
            <a:avLst/>
          </a:prstGeom>
          <a:ln w="12700">
            <a:miter lim="400000"/>
          </a:ln>
        </p:spPr>
      </p:pic>
    </p:spTree>
    <p:extLst>
      <p:ext uri="{BB962C8B-B14F-4D97-AF65-F5344CB8AC3E}">
        <p14:creationId xmlns:p14="http://schemas.microsoft.com/office/powerpoint/2010/main" val="3344938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2"/>
                                        </p:tgtEl>
                                        <p:attrNameLst>
                                          <p:attrName>style.visibility</p:attrName>
                                        </p:attrNameLst>
                                      </p:cBhvr>
                                      <p:to>
                                        <p:strVal val="visible"/>
                                      </p:to>
                                    </p:set>
                                    <p:anim calcmode="lin" valueType="num">
                                      <p:cBhvr>
                                        <p:cTn id="7" dur="1000" fill="hold"/>
                                        <p:tgtEl>
                                          <p:spTgt spid="282"/>
                                        </p:tgtEl>
                                        <p:attrNameLst>
                                          <p:attrName>ppt_x</p:attrName>
                                        </p:attrNameLst>
                                      </p:cBhvr>
                                      <p:tavLst>
                                        <p:tav tm="0">
                                          <p:val>
                                            <p:strVal val="0-#ppt_w/2"/>
                                          </p:val>
                                        </p:tav>
                                        <p:tav tm="100000">
                                          <p:val>
                                            <p:strVal val="#ppt_x"/>
                                          </p:val>
                                        </p:tav>
                                      </p:tavLst>
                                    </p:anim>
                                    <p:anim calcmode="lin" valueType="num">
                                      <p:cBhvr>
                                        <p:cTn id="8" dur="1000" fill="hold"/>
                                        <p:tgtEl>
                                          <p:spTgt spid="28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3"/>
                                        </p:tgtEl>
                                        <p:attrNameLst>
                                          <p:attrName>style.visibility</p:attrName>
                                        </p:attrNameLst>
                                      </p:cBhvr>
                                      <p:to>
                                        <p:strVal val="visible"/>
                                      </p:to>
                                    </p:set>
                                    <p:anim calcmode="lin" valueType="num">
                                      <p:cBhvr>
                                        <p:cTn id="12" dur="500" fill="hold"/>
                                        <p:tgtEl>
                                          <p:spTgt spid="283"/>
                                        </p:tgtEl>
                                        <p:attrNameLst>
                                          <p:attrName>ppt_x</p:attrName>
                                        </p:attrNameLst>
                                      </p:cBhvr>
                                      <p:tavLst>
                                        <p:tav tm="0">
                                          <p:val>
                                            <p:strVal val="#ppt_x"/>
                                          </p:val>
                                        </p:tav>
                                        <p:tav tm="100000">
                                          <p:val>
                                            <p:strVal val="#ppt_x"/>
                                          </p:val>
                                        </p:tav>
                                      </p:tavLst>
                                    </p:anim>
                                    <p:anim calcmode="lin" valueType="num">
                                      <p:cBhvr>
                                        <p:cTn id="13"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advAuto="0"/>
      <p:bldP spid="283"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165104</TotalTime>
  <Words>2309</Words>
  <Application>Microsoft Macintosh PowerPoint</Application>
  <PresentationFormat>Custom</PresentationFormat>
  <Paragraphs>151</Paragraphs>
  <Slides>30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12317</cp:revision>
  <dcterms:created xsi:type="dcterms:W3CDTF">2014-07-01T16:42:18Z</dcterms:created>
  <dcterms:modified xsi:type="dcterms:W3CDTF">2017-12-16T08:07:25Z</dcterms:modified>
</cp:coreProperties>
</file>