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xlsx" ContentType="application/vnd.openxmlformats-officedocument.spreadsheetml.sheet"/>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6.xml" ContentType="application/vnd.openxmlformats-officedocument.drawingml.chart+xml"/>
  <Override PartName="/ppt/notesSlides/notesSlide13.xml" ContentType="application/vnd.openxmlformats-officedocument.presentationml.notesSlid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34"/>
  </p:notesMasterIdLst>
  <p:handoutMasterIdLst>
    <p:handoutMasterId r:id="rId35"/>
  </p:handoutMasterIdLst>
  <p:sldIdLst>
    <p:sldId id="793" r:id="rId2"/>
    <p:sldId id="804" r:id="rId3"/>
    <p:sldId id="798" r:id="rId4"/>
    <p:sldId id="851" r:id="rId5"/>
    <p:sldId id="852" r:id="rId6"/>
    <p:sldId id="853" r:id="rId7"/>
    <p:sldId id="854" r:id="rId8"/>
    <p:sldId id="869" r:id="rId9"/>
    <p:sldId id="868" r:id="rId10"/>
    <p:sldId id="870" r:id="rId11"/>
    <p:sldId id="871" r:id="rId12"/>
    <p:sldId id="872" r:id="rId13"/>
    <p:sldId id="873" r:id="rId14"/>
    <p:sldId id="874" r:id="rId15"/>
    <p:sldId id="875" r:id="rId16"/>
    <p:sldId id="876" r:id="rId17"/>
    <p:sldId id="877" r:id="rId18"/>
    <p:sldId id="878" r:id="rId19"/>
    <p:sldId id="879" r:id="rId20"/>
    <p:sldId id="880" r:id="rId21"/>
    <p:sldId id="881" r:id="rId22"/>
    <p:sldId id="882" r:id="rId23"/>
    <p:sldId id="883" r:id="rId24"/>
    <p:sldId id="884" r:id="rId25"/>
    <p:sldId id="885" r:id="rId26"/>
    <p:sldId id="886" r:id="rId27"/>
    <p:sldId id="887" r:id="rId28"/>
    <p:sldId id="888" r:id="rId29"/>
    <p:sldId id="889" r:id="rId30"/>
    <p:sldId id="890" r:id="rId31"/>
    <p:sldId id="850" r:id="rId32"/>
    <p:sldId id="794" r:id="rId33"/>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95958" autoAdjust="0"/>
  </p:normalViewPr>
  <p:slideViewPr>
    <p:cSldViewPr>
      <p:cViewPr>
        <p:scale>
          <a:sx n="50" d="100"/>
          <a:sy n="50" d="100"/>
        </p:scale>
        <p:origin x="1048" y="-824"/>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4"/>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58F6-42DE-ABCF-2880909025E8}"/>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58F6-42DE-ABCF-2880909025E8}"/>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58F6-42DE-ABCF-2880909025E8}"/>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58F6-42DE-ABCF-2880909025E8}"/>
              </c:ext>
            </c:extLst>
          </c:dPt>
          <c:dLbls>
            <c:delete val="1"/>
          </c:dLbls>
          <c:cat>
            <c:strRef>
              <c:f>Sheet1!$A$2:$A$3</c:f>
              <c:strCache>
                <c:ptCount val="2"/>
                <c:pt idx="0">
                  <c:v>1 Q</c:v>
                </c:pt>
                <c:pt idx="1">
                  <c:v>2 Q</c:v>
                </c:pt>
              </c:strCache>
            </c:strRef>
          </c:cat>
          <c:val>
            <c:numRef>
              <c:f>Sheet1!$B$2:$B$3</c:f>
              <c:numCache>
                <c:formatCode>General</c:formatCode>
                <c:ptCount val="2"/>
                <c:pt idx="0">
                  <c:v>60.0</c:v>
                </c:pt>
                <c:pt idx="1">
                  <c:v>40.0</c:v>
                </c:pt>
              </c:numCache>
            </c:numRef>
          </c:val>
          <c:extLst xmlns:c16r2="http://schemas.microsoft.com/office/drawing/2015/06/chart">
            <c:ext xmlns:c16="http://schemas.microsoft.com/office/drawing/2014/chart" uri="{C3380CC4-5D6E-409C-BE32-E72D297353CC}">
              <c16:uniqueId val="{00000008-58F6-42DE-ABCF-2880909025E8}"/>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54417263899276"/>
          <c:y val="0.118140729343364"/>
          <c:w val="0.75056492956637"/>
          <c:h val="0.91995984821131"/>
        </c:manualLayout>
      </c:layout>
      <c:doughnutChart>
        <c:varyColors val="1"/>
        <c:ser>
          <c:idx val="0"/>
          <c:order val="0"/>
          <c:tx>
            <c:strRef>
              <c:f>Sheet1!$B$1</c:f>
              <c:strCache>
                <c:ptCount val="1"/>
                <c:pt idx="0">
                  <c:v>Sales</c:v>
                </c:pt>
              </c:strCache>
            </c:strRef>
          </c:tx>
          <c:spPr>
            <a:solidFill>
              <a:srgbClr val="00B0F0"/>
            </a:solidFill>
            <a:ln>
              <a:noFill/>
            </a:ln>
            <a:scene3d>
              <a:camera prst="orthographicFront"/>
              <a:lightRig rig="threePt" dir="t"/>
            </a:scene3d>
          </c:spPr>
          <c:dPt>
            <c:idx val="0"/>
            <c:bubble3D val="0"/>
            <c:spPr>
              <a:solidFill>
                <a:schemeClr val="accent3"/>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1-944A-4C35-81DA-2DA97D8C5EA2}"/>
              </c:ext>
            </c:extLst>
          </c:dPt>
          <c:dPt>
            <c:idx val="1"/>
            <c:bubble3D val="0"/>
            <c:spPr>
              <a:solidFill>
                <a:schemeClr val="bg1">
                  <a:alpha val="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3-944A-4C35-81DA-2DA97D8C5EA2}"/>
              </c:ext>
            </c:extLst>
          </c:dPt>
          <c:dPt>
            <c:idx val="2"/>
            <c:bubble3D val="0"/>
            <c:spPr>
              <a:solidFill>
                <a:schemeClr val="accent5"/>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5-944A-4C35-81DA-2DA97D8C5EA2}"/>
              </c:ext>
            </c:extLst>
          </c:dPt>
          <c:dPt>
            <c:idx val="3"/>
            <c:bubble3D val="0"/>
            <c:spPr>
              <a:solidFill>
                <a:schemeClr val="accent5">
                  <a:lumMod val="75000"/>
                </a:schemeClr>
              </a:solidFill>
              <a:ln>
                <a:noFill/>
              </a:ln>
              <a:scene3d>
                <a:camera prst="orthographicFront"/>
                <a:lightRig rig="threePt" dir="t"/>
              </a:scene3d>
            </c:spPr>
            <c:extLst xmlns:c16r2="http://schemas.microsoft.com/office/drawing/2015/06/chart">
              <c:ext xmlns:c16="http://schemas.microsoft.com/office/drawing/2014/chart" uri="{C3380CC4-5D6E-409C-BE32-E72D297353CC}">
                <c16:uniqueId val="{00000007-944A-4C35-81DA-2DA97D8C5EA2}"/>
              </c:ext>
            </c:extLst>
          </c:dPt>
          <c:dLbls>
            <c:delete val="1"/>
          </c:dLbls>
          <c:cat>
            <c:strRef>
              <c:f>Sheet1!$A$2:$A$3</c:f>
              <c:strCache>
                <c:ptCount val="2"/>
                <c:pt idx="0">
                  <c:v>1 Q</c:v>
                </c:pt>
                <c:pt idx="1">
                  <c:v>2 Q</c:v>
                </c:pt>
              </c:strCache>
            </c:strRef>
          </c:cat>
          <c:val>
            <c:numRef>
              <c:f>Sheet1!$B$2:$B$3</c:f>
              <c:numCache>
                <c:formatCode>General</c:formatCode>
                <c:ptCount val="2"/>
                <c:pt idx="0">
                  <c:v>90.0</c:v>
                </c:pt>
                <c:pt idx="1">
                  <c:v>10.0</c:v>
                </c:pt>
              </c:numCache>
            </c:numRef>
          </c:val>
          <c:extLst xmlns:c16r2="http://schemas.microsoft.com/office/drawing/2015/06/chart">
            <c:ext xmlns:c16="http://schemas.microsoft.com/office/drawing/2014/chart" uri="{C3380CC4-5D6E-409C-BE32-E72D297353CC}">
              <c16:uniqueId val="{00000008-944A-4C35-81DA-2DA97D8C5EA2}"/>
            </c:ext>
          </c:extLst>
        </c:ser>
        <c:dLbls>
          <c:showLegendKey val="0"/>
          <c:showVal val="0"/>
          <c:showCatName val="0"/>
          <c:showSerName val="0"/>
          <c:showPercent val="1"/>
          <c:showBubbleSize val="0"/>
          <c:showLeaderLines val="1"/>
        </c:dLbls>
        <c:firstSliceAng val="0"/>
        <c:holeSize val="50"/>
      </c:doughnutChart>
      <c:spPr>
        <a:scene3d>
          <a:camera prst="orthographicFront"/>
          <a:lightRig rig="threePt" dir="t"/>
        </a:scene3d>
        <a:sp3d>
          <a:bevelT prst="relaxedInset"/>
        </a:sp3d>
      </c:spPr>
    </c:plotArea>
    <c:plotVisOnly val="1"/>
    <c:dispBlanksAs val="gap"/>
    <c:showDLblsOverMax val="0"/>
  </c:chart>
  <c:txPr>
    <a:bodyPr/>
    <a:lstStyle/>
    <a:p>
      <a:pPr>
        <a:defRPr sz="1800">
          <a:latin typeface="Segoe UI" panose="020B0502040204020203" pitchFamily="34" charset="0"/>
          <a:ea typeface="Segoe UI" panose="020B0502040204020203" pitchFamily="34" charset="0"/>
          <a:cs typeface="Segoe UI" panose="020B0502040204020203"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16/12/17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16/12/17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27</a:t>
            </a:fld>
            <a:endParaRPr lang="es-MX"/>
          </a:p>
        </p:txBody>
      </p:sp>
    </p:spTree>
    <p:extLst>
      <p:ext uri="{BB962C8B-B14F-4D97-AF65-F5344CB8AC3E}">
        <p14:creationId xmlns:p14="http://schemas.microsoft.com/office/powerpoint/2010/main" val="145411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28</a:t>
            </a:fld>
            <a:endParaRPr lang="es-MX"/>
          </a:p>
        </p:txBody>
      </p:sp>
    </p:spTree>
    <p:extLst>
      <p:ext uri="{BB962C8B-B14F-4D97-AF65-F5344CB8AC3E}">
        <p14:creationId xmlns:p14="http://schemas.microsoft.com/office/powerpoint/2010/main" val="49729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29</a:t>
            </a:fld>
            <a:endParaRPr lang="es-MX"/>
          </a:p>
        </p:txBody>
      </p:sp>
    </p:spTree>
    <p:extLst>
      <p:ext uri="{BB962C8B-B14F-4D97-AF65-F5344CB8AC3E}">
        <p14:creationId xmlns:p14="http://schemas.microsoft.com/office/powerpoint/2010/main" val="55248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30</a:t>
            </a:fld>
            <a:endParaRPr lang="es-MX"/>
          </a:p>
        </p:txBody>
      </p:sp>
    </p:spTree>
    <p:extLst>
      <p:ext uri="{BB962C8B-B14F-4D97-AF65-F5344CB8AC3E}">
        <p14:creationId xmlns:p14="http://schemas.microsoft.com/office/powerpoint/2010/main" val="183061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19</a:t>
            </a:fld>
            <a:endParaRPr lang="es-MX"/>
          </a:p>
        </p:txBody>
      </p:sp>
    </p:spTree>
    <p:extLst>
      <p:ext uri="{BB962C8B-B14F-4D97-AF65-F5344CB8AC3E}">
        <p14:creationId xmlns:p14="http://schemas.microsoft.com/office/powerpoint/2010/main" val="845765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20</a:t>
            </a:fld>
            <a:endParaRPr lang="es-MX"/>
          </a:p>
        </p:txBody>
      </p:sp>
    </p:spTree>
    <p:extLst>
      <p:ext uri="{BB962C8B-B14F-4D97-AF65-F5344CB8AC3E}">
        <p14:creationId xmlns:p14="http://schemas.microsoft.com/office/powerpoint/2010/main" val="22640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21</a:t>
            </a:fld>
            <a:endParaRPr lang="es-MX"/>
          </a:p>
        </p:txBody>
      </p:sp>
    </p:spTree>
    <p:extLst>
      <p:ext uri="{BB962C8B-B14F-4D97-AF65-F5344CB8AC3E}">
        <p14:creationId xmlns:p14="http://schemas.microsoft.com/office/powerpoint/2010/main" val="95912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22</a:t>
            </a:fld>
            <a:endParaRPr lang="es-MX"/>
          </a:p>
        </p:txBody>
      </p:sp>
    </p:spTree>
    <p:extLst>
      <p:ext uri="{BB962C8B-B14F-4D97-AF65-F5344CB8AC3E}">
        <p14:creationId xmlns:p14="http://schemas.microsoft.com/office/powerpoint/2010/main" val="509986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23</a:t>
            </a:fld>
            <a:endParaRPr lang="es-MX"/>
          </a:p>
        </p:txBody>
      </p:sp>
    </p:spTree>
    <p:extLst>
      <p:ext uri="{BB962C8B-B14F-4D97-AF65-F5344CB8AC3E}">
        <p14:creationId xmlns:p14="http://schemas.microsoft.com/office/powerpoint/2010/main" val="133784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24</a:t>
            </a:fld>
            <a:endParaRPr lang="es-MX"/>
          </a:p>
        </p:txBody>
      </p:sp>
    </p:spTree>
    <p:extLst>
      <p:ext uri="{BB962C8B-B14F-4D97-AF65-F5344CB8AC3E}">
        <p14:creationId xmlns:p14="http://schemas.microsoft.com/office/powerpoint/2010/main" val="1489308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25</a:t>
            </a:fld>
            <a:endParaRPr lang="es-MX"/>
          </a:p>
        </p:txBody>
      </p:sp>
    </p:spTree>
    <p:extLst>
      <p:ext uri="{BB962C8B-B14F-4D97-AF65-F5344CB8AC3E}">
        <p14:creationId xmlns:p14="http://schemas.microsoft.com/office/powerpoint/2010/main" val="479903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pPr/>
              <a:t>26</a:t>
            </a:fld>
            <a:endParaRPr lang="es-MX"/>
          </a:p>
        </p:txBody>
      </p:sp>
    </p:spTree>
    <p:extLst>
      <p:ext uri="{BB962C8B-B14F-4D97-AF65-F5344CB8AC3E}">
        <p14:creationId xmlns:p14="http://schemas.microsoft.com/office/powerpoint/2010/main" val="112212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gif"/></Relationships>
</file>

<file path=ppt/slides/_rels/slide19.xml.rels><?xml version="1.0" encoding="UTF-8" standalone="yes"?>
<Relationships xmlns="http://schemas.openxmlformats.org/package/2006/relationships"><Relationship Id="rId11" Type="http://schemas.openxmlformats.org/officeDocument/2006/relationships/hyperlink" Target="http://java.sun.com/j2se/1.5.0/docs/api/java/lang/Object.html#notifyAll()" TargetMode="External"/><Relationship Id="rId12" Type="http://schemas.openxmlformats.org/officeDocument/2006/relationships/hyperlink" Target="http://java.sun.com/j2se/1.5.0/docs/api/java/lang/String.html" TargetMode="External"/><Relationship Id="rId13" Type="http://schemas.openxmlformats.org/officeDocument/2006/relationships/hyperlink" Target="http://java.sun.com/j2se/1.5.0/docs/api/java/lang/Object.html#toString()" TargetMode="External"/><Relationship Id="rId14" Type="http://schemas.openxmlformats.org/officeDocument/2006/relationships/hyperlink" Target="http://java.sun.com/j2se/1.5.0/docs/api/java/lang/Object.html#wait()" TargetMode="External"/><Relationship Id="rId15" Type="http://schemas.openxmlformats.org/officeDocument/2006/relationships/hyperlink" Target="http://java.sun.com/j2se/1.5.0/docs/api/java/lang/Object.html#wait(long)" TargetMode="External"/><Relationship Id="rId16" Type="http://schemas.openxmlformats.org/officeDocument/2006/relationships/hyperlink" Target="http://java.sun.com/j2se/1.5.0/docs/api/java/lang/Object.html#wait(long, int)" TargetMode="External"/><Relationship Id="rId17" Type="http://schemas.openxmlformats.org/officeDocument/2006/relationships/chart" Target="../charts/chart1.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java.sun.com/j2se/1.5.0/docs/api/java/lang/Object.html" TargetMode="External"/><Relationship Id="rId4" Type="http://schemas.openxmlformats.org/officeDocument/2006/relationships/hyperlink" Target="http://java.sun.com/j2se/1.5.0/docs/api/java/lang/Object.html#clone()" TargetMode="External"/><Relationship Id="rId5" Type="http://schemas.openxmlformats.org/officeDocument/2006/relationships/hyperlink" Target="http://java.sun.com/j2se/1.5.0/docs/api/java/lang/Object.html#equals(java.lang.Object)" TargetMode="External"/><Relationship Id="rId6" Type="http://schemas.openxmlformats.org/officeDocument/2006/relationships/hyperlink" Target="http://java.sun.com/j2se/1.5.0/docs/api/java/lang/Object.html#finalize()" TargetMode="External"/><Relationship Id="rId7" Type="http://schemas.openxmlformats.org/officeDocument/2006/relationships/hyperlink" Target="http://java.sun.com/j2se/1.5.0/docs/api/java/lang/Class.html" TargetMode="External"/><Relationship Id="rId8" Type="http://schemas.openxmlformats.org/officeDocument/2006/relationships/hyperlink" Target="http://java.sun.com/j2se/1.5.0/docs/api/java/lang/Object.html#getClass()" TargetMode="External"/><Relationship Id="rId9" Type="http://schemas.openxmlformats.org/officeDocument/2006/relationships/hyperlink" Target="http://java.sun.com/j2se/1.5.0/docs/api/java/lang/Object.html#hashCode()" TargetMode="External"/><Relationship Id="rId10" Type="http://schemas.openxmlformats.org/officeDocument/2006/relationships/hyperlink" Target="http://java.sun.com/j2se/1.5.0/docs/api/java/lang/Object.html#notif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21.xml.rels><?xml version="1.0" encoding="UTF-8" standalone="yes"?>
<Relationships xmlns="http://schemas.openxmlformats.org/package/2006/relationships"><Relationship Id="rId9" Type="http://schemas.openxmlformats.org/officeDocument/2006/relationships/hyperlink" Target="http://java.sun.com/j2se/1.5.0/docs/api/java/lang/reflect/Field.html" TargetMode="External"/><Relationship Id="rId20" Type="http://schemas.openxmlformats.org/officeDocument/2006/relationships/hyperlink" Target="http://java.sun.com/j2se/1.5.0/docs/api/java/lang/Class.html#isArray()" TargetMode="External"/><Relationship Id="rId21" Type="http://schemas.openxmlformats.org/officeDocument/2006/relationships/hyperlink" Target="http://java.sun.com/j2se/1.5.0/docs/api/java/lang/Class.html#isInstance(java.lang.Object)" TargetMode="External"/><Relationship Id="rId22" Type="http://schemas.openxmlformats.org/officeDocument/2006/relationships/hyperlink" Target="http://java.sun.com/j2se/1.5.0/docs/api/java/lang/Object.html" TargetMode="External"/><Relationship Id="rId23" Type="http://schemas.openxmlformats.org/officeDocument/2006/relationships/hyperlink" Target="http://java.sun.com/j2se/1.5.0/docs/api/java/lang/Class.html#isInterface()" TargetMode="External"/><Relationship Id="rId24" Type="http://schemas.openxmlformats.org/officeDocument/2006/relationships/hyperlink" Target="http://java.sun.com/j2se/1.5.0/docs/api/java/lang/Class.html#isLocalClass()" TargetMode="External"/><Relationship Id="rId25" Type="http://schemas.openxmlformats.org/officeDocument/2006/relationships/hyperlink" Target="http://java.sun.com/j2se/1.5.0/docs/api/java/lang/Class.html#isMemberClass()" TargetMode="External"/><Relationship Id="rId26" Type="http://schemas.openxmlformats.org/officeDocument/2006/relationships/hyperlink" Target="http://java.sun.com/j2se/1.5.0/docs/api/java/lang/Class.html#isPrimitive()" TargetMode="External"/><Relationship Id="rId10" Type="http://schemas.openxmlformats.org/officeDocument/2006/relationships/hyperlink" Target="http://java.sun.com/j2se/1.5.0/docs/api/java/lang/Class.html#getFields()" TargetMode="External"/><Relationship Id="rId11" Type="http://schemas.openxmlformats.org/officeDocument/2006/relationships/hyperlink" Target="http://java.sun.com/j2se/1.5.0/docs/api/java/lang/Class.html#getInterfaces()" TargetMode="External"/><Relationship Id="rId12" Type="http://schemas.openxmlformats.org/officeDocument/2006/relationships/hyperlink" Target="http://java.sun.com/j2se/1.5.0/docs/api/java/lang/reflect/Method.html" TargetMode="External"/><Relationship Id="rId13" Type="http://schemas.openxmlformats.org/officeDocument/2006/relationships/hyperlink" Target="http://java.sun.com/j2se/1.5.0/docs/api/java/lang/Class.html#getMethods()" TargetMode="External"/><Relationship Id="rId14" Type="http://schemas.openxmlformats.org/officeDocument/2006/relationships/hyperlink" Target="http://java.sun.com/j2se/1.5.0/docs/api/java/lang/Class.html#getModifiers()" TargetMode="External"/><Relationship Id="rId15" Type="http://schemas.openxmlformats.org/officeDocument/2006/relationships/hyperlink" Target="http://java.sun.com/j2se/1.5.0/docs/api/java/lang/Class.html#getName()" TargetMode="External"/><Relationship Id="rId16" Type="http://schemas.openxmlformats.org/officeDocument/2006/relationships/hyperlink" Target="http://java.sun.com/j2se/1.5.0/docs/api/java/lang/Package.html" TargetMode="External"/><Relationship Id="rId17" Type="http://schemas.openxmlformats.org/officeDocument/2006/relationships/hyperlink" Target="http://java.sun.com/j2se/1.5.0/docs/api/java/lang/Class.html#getPackage()" TargetMode="External"/><Relationship Id="rId18" Type="http://schemas.openxmlformats.org/officeDocument/2006/relationships/hyperlink" Target="http://java.sun.com/j2se/1.5.0/docs/api/java/lang/Class.html#getSimpleName()" TargetMode="External"/><Relationship Id="rId19" Type="http://schemas.openxmlformats.org/officeDocument/2006/relationships/hyperlink" Target="http://java.sun.com/j2se/1.5.0/docs/api/java/lang/Class.html#getSuperclas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java.sun.com/j2se/1.5.0/docs/api/java/lang/Class.html" TargetMode="External"/><Relationship Id="rId4" Type="http://schemas.openxmlformats.org/officeDocument/2006/relationships/hyperlink" Target="http://java.sun.com/j2se/1.5.0/docs/api/java/lang/Class.html#forName(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Class.html#getClasses()" TargetMode="External"/><Relationship Id="rId7" Type="http://schemas.openxmlformats.org/officeDocument/2006/relationships/hyperlink" Target="http://java.sun.com/j2se/1.5.0/docs/api/java/lang/reflect/Constructor.html" TargetMode="External"/><Relationship Id="rId8" Type="http://schemas.openxmlformats.org/officeDocument/2006/relationships/hyperlink" Target="http://java.sun.com/j2se/1.5.0/docs/api/java/lang/Class.html#getConstructor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23.xml.rels><?xml version="1.0" encoding="UTF-8" standalone="yes"?>
<Relationships xmlns="http://schemas.openxmlformats.org/package/2006/relationships"><Relationship Id="rId9" Type="http://schemas.openxmlformats.org/officeDocument/2006/relationships/hyperlink" Target="http://java.sun.com/j2se/1.5.0/docs/api/java/lang/String.html#endsWith(java.lang.String)" TargetMode="External"/><Relationship Id="rId20" Type="http://schemas.openxmlformats.org/officeDocument/2006/relationships/hyperlink" Target="http://java.sun.com/j2se/1.5.0/docs/api/java/lang/String.html#substring(int)" TargetMode="External"/><Relationship Id="rId21" Type="http://schemas.openxmlformats.org/officeDocument/2006/relationships/hyperlink" Target="http://java.sun.com/j2se/1.5.0/docs/api/java/lang/String.html#toLowerCase()" TargetMode="External"/><Relationship Id="rId22" Type="http://schemas.openxmlformats.org/officeDocument/2006/relationships/hyperlink" Target="http://java.sun.com/j2se/1.5.0/docs/api/java/lang/String.html#toUpperCase()" TargetMode="External"/><Relationship Id="rId23" Type="http://schemas.openxmlformats.org/officeDocument/2006/relationships/hyperlink" Target="http://java.sun.com/j2se/1.5.0/docs/api/java/lang/String.html#trim()" TargetMode="External"/><Relationship Id="rId10" Type="http://schemas.openxmlformats.org/officeDocument/2006/relationships/hyperlink" Target="http://java.sun.com/j2se/1.5.0/docs/api/java/lang/String.html#equals(java.lang.Object)" TargetMode="External"/><Relationship Id="rId11" Type="http://schemas.openxmlformats.org/officeDocument/2006/relationships/hyperlink" Target="http://java.sun.com/j2se/1.5.0/docs/api/java/lang/Object.html" TargetMode="External"/><Relationship Id="rId12" Type="http://schemas.openxmlformats.org/officeDocument/2006/relationships/hyperlink" Target="http://java.sun.com/j2se/1.5.0/docs/api/java/lang/String.html#format(java.lang.String, java.lang.Object...)" TargetMode="External"/><Relationship Id="rId13" Type="http://schemas.openxmlformats.org/officeDocument/2006/relationships/hyperlink" Target="http://java.sun.com/j2se/1.5.0/docs/api/java/lang/String.html#hashCode()" TargetMode="External"/><Relationship Id="rId14" Type="http://schemas.openxmlformats.org/officeDocument/2006/relationships/hyperlink" Target="http://java.sun.com/j2se/1.5.0/docs/api/java/lang/String.html#indexOf(int)" TargetMode="External"/><Relationship Id="rId15" Type="http://schemas.openxmlformats.org/officeDocument/2006/relationships/hyperlink" Target="http://java.sun.com/j2se/1.5.0/docs/api/java/lang/String.html#length()" TargetMode="External"/><Relationship Id="rId16" Type="http://schemas.openxmlformats.org/officeDocument/2006/relationships/hyperlink" Target="http://java.sun.com/j2se/1.5.0/docs/api/java/lang/String.html#matches(java.lang.String)" TargetMode="External"/><Relationship Id="rId17" Type="http://schemas.openxmlformats.org/officeDocument/2006/relationships/hyperlink" Target="http://java.sun.com/j2se/1.5.0/docs/api/java/lang/String.html#replace(char, char)" TargetMode="External"/><Relationship Id="rId18" Type="http://schemas.openxmlformats.org/officeDocument/2006/relationships/hyperlink" Target="http://java.sun.com/j2se/1.5.0/docs/api/java/lang/String.html#split(java.lang.String)" TargetMode="External"/><Relationship Id="rId19" Type="http://schemas.openxmlformats.org/officeDocument/2006/relationships/hyperlink" Target="http://java.sun.com/j2se/1.5.0/docs/api/java/lang/String.html#startsWith(java.lang.String)"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java.sun.com/j2se/1.5.0/docs/api/java/lang/String.html#charAt(int)" TargetMode="External"/><Relationship Id="rId4" Type="http://schemas.openxmlformats.org/officeDocument/2006/relationships/hyperlink" Target="http://java.sun.com/j2se/1.5.0/docs/api/java/lang/String.html#compareTo(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String.html#concat(java.lang.String)" TargetMode="External"/><Relationship Id="rId7" Type="http://schemas.openxmlformats.org/officeDocument/2006/relationships/hyperlink" Target="http://java.sun.com/j2se/1.5.0/docs/api/java/lang/String.html#contains(java.lang.CharSequence)" TargetMode="External"/><Relationship Id="rId8" Type="http://schemas.openxmlformats.org/officeDocument/2006/relationships/hyperlink" Target="http://java.sun.com/j2se/1.5.0/docs/api/java/lang/CharSequence.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4.xml"/></Relationships>
</file>

<file path=ppt/slides/_rels/slide25.xml.rels><?xml version="1.0" encoding="UTF-8" standalone="yes"?>
<Relationships xmlns="http://schemas.openxmlformats.org/package/2006/relationships"><Relationship Id="rId9" Type="http://schemas.openxmlformats.org/officeDocument/2006/relationships/hyperlink" Target="http://java.sun.com/j2se/1.5.0/docs/api/java/lang/StringBuffer.html#delete(int, int)" TargetMode="External"/><Relationship Id="rId20" Type="http://schemas.openxmlformats.org/officeDocument/2006/relationships/hyperlink" Target="http://java.sun.com/j2se/1.5.0/docs/api/java/lang/StringBuffer.html#substring(int, int)" TargetMode="External"/><Relationship Id="rId21" Type="http://schemas.openxmlformats.org/officeDocument/2006/relationships/hyperlink" Target="http://java.sun.com/j2se/1.5.0/docs/api/java/lang/StringBuffer.html#toString()" TargetMode="External"/><Relationship Id="rId22" Type="http://schemas.openxmlformats.org/officeDocument/2006/relationships/hyperlink" Target="http://java.sun.com/j2se/1.5.0/docs/api/java/lang/StringBuffer.html#trimToSize()" TargetMode="External"/><Relationship Id="rId10" Type="http://schemas.openxmlformats.org/officeDocument/2006/relationships/hyperlink" Target="http://java.sun.com/j2se/1.5.0/docs/api/java/lang/StringBuffer.html#deleteCharAt(int)" TargetMode="External"/><Relationship Id="rId11" Type="http://schemas.openxmlformats.org/officeDocument/2006/relationships/hyperlink" Target="http://java.sun.com/j2se/1.5.0/docs/api/java/lang/StringBuffer.html#indexOf(java.lang.String)" TargetMode="External"/><Relationship Id="rId12" Type="http://schemas.openxmlformats.org/officeDocument/2006/relationships/hyperlink" Target="http://java.sun.com/j2se/1.5.0/docs/api/java/lang/StringBuffer.html#insert(int, java.lang.String)" TargetMode="External"/><Relationship Id="rId13" Type="http://schemas.openxmlformats.org/officeDocument/2006/relationships/hyperlink" Target="http://java.sun.com/j2se/1.5.0/docs/api/java/lang/StringBuffer.html#lastIndexOf(java.lang.String)" TargetMode="External"/><Relationship Id="rId14" Type="http://schemas.openxmlformats.org/officeDocument/2006/relationships/hyperlink" Target="http://java.sun.com/j2se/1.5.0/docs/api/java/lang/StringBuffer.html#length()" TargetMode="External"/><Relationship Id="rId15" Type="http://schemas.openxmlformats.org/officeDocument/2006/relationships/hyperlink" Target="http://java.sun.com/j2se/1.5.0/docs/api/java/lang/StringBuffer.html#replace(int, int, java.lang.String)" TargetMode="External"/><Relationship Id="rId16" Type="http://schemas.openxmlformats.org/officeDocument/2006/relationships/hyperlink" Target="http://java.sun.com/j2se/1.5.0/docs/api/java/lang/StringBuffer.html#reverse()" TargetMode="External"/><Relationship Id="rId17" Type="http://schemas.openxmlformats.org/officeDocument/2006/relationships/hyperlink" Target="http://java.sun.com/j2se/1.5.0/docs/api/java/lang/StringBuffer.html#setCharAt(int, char)" TargetMode="External"/><Relationship Id="rId18" Type="http://schemas.openxmlformats.org/officeDocument/2006/relationships/hyperlink" Target="http://java.sun.com/j2se/1.5.0/docs/api/java/lang/StringBuffer.html#setLength(int)" TargetMode="External"/><Relationship Id="rId19" Type="http://schemas.openxmlformats.org/officeDocument/2006/relationships/hyperlink" Target="http://java.sun.com/j2se/1.5.0/docs/api/java/lang/StringBuffer.html#substring(int)"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java.sun.com/j2se/1.5.0/docs/api/java/lang/StringBuffer.html#append(java.lang.String)" TargetMode="External"/><Relationship Id="rId4" Type="http://schemas.openxmlformats.org/officeDocument/2006/relationships/hyperlink" Target="http://java.sun.com/j2se/1.5.0/docs/api/java/lang/String.html" TargetMode="External"/><Relationship Id="rId5" Type="http://schemas.openxmlformats.org/officeDocument/2006/relationships/hyperlink" Target="http://java.sun.com/j2se/1.5.0/docs/api/java/lang/StringBuffer.html#append(java.lang.StringBuffer)" TargetMode="External"/><Relationship Id="rId6" Type="http://schemas.openxmlformats.org/officeDocument/2006/relationships/hyperlink" Target="http://java.sun.com/j2se/1.5.0/docs/api/java/lang/StringBuffer.html" TargetMode="External"/><Relationship Id="rId7" Type="http://schemas.openxmlformats.org/officeDocument/2006/relationships/hyperlink" Target="http://java.sun.com/j2se/1.5.0/docs/api/java/lang/StringBuffer.html#capacity()" TargetMode="External"/><Relationship Id="rId8" Type="http://schemas.openxmlformats.org/officeDocument/2006/relationships/hyperlink" Target="http://java.sun.com/j2se/1.5.0/docs/api/java/lang/StringBuffer.html#charAt(i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5.xml"/></Relationships>
</file>

<file path=ppt/slides/_rels/slide27.xml.rels><?xml version="1.0" encoding="UTF-8" standalone="yes"?>
<Relationships xmlns="http://schemas.openxmlformats.org/package/2006/relationships"><Relationship Id="rId9" Type="http://schemas.openxmlformats.org/officeDocument/2006/relationships/hyperlink" Target="http://java.sun.com/j2se/1.5.0/docs/api/java/lang/StringBuffer.html#delete(int, int)" TargetMode="External"/><Relationship Id="rId20" Type="http://schemas.openxmlformats.org/officeDocument/2006/relationships/hyperlink" Target="http://java.sun.com/j2se/1.5.0/docs/api/java/lang/StringBuffer.html#substring(int, int)" TargetMode="External"/><Relationship Id="rId21" Type="http://schemas.openxmlformats.org/officeDocument/2006/relationships/hyperlink" Target="http://java.sun.com/j2se/1.5.0/docs/api/java/lang/StringBuffer.html#toString()" TargetMode="External"/><Relationship Id="rId22" Type="http://schemas.openxmlformats.org/officeDocument/2006/relationships/hyperlink" Target="http://java.sun.com/j2se/1.5.0/docs/api/java/lang/StringBuffer.html#trimToSize()" TargetMode="External"/><Relationship Id="rId10" Type="http://schemas.openxmlformats.org/officeDocument/2006/relationships/hyperlink" Target="http://java.sun.com/j2se/1.5.0/docs/api/java/lang/StringBuffer.html#deleteCharAt(int)" TargetMode="External"/><Relationship Id="rId11" Type="http://schemas.openxmlformats.org/officeDocument/2006/relationships/hyperlink" Target="http://java.sun.com/j2se/1.5.0/docs/api/java/lang/StringBuffer.html#indexOf(java.lang.String)" TargetMode="External"/><Relationship Id="rId12" Type="http://schemas.openxmlformats.org/officeDocument/2006/relationships/hyperlink" Target="http://java.sun.com/j2se/1.5.0/docs/api/java/lang/StringBuffer.html#insert(int, java.lang.String)" TargetMode="External"/><Relationship Id="rId13" Type="http://schemas.openxmlformats.org/officeDocument/2006/relationships/hyperlink" Target="http://java.sun.com/j2se/1.5.0/docs/api/java/lang/StringBuffer.html#lastIndexOf(java.lang.String)" TargetMode="External"/><Relationship Id="rId14" Type="http://schemas.openxmlformats.org/officeDocument/2006/relationships/hyperlink" Target="http://java.sun.com/j2se/1.5.0/docs/api/java/lang/StringBuffer.html#length()" TargetMode="External"/><Relationship Id="rId15" Type="http://schemas.openxmlformats.org/officeDocument/2006/relationships/hyperlink" Target="http://java.sun.com/j2se/1.5.0/docs/api/java/lang/StringBuffer.html#replace(int, int, java.lang.String)" TargetMode="External"/><Relationship Id="rId16" Type="http://schemas.openxmlformats.org/officeDocument/2006/relationships/hyperlink" Target="http://java.sun.com/j2se/1.5.0/docs/api/java/lang/StringBuffer.html#reverse()" TargetMode="External"/><Relationship Id="rId17" Type="http://schemas.openxmlformats.org/officeDocument/2006/relationships/hyperlink" Target="http://java.sun.com/j2se/1.5.0/docs/api/java/lang/StringBuffer.html#setCharAt(int, char)" TargetMode="External"/><Relationship Id="rId18" Type="http://schemas.openxmlformats.org/officeDocument/2006/relationships/hyperlink" Target="http://java.sun.com/j2se/1.5.0/docs/api/java/lang/StringBuffer.html#setLength(int)" TargetMode="External"/><Relationship Id="rId19" Type="http://schemas.openxmlformats.org/officeDocument/2006/relationships/hyperlink" Target="http://java.sun.com/j2se/1.5.0/docs/api/java/lang/StringBuffer.html#substring(int)" TargetMode="External"/><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java.sun.com/j2se/1.5.0/docs/api/java/lang/StringBuffer.html" TargetMode="External"/><Relationship Id="rId4" Type="http://schemas.openxmlformats.org/officeDocument/2006/relationships/hyperlink" Target="http://java.sun.com/j2se/1.5.0/docs/api/java/lang/StringBuffer.html#append(java.lang.String)" TargetMode="External"/><Relationship Id="rId5" Type="http://schemas.openxmlformats.org/officeDocument/2006/relationships/hyperlink" Target="http://java.sun.com/j2se/1.5.0/docs/api/java/lang/String.html" TargetMode="External"/><Relationship Id="rId6" Type="http://schemas.openxmlformats.org/officeDocument/2006/relationships/hyperlink" Target="http://java.sun.com/j2se/1.5.0/docs/api/java/lang/StringBuffer.html#append(java.lang.StringBuffer)" TargetMode="External"/><Relationship Id="rId7" Type="http://schemas.openxmlformats.org/officeDocument/2006/relationships/hyperlink" Target="http://java.sun.com/j2se/1.5.0/docs/api/java/lang/StringBuffer.html#capacity()" TargetMode="External"/><Relationship Id="rId8" Type="http://schemas.openxmlformats.org/officeDocument/2006/relationships/hyperlink" Target="http://java.sun.com/j2se/1.5.0/docs/api/java/lang/StringBuffer.html#charAt(i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1</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a:solidFill>
                  <a:schemeClr val="accent3">
                    <a:lumMod val="75000"/>
                  </a:schemeClr>
                </a:solidFill>
                <a:ea typeface="Open Sans Semibold" panose="020B0706030804020204" pitchFamily="34" charset="0"/>
                <a:cs typeface="Open Sans Semibold" panose="020B0706030804020204" pitchFamily="34" charset="0"/>
              </a:rPr>
              <a:t>Getting Started with Hibernate</a:t>
            </a:r>
            <a:endParaRPr lang="en-US" sz="6600" dirty="0" smtClean="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2606729" y="6710434"/>
            <a:ext cx="19166814" cy="72056"/>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61" name="1 Grupo"/>
          <p:cNvGrpSpPr/>
          <p:nvPr/>
        </p:nvGrpSpPr>
        <p:grpSpPr>
          <a:xfrm>
            <a:off x="20817723" y="8703998"/>
            <a:ext cx="2355642" cy="4644941"/>
            <a:chOff x="2201144" y="1323179"/>
            <a:chExt cx="3390136" cy="6877770"/>
          </a:xfrm>
        </p:grpSpPr>
        <p:grpSp>
          <p:nvGrpSpPr>
            <p:cNvPr id="62" name="Grupo 63"/>
            <p:cNvGrpSpPr>
              <a:grpSpLocks noChangeAspect="1"/>
            </p:cNvGrpSpPr>
            <p:nvPr/>
          </p:nvGrpSpPr>
          <p:grpSpPr>
            <a:xfrm>
              <a:off x="2201144" y="1323179"/>
              <a:ext cx="3390136" cy="5359827"/>
              <a:chOff x="2096913" y="2770259"/>
              <a:chExt cx="2617850" cy="4138838"/>
            </a:xfrm>
          </p:grpSpPr>
          <p:sp>
            <p:nvSpPr>
              <p:cNvPr id="147"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48"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49" name="Grupo 6205"/>
              <p:cNvGrpSpPr>
                <a:grpSpLocks noChangeAspect="1"/>
              </p:cNvGrpSpPr>
              <p:nvPr/>
            </p:nvGrpSpPr>
            <p:grpSpPr>
              <a:xfrm>
                <a:off x="2937566" y="3685757"/>
                <a:ext cx="936545" cy="936545"/>
                <a:chOff x="7251994" y="3692605"/>
                <a:chExt cx="742658" cy="742658"/>
              </a:xfrm>
            </p:grpSpPr>
            <p:sp>
              <p:nvSpPr>
                <p:cNvPr id="154"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5"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50"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1"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2"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53"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63" name="Grupo 6200"/>
            <p:cNvGrpSpPr/>
            <p:nvPr/>
          </p:nvGrpSpPr>
          <p:grpSpPr>
            <a:xfrm>
              <a:off x="2671009" y="5731635"/>
              <a:ext cx="480352" cy="2190920"/>
              <a:chOff x="2066669" y="3483419"/>
              <a:chExt cx="1005914" cy="4588048"/>
            </a:xfrm>
          </p:grpSpPr>
          <p:sp>
            <p:nvSpPr>
              <p:cNvPr id="139"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40"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41"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42"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3"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44"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45"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46"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4" name="Grupo 135"/>
            <p:cNvGrpSpPr/>
            <p:nvPr/>
          </p:nvGrpSpPr>
          <p:grpSpPr>
            <a:xfrm>
              <a:off x="4661323" y="5731635"/>
              <a:ext cx="480352" cy="2190920"/>
              <a:chOff x="2066669" y="3483419"/>
              <a:chExt cx="1005914" cy="4588048"/>
            </a:xfrm>
          </p:grpSpPr>
          <p:sp>
            <p:nvSpPr>
              <p:cNvPr id="13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3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3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3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3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3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8"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65" name="Grupo 151"/>
            <p:cNvGrpSpPr/>
            <p:nvPr/>
          </p:nvGrpSpPr>
          <p:grpSpPr>
            <a:xfrm>
              <a:off x="3531915" y="5678749"/>
              <a:ext cx="704440" cy="2522200"/>
              <a:chOff x="2066669" y="3483419"/>
              <a:chExt cx="1005914" cy="4588048"/>
            </a:xfrm>
          </p:grpSpPr>
          <p:sp>
            <p:nvSpPr>
              <p:cNvPr id="66"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67"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68"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69"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0"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2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2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30"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2000"/>
                            </p:stCondLst>
                            <p:childTnLst>
                              <p:par>
                                <p:cTn id="19" presetID="26" presetClass="emph" presetSubtype="0" repeatCount="2000" fill="hold"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par>
                                <p:cTn id="22" presetID="10" presetClass="entr" presetSubtype="0" fill="hold"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26" presetClass="emph" presetSubtype="0" repeatCount="2000" fill="hold" nodeType="withEffect">
                                  <p:stCondLst>
                                    <p:cond delay="150"/>
                                  </p:stCondLst>
                                  <p:childTnLst>
                                    <p:animEffect transition="out" filter="fade">
                                      <p:cBhvr>
                                        <p:cTn id="26" dur="500" tmFilter="0, 0; .2, .5; .8, .5; 1, 0"/>
                                        <p:tgtEl>
                                          <p:spTgt spid="84"/>
                                        </p:tgtEl>
                                      </p:cBhvr>
                                    </p:animEffect>
                                    <p:animScale>
                                      <p:cBhvr>
                                        <p:cTn id="27" dur="250" autoRev="1" fill="hold"/>
                                        <p:tgtEl>
                                          <p:spTgt spid="84"/>
                                        </p:tgtEl>
                                      </p:cBhvr>
                                      <p:by x="105000" y="105000"/>
                                    </p:animScale>
                                  </p:childTnLst>
                                </p:cTn>
                              </p:par>
                              <p:par>
                                <p:cTn id="28" presetID="10" presetClass="entr" presetSubtype="0" fill="hold" nodeType="withEffect">
                                  <p:stCondLst>
                                    <p:cond delay="15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26" presetClass="emph" presetSubtype="0" repeatCount="2000" fill="hold" nodeType="withEffect">
                                  <p:stCondLst>
                                    <p:cond delay="300"/>
                                  </p:stCondLst>
                                  <p:childTnLst>
                                    <p:animEffect transition="out" filter="fade">
                                      <p:cBhvr>
                                        <p:cTn id="32" dur="500" tmFilter="0, 0; .2, .5; .8, .5; 1, 0"/>
                                        <p:tgtEl>
                                          <p:spTgt spid="72"/>
                                        </p:tgtEl>
                                      </p:cBhvr>
                                    </p:animEffect>
                                    <p:animScale>
                                      <p:cBhvr>
                                        <p:cTn id="33" dur="250" autoRev="1" fill="hold"/>
                                        <p:tgtEl>
                                          <p:spTgt spid="72"/>
                                        </p:tgtEl>
                                      </p:cBhvr>
                                      <p:by x="105000" y="105000"/>
                                    </p:animScale>
                                  </p:childTnLst>
                                </p:cTn>
                              </p:par>
                              <p:par>
                                <p:cTn id="34" presetID="10" presetClass="entr" presetSubtype="0" fill="hold" grpId="0" nodeType="withEffect">
                                  <p:stCondLst>
                                    <p:cond delay="24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64" presetClass="path" presetSubtype="0" accel="50000" decel="50000" fill="hold" nodeType="withEffect">
                                  <p:stCondLst>
                                    <p:cond delay="0"/>
                                  </p:stCondLst>
                                  <p:childTnLst>
                                    <p:animMotion origin="layout" path="M 0.00058 -0.00011 L 0.00058 -0.74606 " pathEditMode="relative" rAng="0" ptsTypes="AA">
                                      <p:cBhvr>
                                        <p:cTn id="38" dur="2000" fill="hold"/>
                                        <p:tgtEl>
                                          <p:spTgt spid="78"/>
                                        </p:tgtEl>
                                        <p:attrNameLst>
                                          <p:attrName>ppt_x</p:attrName>
                                          <p:attrName>ppt_y</p:attrName>
                                        </p:attrNameLst>
                                      </p:cBhvr>
                                      <p:rCtr x="0" y="-37303"/>
                                    </p:animMotion>
                                  </p:childTnLst>
                                </p:cTn>
                              </p:par>
                              <p:par>
                                <p:cTn id="39" presetID="64" presetClass="path" presetSubtype="0" accel="50000" decel="50000" fill="hold" nodeType="withEffect">
                                  <p:stCondLst>
                                    <p:cond delay="0"/>
                                  </p:stCondLst>
                                  <p:childTnLst>
                                    <p:animMotion origin="layout" path="M 4.58333E-6 -9.25926E-7 L -0.00124 -0.77025 " pathEditMode="relative" rAng="0" ptsTypes="AA">
                                      <p:cBhvr>
                                        <p:cTn id="40" dur="2000" fill="hold"/>
                                        <p:tgtEl>
                                          <p:spTgt spid="84"/>
                                        </p:tgtEl>
                                        <p:attrNameLst>
                                          <p:attrName>ppt_x</p:attrName>
                                          <p:attrName>ppt_y</p:attrName>
                                        </p:attrNameLst>
                                      </p:cBhvr>
                                      <p:rCtr x="-65" y="-38519"/>
                                    </p:animMotion>
                                  </p:childTnLst>
                                </p:cTn>
                              </p:par>
                              <p:par>
                                <p:cTn id="41" presetID="64" presetClass="path" presetSubtype="0" accel="50000" decel="50000" fill="hold" nodeType="withEffect">
                                  <p:stCondLst>
                                    <p:cond delay="0"/>
                                  </p:stCondLst>
                                  <p:childTnLst>
                                    <p:animMotion origin="layout" path="M -6.54967E-5 4.62624E-6 L -6.54967E-5 -0.74914 " pathEditMode="relative" rAng="0" ptsTypes="AA">
                                      <p:cBhvr>
                                        <p:cTn id="42" dur="2000" fill="hold"/>
                                        <p:tgtEl>
                                          <p:spTgt spid="72"/>
                                        </p:tgtEl>
                                        <p:attrNameLst>
                                          <p:attrName>ppt_x</p:attrName>
                                          <p:attrName>ppt_y</p:attrName>
                                        </p:attrNameLst>
                                      </p:cBhvr>
                                      <p:rCtr x="0" y="-37457"/>
                                    </p:animMotion>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750"/>
                                        <p:tgtEl>
                                          <p:spTgt spid="61"/>
                                        </p:tgtEl>
                                      </p:cBhvr>
                                    </p:animEffect>
                                  </p:childTnLst>
                                </p:cTn>
                              </p:par>
                            </p:childTnLst>
                          </p:cTn>
                        </p:par>
                        <p:par>
                          <p:cTn id="47" fill="hold">
                            <p:stCondLst>
                              <p:cond delay="4750"/>
                            </p:stCondLst>
                            <p:childTnLst>
                              <p:par>
                                <p:cTn id="48" presetID="64" presetClass="path" presetSubtype="0" accel="50000" decel="50000" fill="hold" nodeType="afterEffect">
                                  <p:stCondLst>
                                    <p:cond delay="0"/>
                                  </p:stCondLst>
                                  <p:childTnLst>
                                    <p:animMotion origin="layout" path="M 5.20833E-7 3.7037E-7 L 0.00124 -0.80521 " pathEditMode="relative" rAng="0" ptsTypes="AA">
                                      <p:cBhvr>
                                        <p:cTn id="49" dur="2000" fill="hold"/>
                                        <p:tgtEl>
                                          <p:spTgt spid="61"/>
                                        </p:tgtEl>
                                        <p:attrNameLst>
                                          <p:attrName>ppt_x</p:attrName>
                                          <p:attrName>ppt_y</p:attrName>
                                        </p:attrNameLst>
                                      </p:cBhvr>
                                      <p:rCtr x="59" y="-402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Checked and Unchecked Exception</a:t>
            </a:r>
          </a:p>
        </p:txBody>
      </p:sp>
      <p:sp>
        <p:nvSpPr>
          <p:cNvPr id="3" name="TextBox 2"/>
          <p:cNvSpPr txBox="1"/>
          <p:nvPr/>
        </p:nvSpPr>
        <p:spPr>
          <a:xfrm>
            <a:off x="1892242" y="2841625"/>
            <a:ext cx="18407045" cy="4524315"/>
          </a:xfrm>
          <a:prstGeom prst="rect">
            <a:avLst/>
          </a:prstGeom>
          <a:noFill/>
        </p:spPr>
        <p:txBody>
          <a:bodyPr wrap="square" rtlCol="0">
            <a:spAutoFit/>
          </a:bodyPr>
          <a:lstStyle/>
          <a:p>
            <a:pPr marL="685800" indent="-685800">
              <a:buFont typeface="Arial" charset="0"/>
              <a:buChar char="•"/>
            </a:pPr>
            <a:r>
              <a:rPr lang="en-US" altLang="en-US" sz="3600" dirty="0"/>
              <a:t>Exceptions which are checked for during compile time are called checked exceptions.</a:t>
            </a:r>
          </a:p>
          <a:p>
            <a:pPr marL="1894083" lvl="1" indent="-685800">
              <a:buFont typeface="Arial" charset="0"/>
              <a:buChar char="•"/>
            </a:pPr>
            <a:r>
              <a:rPr lang="en-US" altLang="en-US" sz="3600" dirty="0" smtClean="0"/>
              <a:t>Example</a:t>
            </a:r>
            <a:r>
              <a:rPr lang="en-US" altLang="en-US" sz="3600" dirty="0"/>
              <a:t>: </a:t>
            </a:r>
            <a:r>
              <a:rPr lang="en-US" altLang="en-US" sz="3600" dirty="0" err="1"/>
              <a:t>SQLException</a:t>
            </a:r>
            <a:r>
              <a:rPr lang="en-US" altLang="en-US" sz="3600" dirty="0"/>
              <a:t> or any </a:t>
            </a:r>
            <a:r>
              <a:rPr lang="en-US" altLang="en-US" sz="3600" dirty="0" err="1"/>
              <a:t>userdefined</a:t>
            </a:r>
            <a:r>
              <a:rPr lang="en-US" altLang="en-US" sz="3600" dirty="0"/>
              <a:t> exception extending the Exception class</a:t>
            </a:r>
          </a:p>
          <a:p>
            <a:pPr marL="685800" indent="-685800">
              <a:buFont typeface="Arial" charset="0"/>
              <a:buChar char="•"/>
            </a:pPr>
            <a:r>
              <a:rPr lang="en-US" altLang="en-US" sz="3600" dirty="0"/>
              <a:t>Exceptions which are not checked for during compile time are called unchecked exception.</a:t>
            </a:r>
          </a:p>
          <a:p>
            <a:pPr marL="1894083" lvl="1" indent="-685800">
              <a:buFont typeface="Arial" charset="0"/>
              <a:buChar char="•"/>
            </a:pPr>
            <a:r>
              <a:rPr lang="en-US" altLang="en-US" sz="3600" dirty="0" smtClean="0"/>
              <a:t>Example</a:t>
            </a:r>
            <a:r>
              <a:rPr lang="en-US" altLang="en-US" sz="3600" dirty="0"/>
              <a:t>: </a:t>
            </a:r>
            <a:r>
              <a:rPr lang="en-US" altLang="en-US" sz="3600" dirty="0" err="1"/>
              <a:t>NullPointerException</a:t>
            </a:r>
            <a:r>
              <a:rPr lang="en-US" altLang="en-US" sz="3600" dirty="0"/>
              <a:t> or any class extending the </a:t>
            </a:r>
            <a:r>
              <a:rPr lang="en-US" altLang="en-US" sz="3600" dirty="0" err="1"/>
              <a:t>RuntimeException</a:t>
            </a:r>
            <a:r>
              <a:rPr lang="en-US" altLang="en-US" sz="3600" dirty="0"/>
              <a:t> class.</a:t>
            </a:r>
          </a:p>
          <a:p>
            <a:pPr marL="685800" indent="-685800">
              <a:buFont typeface="Arial" charset="0"/>
              <a:buChar char="•"/>
            </a:pPr>
            <a:r>
              <a:rPr lang="en-US" altLang="en-US" sz="3600" dirty="0"/>
              <a:t>All the checked exceptions must be handled in the program.</a:t>
            </a:r>
          </a:p>
          <a:p>
            <a:pPr marL="685800" indent="-685800">
              <a:buFont typeface="Arial" charset="0"/>
              <a:buChar char="•"/>
            </a:pPr>
            <a:r>
              <a:rPr lang="en-US" altLang="en-US" sz="3600" dirty="0"/>
              <a:t>The exceptions raised, if not handled will be handled by the Java Virtual Machine. The Virtual machine will print the stack trace of the exception indicating the stack of exception and the line where it was caused</a:t>
            </a:r>
            <a:r>
              <a:rPr lang="en-US" altLang="en-US" sz="3600" dirty="0" smtClean="0"/>
              <a:t>.</a:t>
            </a:r>
            <a:endParaRPr lang="en-US" altLang="en-US" sz="3600" dirty="0"/>
          </a:p>
        </p:txBody>
      </p:sp>
      <p:cxnSp>
        <p:nvCxnSpPr>
          <p:cNvPr id="4" name="10 Conector recto"/>
          <p:cNvCxnSpPr/>
          <p:nvPr/>
        </p:nvCxnSpPr>
        <p:spPr>
          <a:xfrm flipV="1">
            <a:off x="2021664" y="2047392"/>
            <a:ext cx="12016335" cy="4088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8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Runtime Exceptions</a:t>
            </a:r>
          </a:p>
        </p:txBody>
      </p:sp>
      <p:sp>
        <p:nvSpPr>
          <p:cNvPr id="3" name="TextBox 2"/>
          <p:cNvSpPr txBox="1"/>
          <p:nvPr/>
        </p:nvSpPr>
        <p:spPr>
          <a:xfrm>
            <a:off x="1892242" y="2841625"/>
            <a:ext cx="18407045" cy="6740307"/>
          </a:xfrm>
          <a:prstGeom prst="rect">
            <a:avLst/>
          </a:prstGeom>
          <a:noFill/>
        </p:spPr>
        <p:txBody>
          <a:bodyPr wrap="square" rtlCol="0">
            <a:spAutoFit/>
          </a:bodyPr>
          <a:lstStyle/>
          <a:p>
            <a:pPr marL="685800" indent="-685800">
              <a:buFont typeface="Arial" charset="0"/>
              <a:buChar char="•"/>
            </a:pPr>
            <a:r>
              <a:rPr lang="en-US" altLang="en-US" dirty="0"/>
              <a:t>Runtime (unchecked exceptions):</a:t>
            </a:r>
          </a:p>
          <a:p>
            <a:pPr marL="1894083" lvl="1" indent="-685800">
              <a:buFont typeface="Arial" charset="0"/>
              <a:buChar char="•"/>
            </a:pPr>
            <a:r>
              <a:rPr lang="en-US" altLang="en-US" sz="3600" dirty="0"/>
              <a:t>Arithmetic</a:t>
            </a:r>
            <a:r>
              <a:rPr lang="en-US" altLang="en-US" dirty="0"/>
              <a:t> Exceptions: dividing by zero</a:t>
            </a:r>
          </a:p>
          <a:p>
            <a:pPr marL="1894083" lvl="1" indent="-685800">
              <a:buFont typeface="Arial" charset="0"/>
              <a:buChar char="•"/>
            </a:pPr>
            <a:r>
              <a:rPr lang="en-US" altLang="en-US" dirty="0"/>
              <a:t>Null Pointer Exceptions: attempting to reference a method of a null pointer</a:t>
            </a:r>
          </a:p>
          <a:p>
            <a:pPr marL="1894083" lvl="1" indent="-685800">
              <a:buFont typeface="Arial" charset="0"/>
              <a:buChar char="•"/>
            </a:pPr>
            <a:r>
              <a:rPr lang="en-US" altLang="en-US" dirty="0"/>
              <a:t>Class Cast Exception: casting incompatible object, super or subclass types</a:t>
            </a:r>
          </a:p>
          <a:p>
            <a:pPr marL="1894083" lvl="1" indent="-685800">
              <a:buFont typeface="Arial" charset="0"/>
              <a:buChar char="•"/>
            </a:pPr>
            <a:r>
              <a:rPr lang="en-US" altLang="en-US" dirty="0"/>
              <a:t>Index Out of Bounds Exception: accessing a index value outside of an array range</a:t>
            </a:r>
          </a:p>
          <a:p>
            <a:pPr marL="1894083" lvl="1" indent="-685800">
              <a:buFont typeface="Arial" charset="0"/>
              <a:buChar char="•"/>
            </a:pPr>
            <a:r>
              <a:rPr lang="en-US" altLang="en-US" dirty="0"/>
              <a:t>Typically result from logical errors</a:t>
            </a:r>
          </a:p>
        </p:txBody>
      </p:sp>
      <p:cxnSp>
        <p:nvCxnSpPr>
          <p:cNvPr id="4" name="10 Conector recto"/>
          <p:cNvCxnSpPr/>
          <p:nvPr/>
        </p:nvCxnSpPr>
        <p:spPr>
          <a:xfrm flipV="1">
            <a:off x="2021664" y="2064694"/>
            <a:ext cx="6930770" cy="235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9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 Handling Terms</a:t>
            </a:r>
          </a:p>
        </p:txBody>
      </p:sp>
      <p:sp>
        <p:nvSpPr>
          <p:cNvPr id="3" name="TextBox 2"/>
          <p:cNvSpPr txBox="1"/>
          <p:nvPr/>
        </p:nvSpPr>
        <p:spPr>
          <a:xfrm>
            <a:off x="1892242" y="2841625"/>
            <a:ext cx="18407045" cy="4524315"/>
          </a:xfrm>
          <a:prstGeom prst="rect">
            <a:avLst/>
          </a:prstGeom>
          <a:noFill/>
        </p:spPr>
        <p:txBody>
          <a:bodyPr wrap="square" rtlCol="0">
            <a:spAutoFit/>
          </a:bodyPr>
          <a:lstStyle/>
          <a:p>
            <a:pPr marL="685800" indent="-685800">
              <a:buFont typeface="Arial" charset="0"/>
              <a:buChar char="•"/>
            </a:pPr>
            <a:r>
              <a:rPr lang="en-US" altLang="en-US" sz="3600" b="1" dirty="0"/>
              <a:t>throw</a:t>
            </a:r>
            <a:r>
              <a:rPr lang="en-US" altLang="en-US" sz="3600" dirty="0"/>
              <a:t> – to generate an exception or to describe an instance of an exception </a:t>
            </a:r>
          </a:p>
          <a:p>
            <a:pPr marL="685800" indent="-685800">
              <a:buFont typeface="Arial" charset="0"/>
              <a:buChar char="•"/>
            </a:pPr>
            <a:r>
              <a:rPr lang="en-US" altLang="en-US" sz="3600" b="1" dirty="0"/>
              <a:t>try</a:t>
            </a:r>
            <a:r>
              <a:rPr lang="en-US" altLang="en-US" sz="3600" dirty="0"/>
              <a:t> – used to enclose a segment of code that may produce a exception</a:t>
            </a:r>
          </a:p>
          <a:p>
            <a:pPr marL="685800" indent="-685800">
              <a:buFont typeface="Arial" charset="0"/>
              <a:buChar char="•"/>
            </a:pPr>
            <a:r>
              <a:rPr lang="en-US" altLang="en-US" sz="3600" dirty="0"/>
              <a:t>catch – placed directly after the try block to handle one or more exception types</a:t>
            </a:r>
          </a:p>
          <a:p>
            <a:pPr marL="685800" indent="-685800">
              <a:buFont typeface="Arial" charset="0"/>
              <a:buChar char="•"/>
            </a:pPr>
            <a:r>
              <a:rPr lang="en-US" altLang="en-US" sz="3600" b="1" dirty="0"/>
              <a:t>finally</a:t>
            </a:r>
            <a:r>
              <a:rPr lang="en-US" altLang="en-US" sz="3600" dirty="0"/>
              <a:t> – optional statement used after a try-catch block to run a segment of code regardless if a exception is </a:t>
            </a:r>
            <a:r>
              <a:rPr lang="en-US" altLang="en-US" sz="3600" dirty="0" smtClean="0"/>
              <a:t>generated.</a:t>
            </a:r>
          </a:p>
          <a:p>
            <a:pPr marL="685800" indent="-685800">
              <a:buFont typeface="Arial" charset="0"/>
              <a:buChar char="•"/>
            </a:pPr>
            <a:r>
              <a:rPr lang="en-US" altLang="en-US" sz="3600" b="1" dirty="0" smtClean="0"/>
              <a:t>throws </a:t>
            </a:r>
            <a:r>
              <a:rPr lang="mr-IN" altLang="en-US" sz="3600" dirty="0" smtClean="0"/>
              <a:t>–</a:t>
            </a:r>
            <a:r>
              <a:rPr lang="en-US" altLang="en-US" sz="3600" dirty="0" smtClean="0"/>
              <a:t> If you </a:t>
            </a:r>
            <a:r>
              <a:rPr lang="en-US" altLang="en-US" sz="3600" dirty="0"/>
              <a:t>don’t want the exception to be handled in the same function you can use the throws class to handle the exception in the calling function.</a:t>
            </a:r>
          </a:p>
          <a:p>
            <a:pPr marL="685800" indent="-685800">
              <a:buFont typeface="Arial" charset="0"/>
              <a:buChar char="•"/>
            </a:pPr>
            <a:endParaRPr lang="en-US" altLang="en-US" sz="3600" dirty="0"/>
          </a:p>
        </p:txBody>
      </p:sp>
      <p:cxnSp>
        <p:nvCxnSpPr>
          <p:cNvPr id="4" name="10 Conector recto"/>
          <p:cNvCxnSpPr/>
          <p:nvPr/>
        </p:nvCxnSpPr>
        <p:spPr>
          <a:xfrm flipV="1">
            <a:off x="2021664" y="2057804"/>
            <a:ext cx="8955995" cy="3047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Catching Multiple exceptions</a:t>
            </a:r>
          </a:p>
        </p:txBody>
      </p:sp>
      <p:sp>
        <p:nvSpPr>
          <p:cNvPr id="3" name="TextBox 2"/>
          <p:cNvSpPr txBox="1"/>
          <p:nvPr/>
        </p:nvSpPr>
        <p:spPr>
          <a:xfrm>
            <a:off x="1892242" y="2841625"/>
            <a:ext cx="18407045" cy="6740307"/>
          </a:xfrm>
          <a:prstGeom prst="rect">
            <a:avLst/>
          </a:prstGeom>
          <a:noFill/>
        </p:spPr>
        <p:txBody>
          <a:bodyPr wrap="square" rtlCol="0">
            <a:spAutoFit/>
          </a:bodyPr>
          <a:lstStyle/>
          <a:p>
            <a:pPr marL="685800" indent="-685800">
              <a:buFont typeface="Arial" charset="0"/>
              <a:buChar char="•"/>
            </a:pPr>
            <a:r>
              <a:rPr lang="en-US" altLang="en-US" sz="3600" dirty="0"/>
              <a:t>We can have multiple catch blocks for a single try statement. The exception handler looks for a compatible match and then for an exact match. In other words, in the example, if the exception raised was </a:t>
            </a:r>
            <a:r>
              <a:rPr lang="en-US" altLang="en-US" sz="3600" dirty="0" err="1"/>
              <a:t>myIOCustomException</a:t>
            </a:r>
            <a:r>
              <a:rPr lang="en-US" altLang="en-US" sz="3600" dirty="0"/>
              <a:t>, a subclass of </a:t>
            </a:r>
            <a:r>
              <a:rPr lang="en-US" altLang="en-US" sz="3600" dirty="0" err="1"/>
              <a:t>FileNotFoundException</a:t>
            </a:r>
            <a:r>
              <a:rPr lang="en-US" altLang="en-US" sz="3600" dirty="0"/>
              <a:t>, then the catch block of </a:t>
            </a:r>
            <a:r>
              <a:rPr lang="en-US" altLang="en-US" sz="3600" dirty="0" err="1"/>
              <a:t>FileNotFoundExeception</a:t>
            </a:r>
            <a:r>
              <a:rPr lang="en-US" altLang="en-US" sz="3600" dirty="0"/>
              <a:t> is matched and executed. </a:t>
            </a:r>
          </a:p>
          <a:p>
            <a:pPr marL="685800" indent="-685800">
              <a:buFont typeface="Arial" charset="0"/>
              <a:buChar char="•"/>
            </a:pPr>
            <a:r>
              <a:rPr lang="en-US" altLang="en-US" sz="3600" dirty="0"/>
              <a:t>If a compatible match is found before an exact match, then the compatible match is preferred. </a:t>
            </a:r>
          </a:p>
          <a:p>
            <a:pPr marL="685800" indent="-685800">
              <a:buFont typeface="Arial" charset="0"/>
              <a:buChar char="•"/>
            </a:pPr>
            <a:r>
              <a:rPr lang="en-US" altLang="en-US" sz="3600" dirty="0"/>
              <a:t>We need to pay special attention on ordering of exceptions in the catch blocks, as it can lead to mismatching of exception and unreachable code.</a:t>
            </a:r>
          </a:p>
          <a:p>
            <a:pPr marL="685800" indent="-685800">
              <a:buFont typeface="Arial" charset="0"/>
              <a:buChar char="•"/>
            </a:pPr>
            <a:r>
              <a:rPr lang="en-US" altLang="en-US" sz="3600" dirty="0"/>
              <a:t>We need to arrange the exceptions from specific to general</a:t>
            </a:r>
            <a:r>
              <a:rPr lang="en-US" altLang="en-US" sz="3600" dirty="0" smtClean="0"/>
              <a:t>.</a:t>
            </a:r>
          </a:p>
          <a:p>
            <a:pPr marL="685800" indent="-685800">
              <a:buFont typeface="Arial" charset="0"/>
              <a:buChar char="•"/>
            </a:pPr>
            <a:r>
              <a:rPr lang="en-US" altLang="en-US" sz="3600" dirty="0"/>
              <a:t>Once a try statement has been used to enclose a code segment, the catch can be used to handle one or more specific exception types.  By defining catch statements for specific exception types, a more accurate handling of the exception can be tailored to the programs </a:t>
            </a:r>
            <a:r>
              <a:rPr lang="en-US" altLang="en-US" sz="3600" dirty="0" smtClean="0"/>
              <a:t>needs</a:t>
            </a:r>
            <a:endParaRPr lang="en-US" altLang="en-US" sz="3600" dirty="0"/>
          </a:p>
        </p:txBody>
      </p:sp>
      <p:cxnSp>
        <p:nvCxnSpPr>
          <p:cNvPr id="4" name="10 Conector recto"/>
          <p:cNvCxnSpPr/>
          <p:nvPr/>
        </p:nvCxnSpPr>
        <p:spPr>
          <a:xfrm flipV="1">
            <a:off x="2021664" y="2054282"/>
            <a:ext cx="9991110" cy="3399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81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Some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built-in exceptions</a:t>
            </a:r>
          </a:p>
        </p:txBody>
      </p:sp>
      <p:sp>
        <p:nvSpPr>
          <p:cNvPr id="3" name="TextBox 2"/>
          <p:cNvSpPr txBox="1"/>
          <p:nvPr/>
        </p:nvSpPr>
        <p:spPr>
          <a:xfrm>
            <a:off x="1892242" y="2841625"/>
            <a:ext cx="18407045" cy="3970318"/>
          </a:xfrm>
          <a:prstGeom prst="rect">
            <a:avLst/>
          </a:prstGeom>
          <a:noFill/>
        </p:spPr>
        <p:txBody>
          <a:bodyPr wrap="square" rtlCol="0">
            <a:spAutoFit/>
          </a:bodyPr>
          <a:lstStyle/>
          <a:p>
            <a:pPr marL="685800" indent="-685800">
              <a:buFont typeface="Arial" charset="0"/>
              <a:buChar char="•"/>
            </a:pPr>
            <a:r>
              <a:rPr lang="en-US" altLang="en-US" sz="3600" dirty="0" err="1"/>
              <a:t>ArithmeticException</a:t>
            </a:r>
            <a:endParaRPr lang="en-US" altLang="en-US" sz="3600" dirty="0"/>
          </a:p>
          <a:p>
            <a:pPr marL="685800" indent="-685800">
              <a:buFont typeface="Arial" charset="0"/>
              <a:buChar char="•"/>
            </a:pPr>
            <a:r>
              <a:rPr lang="en-US" altLang="en-US" sz="3600" dirty="0" err="1"/>
              <a:t>ArrayIndexOutOfBounds</a:t>
            </a:r>
            <a:endParaRPr lang="en-US" altLang="en-US" sz="3600" dirty="0"/>
          </a:p>
          <a:p>
            <a:pPr marL="685800" indent="-685800">
              <a:buFont typeface="Arial" charset="0"/>
              <a:buChar char="•"/>
            </a:pPr>
            <a:r>
              <a:rPr lang="en-US" altLang="en-US" sz="3600" dirty="0" err="1"/>
              <a:t>ArrayStore</a:t>
            </a:r>
            <a:endParaRPr lang="en-US" altLang="en-US" sz="3600" dirty="0"/>
          </a:p>
          <a:p>
            <a:pPr marL="685800" indent="-685800">
              <a:buFont typeface="Arial" charset="0"/>
              <a:buChar char="•"/>
            </a:pPr>
            <a:r>
              <a:rPr lang="en-US" altLang="en-US" sz="3600" dirty="0" err="1"/>
              <a:t>ClassCast</a:t>
            </a:r>
            <a:endParaRPr lang="en-US" altLang="en-US" sz="3600" dirty="0"/>
          </a:p>
          <a:p>
            <a:pPr marL="685800" indent="-685800">
              <a:buFont typeface="Arial" charset="0"/>
              <a:buChar char="•"/>
            </a:pPr>
            <a:r>
              <a:rPr lang="en-US" altLang="en-US" sz="3600" dirty="0" err="1"/>
              <a:t>IllegalArgument</a:t>
            </a:r>
            <a:endParaRPr lang="en-US" altLang="en-US" sz="3600" dirty="0"/>
          </a:p>
          <a:p>
            <a:pPr marL="685800" indent="-685800">
              <a:buFont typeface="Arial" charset="0"/>
              <a:buChar char="•"/>
            </a:pPr>
            <a:r>
              <a:rPr lang="en-US" altLang="en-US" sz="3600" dirty="0" err="1"/>
              <a:t>IllegalState</a:t>
            </a:r>
            <a:endParaRPr lang="en-US" altLang="en-US" sz="3600" dirty="0"/>
          </a:p>
          <a:p>
            <a:pPr marL="685800" indent="-685800">
              <a:buFont typeface="Arial" charset="0"/>
              <a:buChar char="•"/>
            </a:pPr>
            <a:r>
              <a:rPr lang="en-US" altLang="en-US" sz="3600" dirty="0" err="1"/>
              <a:t>IllegalThreadState</a:t>
            </a:r>
            <a:endParaRPr lang="en-US" altLang="en-US" sz="3600" dirty="0"/>
          </a:p>
        </p:txBody>
      </p:sp>
      <p:cxnSp>
        <p:nvCxnSpPr>
          <p:cNvPr id="4" name="10 Conector recto"/>
          <p:cNvCxnSpPr/>
          <p:nvPr/>
        </p:nvCxnSpPr>
        <p:spPr>
          <a:xfrm flipV="1">
            <a:off x="2021664" y="2053363"/>
            <a:ext cx="10261140" cy="3491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8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The finally statement</a:t>
            </a:r>
          </a:p>
        </p:txBody>
      </p:sp>
      <p:sp>
        <p:nvSpPr>
          <p:cNvPr id="3" name="TextBox 2"/>
          <p:cNvSpPr txBox="1"/>
          <p:nvPr/>
        </p:nvSpPr>
        <p:spPr>
          <a:xfrm>
            <a:off x="1892242" y="2841625"/>
            <a:ext cx="18407045" cy="3416320"/>
          </a:xfrm>
          <a:prstGeom prst="rect">
            <a:avLst/>
          </a:prstGeom>
          <a:noFill/>
        </p:spPr>
        <p:txBody>
          <a:bodyPr wrap="square" rtlCol="0">
            <a:spAutoFit/>
          </a:bodyPr>
          <a:lstStyle/>
          <a:p>
            <a:pPr marL="685800" indent="-685800">
              <a:buFont typeface="Arial" charset="0"/>
              <a:buChar char="•"/>
            </a:pPr>
            <a:r>
              <a:rPr lang="en-US" altLang="en-US" sz="3600" dirty="0"/>
              <a:t>The purpose of the optional finally statement will allow the execution of a segment of code regardless if the try statement throws an exception or executes successfully</a:t>
            </a:r>
          </a:p>
          <a:p>
            <a:pPr marL="685800" indent="-685800">
              <a:buFont typeface="Arial" charset="0"/>
              <a:buChar char="•"/>
            </a:pPr>
            <a:r>
              <a:rPr lang="en-US" altLang="en-US" sz="3600" dirty="0"/>
              <a:t>The advantage of the finally statement is the ability to clean up and release resources that are utilized in the try segment of code that might not be released in cases where an exception has </a:t>
            </a:r>
            <a:r>
              <a:rPr lang="en-US" altLang="en-US" sz="3600" dirty="0" smtClean="0"/>
              <a:t>occurred.</a:t>
            </a:r>
          </a:p>
          <a:p>
            <a:pPr marL="685800" indent="-685800">
              <a:buFont typeface="Arial" charset="0"/>
              <a:buChar char="•"/>
            </a:pPr>
            <a:endParaRPr lang="en-US" altLang="en-US" sz="3600" dirty="0" err="1"/>
          </a:p>
        </p:txBody>
      </p:sp>
      <p:cxnSp>
        <p:nvCxnSpPr>
          <p:cNvPr id="4" name="10 Conector recto"/>
          <p:cNvCxnSpPr/>
          <p:nvPr/>
        </p:nvCxnSpPr>
        <p:spPr>
          <a:xfrm flipV="1">
            <a:off x="2021664" y="2062703"/>
            <a:ext cx="7515835" cy="255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xmlns="" id="{F777C552-8409-46D6-828D-90E2A578D11D}"/>
              </a:ext>
            </a:extLst>
          </p:cNvPr>
          <p:cNvGraphicFramePr>
            <a:graphicFrameLocks noChangeAspect="1"/>
          </p:cNvGraphicFramePr>
          <p:nvPr>
            <p:extLst>
              <p:ext uri="{D42A27DB-BD31-4B8C-83A1-F6EECF244321}">
                <p14:modId xmlns:p14="http://schemas.microsoft.com/office/powerpoint/2010/main" val="345975240"/>
              </p:ext>
            </p:extLst>
          </p:nvPr>
        </p:nvGraphicFramePr>
        <p:xfrm>
          <a:off x="2044137" y="5778673"/>
          <a:ext cx="12803951" cy="7026897"/>
        </p:xfrm>
        <a:graphic>
          <a:graphicData uri="http://schemas.openxmlformats.org/presentationml/2006/ole">
            <mc:AlternateContent xmlns:mc="http://schemas.openxmlformats.org/markup-compatibility/2006">
              <mc:Choice xmlns:v="urn:schemas-microsoft-com:vml" Requires="v">
                <p:oleObj spid="_x0000_s1043" name="Bitmap Image" r:id="rId3" imgW="4390476" imgH="2409524" progId="Paint.Picture">
                  <p:embed/>
                </p:oleObj>
              </mc:Choice>
              <mc:Fallback>
                <p:oleObj name="Bitmap Image" r:id="rId3" imgW="4390476" imgH="24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137" y="5778673"/>
                        <a:ext cx="12803951" cy="70268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8267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Define your own exception</a:t>
            </a:r>
          </a:p>
        </p:txBody>
      </p:sp>
      <p:sp>
        <p:nvSpPr>
          <p:cNvPr id="3" name="TextBox 2"/>
          <p:cNvSpPr txBox="1"/>
          <p:nvPr/>
        </p:nvSpPr>
        <p:spPr>
          <a:xfrm>
            <a:off x="1892242" y="2841625"/>
            <a:ext cx="18407045" cy="7737503"/>
          </a:xfrm>
          <a:prstGeom prst="rect">
            <a:avLst/>
          </a:prstGeom>
          <a:noFill/>
        </p:spPr>
        <p:txBody>
          <a:bodyPr wrap="square" rtlCol="0">
            <a:spAutoFit/>
          </a:bodyPr>
          <a:lstStyle/>
          <a:p>
            <a:pPr marL="685800" indent="-685800">
              <a:buFont typeface="Arial" charset="0"/>
              <a:buChar char="•"/>
            </a:pPr>
            <a:r>
              <a:rPr lang="en-US" altLang="en-US" sz="3600" dirty="0"/>
              <a:t>Here is a code sample showing how to define your own exception.</a:t>
            </a:r>
          </a:p>
          <a:p>
            <a:pPr marL="685800" indent="-685800">
              <a:buFont typeface="Arial" charset="0"/>
              <a:buChar char="•"/>
            </a:pPr>
            <a:r>
              <a:rPr lang="en-US" altLang="en-US" sz="3600" dirty="0"/>
              <a:t>Define a </a:t>
            </a:r>
            <a:r>
              <a:rPr lang="en-US" altLang="en-US" sz="3600" dirty="0" smtClean="0"/>
              <a:t>class:</a:t>
            </a:r>
          </a:p>
          <a:p>
            <a:r>
              <a:rPr lang="en-US" altLang="en-US" sz="3600" b="1" dirty="0" smtClean="0">
                <a:solidFill>
                  <a:schemeClr val="accent2"/>
                </a:solidFill>
                <a:latin typeface="Courier New" panose="02070309020205020404" pitchFamily="49" charset="0"/>
              </a:rPr>
              <a:t> public </a:t>
            </a:r>
            <a:r>
              <a:rPr lang="en-US" altLang="en-US" sz="3600" b="1" dirty="0">
                <a:solidFill>
                  <a:schemeClr val="accent2"/>
                </a:solidFill>
                <a:latin typeface="Courier New" panose="02070309020205020404" pitchFamily="49" charset="0"/>
              </a:rPr>
              <a:t>class </a:t>
            </a:r>
            <a:r>
              <a:rPr lang="en-US" altLang="en-US" sz="3600" b="1" dirty="0" err="1">
                <a:solidFill>
                  <a:schemeClr val="accent2"/>
                </a:solidFill>
                <a:latin typeface="Courier New" panose="02070309020205020404" pitchFamily="49" charset="0"/>
              </a:rPr>
              <a:t>EmptyStackException</a:t>
            </a:r>
            <a:r>
              <a:rPr lang="en-US" altLang="en-US" sz="3600" b="1" dirty="0">
                <a:solidFill>
                  <a:schemeClr val="accent2"/>
                </a:solidFill>
                <a:latin typeface="Courier New" panose="02070309020205020404" pitchFamily="49" charset="0"/>
              </a:rPr>
              <a:t> extends </a:t>
            </a:r>
            <a:r>
              <a:rPr lang="en-US" altLang="en-US" sz="3600" b="1" dirty="0" smtClean="0">
                <a:solidFill>
                  <a:schemeClr val="accent2"/>
                </a:solidFill>
                <a:latin typeface="Courier New" panose="02070309020205020404" pitchFamily="49" charset="0"/>
              </a:rPr>
              <a:t>Exception</a:t>
            </a:r>
          </a:p>
          <a:p>
            <a:r>
              <a:rPr lang="en-US" altLang="en-US" sz="3600" b="1" dirty="0" smtClean="0">
                <a:solidFill>
                  <a:schemeClr val="accent2"/>
                </a:solidFill>
                <a:latin typeface="Courier New" panose="02070309020205020404" pitchFamily="49" charset="0"/>
              </a:rPr>
              <a:t> {}</a:t>
            </a:r>
            <a:endParaRPr lang="en-US" altLang="en-US" sz="3600" dirty="0" smtClean="0"/>
          </a:p>
          <a:p>
            <a:pPr marL="685800" indent="-685800">
              <a:buFont typeface="Arial" charset="0"/>
              <a:buChar char="•"/>
            </a:pPr>
            <a:r>
              <a:rPr lang="en-US" altLang="en-US" sz="3600" dirty="0" smtClean="0"/>
              <a:t>It needs to inherit from the </a:t>
            </a:r>
            <a:r>
              <a:rPr lang="en-US" altLang="en-US" sz="3600" b="1" dirty="0" smtClean="0"/>
              <a:t>Exception</a:t>
            </a:r>
            <a:r>
              <a:rPr lang="en-US" altLang="en-US" sz="3600" dirty="0" smtClean="0"/>
              <a:t> class.</a:t>
            </a:r>
          </a:p>
          <a:p>
            <a:pPr marL="685800" indent="-685800">
              <a:buFont typeface="Arial" charset="0"/>
              <a:buChar char="•"/>
            </a:pPr>
            <a:r>
              <a:rPr lang="en-US" altLang="en-US" sz="3600" dirty="0"/>
              <a:t>Here is how you use the class:</a:t>
            </a:r>
          </a:p>
          <a:p>
            <a:pPr>
              <a:lnSpc>
                <a:spcPct val="80000"/>
              </a:lnSpc>
              <a:buFontTx/>
              <a:buNone/>
            </a:pPr>
            <a:r>
              <a:rPr lang="en-US" altLang="en-US" sz="3600" b="1" dirty="0" smtClean="0">
                <a:solidFill>
                  <a:schemeClr val="accent2"/>
                </a:solidFill>
                <a:latin typeface="Courier New" panose="02070309020205020404" pitchFamily="49" charset="0"/>
              </a:rPr>
              <a:t> public </a:t>
            </a:r>
            <a:r>
              <a:rPr lang="en-US" altLang="en-US" sz="3600" b="1" dirty="0">
                <a:solidFill>
                  <a:schemeClr val="accent2"/>
                </a:solidFill>
                <a:latin typeface="Courier New" panose="02070309020205020404" pitchFamily="49" charset="0"/>
              </a:rPr>
              <a:t>class Stack {</a:t>
            </a:r>
          </a:p>
          <a:p>
            <a:pPr>
              <a:spcBef>
                <a:spcPct val="0"/>
              </a:spcBef>
              <a:buFontTx/>
              <a:buNone/>
            </a:pPr>
            <a:r>
              <a:rPr lang="en-US" altLang="en-US" sz="3600" b="1" dirty="0">
                <a:solidFill>
                  <a:schemeClr val="accent2"/>
                </a:solidFill>
                <a:latin typeface="Courier New" panose="02070309020205020404" pitchFamily="49" charset="0"/>
              </a:rPr>
              <a:t>	public Object Pop() throws </a:t>
            </a:r>
            <a:r>
              <a:rPr lang="en-US" altLang="en-US" sz="3600" b="1" dirty="0" err="1">
                <a:solidFill>
                  <a:schemeClr val="accent2"/>
                </a:solidFill>
                <a:latin typeface="Courier New" panose="02070309020205020404" pitchFamily="49" charset="0"/>
              </a:rPr>
              <a:t>EmptyStackException</a:t>
            </a:r>
            <a:r>
              <a:rPr lang="en-US" altLang="en-US" sz="3600" b="1" dirty="0">
                <a:solidFill>
                  <a:schemeClr val="accent2"/>
                </a:solidFill>
                <a:latin typeface="Courier New" panose="02070309020205020404" pitchFamily="49" charset="0"/>
              </a:rPr>
              <a:t> {</a:t>
            </a:r>
          </a:p>
          <a:p>
            <a:pPr>
              <a:spcBef>
                <a:spcPct val="0"/>
              </a:spcBef>
              <a:buFontTx/>
              <a:buNone/>
            </a:pPr>
            <a:r>
              <a:rPr lang="en-US" altLang="en-US" sz="3600" b="1" dirty="0">
                <a:solidFill>
                  <a:schemeClr val="accent2"/>
                </a:solidFill>
                <a:latin typeface="Courier New" panose="02070309020205020404" pitchFamily="49" charset="0"/>
              </a:rPr>
              <a:t>	if (Empty()) throw new </a:t>
            </a:r>
            <a:r>
              <a:rPr lang="en-US" altLang="en-US" sz="3600" b="1" dirty="0" err="1">
                <a:solidFill>
                  <a:schemeClr val="accent2"/>
                </a:solidFill>
                <a:latin typeface="Courier New" panose="02070309020205020404" pitchFamily="49" charset="0"/>
              </a:rPr>
              <a:t>EmptyStackException</a:t>
            </a:r>
            <a:r>
              <a:rPr lang="en-US" altLang="en-US" sz="3600" b="1" dirty="0">
                <a:solidFill>
                  <a:schemeClr val="accent2"/>
                </a:solidFill>
                <a:latin typeface="Courier New" panose="02070309020205020404" pitchFamily="49" charset="0"/>
              </a:rPr>
              <a:t>();</a:t>
            </a:r>
            <a:br>
              <a:rPr lang="en-US" altLang="en-US" sz="3600" b="1" dirty="0">
                <a:solidFill>
                  <a:schemeClr val="accent2"/>
                </a:solidFill>
                <a:latin typeface="Courier New" panose="02070309020205020404" pitchFamily="49" charset="0"/>
              </a:rPr>
            </a:br>
            <a:r>
              <a:rPr lang="en-US" altLang="en-US" sz="3600" b="1" dirty="0" smtClean="0">
                <a:solidFill>
                  <a:schemeClr val="accent2"/>
                </a:solidFill>
                <a:latin typeface="Courier New" panose="02070309020205020404" pitchFamily="49" charset="0"/>
              </a:rPr>
              <a:t>		...</a:t>
            </a:r>
            <a:endParaRPr lang="en-US" altLang="en-US" sz="3600" b="1" dirty="0">
              <a:solidFill>
                <a:schemeClr val="accent2"/>
              </a:solidFill>
              <a:latin typeface="Courier New" panose="02070309020205020404" pitchFamily="49" charset="0"/>
            </a:endParaRPr>
          </a:p>
          <a:p>
            <a:pPr>
              <a:spcBef>
                <a:spcPct val="0"/>
              </a:spcBef>
              <a:buFontTx/>
              <a:buNone/>
            </a:pPr>
            <a:r>
              <a:rPr lang="en-US" altLang="en-US" sz="3600" b="1" dirty="0">
                <a:solidFill>
                  <a:schemeClr val="accent2"/>
                </a:solidFill>
                <a:latin typeface="Courier New" panose="02070309020205020404" pitchFamily="49" charset="0"/>
              </a:rPr>
              <a:t>	}</a:t>
            </a:r>
          </a:p>
          <a:p>
            <a:pPr>
              <a:spcBef>
                <a:spcPct val="0"/>
              </a:spcBef>
              <a:buFontTx/>
              <a:buNone/>
            </a:pPr>
            <a:r>
              <a:rPr lang="en-US" altLang="en-US" sz="3600" b="1" dirty="0" smtClean="0">
                <a:solidFill>
                  <a:schemeClr val="accent2"/>
                </a:solidFill>
                <a:latin typeface="Courier New" panose="02070309020205020404" pitchFamily="49" charset="0"/>
              </a:rPr>
              <a:t> }</a:t>
            </a:r>
            <a:endParaRPr lang="en-US" altLang="en-US" sz="3600" dirty="0" smtClean="0"/>
          </a:p>
          <a:p>
            <a:pPr marL="685800" indent="-685800">
              <a:buFont typeface="Arial" charset="0"/>
              <a:buChar char="•"/>
            </a:pPr>
            <a:r>
              <a:rPr lang="en-US" altLang="en-US" sz="3600" dirty="0"/>
              <a:t>Note that you must use new to create an exception object; you cannot just throw an exception</a:t>
            </a:r>
            <a:r>
              <a:rPr lang="en-US" altLang="en-US" sz="3600" dirty="0" smtClean="0"/>
              <a:t>..</a:t>
            </a:r>
            <a:endParaRPr lang="en-US" altLang="en-US" sz="3600" dirty="0"/>
          </a:p>
        </p:txBody>
      </p:sp>
      <p:cxnSp>
        <p:nvCxnSpPr>
          <p:cNvPr id="4" name="10 Conector recto"/>
          <p:cNvCxnSpPr/>
          <p:nvPr/>
        </p:nvCxnSpPr>
        <p:spPr>
          <a:xfrm flipV="1">
            <a:off x="2021664" y="2056119"/>
            <a:ext cx="9451050" cy="32156"/>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8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is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java.lang</a:t>
            </a:r>
            <a:r>
              <a:rPr lang="en-US" sz="6600" dirty="0">
                <a:solidFill>
                  <a:schemeClr val="accent3">
                    <a:lumMod val="75000"/>
                  </a:schemeClr>
                </a:solidFill>
                <a:ea typeface="Open Sans Semibold" panose="020B0706030804020204" pitchFamily="34" charset="0"/>
                <a:cs typeface="Open Sans Semibold" panose="020B0706030804020204" pitchFamily="34" charset="0"/>
              </a:rPr>
              <a:t> Package</a:t>
            </a:r>
          </a:p>
        </p:txBody>
      </p:sp>
      <p:sp>
        <p:nvSpPr>
          <p:cNvPr id="3" name="TextBox 2"/>
          <p:cNvSpPr txBox="1"/>
          <p:nvPr/>
        </p:nvSpPr>
        <p:spPr>
          <a:xfrm>
            <a:off x="1892242" y="2841625"/>
            <a:ext cx="18407045" cy="5632311"/>
          </a:xfrm>
          <a:prstGeom prst="rect">
            <a:avLst/>
          </a:prstGeom>
          <a:noFill/>
        </p:spPr>
        <p:txBody>
          <a:bodyPr wrap="square" rtlCol="0">
            <a:spAutoFit/>
          </a:bodyPr>
          <a:lstStyle/>
          <a:p>
            <a:pPr marL="685800" indent="-685800">
              <a:buFont typeface="Arial" charset="0"/>
              <a:buChar char="•"/>
            </a:pPr>
            <a:r>
              <a:rPr lang="en-US" altLang="en-US" sz="3600" dirty="0"/>
              <a:t>Provides classes that are fundamental to the design of the Java programming language. Some of the types defined in the package are:</a:t>
            </a:r>
          </a:p>
          <a:p>
            <a:pPr marL="685800" indent="-685800">
              <a:buFont typeface="Arial" charset="0"/>
              <a:buChar char="•"/>
            </a:pPr>
            <a:r>
              <a:rPr lang="en-US" altLang="en-US" sz="3600" dirty="0"/>
              <a:t>Object, the ultimate superclass of all classes in Java</a:t>
            </a:r>
          </a:p>
          <a:p>
            <a:pPr marL="685800" indent="-685800">
              <a:buFont typeface="Arial" charset="0"/>
              <a:buChar char="•"/>
            </a:pPr>
            <a:r>
              <a:rPr lang="en-US" altLang="en-US" sz="3600" dirty="0"/>
              <a:t>Thread, the class that controls each thread in a multithreaded program</a:t>
            </a:r>
          </a:p>
          <a:p>
            <a:pPr marL="685800" indent="-685800">
              <a:buFont typeface="Arial" charset="0"/>
              <a:buChar char="•"/>
            </a:pPr>
            <a:r>
              <a:rPr lang="en-US" altLang="en-US" sz="3600" dirty="0" err="1"/>
              <a:t>Throwable</a:t>
            </a:r>
            <a:r>
              <a:rPr lang="en-US" altLang="en-US" sz="3600" dirty="0"/>
              <a:t>, the superclass of all error and exception classes in Java</a:t>
            </a:r>
          </a:p>
          <a:p>
            <a:pPr marL="685800" indent="-685800">
              <a:buFont typeface="Arial" charset="0"/>
              <a:buChar char="•"/>
            </a:pPr>
            <a:r>
              <a:rPr lang="en-US" altLang="en-US" sz="3600" dirty="0"/>
              <a:t>Classes that encapsulate the primitive data types in Java</a:t>
            </a:r>
          </a:p>
          <a:p>
            <a:pPr marL="685800" indent="-685800">
              <a:buFont typeface="Arial" charset="0"/>
              <a:buChar char="•"/>
            </a:pPr>
            <a:r>
              <a:rPr lang="en-US" altLang="en-US" sz="3600" dirty="0"/>
              <a:t>Classes for accessing system resources and other low-level entities</a:t>
            </a:r>
          </a:p>
          <a:p>
            <a:pPr marL="685800" indent="-685800">
              <a:buFont typeface="Arial" charset="0"/>
              <a:buChar char="•"/>
            </a:pPr>
            <a:r>
              <a:rPr lang="en-US" altLang="en-US" sz="3600" dirty="0"/>
              <a:t>Math, a class that provides standard mathematical methods</a:t>
            </a:r>
          </a:p>
          <a:p>
            <a:pPr marL="685800" indent="-685800">
              <a:buFont typeface="Arial" charset="0"/>
              <a:buChar char="•"/>
            </a:pPr>
            <a:r>
              <a:rPr lang="en-US" altLang="en-US" sz="3600" dirty="0"/>
              <a:t>String, the class that is used to represent strings</a:t>
            </a:r>
          </a:p>
          <a:p>
            <a:pPr marL="685800" indent="-685800">
              <a:buFont typeface="Arial" charset="0"/>
              <a:buChar char="•"/>
            </a:pPr>
            <a:r>
              <a:rPr lang="en-US" altLang="en-US" sz="3600" dirty="0" err="1"/>
              <a:t>java.lang</a:t>
            </a:r>
            <a:r>
              <a:rPr lang="en-US" altLang="en-US" sz="3600" dirty="0"/>
              <a:t> is implicitly imported in every Java source file</a:t>
            </a:r>
            <a:r>
              <a:rPr lang="en-US" altLang="en-US" sz="3600" dirty="0" smtClean="0"/>
              <a:t>.</a:t>
            </a:r>
            <a:endParaRPr lang="en-US" altLang="en-US" sz="3600" dirty="0"/>
          </a:p>
        </p:txBody>
      </p:sp>
      <p:cxnSp>
        <p:nvCxnSpPr>
          <p:cNvPr id="4" name="10 Conector recto"/>
          <p:cNvCxnSpPr/>
          <p:nvPr/>
        </p:nvCxnSpPr>
        <p:spPr>
          <a:xfrm flipV="1">
            <a:off x="2021664" y="2057803"/>
            <a:ext cx="8955995" cy="3047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6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Hierarchy of The Objects in </a:t>
            </a:r>
            <a:r>
              <a:rPr lang="en-US" sz="6600" dirty="0" err="1">
                <a:solidFill>
                  <a:schemeClr val="accent3">
                    <a:lumMod val="75000"/>
                  </a:schemeClr>
                </a:solidFill>
                <a:ea typeface="Open Sans Semibold" panose="020B0706030804020204" pitchFamily="34" charset="0"/>
                <a:cs typeface="Open Sans Semibold" panose="020B0706030804020204" pitchFamily="34" charset="0"/>
              </a:rPr>
              <a:t>java.lang</a:t>
            </a:r>
            <a:r>
              <a:rPr lang="en-US" sz="6600" dirty="0">
                <a:solidFill>
                  <a:schemeClr val="accent3">
                    <a:lumMod val="75000"/>
                  </a:schemeClr>
                </a:solidFill>
                <a:ea typeface="Open Sans Semibold" panose="020B0706030804020204" pitchFamily="34" charset="0"/>
                <a:cs typeface="Open Sans Semibold" panose="020B0706030804020204" pitchFamily="34" charset="0"/>
              </a:rPr>
              <a:t> Package</a:t>
            </a:r>
          </a:p>
        </p:txBody>
      </p:sp>
      <p:cxnSp>
        <p:nvCxnSpPr>
          <p:cNvPr id="4" name="10 Conector recto"/>
          <p:cNvCxnSpPr/>
          <p:nvPr/>
        </p:nvCxnSpPr>
        <p:spPr>
          <a:xfrm flipV="1">
            <a:off x="2021664" y="2034987"/>
            <a:ext cx="15661740" cy="53288"/>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2" descr="[Graphic: Figure 10-1]">
            <a:extLst>
              <a:ext uri="{FF2B5EF4-FFF2-40B4-BE49-F238E27FC236}">
                <a16:creationId xmlns:a16="http://schemas.microsoft.com/office/drawing/2014/main" xmlns="" id="{E7B7C669-650E-4A79-A1DA-9DB8D4586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38" y="2313289"/>
            <a:ext cx="10306145" cy="10737279"/>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5433"/>
          <p:cNvSpPr>
            <a:spLocks noChangeAspect="1" noEditPoints="1"/>
          </p:cNvSpPr>
          <p:nvPr/>
        </p:nvSpPr>
        <p:spPr bwMode="auto">
          <a:xfrm>
            <a:off x="18174941" y="9990057"/>
            <a:ext cx="1461631" cy="1458895"/>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5" name="Freeform 2691"/>
          <p:cNvSpPr>
            <a:spLocks noChangeAspect="1" noEditPoints="1"/>
          </p:cNvSpPr>
          <p:nvPr/>
        </p:nvSpPr>
        <p:spPr bwMode="auto">
          <a:xfrm>
            <a:off x="19236197" y="8478411"/>
            <a:ext cx="1238467" cy="1242690"/>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
        <p:nvSpPr>
          <p:cNvPr id="16" name="Freeform 15433"/>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sp>
        <p:nvSpPr>
          <p:cNvPr id="17" name="Freeform 2691"/>
          <p:cNvSpPr>
            <a:spLocks noChangeAspect="1" noEditPoints="1"/>
          </p:cNvSpPr>
          <p:nvPr/>
        </p:nvSpPr>
        <p:spPr bwMode="auto">
          <a:xfrm>
            <a:off x="19896337" y="11188481"/>
            <a:ext cx="1333789" cy="1338336"/>
          </a:xfrm>
          <a:custGeom>
            <a:avLst/>
            <a:gdLst>
              <a:gd name="T0" fmla="*/ 260 w 578"/>
              <a:gd name="T1" fmla="*/ 174 h 580"/>
              <a:gd name="T2" fmla="*/ 209 w 578"/>
              <a:gd name="T3" fmla="*/ 201 h 580"/>
              <a:gd name="T4" fmla="*/ 176 w 578"/>
              <a:gd name="T5" fmla="*/ 252 h 580"/>
              <a:gd name="T6" fmla="*/ 172 w 578"/>
              <a:gd name="T7" fmla="*/ 314 h 580"/>
              <a:gd name="T8" fmla="*/ 199 w 578"/>
              <a:gd name="T9" fmla="*/ 366 h 580"/>
              <a:gd name="T10" fmla="*/ 252 w 578"/>
              <a:gd name="T11" fmla="*/ 401 h 580"/>
              <a:gd name="T12" fmla="*/ 318 w 578"/>
              <a:gd name="T13" fmla="*/ 403 h 580"/>
              <a:gd name="T14" fmla="*/ 368 w 578"/>
              <a:gd name="T15" fmla="*/ 376 h 580"/>
              <a:gd name="T16" fmla="*/ 401 w 578"/>
              <a:gd name="T17" fmla="*/ 327 h 580"/>
              <a:gd name="T18" fmla="*/ 405 w 578"/>
              <a:gd name="T19" fmla="*/ 265 h 580"/>
              <a:gd name="T20" fmla="*/ 378 w 578"/>
              <a:gd name="T21" fmla="*/ 211 h 580"/>
              <a:gd name="T22" fmla="*/ 326 w 578"/>
              <a:gd name="T23" fmla="*/ 176 h 580"/>
              <a:gd name="T24" fmla="*/ 267 w 578"/>
              <a:gd name="T25" fmla="*/ 0 h 580"/>
              <a:gd name="T26" fmla="*/ 289 w 578"/>
              <a:gd name="T27" fmla="*/ 44 h 580"/>
              <a:gd name="T28" fmla="*/ 366 w 578"/>
              <a:gd name="T29" fmla="*/ 58 h 580"/>
              <a:gd name="T30" fmla="*/ 417 w 578"/>
              <a:gd name="T31" fmla="*/ 29 h 580"/>
              <a:gd name="T32" fmla="*/ 479 w 578"/>
              <a:gd name="T33" fmla="*/ 69 h 580"/>
              <a:gd name="T34" fmla="*/ 481 w 578"/>
              <a:gd name="T35" fmla="*/ 139 h 580"/>
              <a:gd name="T36" fmla="*/ 549 w 578"/>
              <a:gd name="T37" fmla="*/ 159 h 580"/>
              <a:gd name="T38" fmla="*/ 578 w 578"/>
              <a:gd name="T39" fmla="*/ 269 h 580"/>
              <a:gd name="T40" fmla="*/ 531 w 578"/>
              <a:gd name="T41" fmla="*/ 320 h 580"/>
              <a:gd name="T42" fmla="*/ 564 w 578"/>
              <a:gd name="T43" fmla="*/ 382 h 580"/>
              <a:gd name="T44" fmla="*/ 531 w 578"/>
              <a:gd name="T45" fmla="*/ 450 h 580"/>
              <a:gd name="T46" fmla="*/ 473 w 578"/>
              <a:gd name="T47" fmla="*/ 450 h 580"/>
              <a:gd name="T48" fmla="*/ 397 w 578"/>
              <a:gd name="T49" fmla="*/ 508 h 580"/>
              <a:gd name="T50" fmla="*/ 366 w 578"/>
              <a:gd name="T51" fmla="*/ 570 h 580"/>
              <a:gd name="T52" fmla="*/ 306 w 578"/>
              <a:gd name="T53" fmla="*/ 533 h 580"/>
              <a:gd name="T54" fmla="*/ 250 w 578"/>
              <a:gd name="T55" fmla="*/ 531 h 580"/>
              <a:gd name="T56" fmla="*/ 197 w 578"/>
              <a:gd name="T57" fmla="*/ 564 h 580"/>
              <a:gd name="T58" fmla="*/ 128 w 578"/>
              <a:gd name="T59" fmla="*/ 531 h 580"/>
              <a:gd name="T60" fmla="*/ 128 w 578"/>
              <a:gd name="T61" fmla="*/ 473 h 580"/>
              <a:gd name="T62" fmla="*/ 69 w 578"/>
              <a:gd name="T63" fmla="*/ 397 h 580"/>
              <a:gd name="T64" fmla="*/ 9 w 578"/>
              <a:gd name="T65" fmla="*/ 366 h 580"/>
              <a:gd name="T66" fmla="*/ 44 w 578"/>
              <a:gd name="T67" fmla="*/ 306 h 580"/>
              <a:gd name="T68" fmla="*/ 56 w 578"/>
              <a:gd name="T69" fmla="*/ 211 h 580"/>
              <a:gd name="T70" fmla="*/ 27 w 578"/>
              <a:gd name="T71" fmla="*/ 161 h 580"/>
              <a:gd name="T72" fmla="*/ 69 w 578"/>
              <a:gd name="T73" fmla="*/ 99 h 580"/>
              <a:gd name="T74" fmla="*/ 139 w 578"/>
              <a:gd name="T75" fmla="*/ 97 h 580"/>
              <a:gd name="T76" fmla="*/ 159 w 578"/>
              <a:gd name="T77" fmla="*/ 29 h 580"/>
              <a:gd name="T78" fmla="*/ 267 w 578"/>
              <a:gd name="T79"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8" h="580">
                <a:moveTo>
                  <a:pt x="289" y="170"/>
                </a:moveTo>
                <a:lnTo>
                  <a:pt x="260" y="174"/>
                </a:lnTo>
                <a:lnTo>
                  <a:pt x="232" y="186"/>
                </a:lnTo>
                <a:lnTo>
                  <a:pt x="209" y="201"/>
                </a:lnTo>
                <a:lnTo>
                  <a:pt x="190" y="225"/>
                </a:lnTo>
                <a:lnTo>
                  <a:pt x="176" y="252"/>
                </a:lnTo>
                <a:lnTo>
                  <a:pt x="170" y="283"/>
                </a:lnTo>
                <a:lnTo>
                  <a:pt x="172" y="314"/>
                </a:lnTo>
                <a:lnTo>
                  <a:pt x="182" y="341"/>
                </a:lnTo>
                <a:lnTo>
                  <a:pt x="199" y="366"/>
                </a:lnTo>
                <a:lnTo>
                  <a:pt x="223" y="388"/>
                </a:lnTo>
                <a:lnTo>
                  <a:pt x="252" y="401"/>
                </a:lnTo>
                <a:lnTo>
                  <a:pt x="289" y="407"/>
                </a:lnTo>
                <a:lnTo>
                  <a:pt x="318" y="403"/>
                </a:lnTo>
                <a:lnTo>
                  <a:pt x="345" y="393"/>
                </a:lnTo>
                <a:lnTo>
                  <a:pt x="368" y="376"/>
                </a:lnTo>
                <a:lnTo>
                  <a:pt x="388" y="355"/>
                </a:lnTo>
                <a:lnTo>
                  <a:pt x="401" y="327"/>
                </a:lnTo>
                <a:lnTo>
                  <a:pt x="407" y="294"/>
                </a:lnTo>
                <a:lnTo>
                  <a:pt x="405" y="265"/>
                </a:lnTo>
                <a:lnTo>
                  <a:pt x="393" y="236"/>
                </a:lnTo>
                <a:lnTo>
                  <a:pt x="378" y="211"/>
                </a:lnTo>
                <a:lnTo>
                  <a:pt x="355" y="192"/>
                </a:lnTo>
                <a:lnTo>
                  <a:pt x="326" y="176"/>
                </a:lnTo>
                <a:lnTo>
                  <a:pt x="289" y="170"/>
                </a:lnTo>
                <a:close/>
                <a:moveTo>
                  <a:pt x="267" y="0"/>
                </a:moveTo>
                <a:lnTo>
                  <a:pt x="271" y="46"/>
                </a:lnTo>
                <a:lnTo>
                  <a:pt x="289" y="44"/>
                </a:lnTo>
                <a:lnTo>
                  <a:pt x="327" y="48"/>
                </a:lnTo>
                <a:lnTo>
                  <a:pt x="366" y="58"/>
                </a:lnTo>
                <a:lnTo>
                  <a:pt x="380" y="13"/>
                </a:lnTo>
                <a:lnTo>
                  <a:pt x="417" y="29"/>
                </a:lnTo>
                <a:lnTo>
                  <a:pt x="450" y="48"/>
                </a:lnTo>
                <a:lnTo>
                  <a:pt x="479" y="69"/>
                </a:lnTo>
                <a:lnTo>
                  <a:pt x="448" y="104"/>
                </a:lnTo>
                <a:lnTo>
                  <a:pt x="481" y="139"/>
                </a:lnTo>
                <a:lnTo>
                  <a:pt x="508" y="180"/>
                </a:lnTo>
                <a:lnTo>
                  <a:pt x="549" y="159"/>
                </a:lnTo>
                <a:lnTo>
                  <a:pt x="568" y="213"/>
                </a:lnTo>
                <a:lnTo>
                  <a:pt x="578" y="269"/>
                </a:lnTo>
                <a:lnTo>
                  <a:pt x="533" y="271"/>
                </a:lnTo>
                <a:lnTo>
                  <a:pt x="531" y="320"/>
                </a:lnTo>
                <a:lnTo>
                  <a:pt x="520" y="366"/>
                </a:lnTo>
                <a:lnTo>
                  <a:pt x="564" y="382"/>
                </a:lnTo>
                <a:lnTo>
                  <a:pt x="549" y="417"/>
                </a:lnTo>
                <a:lnTo>
                  <a:pt x="531" y="450"/>
                </a:lnTo>
                <a:lnTo>
                  <a:pt x="508" y="479"/>
                </a:lnTo>
                <a:lnTo>
                  <a:pt x="473" y="450"/>
                </a:lnTo>
                <a:lnTo>
                  <a:pt x="438" y="483"/>
                </a:lnTo>
                <a:lnTo>
                  <a:pt x="397" y="508"/>
                </a:lnTo>
                <a:lnTo>
                  <a:pt x="419" y="549"/>
                </a:lnTo>
                <a:lnTo>
                  <a:pt x="366" y="570"/>
                </a:lnTo>
                <a:lnTo>
                  <a:pt x="308" y="580"/>
                </a:lnTo>
                <a:lnTo>
                  <a:pt x="306" y="533"/>
                </a:lnTo>
                <a:lnTo>
                  <a:pt x="289" y="533"/>
                </a:lnTo>
                <a:lnTo>
                  <a:pt x="250" y="531"/>
                </a:lnTo>
                <a:lnTo>
                  <a:pt x="211" y="521"/>
                </a:lnTo>
                <a:lnTo>
                  <a:pt x="197" y="564"/>
                </a:lnTo>
                <a:lnTo>
                  <a:pt x="161" y="551"/>
                </a:lnTo>
                <a:lnTo>
                  <a:pt x="128" y="531"/>
                </a:lnTo>
                <a:lnTo>
                  <a:pt x="99" y="508"/>
                </a:lnTo>
                <a:lnTo>
                  <a:pt x="128" y="473"/>
                </a:lnTo>
                <a:lnTo>
                  <a:pt x="95" y="438"/>
                </a:lnTo>
                <a:lnTo>
                  <a:pt x="69" y="397"/>
                </a:lnTo>
                <a:lnTo>
                  <a:pt x="29" y="419"/>
                </a:lnTo>
                <a:lnTo>
                  <a:pt x="9" y="366"/>
                </a:lnTo>
                <a:lnTo>
                  <a:pt x="0" y="310"/>
                </a:lnTo>
                <a:lnTo>
                  <a:pt x="44" y="306"/>
                </a:lnTo>
                <a:lnTo>
                  <a:pt x="46" y="260"/>
                </a:lnTo>
                <a:lnTo>
                  <a:pt x="56" y="211"/>
                </a:lnTo>
                <a:lnTo>
                  <a:pt x="13" y="197"/>
                </a:lnTo>
                <a:lnTo>
                  <a:pt x="27" y="161"/>
                </a:lnTo>
                <a:lnTo>
                  <a:pt x="46" y="128"/>
                </a:lnTo>
                <a:lnTo>
                  <a:pt x="69" y="99"/>
                </a:lnTo>
                <a:lnTo>
                  <a:pt x="104" y="130"/>
                </a:lnTo>
                <a:lnTo>
                  <a:pt x="139" y="97"/>
                </a:lnTo>
                <a:lnTo>
                  <a:pt x="180" y="71"/>
                </a:lnTo>
                <a:lnTo>
                  <a:pt x="159" y="29"/>
                </a:lnTo>
                <a:lnTo>
                  <a:pt x="211" y="9"/>
                </a:lnTo>
                <a:lnTo>
                  <a:pt x="267" y="0"/>
                </a:lnTo>
                <a:close/>
              </a:path>
            </a:pathLst>
          </a:custGeom>
          <a:solidFill>
            <a:schemeClr val="accent3">
              <a:lumMod val="75000"/>
            </a:schemeClr>
          </a:solidFill>
          <a:ln>
            <a:noFill/>
          </a:ln>
          <a:effectLst/>
          <a:scene3d>
            <a:camera prst="orthographicFront"/>
            <a:lightRig rig="soft" dir="t"/>
          </a:scene3d>
          <a:sp3d prstMaterial="dkEdge">
            <a:bevelT w="0" h="0" prst="relaxedInset"/>
            <a:bevelB w="0" h="0" prst="softRound"/>
            <a:extrusionClr>
              <a:srgbClr val="00B0F0"/>
            </a:extrusionClr>
            <a:contourClr>
              <a:schemeClr val="bg2">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lIns="33970" tIns="17030" rIns="33970" bIns="17030" rtlCol="0" anchor="ctr"/>
          <a:lstStyle/>
          <a:p>
            <a:pPr algn="ctr"/>
            <a:endParaRPr lang="es-SV">
              <a:latin typeface="Calibri Light" panose="020F0302020204030204" pitchFamily="34" charset="0"/>
            </a:endParaRPr>
          </a:p>
        </p:txBody>
      </p:sp>
    </p:spTree>
    <p:extLst>
      <p:ext uri="{BB962C8B-B14F-4D97-AF65-F5344CB8AC3E}">
        <p14:creationId xmlns:p14="http://schemas.microsoft.com/office/powerpoint/2010/main" val="16014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1000" fill="hold"/>
                                        <p:tgtEl>
                                          <p:spTgt spid="16"/>
                                        </p:tgtEl>
                                        <p:attrNameLst>
                                          <p:attrName>ppt_w</p:attrName>
                                        </p:attrNameLst>
                                      </p:cBhvr>
                                      <p:tavLst>
                                        <p:tav tm="0">
                                          <p:val>
                                            <p:fltVal val="0"/>
                                          </p:val>
                                        </p:tav>
                                        <p:tav tm="100000">
                                          <p:val>
                                            <p:strVal val="#ppt_w"/>
                                          </p:val>
                                        </p:tav>
                                      </p:tavLst>
                                    </p:anim>
                                    <p:anim calcmode="lin" valueType="num">
                                      <p:cBhvr>
                                        <p:cTn id="17" dur="1000" fill="hold"/>
                                        <p:tgtEl>
                                          <p:spTgt spid="16"/>
                                        </p:tgtEl>
                                        <p:attrNameLst>
                                          <p:attrName>ppt_h</p:attrName>
                                        </p:attrNameLst>
                                      </p:cBhvr>
                                      <p:tavLst>
                                        <p:tav tm="0">
                                          <p:val>
                                            <p:fltVal val="0"/>
                                          </p:val>
                                        </p:tav>
                                        <p:tav tm="100000">
                                          <p:val>
                                            <p:strVal val="#ppt_h"/>
                                          </p:val>
                                        </p:tav>
                                      </p:tavLst>
                                    </p:anim>
                                    <p:animEffect transition="in" filter="fade">
                                      <p:cBhvr>
                                        <p:cTn id="18" dur="1000"/>
                                        <p:tgtEl>
                                          <p:spTgt spid="1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p:val>
                                            <p:fltVal val="0"/>
                                          </p:val>
                                        </p:tav>
                                        <p:tav tm="100000">
                                          <p:val>
                                            <p:strVal val="#ppt_w"/>
                                          </p:val>
                                        </p:tav>
                                      </p:tavLst>
                                    </p:anim>
                                    <p:anim calcmode="lin" valueType="num">
                                      <p:cBhvr>
                                        <p:cTn id="22" dur="1000" fill="hold"/>
                                        <p:tgtEl>
                                          <p:spTgt spid="17"/>
                                        </p:tgtEl>
                                        <p:attrNameLst>
                                          <p:attrName>ppt_h</p:attrName>
                                        </p:attrNameLst>
                                      </p:cBhvr>
                                      <p:tavLst>
                                        <p:tav tm="0">
                                          <p:val>
                                            <p:fltVal val="0"/>
                                          </p:val>
                                        </p:tav>
                                        <p:tav tm="100000">
                                          <p:val>
                                            <p:strVal val="#ppt_h"/>
                                          </p:val>
                                        </p:tav>
                                      </p:tavLst>
                                    </p:anim>
                                    <p:animEffect transition="in" filter="fade">
                                      <p:cBhvr>
                                        <p:cTn id="23" dur="10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1000" fill="hold"/>
                                        <p:tgtEl>
                                          <p:spTgt spid="14"/>
                                        </p:tgtEl>
                                        <p:attrNameLst>
                                          <p:attrName>ppt_w</p:attrName>
                                        </p:attrNameLst>
                                      </p:cBhvr>
                                      <p:tavLst>
                                        <p:tav tm="0">
                                          <p:val>
                                            <p:fltVal val="0"/>
                                          </p:val>
                                        </p:tav>
                                        <p:tav tm="100000">
                                          <p:val>
                                            <p:strVal val="#ppt_w"/>
                                          </p:val>
                                        </p:tav>
                                      </p:tavLst>
                                    </p:anim>
                                    <p:anim calcmode="lin" valueType="num">
                                      <p:cBhvr>
                                        <p:cTn id="27" dur="1000" fill="hold"/>
                                        <p:tgtEl>
                                          <p:spTgt spid="14"/>
                                        </p:tgtEl>
                                        <p:attrNameLst>
                                          <p:attrName>ppt_h</p:attrName>
                                        </p:attrNameLst>
                                      </p:cBhvr>
                                      <p:tavLst>
                                        <p:tav tm="0">
                                          <p:val>
                                            <p:fltVal val="0"/>
                                          </p:val>
                                        </p:tav>
                                        <p:tav tm="100000">
                                          <p:val>
                                            <p:strVal val="#ppt_h"/>
                                          </p:val>
                                        </p:tav>
                                      </p:tavLst>
                                    </p:anim>
                                    <p:animEffect transition="in" filter="fade">
                                      <p:cBhvr>
                                        <p:cTn id="28" dur="1000"/>
                                        <p:tgtEl>
                                          <p:spTgt spid="1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fltVal val="0"/>
                                          </p:val>
                                        </p:tav>
                                        <p:tav tm="100000">
                                          <p:val>
                                            <p:strVal val="#ppt_w"/>
                                          </p:val>
                                        </p:tav>
                                      </p:tavLst>
                                    </p:anim>
                                    <p:anim calcmode="lin" valueType="num">
                                      <p:cBhvr>
                                        <p:cTn id="32" dur="1000" fill="hold"/>
                                        <p:tgtEl>
                                          <p:spTgt spid="15"/>
                                        </p:tgtEl>
                                        <p:attrNameLst>
                                          <p:attrName>ppt_h</p:attrName>
                                        </p:attrNameLst>
                                      </p:cBhvr>
                                      <p:tavLst>
                                        <p:tav tm="0">
                                          <p:val>
                                            <p:fltVal val="0"/>
                                          </p:val>
                                        </p:tav>
                                        <p:tav tm="100000">
                                          <p:val>
                                            <p:strVal val="#ppt_h"/>
                                          </p:val>
                                        </p:tav>
                                      </p:tavLst>
                                    </p:anim>
                                    <p:animEffect transition="in" filter="fade">
                                      <p:cBhvr>
                                        <p:cTn id="33" dur="1000"/>
                                        <p:tgtEl>
                                          <p:spTgt spid="15"/>
                                        </p:tgtEl>
                                      </p:cBhvr>
                                    </p:animEffect>
                                  </p:childTnLst>
                                </p:cTn>
                              </p:par>
                              <p:par>
                                <p:cTn id="34" presetID="8" presetClass="emph" presetSubtype="0" repeatCount="indefinite" accel="50000" decel="50000" autoRev="1" fill="hold" grpId="1" nodeType="withEffect">
                                  <p:stCondLst>
                                    <p:cond delay="0"/>
                                  </p:stCondLst>
                                  <p:childTnLst>
                                    <p:animRot by="21600000">
                                      <p:cBhvr>
                                        <p:cTn id="35" dur="5000" fill="hold"/>
                                        <p:tgtEl>
                                          <p:spTgt spid="16"/>
                                        </p:tgtEl>
                                        <p:attrNameLst>
                                          <p:attrName>r</p:attrName>
                                        </p:attrNameLst>
                                      </p:cBhvr>
                                    </p:animRot>
                                  </p:childTnLst>
                                </p:cTn>
                              </p:par>
                              <p:par>
                                <p:cTn id="36" presetID="8" presetClass="emph" presetSubtype="0" repeatCount="indefinite" accel="50000" decel="50000" autoRev="1" fill="hold" grpId="1" nodeType="withEffect">
                                  <p:stCondLst>
                                    <p:cond delay="0"/>
                                  </p:stCondLst>
                                  <p:childTnLst>
                                    <p:animRot by="-21600000">
                                      <p:cBhvr>
                                        <p:cTn id="37" dur="5000" fill="hold"/>
                                        <p:tgtEl>
                                          <p:spTgt spid="17"/>
                                        </p:tgtEl>
                                        <p:attrNameLst>
                                          <p:attrName>r</p:attrName>
                                        </p:attrNameLst>
                                      </p:cBhvr>
                                    </p:animRot>
                                  </p:childTnLst>
                                </p:cTn>
                              </p:par>
                              <p:par>
                                <p:cTn id="38" presetID="8" presetClass="emph" presetSubtype="0" repeatCount="indefinite" accel="50000" decel="50000" autoRev="1" fill="hold" grpId="1" nodeType="withEffect">
                                  <p:stCondLst>
                                    <p:cond delay="0"/>
                                  </p:stCondLst>
                                  <p:childTnLst>
                                    <p:animRot by="21600000">
                                      <p:cBhvr>
                                        <p:cTn id="39" dur="5000" fill="hold"/>
                                        <p:tgtEl>
                                          <p:spTgt spid="14"/>
                                        </p:tgtEl>
                                        <p:attrNameLst>
                                          <p:attrName>r</p:attrName>
                                        </p:attrNameLst>
                                      </p:cBhvr>
                                    </p:animRot>
                                  </p:childTnLst>
                                </p:cTn>
                              </p:par>
                              <p:par>
                                <p:cTn id="40" presetID="8" presetClass="emph" presetSubtype="0" repeatCount="indefinite" accel="50000" decel="50000" autoRev="1" fill="hold" grpId="1" nodeType="withEffect">
                                  <p:stCondLst>
                                    <p:cond delay="0"/>
                                  </p:stCondLst>
                                  <p:childTnLst>
                                    <p:animRot by="21600000">
                                      <p:cBhvr>
                                        <p:cTn id="41" dur="5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4" grpId="1" animBg="1"/>
      <p:bldP spid="15" grpId="0" animBg="1"/>
      <p:bldP spid="15" grpId="1" animBg="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java.lang.Object</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Class</a:t>
            </a:r>
          </a:p>
        </p:txBody>
      </p:sp>
      <p:cxnSp>
        <p:nvCxnSpPr>
          <p:cNvPr id="34" name="10 Conector recto"/>
          <p:cNvCxnSpPr>
            <a:cxnSpLocks/>
          </p:cNvCxnSpPr>
          <p:nvPr/>
        </p:nvCxnSpPr>
        <p:spPr>
          <a:xfrm>
            <a:off x="1905794" y="2763326"/>
            <a:ext cx="5029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9194" y="3403754"/>
            <a:ext cx="19982220"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a:t>Class Object is the root of the class hierarchy.</a:t>
            </a:r>
          </a:p>
          <a:p>
            <a:pPr marL="571500" indent="-571500">
              <a:buFont typeface="Arial" panose="020B0604020202020204" pitchFamily="34" charset="0"/>
              <a:buChar char="•"/>
            </a:pPr>
            <a:r>
              <a:rPr lang="en-US" sz="3600" dirty="0"/>
              <a:t>Every class has Object as a superclass.</a:t>
            </a:r>
          </a:p>
          <a:p>
            <a:pPr marL="571500" indent="-571500">
              <a:buFont typeface="Arial" panose="020B0604020202020204" pitchFamily="34" charset="0"/>
              <a:buChar char="•"/>
            </a:pPr>
            <a:r>
              <a:rPr lang="en-US" sz="3600" dirty="0"/>
              <a:t>All objects, including arrays, implement the methods of this class.</a:t>
            </a:r>
          </a:p>
          <a:p>
            <a:pPr marL="571500" indent="-571500">
              <a:buFont typeface="Arial" panose="020B0604020202020204" pitchFamily="34" charset="0"/>
              <a:buChar char="•"/>
            </a:pPr>
            <a:r>
              <a:rPr lang="en-US" altLang="en-US" sz="3600" dirty="0"/>
              <a:t>If a class doesn’t extend another class, then compiler extends it from Object</a:t>
            </a:r>
            <a:r>
              <a:rPr lang="en-US" altLang="en-US" sz="3600" dirty="0" smtClean="0"/>
              <a:t>.</a:t>
            </a:r>
            <a:endParaRPr lang="en-US" altLang="en-US" sz="3600" dirty="0"/>
          </a:p>
        </p:txBody>
      </p:sp>
      <p:graphicFrame>
        <p:nvGraphicFramePr>
          <p:cNvPr id="11" name="Group 327">
            <a:extLst>
              <a:ext uri="{FF2B5EF4-FFF2-40B4-BE49-F238E27FC236}">
                <a16:creationId xmlns:a16="http://schemas.microsoft.com/office/drawing/2014/main" xmlns="" id="{3B8FEB74-0685-4CB0-9859-24614E1E8BF2}"/>
              </a:ext>
            </a:extLst>
          </p:cNvPr>
          <p:cNvGraphicFramePr>
            <a:graphicFrameLocks/>
          </p:cNvGraphicFramePr>
          <p:nvPr>
            <p:extLst>
              <p:ext uri="{D42A27DB-BD31-4B8C-83A1-F6EECF244321}">
                <p14:modId xmlns:p14="http://schemas.microsoft.com/office/powerpoint/2010/main" val="829950554"/>
              </p:ext>
            </p:extLst>
          </p:nvPr>
        </p:nvGraphicFramePr>
        <p:xfrm>
          <a:off x="2331632" y="5808335"/>
          <a:ext cx="16085582" cy="6761293"/>
        </p:xfrm>
        <a:graphic>
          <a:graphicData uri="http://schemas.openxmlformats.org/drawingml/2006/table">
            <a:tbl>
              <a:tblPr>
                <a:tableStyleId>{5C22544A-7EE6-4342-B048-85BDC9FD1C3A}</a:tableStyleId>
              </a:tblPr>
              <a:tblGrid>
                <a:gridCol w="4185414">
                  <a:extLst>
                    <a:ext uri="{9D8B030D-6E8A-4147-A177-3AD203B41FA5}">
                      <a16:colId xmlns:a16="http://schemas.microsoft.com/office/drawing/2014/main" xmlns="" val="1144989484"/>
                    </a:ext>
                  </a:extLst>
                </a:gridCol>
                <a:gridCol w="11900168">
                  <a:extLst>
                    <a:ext uri="{9D8B030D-6E8A-4147-A177-3AD203B41FA5}">
                      <a16:colId xmlns:a16="http://schemas.microsoft.com/office/drawing/2014/main" xmlns="" val="2963595643"/>
                    </a:ext>
                  </a:extLst>
                </a:gridCol>
              </a:tblGrid>
              <a:tr h="634813">
                <a:tc gridSpan="2">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a:ln>
                            <a:noFill/>
                          </a:ln>
                          <a:solidFill>
                            <a:schemeClr val="bg1">
                              <a:lumMod val="95000"/>
                            </a:schemeClr>
                          </a:solidFill>
                          <a:effectLst/>
                        </a:rPr>
                        <a:t>Method Summary</a:t>
                      </a:r>
                      <a:endParaRPr kumimoji="0" lang="en-US" altLang="en-US" sz="4000" b="0" i="0" u="none" strike="noStrike" cap="none" normalizeH="0" baseline="0" dirty="0">
                        <a:ln>
                          <a:noFill/>
                        </a:ln>
                        <a:solidFill>
                          <a:schemeClr val="bg1">
                            <a:lumMod val="95000"/>
                          </a:schemeClr>
                        </a:solidFill>
                        <a:effectLst/>
                        <a:latin typeface="Times New Roman" panose="02020603050405020304" pitchFamily="18" charset="0"/>
                      </a:endParaRPr>
                    </a:p>
                  </a:txBody>
                  <a:tcPr anchor="ctr" horzOverflow="overflow">
                    <a:solidFill>
                      <a:schemeClr val="accent1">
                        <a:lumMod val="75000"/>
                      </a:schemeClr>
                    </a:solidFill>
                  </a:tcPr>
                </a:tc>
                <a:tc hMerge="1">
                  <a:txBody>
                    <a:bodyPr/>
                    <a:lstStyle/>
                    <a:p>
                      <a:endParaRPr lang="en-US"/>
                    </a:p>
                  </a:txBody>
                  <a:tcPr/>
                </a:tc>
                <a:extLst>
                  <a:ext uri="{0D108BD9-81ED-4DB2-BD59-A6C34878D82A}">
                    <a16:rowId xmlns:a16="http://schemas.microsoft.com/office/drawing/2014/main" xmlns="" val="3584651455"/>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protected  </a:t>
                      </a:r>
                      <a:r>
                        <a:rPr kumimoji="0" lang="en-US" altLang="en-US" sz="2800" u="none" strike="noStrike" cap="none" normalizeH="0" baseline="0" dirty="0">
                          <a:ln>
                            <a:noFill/>
                          </a:ln>
                          <a:effectLst/>
                          <a:hlinkClick r:id="rId3" tooltip="class in java.lang"/>
                        </a:rPr>
                        <a:t>Object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4"/>
                        </a:rPr>
                        <a:t>clone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007051311"/>
                  </a:ext>
                </a:extLst>
              </a:tr>
              <a:tr h="478101">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5"/>
                        </a:rPr>
                        <a:t>equals</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3" tooltip="class in java.lang"/>
                        </a:rPr>
                        <a:t>Object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obj</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086751624"/>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protected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6"/>
                        </a:rPr>
                        <a:t>finalize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280401495"/>
                  </a:ext>
                </a:extLst>
              </a:tr>
              <a:tr h="809692">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7" tooltip="class in java.lang"/>
                        </a:rPr>
                        <a:t>Class</a:t>
                      </a:r>
                      <a:r>
                        <a:rPr kumimoji="0" lang="en-US" altLang="en-US" sz="2800" u="none" strike="noStrike" cap="none" normalizeH="0" baseline="0">
                          <a:ln>
                            <a:noFill/>
                          </a:ln>
                          <a:effectLst/>
                        </a:rPr>
                        <a:t>&lt;? extends </a:t>
                      </a:r>
                      <a:r>
                        <a:rPr kumimoji="0" lang="en-US" altLang="en-US" sz="2800" u="none" strike="noStrike" cap="none" normalizeH="0" baseline="0">
                          <a:ln>
                            <a:noFill/>
                          </a:ln>
                          <a:effectLst/>
                          <a:hlinkClick r:id="rId3" tooltip="class in java.lang"/>
                        </a:rPr>
                        <a:t>Object</a:t>
                      </a:r>
                      <a:r>
                        <a:rPr kumimoji="0" lang="en-US" altLang="en-US" sz="2800" u="none" strike="noStrike" cap="none" normalizeH="0" baseline="0">
                          <a:ln>
                            <a:noFill/>
                          </a:ln>
                          <a:effectLst/>
                        </a:rPr>
                        <a:t>&gt;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8"/>
                        </a:rPr>
                        <a:t>getClass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322586829"/>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9"/>
                        </a:rPr>
                        <a:t>hashCode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461623888"/>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0"/>
                        </a:rPr>
                        <a:t>notify</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577420931"/>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1"/>
                        </a:rPr>
                        <a:t>notifyAll</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670028028"/>
                  </a:ext>
                </a:extLst>
              </a:tr>
              <a:tr h="478101">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12"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3"/>
                        </a:rPr>
                        <a:t>toString</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263190293"/>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4"/>
                        </a:rPr>
                        <a:t>wait</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26461768"/>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5"/>
                        </a:rPr>
                        <a:t>wait</a:t>
                      </a:r>
                      <a:r>
                        <a:rPr kumimoji="0" lang="en-US" altLang="en-US" sz="2800" u="none" strike="noStrike" cap="none" normalizeH="0" baseline="0" dirty="0">
                          <a:ln>
                            <a:noFill/>
                          </a:ln>
                          <a:effectLst/>
                        </a:rPr>
                        <a:t>(long timeout)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272700594"/>
                  </a:ext>
                </a:extLst>
              </a:tr>
              <a:tr h="475446">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0" algn="l" defTabSz="914400" rtl="0" eaLnBrk="1" latinLnBrk="0" hangingPunct="1">
                        <a:spcBef>
                          <a:spcPct val="20000"/>
                        </a:spcBef>
                        <a:buClr>
                          <a:schemeClr val="hlink"/>
                        </a:buClr>
                        <a:defRPr sz="2000" kern="1200">
                          <a:solidFill>
                            <a:schemeClr val="tx1"/>
                          </a:solidFill>
                          <a:latin typeface="Arial" panose="020B0604020202020204" pitchFamily="34" charset="0"/>
                        </a:defRPr>
                      </a:lvl1pPr>
                      <a:lvl2pPr marL="457200" algn="l" defTabSz="914400" rtl="0" eaLnBrk="1" latinLnBrk="0" hangingPunct="1">
                        <a:spcBef>
                          <a:spcPct val="20000"/>
                        </a:spcBef>
                        <a:buClr>
                          <a:schemeClr val="hlink"/>
                        </a:buClr>
                        <a:defRPr sz="2000" kern="1200">
                          <a:solidFill>
                            <a:schemeClr val="tx1"/>
                          </a:solidFill>
                          <a:latin typeface="Arial" panose="020B0604020202020204" pitchFamily="34" charset="0"/>
                        </a:defRPr>
                      </a:lvl2pPr>
                      <a:lvl3pPr marL="914400" algn="l" defTabSz="914400" rtl="0" eaLnBrk="1" latinLnBrk="0" hangingPunct="1">
                        <a:spcBef>
                          <a:spcPct val="20000"/>
                        </a:spcBef>
                        <a:buClr>
                          <a:schemeClr val="hlink"/>
                        </a:buClr>
                        <a:defRPr sz="1800" kern="1200">
                          <a:solidFill>
                            <a:schemeClr val="tx1"/>
                          </a:solidFill>
                          <a:latin typeface="Arial" panose="020B0604020202020204" pitchFamily="34" charset="0"/>
                        </a:defRPr>
                      </a:lvl3pPr>
                      <a:lvl4pPr marL="1371600" algn="l" defTabSz="914400" rtl="0" eaLnBrk="1" latinLnBrk="0" hangingPunct="1">
                        <a:spcBef>
                          <a:spcPct val="20000"/>
                        </a:spcBef>
                        <a:buClr>
                          <a:schemeClr val="hlink"/>
                        </a:buClr>
                        <a:defRPr sz="1600" kern="1200">
                          <a:solidFill>
                            <a:schemeClr val="tx1"/>
                          </a:solidFill>
                          <a:latin typeface="Arial" panose="020B0604020202020204" pitchFamily="34" charset="0"/>
                        </a:defRPr>
                      </a:lvl4pPr>
                      <a:lvl5pPr marL="1828800" algn="l" defTabSz="914400" rtl="0" eaLnBrk="1" latinLnBrk="0" hangingPunct="1">
                        <a:spcBef>
                          <a:spcPct val="20000"/>
                        </a:spcBef>
                        <a:buClr>
                          <a:schemeClr val="hlink"/>
                        </a:buClr>
                        <a:buFont typeface="Arial" panose="020B0604020202020204" pitchFamily="34" charset="0"/>
                        <a:defRPr sz="1400" kern="1200">
                          <a:solidFill>
                            <a:schemeClr val="tx1"/>
                          </a:solidFill>
                          <a:latin typeface="Arial" panose="020B0604020202020204" pitchFamily="34" charset="0"/>
                        </a:defRPr>
                      </a:lvl5pPr>
                      <a:lvl6pPr marL="22860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6pPr>
                      <a:lvl7pPr marL="27432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7pPr>
                      <a:lvl8pPr marL="32004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8pPr>
                      <a:lvl9pPr marL="3657600" algn="l" defTabSz="914400" rtl="0" eaLnBrk="1" fontAlgn="base" latinLnBrk="0" hangingPunct="1">
                        <a:spcBef>
                          <a:spcPct val="20000"/>
                        </a:spcBef>
                        <a:spcAft>
                          <a:spcPct val="0"/>
                        </a:spcAft>
                        <a:buClr>
                          <a:schemeClr val="hlink"/>
                        </a:buClr>
                        <a:buFont typeface="Arial" panose="020B0604020202020204" pitchFamily="34" charset="0"/>
                        <a:defRPr sz="1400" kern="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6"/>
                        </a:rPr>
                        <a:t>wait</a:t>
                      </a:r>
                      <a:r>
                        <a:rPr kumimoji="0" lang="en-US" altLang="en-US" sz="2800" u="none" strike="noStrike" cap="none" normalizeH="0" baseline="0" dirty="0">
                          <a:ln>
                            <a:noFill/>
                          </a:ln>
                          <a:effectLst/>
                        </a:rPr>
                        <a:t>(long timeout,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nanos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844383440"/>
                  </a:ext>
                </a:extLst>
              </a:tr>
            </a:tbl>
          </a:graphicData>
        </a:graphic>
      </p:graphicFrame>
      <p:grpSp>
        <p:nvGrpSpPr>
          <p:cNvPr id="10" name="Group 9">
            <a:extLst>
              <a:ext uri="{FF2B5EF4-FFF2-40B4-BE49-F238E27FC236}">
                <a16:creationId xmlns:a16="http://schemas.microsoft.com/office/drawing/2014/main" xmlns="" id="{35E7D204-015E-4859-81E2-91FEEC4567DD}"/>
              </a:ext>
            </a:extLst>
          </p:cNvPr>
          <p:cNvGrpSpPr/>
          <p:nvPr/>
        </p:nvGrpSpPr>
        <p:grpSpPr>
          <a:xfrm>
            <a:off x="18523731" y="9188982"/>
            <a:ext cx="4032263" cy="3765812"/>
            <a:chOff x="18523731" y="9188982"/>
            <a:chExt cx="4032263" cy="3765812"/>
          </a:xfrm>
        </p:grpSpPr>
        <p:graphicFrame>
          <p:nvGraphicFramePr>
            <p:cNvPr id="12" name="Chart 30">
              <a:extLst>
                <a:ext uri="{FF2B5EF4-FFF2-40B4-BE49-F238E27FC236}">
                  <a16:creationId xmlns:a16="http://schemas.microsoft.com/office/drawing/2014/main" xmlns="" id="{542BFE39-396F-41A0-A452-D5B87FC98557}"/>
                </a:ext>
              </a:extLst>
            </p:cNvPr>
            <p:cNvGraphicFramePr/>
            <p:nvPr>
              <p:extLst>
                <p:ext uri="{D42A27DB-BD31-4B8C-83A1-F6EECF244321}">
                  <p14:modId xmlns:p14="http://schemas.microsoft.com/office/powerpoint/2010/main" val="190280142"/>
                </p:ext>
              </p:extLst>
            </p:nvPr>
          </p:nvGraphicFramePr>
          <p:xfrm>
            <a:off x="18523731" y="9188982"/>
            <a:ext cx="4032263" cy="3765812"/>
          </p:xfrm>
          <a:graphic>
            <a:graphicData uri="http://schemas.openxmlformats.org/drawingml/2006/chart">
              <c:chart xmlns:c="http://schemas.openxmlformats.org/drawingml/2006/chart" xmlns:r="http://schemas.openxmlformats.org/officeDocument/2006/relationships" r:id="rId17"/>
            </a:graphicData>
          </a:graphic>
        </p:graphicFrame>
        <p:grpSp>
          <p:nvGrpSpPr>
            <p:cNvPr id="13" name="8 Grupo">
              <a:extLst>
                <a:ext uri="{FF2B5EF4-FFF2-40B4-BE49-F238E27FC236}">
                  <a16:creationId xmlns:a16="http://schemas.microsoft.com/office/drawing/2014/main" xmlns="" id="{A7164761-1308-4DD5-9983-74F3257BD72E}"/>
                </a:ext>
              </a:extLst>
            </p:cNvPr>
            <p:cNvGrpSpPr/>
            <p:nvPr/>
          </p:nvGrpSpPr>
          <p:grpSpPr>
            <a:xfrm>
              <a:off x="19543550" y="10099428"/>
              <a:ext cx="2243959" cy="2244084"/>
              <a:chOff x="2378843" y="1168085"/>
              <a:chExt cx="1512000" cy="1512000"/>
            </a:xfrm>
          </p:grpSpPr>
          <p:sp>
            <p:nvSpPr>
              <p:cNvPr id="16" name="60 Rectángulo">
                <a:extLst>
                  <a:ext uri="{FF2B5EF4-FFF2-40B4-BE49-F238E27FC236}">
                    <a16:creationId xmlns:a16="http://schemas.microsoft.com/office/drawing/2014/main" xmlns="" id="{81E9F484-E2C5-46D3-8429-AE10B22CE0FE}"/>
                  </a:ext>
                </a:extLst>
              </p:cNvPr>
              <p:cNvSpPr/>
              <p:nvPr/>
            </p:nvSpPr>
            <p:spPr>
              <a:xfrm>
                <a:off x="2522388" y="1681048"/>
                <a:ext cx="1224910" cy="378424"/>
              </a:xfrm>
              <a:prstGeom prst="rect">
                <a:avLst/>
              </a:prstGeom>
              <a:ln>
                <a:noFill/>
              </a:ln>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7" name="61 Elipse">
                <a:extLst>
                  <a:ext uri="{FF2B5EF4-FFF2-40B4-BE49-F238E27FC236}">
                    <a16:creationId xmlns:a16="http://schemas.microsoft.com/office/drawing/2014/main" xmlns="" id="{B7A8AA09-4AD1-4474-85BB-8349F6009AFF}"/>
                  </a:ext>
                </a:extLst>
              </p:cNvPr>
              <p:cNvSpPr>
                <a:spLocks noChangeAspect="1"/>
              </p:cNvSpPr>
              <p:nvPr/>
            </p:nvSpPr>
            <p:spPr>
              <a:xfrm>
                <a:off x="2378843" y="1168085"/>
                <a:ext cx="1512000" cy="1512000"/>
              </a:xfrm>
              <a:prstGeom prst="ellipse">
                <a:avLst/>
              </a:prstGeom>
              <a:noFill/>
              <a:ln w="381000">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7586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8065" y="3033369"/>
            <a:ext cx="15166684" cy="10093349"/>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Introduction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Hierarchy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Difference between Exception &amp; Error</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Exception handling using : try-catch-finally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Methods to display error information.</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Checked and Unchecked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Multiple catch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Nested try blocks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User defined exceptions (Customized Exceptions)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Throw and Throws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Hierarchy</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Object class</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Strings</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StringBuffer</a:t>
            </a:r>
            <a:r>
              <a:rPr lang="en-US" sz="4000" dirty="0">
                <a:ea typeface="Open Sans" panose="020B0606030504020204" pitchFamily="34" charset="0"/>
                <a:cs typeface="Open Sans" panose="020B0606030504020204" pitchFamily="34" charset="0"/>
              </a:rPr>
              <a:t> &amp; </a:t>
            </a:r>
            <a:r>
              <a:rPr lang="en-US" sz="4000" dirty="0" err="1">
                <a:ea typeface="Open Sans" panose="020B0606030504020204" pitchFamily="34" charset="0"/>
                <a:cs typeface="Open Sans" panose="020B0606030504020204" pitchFamily="34" charset="0"/>
              </a:rPr>
              <a:t>StringBuilder</a:t>
            </a:r>
            <a:r>
              <a:rPr lang="en-US" sz="4000" dirty="0">
                <a:ea typeface="Open Sans" panose="020B0606030504020204" pitchFamily="34" charset="0"/>
                <a:cs typeface="Open Sans" panose="020B0606030504020204" pitchFamily="34" charset="0"/>
              </a:rPr>
              <a:t>(jd1.5)</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Wrapper classes</a:t>
            </a:r>
          </a:p>
          <a:p>
            <a:pPr marL="3102381" lvl="2" indent="-685800">
              <a:buFont typeface="Wingdings" panose="05000000000000000000" pitchFamily="2" charset="2"/>
              <a:buChar char="ü"/>
            </a:pPr>
            <a:r>
              <a:rPr lang="en-US" sz="4000" dirty="0" err="1">
                <a:ea typeface="Open Sans" panose="020B0606030504020204" pitchFamily="34" charset="0"/>
                <a:cs typeface="Open Sans" panose="020B0606030504020204" pitchFamily="34" charset="0"/>
              </a:rPr>
              <a:t>Autoboxing</a:t>
            </a:r>
            <a:r>
              <a:rPr lang="en-US" sz="4000" dirty="0">
                <a:ea typeface="Open Sans" panose="020B0606030504020204" pitchFamily="34" charset="0"/>
                <a:cs typeface="Open Sans" panose="020B0606030504020204" pitchFamily="34" charset="0"/>
              </a:rPr>
              <a:t> and Unboxing(jdk1.5)</a:t>
            </a: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Java.lang.Class</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4800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Declaration: public final class </a:t>
            </a:r>
            <a:r>
              <a:rPr lang="en-US" sz="3600" dirty="0" err="1"/>
              <a:t>Class</a:t>
            </a:r>
            <a:r>
              <a:rPr lang="en-US" sz="3600" dirty="0"/>
              <a:t> extends Object	implements Serializable, </a:t>
            </a:r>
            <a:r>
              <a:rPr lang="en-US" sz="3600" dirty="0" err="1"/>
              <a:t>GenericDeclaration</a:t>
            </a:r>
            <a:r>
              <a:rPr lang="en-US" sz="3600" dirty="0"/>
              <a:t>, Type, </a:t>
            </a:r>
            <a:r>
              <a:rPr lang="en-US" sz="3600" dirty="0" err="1"/>
              <a:t>AnnotatedElement</a:t>
            </a:r>
            <a:endParaRPr lang="en-US" sz="3600" dirty="0"/>
          </a:p>
          <a:p>
            <a:pPr marL="571500" indent="-571500">
              <a:buFont typeface="Arial" panose="020B0604020202020204" pitchFamily="34" charset="0"/>
              <a:buChar char="•"/>
            </a:pPr>
            <a:r>
              <a:rPr lang="en-US" sz="3600" dirty="0"/>
              <a:t>Instances of the class </a:t>
            </a:r>
            <a:r>
              <a:rPr lang="en-US" sz="3600" dirty="0" err="1"/>
              <a:t>Class</a:t>
            </a:r>
            <a:r>
              <a:rPr lang="en-US" sz="3600" dirty="0"/>
              <a:t> represent classes and interfaces in a running Java application. </a:t>
            </a:r>
          </a:p>
          <a:p>
            <a:pPr marL="571500" indent="-571500">
              <a:buFont typeface="Arial" panose="020B0604020202020204" pitchFamily="34" charset="0"/>
              <a:buChar char="•"/>
            </a:pPr>
            <a:r>
              <a:rPr lang="en-US" sz="3600" dirty="0"/>
              <a:t>Every array also belongs to a class that is reflected as a Class object that is shared by all arrays with the same element type and number of dimensions. </a:t>
            </a:r>
          </a:p>
          <a:p>
            <a:pPr marL="571500" indent="-571500">
              <a:buFont typeface="Arial" panose="020B0604020202020204" pitchFamily="34" charset="0"/>
              <a:buChar char="•"/>
            </a:pPr>
            <a:r>
              <a:rPr lang="en-US" sz="3600" dirty="0"/>
              <a:t>The primitive Java types (</a:t>
            </a:r>
            <a:r>
              <a:rPr lang="en-US" sz="3600" dirty="0" err="1"/>
              <a:t>boolean</a:t>
            </a:r>
            <a:r>
              <a:rPr lang="en-US" sz="3600" dirty="0"/>
              <a:t>, byte, char, short, </a:t>
            </a:r>
            <a:r>
              <a:rPr lang="en-US" sz="3600" dirty="0" err="1"/>
              <a:t>int</a:t>
            </a:r>
            <a:r>
              <a:rPr lang="en-US" sz="3600" dirty="0"/>
              <a:t>, long, float, and double), and the keyword void are also represented as Class objects. </a:t>
            </a:r>
          </a:p>
          <a:p>
            <a:pPr marL="571500" indent="-571500">
              <a:buFont typeface="Arial" panose="020B0604020202020204" pitchFamily="34" charset="0"/>
              <a:buChar char="•"/>
            </a:pPr>
            <a:r>
              <a:rPr lang="en-US" sz="3600" dirty="0"/>
              <a:t>Class has no public constructor. Instead Class objects are constructed automatically by the Java Virtual Machine as classes are loaded in the class loader.</a:t>
            </a:r>
          </a:p>
          <a:p>
            <a:pPr marL="571500" indent="-571500">
              <a:buFont typeface="Arial" panose="020B0604020202020204" pitchFamily="34" charset="0"/>
              <a:buChar char="•"/>
            </a:pPr>
            <a:endParaRPr lang="en-US" sz="36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125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java.lang.Class</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 C</a:t>
            </a:r>
            <a:r>
              <a:rPr lang="en-US" sz="4400" dirty="0">
                <a:solidFill>
                  <a:schemeClr val="accent3">
                    <a:lumMod val="75000"/>
                  </a:schemeClr>
                </a:solidFill>
                <a:ea typeface="Open Sans Semibold" panose="020B0706030804020204" pitchFamily="34" charset="0"/>
                <a:cs typeface="Open Sans Semibold" panose="020B0706030804020204" pitchFamily="34" charset="0"/>
              </a:rPr>
              <a:t>lass members</a:t>
            </a:r>
          </a:p>
        </p:txBody>
      </p:sp>
      <p:cxnSp>
        <p:nvCxnSpPr>
          <p:cNvPr id="34" name="10 Conector recto"/>
          <p:cNvCxnSpPr>
            <a:cxnSpLocks/>
          </p:cNvCxnSpPr>
          <p:nvPr/>
        </p:nvCxnSpPr>
        <p:spPr>
          <a:xfrm>
            <a:off x="1905794" y="2763326"/>
            <a:ext cx="4724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10" name="Group 1674">
            <a:extLst>
              <a:ext uri="{FF2B5EF4-FFF2-40B4-BE49-F238E27FC236}">
                <a16:creationId xmlns:a16="http://schemas.microsoft.com/office/drawing/2014/main" xmlns="" id="{20538216-ACFA-4C39-92B9-EC23AB6FA2B6}"/>
              </a:ext>
            </a:extLst>
          </p:cNvPr>
          <p:cNvGraphicFramePr>
            <a:graphicFrameLocks/>
          </p:cNvGraphicFramePr>
          <p:nvPr>
            <p:extLst>
              <p:ext uri="{D42A27DB-BD31-4B8C-83A1-F6EECF244321}">
                <p14:modId xmlns:p14="http://schemas.microsoft.com/office/powerpoint/2010/main" val="1810928659"/>
              </p:ext>
            </p:extLst>
          </p:nvPr>
        </p:nvGraphicFramePr>
        <p:xfrm>
          <a:off x="1829593" y="2896394"/>
          <a:ext cx="17101901" cy="9677405"/>
        </p:xfrm>
        <a:graphic>
          <a:graphicData uri="http://schemas.openxmlformats.org/drawingml/2006/table">
            <a:tbl>
              <a:tblPr>
                <a:tableStyleId>{5C22544A-7EE6-4342-B048-85BDC9FD1C3A}</a:tableStyleId>
              </a:tblPr>
              <a:tblGrid>
                <a:gridCol w="5018124">
                  <a:extLst>
                    <a:ext uri="{9D8B030D-6E8A-4147-A177-3AD203B41FA5}">
                      <a16:colId xmlns:a16="http://schemas.microsoft.com/office/drawing/2014/main" xmlns="" val="3615365238"/>
                    </a:ext>
                  </a:extLst>
                </a:gridCol>
                <a:gridCol w="12083777">
                  <a:extLst>
                    <a:ext uri="{9D8B030D-6E8A-4147-A177-3AD203B41FA5}">
                      <a16:colId xmlns:a16="http://schemas.microsoft.com/office/drawing/2014/main" xmlns="" val="576979257"/>
                    </a:ext>
                  </a:extLst>
                </a:gridCol>
              </a:tblGrid>
              <a:tr h="696512">
                <a:tc gridSpan="2">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a:ln>
                            <a:noFill/>
                          </a:ln>
                          <a:solidFill>
                            <a:schemeClr val="bg1">
                              <a:lumMod val="95000"/>
                            </a:schemeClr>
                          </a:solidFill>
                          <a:effectLst/>
                        </a:rPr>
                        <a:t>Method Summary (Partial List)</a:t>
                      </a:r>
                      <a:endParaRPr kumimoji="0" lang="en-US" altLang="en-US" sz="3200" b="0" i="0" u="none" strike="noStrike" cap="none" normalizeH="0" baseline="0" dirty="0">
                        <a:ln>
                          <a:noFill/>
                        </a:ln>
                        <a:solidFill>
                          <a:schemeClr val="bg1">
                            <a:lumMod val="95000"/>
                          </a:schemeClr>
                        </a:solidFill>
                        <a:effectLst/>
                        <a:latin typeface="Times New Roman" panose="02020603050405020304" pitchFamily="18" charset="0"/>
                      </a:endParaRPr>
                    </a:p>
                  </a:txBody>
                  <a:tcPr anchor="ctr" horzOverflow="overflow">
                    <a:solidFill>
                      <a:schemeClr val="accent1">
                        <a:lumMod val="75000"/>
                      </a:schemeClr>
                    </a:solidFill>
                  </a:tcPr>
                </a:tc>
                <a:tc hMerge="1">
                  <a:txBody>
                    <a:bodyPr/>
                    <a:lstStyle/>
                    <a:p>
                      <a:endParaRPr lang="en-US"/>
                    </a:p>
                  </a:txBody>
                  <a:tcPr/>
                </a:tc>
                <a:extLst>
                  <a:ext uri="{0D108BD9-81ED-4DB2-BD59-A6C34878D82A}">
                    <a16:rowId xmlns:a16="http://schemas.microsoft.com/office/drawing/2014/main" xmlns="" val="358108747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static </a:t>
                      </a:r>
                      <a:r>
                        <a:rPr kumimoji="0" lang="en-US" altLang="en-US" sz="2800" u="none" strike="noStrike" cap="none" normalizeH="0" baseline="0" dirty="0">
                          <a:ln>
                            <a:noFill/>
                          </a:ln>
                          <a:effectLst/>
                          <a:hlinkClick r:id="rId3" tooltip="class in java.lang"/>
                        </a:rPr>
                        <a:t>Class</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hlinkClick r:id="rId4"/>
                        </a:rPr>
                        <a:t>forName</a:t>
                      </a:r>
                      <a:r>
                        <a:rPr kumimoji="0" lang="en-US" altLang="en-US" sz="2800" u="none" strike="noStrike" cap="none" normalizeH="0" baseline="0">
                          <a:ln>
                            <a:noFill/>
                          </a:ln>
                          <a:effectLst/>
                        </a:rPr>
                        <a:t>(</a:t>
                      </a:r>
                      <a:r>
                        <a:rPr kumimoji="0" lang="en-US" altLang="en-US" sz="2800" u="none" strike="noStrike" cap="none" normalizeH="0" baseline="0">
                          <a:ln>
                            <a:noFill/>
                          </a:ln>
                          <a:effectLst/>
                          <a:hlinkClick r:id="rId5" tooltip="class in java.lang"/>
                        </a:rPr>
                        <a:t>String</a:t>
                      </a:r>
                      <a:r>
                        <a:rPr kumimoji="0" lang="en-US" altLang="en-US" sz="2800" u="none" strike="noStrike" cap="none" normalizeH="0" baseline="0">
                          <a:ln>
                            <a:noFill/>
                          </a:ln>
                          <a:effectLst/>
                        </a:rPr>
                        <a:t> className) </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713453482"/>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Class</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6"/>
                        </a:rPr>
                        <a:t>getClasses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428710361"/>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7" tooltip="class in java.lang.reflect"/>
                        </a:rPr>
                        <a:t>Constructor</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8"/>
                        </a:rPr>
                        <a:t>getConstructors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97941043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9" tooltip="class in java.lang.reflect"/>
                        </a:rPr>
                        <a:t>Field</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0"/>
                        </a:rPr>
                        <a:t>getFields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71862359"/>
                  </a:ext>
                </a:extLst>
              </a:tr>
              <a:tr h="622749">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Class</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1"/>
                        </a:rPr>
                        <a:t>getInterfaces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993147576"/>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12" tooltip="class in java.lang.reflect"/>
                        </a:rPr>
                        <a:t>Method</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3"/>
                        </a:rPr>
                        <a:t>getMethods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57724838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4"/>
                        </a:rPr>
                        <a:t>getModifiers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569271745"/>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5"/>
                        </a:rPr>
                        <a:t>getName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92006123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16" tooltip="class in java.lang"/>
                        </a:rPr>
                        <a:t>Package</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7"/>
                        </a:rPr>
                        <a:t>getPackage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192313383"/>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8"/>
                        </a:rPr>
                        <a:t>getSimpleName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58746678"/>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Class</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9"/>
                        </a:rPr>
                        <a:t>getSuperclass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17765238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0"/>
                        </a:rPr>
                        <a:t>isArray</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166587674"/>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1"/>
                        </a:rPr>
                        <a:t>isInstance</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22" tooltip="class in java.lang"/>
                        </a:rPr>
                        <a:t>Object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obj</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0537997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3"/>
                        </a:rPr>
                        <a:t>isInterface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20111965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4"/>
                        </a:rPr>
                        <a:t>isLocalClass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738558959"/>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5"/>
                        </a:rPr>
                        <a:t>isMemberClass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87014337"/>
                  </a:ext>
                </a:extLst>
              </a:tr>
              <a:tr h="522384">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boolean</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6"/>
                        </a:rPr>
                        <a:t>isPrimitive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49314649"/>
                  </a:ext>
                </a:extLst>
              </a:tr>
            </a:tbl>
          </a:graphicData>
        </a:graphic>
      </p:graphicFrame>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spTree>
    <p:extLst>
      <p:ext uri="{BB962C8B-B14F-4D97-AF65-F5344CB8AC3E}">
        <p14:creationId xmlns:p14="http://schemas.microsoft.com/office/powerpoint/2010/main" val="101074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1000" fill="hold"/>
                                        <p:tgtEl>
                                          <p:spTgt spid="12"/>
                                        </p:tgtEl>
                                        <p:attrNameLst>
                                          <p:attrName>ppt_w</p:attrName>
                                        </p:attrNameLst>
                                      </p:cBhvr>
                                      <p:tavLst>
                                        <p:tav tm="0">
                                          <p:val>
                                            <p:fltVal val="0"/>
                                          </p:val>
                                        </p:tav>
                                        <p:tav tm="100000">
                                          <p:val>
                                            <p:strVal val="#ppt_w"/>
                                          </p:val>
                                        </p:tav>
                                      </p:tavLst>
                                    </p:anim>
                                    <p:anim calcmode="lin" valueType="num">
                                      <p:cBhvr>
                                        <p:cTn id="22" dur="1000" fill="hold"/>
                                        <p:tgtEl>
                                          <p:spTgt spid="12"/>
                                        </p:tgtEl>
                                        <p:attrNameLst>
                                          <p:attrName>ppt_h</p:attrName>
                                        </p:attrNameLst>
                                      </p:cBhvr>
                                      <p:tavLst>
                                        <p:tav tm="0">
                                          <p:val>
                                            <p:fltVal val="0"/>
                                          </p:val>
                                        </p:tav>
                                        <p:tav tm="100000">
                                          <p:val>
                                            <p:strVal val="#ppt_h"/>
                                          </p:val>
                                        </p:tav>
                                      </p:tavLst>
                                    </p:anim>
                                    <p:animEffect transition="in" filter="fade">
                                      <p:cBhvr>
                                        <p:cTn id="23" dur="1000"/>
                                        <p:tgtEl>
                                          <p:spTgt spid="12"/>
                                        </p:tgtEl>
                                      </p:cBhvr>
                                    </p:animEffect>
                                  </p:childTnLst>
                                </p:cTn>
                              </p:par>
                              <p:par>
                                <p:cTn id="24" presetID="8" presetClass="emph" presetSubtype="0" repeatCount="indefinite" accel="50000" decel="50000" autoRev="1" fill="hold" grpId="1" nodeType="withEffect">
                                  <p:stCondLst>
                                    <p:cond delay="0"/>
                                  </p:stCondLst>
                                  <p:childTnLst>
                                    <p:animRot by="21600000">
                                      <p:cBhvr>
                                        <p:cTn id="25" dur="5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5029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5632311"/>
          </a:xfrm>
          <a:prstGeom prst="rect">
            <a:avLst/>
          </a:prstGeom>
          <a:noFill/>
        </p:spPr>
        <p:txBody>
          <a:bodyPr wrap="square" rtlCol="0">
            <a:spAutoFit/>
          </a:bodyPr>
          <a:lstStyle/>
          <a:p>
            <a:pPr marL="571500" indent="-571500">
              <a:buFont typeface="Arial" panose="020B0604020202020204" pitchFamily="34" charset="0"/>
              <a:buChar char="•"/>
            </a:pPr>
            <a:r>
              <a:rPr lang="en-US" sz="3600" dirty="0"/>
              <a:t>Declaration: public final class String extends Object implements Serializable, Comparable&lt;String&gt;, </a:t>
            </a:r>
            <a:r>
              <a:rPr lang="en-US" sz="3600" dirty="0" err="1"/>
              <a:t>CharSequence</a:t>
            </a: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The String class represents character strings. All string literals in Java programs are implemented as instances of this class. </a:t>
            </a:r>
          </a:p>
          <a:p>
            <a:pPr marL="571500" indent="-571500">
              <a:buFont typeface="Arial" panose="020B0604020202020204" pitchFamily="34" charset="0"/>
              <a:buChar char="•"/>
            </a:pPr>
            <a:r>
              <a:rPr lang="en-US" sz="3600" dirty="0"/>
              <a:t>Strings are immutable, their values cannot be changed after they are created</a:t>
            </a:r>
          </a:p>
          <a:p>
            <a:pPr marL="571500" indent="-571500">
              <a:buFont typeface="Arial" panose="020B0604020202020204" pitchFamily="34" charset="0"/>
              <a:buChar char="•"/>
            </a:pPr>
            <a:r>
              <a:rPr lang="en-US" sz="3600" dirty="0"/>
              <a:t>The class String includes methods for examining individual characters of the sequence, for comparing strings, for searching strings, for extracting substrings, and for creating a copy of a string with all characters translated to uppercase or to lowercase. </a:t>
            </a:r>
          </a:p>
          <a:p>
            <a:pPr marL="571500" indent="-571500">
              <a:buFont typeface="Arial" panose="020B0604020202020204" pitchFamily="34" charset="0"/>
              <a:buChar char="•"/>
            </a:pPr>
            <a:endParaRPr lang="en-US" sz="36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4932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7315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773">
            <a:extLst>
              <a:ext uri="{FF2B5EF4-FFF2-40B4-BE49-F238E27FC236}">
                <a16:creationId xmlns:a16="http://schemas.microsoft.com/office/drawing/2014/main" xmlns="" id="{D0C829C0-5392-4126-A201-1D5FAC1BD8A7}"/>
              </a:ext>
            </a:extLst>
          </p:cNvPr>
          <p:cNvGraphicFramePr>
            <a:graphicFrameLocks/>
          </p:cNvGraphicFramePr>
          <p:nvPr>
            <p:extLst>
              <p:ext uri="{D42A27DB-BD31-4B8C-83A1-F6EECF244321}">
                <p14:modId xmlns:p14="http://schemas.microsoft.com/office/powerpoint/2010/main" val="774725165"/>
              </p:ext>
            </p:extLst>
          </p:nvPr>
        </p:nvGraphicFramePr>
        <p:xfrm>
          <a:off x="1829594" y="3048794"/>
          <a:ext cx="17373600" cy="10014978"/>
        </p:xfrm>
        <a:graphic>
          <a:graphicData uri="http://schemas.openxmlformats.org/drawingml/2006/table">
            <a:tbl>
              <a:tblPr>
                <a:tableStyleId>{5C22544A-7EE6-4342-B048-85BDC9FD1C3A}</a:tableStyleId>
              </a:tblPr>
              <a:tblGrid>
                <a:gridCol w="4669750">
                  <a:extLst>
                    <a:ext uri="{9D8B030D-6E8A-4147-A177-3AD203B41FA5}">
                      <a16:colId xmlns:a16="http://schemas.microsoft.com/office/drawing/2014/main" xmlns="" val="1315273485"/>
                    </a:ext>
                  </a:extLst>
                </a:gridCol>
                <a:gridCol w="12703850">
                  <a:extLst>
                    <a:ext uri="{9D8B030D-6E8A-4147-A177-3AD203B41FA5}">
                      <a16:colId xmlns:a16="http://schemas.microsoft.com/office/drawing/2014/main" xmlns="" val="629425943"/>
                    </a:ext>
                  </a:extLst>
                </a:gridCol>
              </a:tblGrid>
              <a:tr h="688098">
                <a:tc gridSpan="2">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a:ln>
                            <a:noFill/>
                          </a:ln>
                          <a:solidFill>
                            <a:schemeClr val="bg1">
                              <a:lumMod val="95000"/>
                            </a:schemeClr>
                          </a:solidFill>
                          <a:effectLst/>
                        </a:rPr>
                        <a:t>Method Summary (Partial List)</a:t>
                      </a:r>
                      <a:endParaRPr kumimoji="0" lang="en-US" altLang="en-US" sz="4000" b="0" i="0" u="none" strike="noStrike" cap="none" normalizeH="0" baseline="0" dirty="0">
                        <a:ln>
                          <a:noFill/>
                        </a:ln>
                        <a:solidFill>
                          <a:schemeClr val="bg1">
                            <a:lumMod val="95000"/>
                          </a:schemeClr>
                        </a:solidFill>
                        <a:effectLst/>
                        <a:latin typeface="Times New Roman" panose="02020603050405020304" pitchFamily="18" charset="0"/>
                      </a:endParaRPr>
                    </a:p>
                  </a:txBody>
                  <a:tcPr anchor="ctr" horzOverflow="overflow">
                    <a:solidFill>
                      <a:schemeClr val="accent1">
                        <a:lumMod val="75000"/>
                      </a:schemeClr>
                    </a:solidFill>
                  </a:tcPr>
                </a:tc>
                <a:tc hMerge="1">
                  <a:txBody>
                    <a:bodyPr/>
                    <a:lstStyle/>
                    <a:p>
                      <a:endParaRPr lang="en-US"/>
                    </a:p>
                  </a:txBody>
                  <a:tcPr/>
                </a:tc>
                <a:extLst>
                  <a:ext uri="{0D108BD9-81ED-4DB2-BD59-A6C34878D82A}">
                    <a16:rowId xmlns:a16="http://schemas.microsoft.com/office/drawing/2014/main" xmlns="" val="3273722161"/>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char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3"/>
                        </a:rPr>
                        <a:t>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08262532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4"/>
                        </a:rPr>
                        <a:t>compareTo</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anotherString</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81965894"/>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6"/>
                        </a:rPr>
                        <a:t>concat</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67485971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7"/>
                        </a:rPr>
                        <a:t>contains</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hlinkClick r:id="rId8" tooltip="interface in java.lang"/>
                        </a:rPr>
                        <a:t>CharSequence</a:t>
                      </a:r>
                      <a:r>
                        <a:rPr kumimoji="0" lang="en-US" altLang="en-US" sz="2800" u="none" strike="noStrike" cap="none" normalizeH="0" baseline="0" dirty="0">
                          <a:ln>
                            <a:noFill/>
                          </a:ln>
                          <a:effectLst/>
                        </a:rPr>
                        <a:t> s)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293451204"/>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9"/>
                        </a:rPr>
                        <a:t>endsWith</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suffix)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090302510"/>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0"/>
                        </a:rPr>
                        <a:t>equals</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11" tooltip="class in java.lang"/>
                        </a:rPr>
                        <a:t>Object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anObject</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1351133"/>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static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2"/>
                        </a:rPr>
                        <a:t>format</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format, </a:t>
                      </a:r>
                      <a:r>
                        <a:rPr kumimoji="0" lang="en-US" altLang="en-US" sz="2800" u="none" strike="noStrike" cap="none" normalizeH="0" baseline="0" dirty="0">
                          <a:ln>
                            <a:noFill/>
                          </a:ln>
                          <a:effectLst/>
                          <a:hlinkClick r:id="rId11" tooltip="class in java.lang"/>
                        </a:rPr>
                        <a:t>Object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args</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384582958"/>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3"/>
                        </a:rPr>
                        <a:t>hashCode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466335512"/>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4"/>
                        </a:rPr>
                        <a:t>indexOf</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ch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823754416"/>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5"/>
                        </a:rPr>
                        <a:t>length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751637389"/>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6"/>
                        </a:rPr>
                        <a:t>matches</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regex)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324821970"/>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7"/>
                        </a:rPr>
                        <a:t>replace</a:t>
                      </a:r>
                      <a:r>
                        <a:rPr kumimoji="0" lang="en-US" altLang="en-US" sz="2800" u="none" strike="noStrike" cap="none" normalizeH="0" baseline="0" dirty="0">
                          <a:ln>
                            <a:noFill/>
                          </a:ln>
                          <a:effectLst/>
                        </a:rPr>
                        <a:t>(char </a:t>
                      </a:r>
                      <a:r>
                        <a:rPr kumimoji="0" lang="en-US" altLang="en-US" sz="2800" u="none" strike="noStrike" cap="none" normalizeH="0" baseline="0" dirty="0" err="1">
                          <a:ln>
                            <a:noFill/>
                          </a:ln>
                          <a:effectLst/>
                        </a:rPr>
                        <a:t>oldChar</a:t>
                      </a:r>
                      <a:r>
                        <a:rPr kumimoji="0" lang="en-US" altLang="en-US" sz="2800" u="none" strike="noStrike" cap="none" normalizeH="0" baseline="0" dirty="0">
                          <a:ln>
                            <a:noFill/>
                          </a:ln>
                          <a:effectLst/>
                        </a:rPr>
                        <a:t>, char </a:t>
                      </a:r>
                      <a:r>
                        <a:rPr kumimoji="0" lang="en-US" altLang="en-US" sz="2800" u="none" strike="noStrike" cap="none" normalizeH="0" baseline="0" dirty="0" err="1">
                          <a:ln>
                            <a:noFill/>
                          </a:ln>
                          <a:effectLst/>
                        </a:rPr>
                        <a:t>newChar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871678314"/>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r>
                        <a:rPr kumimoji="0" lang="en-US" altLang="en-US" sz="2800" u="none" strike="noStrike" cap="none" normalizeH="0" baseline="0">
                          <a:ln>
                            <a:noFill/>
                          </a:ln>
                          <a:effectLst/>
                        </a:rPr>
                        <a: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8"/>
                        </a:rPr>
                        <a:t>split</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regex)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749482533"/>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boolean</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9"/>
                        </a:rPr>
                        <a:t>startsWith</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prefix)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525282551"/>
                  </a:ext>
                </a:extLst>
              </a:tr>
              <a:tr h="516671">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20"/>
                        </a:rPr>
                        <a:t>substring</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beginIndex</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334726615"/>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1"/>
                        </a:rPr>
                        <a:t>toLowerCase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515387783"/>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2"/>
                        </a:rPr>
                        <a:t>toUpperCase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594964712"/>
                  </a:ext>
                </a:extLst>
              </a:tr>
              <a:tr h="516073">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a:spcBef>
                          <a:spcPct val="20000"/>
                        </a:spcBef>
                        <a:buClr>
                          <a:schemeClr val="hlink"/>
                        </a:buClr>
                        <a:defRPr sz="2000">
                          <a:solidFill>
                            <a:schemeClr val="tx1"/>
                          </a:solidFill>
                          <a:latin typeface="Arial" panose="020B0604020202020204" pitchFamily="34" charset="0"/>
                        </a:defRPr>
                      </a:lvl1pPr>
                      <a:lvl2pPr>
                        <a:spcBef>
                          <a:spcPct val="20000"/>
                        </a:spcBef>
                        <a:buClr>
                          <a:schemeClr val="hlink"/>
                        </a:buClr>
                        <a:defRPr sz="2000">
                          <a:solidFill>
                            <a:schemeClr val="tx1"/>
                          </a:solidFill>
                          <a:latin typeface="Arial" panose="020B0604020202020204" pitchFamily="34" charset="0"/>
                        </a:defRPr>
                      </a:lvl2pPr>
                      <a:lvl3pPr>
                        <a:spcBef>
                          <a:spcPct val="20000"/>
                        </a:spcBef>
                        <a:buClr>
                          <a:schemeClr val="hlink"/>
                        </a:buClr>
                        <a:defRPr>
                          <a:solidFill>
                            <a:schemeClr val="tx1"/>
                          </a:solidFill>
                          <a:latin typeface="Arial" panose="020B0604020202020204" pitchFamily="34" charset="0"/>
                        </a:defRPr>
                      </a:lvl3pPr>
                      <a:lvl4pPr>
                        <a:spcBef>
                          <a:spcPct val="20000"/>
                        </a:spcBef>
                        <a:buClr>
                          <a:schemeClr val="hlink"/>
                        </a:buCl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23"/>
                        </a:rPr>
                        <a:t>trim</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3351507462"/>
                  </a:ext>
                </a:extLst>
              </a:tr>
            </a:tbl>
          </a:graphicData>
        </a:graphic>
      </p:graphicFrame>
    </p:spTree>
    <p:extLst>
      <p:ext uri="{BB962C8B-B14F-4D97-AF65-F5344CB8AC3E}">
        <p14:creationId xmlns:p14="http://schemas.microsoft.com/office/powerpoint/2010/main" val="1753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java.lang.StringBuilder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662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public final class </a:t>
            </a:r>
            <a:r>
              <a:rPr lang="en-US" sz="3600" dirty="0" err="1"/>
              <a:t>StringBuilder</a:t>
            </a:r>
            <a:r>
              <a:rPr lang="en-US" sz="3600" dirty="0"/>
              <a:t> extends Object implements Serializable, </a:t>
            </a:r>
            <a:r>
              <a:rPr lang="en-US" sz="3600" dirty="0" err="1"/>
              <a:t>charSequence</a:t>
            </a: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The </a:t>
            </a:r>
            <a:r>
              <a:rPr lang="en-US" sz="3600" dirty="0" err="1"/>
              <a:t>java.lang.StringBuilder</a:t>
            </a:r>
            <a:r>
              <a:rPr lang="en-US" sz="3600" dirty="0"/>
              <a:t> class is mutable sequence of characters. This provides an API compatible with </a:t>
            </a:r>
            <a:r>
              <a:rPr lang="en-US" sz="3600" dirty="0" err="1"/>
              <a:t>StringBuffer</a:t>
            </a:r>
            <a:r>
              <a:rPr lang="en-US" sz="3600" dirty="0"/>
              <a:t>, but with no guarantee of synchronization.</a:t>
            </a:r>
          </a:p>
          <a:p>
            <a:pPr marL="571500" indent="-571500">
              <a:buFont typeface="Arial" panose="020B0604020202020204" pitchFamily="34" charset="0"/>
              <a:buChar char="•"/>
            </a:pPr>
            <a:r>
              <a:rPr lang="en-US" sz="3600" dirty="0" err="1"/>
              <a:t>StringBuilder</a:t>
            </a:r>
            <a:r>
              <a:rPr lang="en-US" sz="3600" dirty="0"/>
              <a:t> class has been supplemented with an equivalent class designed for use by multiple threads, </a:t>
            </a:r>
            <a:r>
              <a:rPr lang="en-US" sz="3600" dirty="0" err="1"/>
              <a:t>StringBuffer</a:t>
            </a:r>
            <a:r>
              <a:rPr lang="en-US" sz="3600" dirty="0"/>
              <a:t>.</a:t>
            </a:r>
          </a:p>
          <a:p>
            <a:pPr marL="571500" indent="-571500">
              <a:buFont typeface="Arial" panose="020B0604020202020204" pitchFamily="34" charset="0"/>
              <a:buChar char="•"/>
            </a:pPr>
            <a:r>
              <a:rPr lang="en-US" sz="3600" dirty="0"/>
              <a:t>The </a:t>
            </a:r>
            <a:r>
              <a:rPr lang="en-US" sz="3600" dirty="0" err="1"/>
              <a:t>StringBuffer</a:t>
            </a:r>
            <a:r>
              <a:rPr lang="en-US" sz="3600" dirty="0"/>
              <a:t> class should generally be used in preference to </a:t>
            </a:r>
            <a:r>
              <a:rPr lang="en-US" sz="3600" dirty="0" err="1"/>
              <a:t>StringBuilder</a:t>
            </a:r>
            <a:r>
              <a:rPr lang="en-US" sz="3600" dirty="0"/>
              <a:t> in multithreaded scenarios as it supports all of the same operations but is synchronized for access by multiple threads.</a:t>
            </a:r>
          </a:p>
          <a:p>
            <a:pPr marL="571500" indent="-571500">
              <a:buFont typeface="Arial" panose="020B0604020202020204" pitchFamily="34" charset="0"/>
              <a:buChar char="•"/>
            </a:pPr>
            <a:endParaRPr lang="en-US" sz="36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583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java.lang.StringBuilder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8915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237">
            <a:extLst>
              <a:ext uri="{FF2B5EF4-FFF2-40B4-BE49-F238E27FC236}">
                <a16:creationId xmlns:a16="http://schemas.microsoft.com/office/drawing/2014/main" xmlns="" id="{258237F2-1A5E-4FCA-B5B4-D03CA802A716}"/>
              </a:ext>
            </a:extLst>
          </p:cNvPr>
          <p:cNvGraphicFramePr>
            <a:graphicFrameLocks/>
          </p:cNvGraphicFramePr>
          <p:nvPr>
            <p:extLst>
              <p:ext uri="{D42A27DB-BD31-4B8C-83A1-F6EECF244321}">
                <p14:modId xmlns:p14="http://schemas.microsoft.com/office/powerpoint/2010/main" val="1934845891"/>
              </p:ext>
            </p:extLst>
          </p:nvPr>
        </p:nvGraphicFramePr>
        <p:xfrm>
          <a:off x="1905794" y="2972594"/>
          <a:ext cx="17373600" cy="9999179"/>
        </p:xfrm>
        <a:graphic>
          <a:graphicData uri="http://schemas.openxmlformats.org/drawingml/2006/table">
            <a:tbl>
              <a:tblPr>
                <a:tableStyleId>{5C22544A-7EE6-4342-B048-85BDC9FD1C3A}</a:tableStyleId>
              </a:tblPr>
              <a:tblGrid>
                <a:gridCol w="4989342">
                  <a:extLst>
                    <a:ext uri="{9D8B030D-6E8A-4147-A177-3AD203B41FA5}">
                      <a16:colId xmlns:a16="http://schemas.microsoft.com/office/drawing/2014/main" xmlns="" val="3615395326"/>
                    </a:ext>
                  </a:extLst>
                </a:gridCol>
                <a:gridCol w="12384258">
                  <a:extLst>
                    <a:ext uri="{9D8B030D-6E8A-4147-A177-3AD203B41FA5}">
                      <a16:colId xmlns:a16="http://schemas.microsoft.com/office/drawing/2014/main" xmlns="" val="3585809549"/>
                    </a:ext>
                  </a:extLst>
                </a:gridCol>
              </a:tblGrid>
              <a:tr h="672299">
                <a:tc gridSpan="2">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a:ln>
                            <a:noFill/>
                          </a:ln>
                          <a:solidFill>
                            <a:schemeClr val="bg1">
                              <a:lumMod val="95000"/>
                            </a:schemeClr>
                          </a:solidFill>
                          <a:effectLst/>
                        </a:rPr>
                        <a:t>Method Summary (Partial List)</a:t>
                      </a:r>
                      <a:endParaRPr kumimoji="0" lang="en-US" altLang="en-US" sz="4000" b="0" i="0" u="none" strike="noStrike" cap="none" normalizeH="0" baseline="0" dirty="0">
                        <a:ln>
                          <a:noFill/>
                        </a:ln>
                        <a:solidFill>
                          <a:schemeClr val="bg1">
                            <a:lumMod val="95000"/>
                          </a:schemeClr>
                        </a:solidFill>
                        <a:effectLst/>
                        <a:latin typeface="Times New Roman" panose="02020603050405020304" pitchFamily="18" charset="0"/>
                      </a:endParaRPr>
                    </a:p>
                  </a:txBody>
                  <a:tcPr anchor="ctr" horzOverflow="overflow">
                    <a:solidFill>
                      <a:schemeClr val="accent1">
                        <a:lumMod val="75000"/>
                      </a:schemeClr>
                    </a:solidFill>
                  </a:tcPr>
                </a:tc>
                <a:tc hMerge="1">
                  <a:txBody>
                    <a:bodyPr/>
                    <a:lstStyle/>
                    <a:p>
                      <a:endParaRPr lang="en-US"/>
                    </a:p>
                  </a:txBody>
                  <a:tcPr/>
                </a:tc>
                <a:extLst>
                  <a:ext uri="{0D108BD9-81ED-4DB2-BD59-A6C34878D82A}">
                    <a16:rowId xmlns:a16="http://schemas.microsoft.com/office/drawing/2014/main" xmlns="" val="322265761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hlinkClick r:id="rId3"/>
                        </a:rPr>
                        <a:t>append</a:t>
                      </a:r>
                      <a:r>
                        <a:rPr kumimoji="0" lang="en-US" altLang="en-US" sz="2800" u="none" strike="noStrike" cap="none" normalizeH="0" baseline="0">
                          <a:ln>
                            <a:noFill/>
                          </a:ln>
                          <a:effectLst/>
                        </a:rPr>
                        <a:t>(</a:t>
                      </a:r>
                      <a:r>
                        <a:rPr kumimoji="0" lang="en-US" altLang="en-US" sz="2800" u="none" strike="noStrike" cap="none" normalizeH="0" baseline="0">
                          <a:ln>
                            <a:noFill/>
                          </a:ln>
                          <a:effectLst/>
                          <a:hlinkClick r:id="rId4" tooltip="class in java.lang"/>
                        </a:rPr>
                        <a:t>String</a:t>
                      </a:r>
                      <a:r>
                        <a:rPr kumimoji="0" lang="en-US" altLang="en-US" sz="2800" u="none" strike="noStrike" cap="none" normalizeH="0" baseline="0">
                          <a:ln>
                            <a:noFill/>
                          </a:ln>
                          <a:effectLst/>
                        </a:rPr>
                        <a:t> str) </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680920066"/>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5"/>
                        </a:rPr>
                        <a:t>append</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hlinkClick r:id="rId6" tooltip="class in java.lang"/>
                        </a:rPr>
                        <a:t>StringBuffer</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sb</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68826845"/>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7"/>
                        </a:rPr>
                        <a:t>capacity</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310055830"/>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char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8"/>
                        </a:rPr>
                        <a:t>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78250090"/>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9"/>
                        </a:rPr>
                        <a:t>delete</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7982494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0"/>
                        </a:rPr>
                        <a:t>deleteCharAt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352626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1"/>
                        </a:rPr>
                        <a:t>indexOf</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4"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59707341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2"/>
                        </a:rPr>
                        <a:t>insert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offset, </a:t>
                      </a:r>
                      <a:r>
                        <a:rPr kumimoji="0" lang="en-US" altLang="en-US" sz="2800" u="none" strike="noStrike" cap="none" normalizeH="0" baseline="0" dirty="0">
                          <a:ln>
                            <a:noFill/>
                          </a:ln>
                          <a:effectLst/>
                          <a:hlinkClick r:id="rId4"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44853463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3"/>
                        </a:rPr>
                        <a:t>lastIndexOf</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4"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08462287"/>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int</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4"/>
                        </a:rPr>
                        <a:t>length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98517779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5"/>
                        </a:rPr>
                        <a:t>replace</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r>
                        <a:rPr kumimoji="0" lang="en-US" altLang="en-US" sz="2800" u="none" strike="noStrike" cap="none" normalizeH="0" baseline="0" dirty="0">
                          <a:ln>
                            <a:noFill/>
                          </a:ln>
                          <a:effectLst/>
                          <a:hlinkClick r:id="rId4"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7235363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StringBuilder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6"/>
                        </a:rPr>
                        <a:t>reverse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47344302"/>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7"/>
                        </a:rPr>
                        <a:t>setCharAt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char </a:t>
                      </a:r>
                      <a:r>
                        <a:rPr kumimoji="0" lang="en-US" altLang="en-US" sz="2800" u="none" strike="noStrike" cap="none" normalizeH="0" baseline="0" dirty="0" err="1">
                          <a:ln>
                            <a:noFill/>
                          </a:ln>
                          <a:effectLst/>
                        </a:rPr>
                        <a:t>ch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7817167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8"/>
                        </a:rPr>
                        <a:t>setLength</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newLength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7570221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a:ln>
                            <a:noFill/>
                          </a:ln>
                          <a:effectLst/>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9"/>
                        </a:rPr>
                        <a:t>substring</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77627164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a:ln>
                            <a:noFill/>
                          </a:ln>
                          <a:effectLst/>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20"/>
                        </a:rPr>
                        <a:t>substring</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02519938"/>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a:ln>
                            <a:noFill/>
                          </a:ln>
                          <a:effectLst/>
                          <a:hlinkClick r:id="rId4" tooltip="class in java.lang"/>
                        </a:rPr>
                        <a:t>String</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1"/>
                        </a:rPr>
                        <a:t>toString</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33763835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2"/>
                        </a:rPr>
                        <a:t>trimToSize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780046417"/>
                  </a:ext>
                </a:extLst>
              </a:tr>
            </a:tbl>
          </a:graphicData>
        </a:graphic>
      </p:graphicFrame>
    </p:spTree>
    <p:extLst>
      <p:ext uri="{BB962C8B-B14F-4D97-AF65-F5344CB8AC3E}">
        <p14:creationId xmlns:p14="http://schemas.microsoft.com/office/powerpoint/2010/main" val="191368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java.lang.StringBuffer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a:t>
            </a:r>
          </a:p>
        </p:txBody>
      </p:sp>
      <p:cxnSp>
        <p:nvCxnSpPr>
          <p:cNvPr id="34" name="10 Conector recto"/>
          <p:cNvCxnSpPr>
            <a:cxnSpLocks/>
          </p:cNvCxnSpPr>
          <p:nvPr/>
        </p:nvCxnSpPr>
        <p:spPr>
          <a:xfrm>
            <a:off x="1905794" y="2763326"/>
            <a:ext cx="66294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a:t>Declaration: public final class </a:t>
            </a:r>
            <a:r>
              <a:rPr lang="en-US" sz="3600" dirty="0" err="1"/>
              <a:t>StringBuffer</a:t>
            </a:r>
            <a:r>
              <a:rPr lang="en-US" sz="3600" dirty="0"/>
              <a:t> extends Object implements Serializable, </a:t>
            </a:r>
            <a:r>
              <a:rPr lang="en-US" sz="3600" dirty="0" err="1"/>
              <a:t>CharSequence</a:t>
            </a: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err="1"/>
              <a:t>StringBuffer</a:t>
            </a:r>
            <a:r>
              <a:rPr lang="en-US" sz="3600" dirty="0"/>
              <a:t> is a thread-safe, mutable sequence of characters. A </a:t>
            </a:r>
            <a:r>
              <a:rPr lang="en-US" sz="3600" dirty="0" err="1"/>
              <a:t>StringBuffer</a:t>
            </a:r>
            <a:r>
              <a:rPr lang="en-US" sz="3600" dirty="0"/>
              <a:t> is like a String, but can be modified. </a:t>
            </a:r>
          </a:p>
          <a:p>
            <a:pPr marL="571500" indent="-571500">
              <a:buFont typeface="Arial" panose="020B0604020202020204" pitchFamily="34" charset="0"/>
              <a:buChar char="•"/>
            </a:pPr>
            <a:r>
              <a:rPr lang="en-US" sz="3600" dirty="0" err="1"/>
              <a:t>StringBuffer</a:t>
            </a:r>
            <a:r>
              <a:rPr lang="en-US" sz="3600" dirty="0"/>
              <a:t> class has been supplemented with an equivalent class designed for use by a single thread, </a:t>
            </a:r>
            <a:r>
              <a:rPr lang="en-US" sz="3600" dirty="0" err="1"/>
              <a:t>StringBuilder</a:t>
            </a:r>
            <a:r>
              <a:rPr lang="en-US" sz="3600" dirty="0"/>
              <a:t>.</a:t>
            </a:r>
          </a:p>
          <a:p>
            <a:pPr marL="571500" indent="-571500">
              <a:buFont typeface="Arial" panose="020B0604020202020204" pitchFamily="34" charset="0"/>
              <a:buChar char="•"/>
            </a:pPr>
            <a:r>
              <a:rPr lang="en-US" sz="3600" dirty="0"/>
              <a:t>The </a:t>
            </a:r>
            <a:r>
              <a:rPr lang="en-US" sz="3600" dirty="0" err="1"/>
              <a:t>StringBuilder</a:t>
            </a:r>
            <a:r>
              <a:rPr lang="en-US" sz="3600" dirty="0"/>
              <a:t> class should generally be used in preference to </a:t>
            </a:r>
            <a:r>
              <a:rPr lang="en-US" sz="3600" dirty="0" err="1"/>
              <a:t>StringBuffer</a:t>
            </a:r>
            <a:r>
              <a:rPr lang="en-US" sz="3600" dirty="0"/>
              <a:t> as it supports all of the same operations but is faster as it performs no synchronization.</a:t>
            </a:r>
          </a:p>
          <a:p>
            <a:pPr marL="571500" indent="-571500">
              <a:buFont typeface="Arial" panose="020B0604020202020204" pitchFamily="34" charset="0"/>
              <a:buChar char="•"/>
            </a:pPr>
            <a:endParaRPr lang="en-US" sz="36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87671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java.lang.StringBuffer</a:t>
            </a:r>
            <a:r>
              <a:rPr lang="en-US" sz="4400" dirty="0">
                <a:solidFill>
                  <a:schemeClr val="accent3">
                    <a:lumMod val="75000"/>
                  </a:schemeClr>
                </a:solidFill>
                <a:ea typeface="Open Sans Semibold" panose="020B0706030804020204" pitchFamily="34" charset="0"/>
                <a:cs typeface="Open Sans Semibold" panose="020B0706030804020204" pitchFamily="34" charset="0"/>
              </a:rPr>
              <a:t> class members</a:t>
            </a:r>
          </a:p>
        </p:txBody>
      </p:sp>
      <p:cxnSp>
        <p:nvCxnSpPr>
          <p:cNvPr id="34" name="10 Conector recto"/>
          <p:cNvCxnSpPr>
            <a:cxnSpLocks/>
          </p:cNvCxnSpPr>
          <p:nvPr/>
        </p:nvCxnSpPr>
        <p:spPr>
          <a:xfrm>
            <a:off x="1905794" y="2763326"/>
            <a:ext cx="8763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aphicFrame>
        <p:nvGraphicFramePr>
          <p:cNvPr id="6" name="Group 237">
            <a:extLst>
              <a:ext uri="{FF2B5EF4-FFF2-40B4-BE49-F238E27FC236}">
                <a16:creationId xmlns:a16="http://schemas.microsoft.com/office/drawing/2014/main" xmlns="" id="{258237F2-1A5E-4FCA-B5B4-D03CA802A716}"/>
              </a:ext>
            </a:extLst>
          </p:cNvPr>
          <p:cNvGraphicFramePr>
            <a:graphicFrameLocks/>
          </p:cNvGraphicFramePr>
          <p:nvPr>
            <p:extLst>
              <p:ext uri="{D42A27DB-BD31-4B8C-83A1-F6EECF244321}">
                <p14:modId xmlns:p14="http://schemas.microsoft.com/office/powerpoint/2010/main" val="1251192519"/>
              </p:ext>
            </p:extLst>
          </p:nvPr>
        </p:nvGraphicFramePr>
        <p:xfrm>
          <a:off x="1905794" y="2972594"/>
          <a:ext cx="17373600" cy="9999179"/>
        </p:xfrm>
        <a:graphic>
          <a:graphicData uri="http://schemas.openxmlformats.org/drawingml/2006/table">
            <a:tbl>
              <a:tblPr>
                <a:tableStyleId>{5C22544A-7EE6-4342-B048-85BDC9FD1C3A}</a:tableStyleId>
              </a:tblPr>
              <a:tblGrid>
                <a:gridCol w="4989342">
                  <a:extLst>
                    <a:ext uri="{9D8B030D-6E8A-4147-A177-3AD203B41FA5}">
                      <a16:colId xmlns:a16="http://schemas.microsoft.com/office/drawing/2014/main" xmlns="" val="3615395326"/>
                    </a:ext>
                  </a:extLst>
                </a:gridCol>
                <a:gridCol w="12384258">
                  <a:extLst>
                    <a:ext uri="{9D8B030D-6E8A-4147-A177-3AD203B41FA5}">
                      <a16:colId xmlns:a16="http://schemas.microsoft.com/office/drawing/2014/main" xmlns="" val="3585809549"/>
                    </a:ext>
                  </a:extLst>
                </a:gridCol>
              </a:tblGrid>
              <a:tr h="672299">
                <a:tc gridSpan="2">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3200" u="none" strike="noStrike" cap="none" normalizeH="0" baseline="0" dirty="0">
                          <a:ln>
                            <a:noFill/>
                          </a:ln>
                          <a:solidFill>
                            <a:schemeClr val="bg1">
                              <a:lumMod val="95000"/>
                            </a:schemeClr>
                          </a:solidFill>
                          <a:effectLst/>
                        </a:rPr>
                        <a:t>Method Summary (Partial List)</a:t>
                      </a:r>
                      <a:endParaRPr kumimoji="0" lang="en-US" altLang="en-US" sz="4000" b="0" i="0" u="none" strike="noStrike" cap="none" normalizeH="0" baseline="0" dirty="0">
                        <a:ln>
                          <a:noFill/>
                        </a:ln>
                        <a:solidFill>
                          <a:schemeClr val="bg1">
                            <a:lumMod val="95000"/>
                          </a:schemeClr>
                        </a:solidFill>
                        <a:effectLst/>
                        <a:latin typeface="Times New Roman" panose="02020603050405020304" pitchFamily="18" charset="0"/>
                      </a:endParaRPr>
                    </a:p>
                  </a:txBody>
                  <a:tcPr anchor="ctr" horzOverflow="overflow">
                    <a:solidFill>
                      <a:schemeClr val="accent1">
                        <a:lumMod val="75000"/>
                      </a:schemeClr>
                    </a:solidFill>
                  </a:tcPr>
                </a:tc>
                <a:tc hMerge="1">
                  <a:txBody>
                    <a:bodyPr/>
                    <a:lstStyle/>
                    <a:p>
                      <a:endParaRPr lang="en-US"/>
                    </a:p>
                  </a:txBody>
                  <a:tcPr/>
                </a:tc>
                <a:extLst>
                  <a:ext uri="{0D108BD9-81ED-4DB2-BD59-A6C34878D82A}">
                    <a16:rowId xmlns:a16="http://schemas.microsoft.com/office/drawing/2014/main" xmlns="" val="322265761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hlinkClick r:id="rId3" tooltip="class in java.lang"/>
                        </a:rPr>
                        <a:t>StringBuffer</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hlinkClick r:id="rId4"/>
                        </a:rPr>
                        <a:t>append</a:t>
                      </a:r>
                      <a:r>
                        <a:rPr kumimoji="0" lang="en-US" altLang="en-US" sz="2800" u="none" strike="noStrike" cap="none" normalizeH="0" baseline="0">
                          <a:ln>
                            <a:noFill/>
                          </a:ln>
                          <a:effectLst/>
                        </a:rPr>
                        <a:t>(</a:t>
                      </a:r>
                      <a:r>
                        <a:rPr kumimoji="0" lang="en-US" altLang="en-US" sz="2800" u="none" strike="noStrike" cap="none" normalizeH="0" baseline="0">
                          <a:ln>
                            <a:noFill/>
                          </a:ln>
                          <a:effectLst/>
                          <a:hlinkClick r:id="rId5" tooltip="class in java.lang"/>
                        </a:rPr>
                        <a:t>String</a:t>
                      </a:r>
                      <a:r>
                        <a:rPr kumimoji="0" lang="en-US" altLang="en-US" sz="2800" u="none" strike="noStrike" cap="none" normalizeH="0" baseline="0">
                          <a:ln>
                            <a:noFill/>
                          </a:ln>
                          <a:effectLst/>
                        </a:rPr>
                        <a:t> str) </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680920066"/>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6"/>
                        </a:rPr>
                        <a:t>append</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hlinkClick r:id="rId3" tooltip="class in java.lang"/>
                        </a:rPr>
                        <a:t>StringBuffer</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sb</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68826845"/>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7"/>
                        </a:rPr>
                        <a:t>capacity</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310055830"/>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char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8"/>
                        </a:rPr>
                        <a:t>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78250090"/>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9"/>
                        </a:rPr>
                        <a:t>delete</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7982494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0"/>
                        </a:rPr>
                        <a:t>deleteCharAt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352626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1"/>
                        </a:rPr>
                        <a:t>indexOf</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59707341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2"/>
                        </a:rPr>
                        <a:t>insert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offset, </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44853463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3"/>
                        </a:rPr>
                        <a:t>lastIndexOf</a:t>
                      </a:r>
                      <a:r>
                        <a:rPr kumimoji="0" lang="en-US" altLang="en-US" sz="2800" u="none" strike="noStrike" cap="none" normalizeH="0" baseline="0" dirty="0">
                          <a:ln>
                            <a:noFill/>
                          </a:ln>
                          <a:effectLst/>
                        </a:rPr>
                        <a:t>(</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08462287"/>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int</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4"/>
                        </a:rPr>
                        <a:t>length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985177797"/>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5"/>
                        </a:rPr>
                        <a:t>replace</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r>
                        <a:rPr kumimoji="0" lang="en-US" altLang="en-US" sz="2800" u="none" strike="noStrike" cap="none" normalizeH="0" baseline="0" dirty="0">
                          <a:ln>
                            <a:noFill/>
                          </a:ln>
                          <a:effectLst/>
                          <a:hlinkClick r:id="rId5" tooltip="class in java.lang"/>
                        </a:rPr>
                        <a:t>String</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str</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7235363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3" tooltip="class in java.lang"/>
                        </a:rPr>
                        <a:t>StringBuffer</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6"/>
                        </a:rPr>
                        <a:t>reverse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47344302"/>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7"/>
                        </a:rPr>
                        <a:t>setCharAt</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index, char </a:t>
                      </a:r>
                      <a:r>
                        <a:rPr kumimoji="0" lang="en-US" altLang="en-US" sz="2800" u="none" strike="noStrike" cap="none" normalizeH="0" baseline="0" dirty="0" err="1">
                          <a:ln>
                            <a:noFill/>
                          </a:ln>
                          <a:effectLst/>
                        </a:rPr>
                        <a:t>ch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47817167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void</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18"/>
                        </a:rPr>
                        <a:t>setLength</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a:t>
                      </a:r>
                      <a:r>
                        <a:rPr kumimoji="0" lang="en-US" altLang="en-US" sz="2800" u="none" strike="noStrike" cap="none" normalizeH="0" baseline="0" dirty="0" err="1">
                          <a:ln>
                            <a:noFill/>
                          </a:ln>
                          <a:effectLst/>
                        </a:rPr>
                        <a:t>newLength</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757022163"/>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19"/>
                        </a:rPr>
                        <a:t>substring</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776271645"/>
                  </a:ext>
                </a:extLst>
              </a:tr>
              <a:tr h="504809">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hlinkClick r:id="rId20"/>
                        </a:rPr>
                        <a:t>substring</a:t>
                      </a:r>
                      <a:r>
                        <a:rPr kumimoji="0" lang="en-US" altLang="en-US" sz="2800" u="none" strike="noStrike" cap="none" normalizeH="0" baseline="0" dirty="0">
                          <a:ln>
                            <a:noFill/>
                          </a:ln>
                          <a:effectLst/>
                        </a:rPr>
                        <a:t>(</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start, </a:t>
                      </a:r>
                      <a:r>
                        <a:rPr kumimoji="0" lang="en-US" altLang="en-US" sz="2800" u="none" strike="noStrike" cap="none" normalizeH="0" baseline="0" dirty="0" err="1">
                          <a:ln>
                            <a:noFill/>
                          </a:ln>
                          <a:effectLst/>
                        </a:rPr>
                        <a:t>int</a:t>
                      </a:r>
                      <a:r>
                        <a:rPr kumimoji="0" lang="en-US" altLang="en-US" sz="2800" u="none" strike="noStrike" cap="none" normalizeH="0" baseline="0" dirty="0">
                          <a:ln>
                            <a:noFill/>
                          </a:ln>
                          <a:effectLst/>
                        </a:rPr>
                        <a:t> end)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1802519938"/>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a:ln>
                            <a:noFill/>
                          </a:ln>
                          <a:effectLst/>
                        </a:rPr>
                        <a:t> </a:t>
                      </a:r>
                      <a:r>
                        <a:rPr kumimoji="0" lang="en-US" altLang="en-US" sz="2800" u="none" strike="noStrike" cap="none" normalizeH="0" baseline="0">
                          <a:ln>
                            <a:noFill/>
                          </a:ln>
                          <a:effectLst/>
                          <a:hlinkClick r:id="rId5" tooltip="class in java.lang"/>
                        </a:rPr>
                        <a:t>String</a:t>
                      </a:r>
                      <a:endParaRPr kumimoji="0" lang="en-US" altLang="en-US" sz="28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1"/>
                        </a:rPr>
                        <a:t>toString</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337638352"/>
                  </a:ext>
                </a:extLst>
              </a:tr>
              <a:tr h="504224">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a:ln>
                            <a:noFill/>
                          </a:ln>
                          <a:effectLst/>
                        </a:rPr>
                        <a:t> void</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horzOverflow="overflow"/>
                </a:tc>
                <a:tc>
                  <a:txBody>
                    <a:bodyPr/>
                    <a:lstStyle>
                      <a:lvl1pPr marL="342900" indent="-342900">
                        <a:spcBef>
                          <a:spcPct val="20000"/>
                        </a:spcBef>
                        <a:buClr>
                          <a:schemeClr val="hlink"/>
                        </a:buClr>
                        <a:defRPr sz="2000">
                          <a:solidFill>
                            <a:schemeClr val="tx1"/>
                          </a:solidFill>
                          <a:latin typeface="Arial" panose="020B0604020202020204" pitchFamily="34" charset="0"/>
                        </a:defRPr>
                      </a:lvl1pPr>
                      <a:lvl2pPr marL="742950" indent="-285750">
                        <a:spcBef>
                          <a:spcPct val="20000"/>
                        </a:spcBef>
                        <a:buClr>
                          <a:schemeClr val="hlink"/>
                        </a:buClr>
                        <a:defRPr sz="2000">
                          <a:solidFill>
                            <a:schemeClr val="tx1"/>
                          </a:solidFill>
                          <a:latin typeface="Arial" panose="020B0604020202020204" pitchFamily="34" charset="0"/>
                        </a:defRPr>
                      </a:lvl2pPr>
                      <a:lvl3pPr marL="1143000" indent="-228600">
                        <a:spcBef>
                          <a:spcPct val="20000"/>
                        </a:spcBef>
                        <a:buClr>
                          <a:schemeClr val="hlink"/>
                        </a:buClr>
                        <a:defRPr>
                          <a:solidFill>
                            <a:schemeClr val="tx1"/>
                          </a:solidFill>
                          <a:latin typeface="Arial" panose="020B0604020202020204" pitchFamily="34" charset="0"/>
                        </a:defRPr>
                      </a:lvl3pPr>
                      <a:lvl4pPr marL="1600200" indent="-228600">
                        <a:spcBef>
                          <a:spcPct val="20000"/>
                        </a:spcBef>
                        <a:buClr>
                          <a:schemeClr val="hlink"/>
                        </a:buClr>
                        <a:defRPr sz="1600">
                          <a:solidFill>
                            <a:schemeClr val="tx1"/>
                          </a:solidFill>
                          <a:latin typeface="Arial" panose="020B0604020202020204" pitchFamily="34" charset="0"/>
                        </a:defRPr>
                      </a:lvl4pPr>
                      <a:lvl5pPr marL="2057400" indent="-228600">
                        <a:spcBef>
                          <a:spcPct val="20000"/>
                        </a:spcBef>
                        <a:buClr>
                          <a:schemeClr val="hlink"/>
                        </a:buClr>
                        <a:buFont typeface="Arial" panose="020B0604020202020204" pitchFamily="34" charset="0"/>
                        <a:defRPr sz="1400">
                          <a:solidFill>
                            <a:schemeClr val="tx1"/>
                          </a:solidFill>
                          <a:latin typeface="Arial" panose="020B0604020202020204" pitchFamily="34" charset="0"/>
                        </a:defRPr>
                      </a:lvl5pPr>
                      <a:lvl6pPr marL="25146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6pPr>
                      <a:lvl7pPr marL="29718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7pPr>
                      <a:lvl8pPr marL="34290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8pPr>
                      <a:lvl9pPr marL="3886200" indent="-228600" fontAlgn="base">
                        <a:spcBef>
                          <a:spcPct val="20000"/>
                        </a:spcBef>
                        <a:spcAft>
                          <a:spcPct val="0"/>
                        </a:spcAft>
                        <a:buClr>
                          <a:schemeClr val="hlink"/>
                        </a:buClr>
                        <a:buFont typeface="Arial" panose="020B0604020202020204" pitchFamily="34" charset="0"/>
                        <a:defRPr sz="14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en-US" sz="2800" u="none" strike="noStrike" cap="none" normalizeH="0" baseline="0" dirty="0" err="1">
                          <a:ln>
                            <a:noFill/>
                          </a:ln>
                          <a:effectLst/>
                          <a:hlinkClick r:id="rId22"/>
                        </a:rPr>
                        <a:t>trimToSize</a:t>
                      </a:r>
                      <a:r>
                        <a:rPr kumimoji="0" lang="en-US" altLang="en-US" sz="2800" u="none" strike="noStrike" cap="none" normalizeH="0" baseline="0" dirty="0">
                          <a:ln>
                            <a:noFill/>
                          </a:ln>
                          <a:effectLst/>
                        </a:rPr>
                        <a:t>() </a:t>
                      </a:r>
                      <a:endPar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Courier New" panose="02070309020205020404" pitchFamily="49" charset="0"/>
                      </a:endParaRPr>
                    </a:p>
                  </a:txBody>
                  <a:tcPr anchor="ctr" horzOverflow="overflow"/>
                </a:tc>
                <a:extLst>
                  <a:ext uri="{0D108BD9-81ED-4DB2-BD59-A6C34878D82A}">
                    <a16:rowId xmlns:a16="http://schemas.microsoft.com/office/drawing/2014/main" xmlns="" val="2780046417"/>
                  </a:ext>
                </a:extLst>
              </a:tr>
            </a:tbl>
          </a:graphicData>
        </a:graphic>
      </p:graphicFrame>
    </p:spTree>
    <p:extLst>
      <p:ext uri="{BB962C8B-B14F-4D97-AF65-F5344CB8AC3E}">
        <p14:creationId xmlns:p14="http://schemas.microsoft.com/office/powerpoint/2010/main" val="11431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up)">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i="1" dirty="0">
                <a:solidFill>
                  <a:schemeClr val="accent3">
                    <a:lumMod val="75000"/>
                  </a:schemeClr>
                </a:solidFill>
                <a:ea typeface="Open Sans Semibold" panose="020B0706030804020204" pitchFamily="34" charset="0"/>
                <a:cs typeface="Open Sans Semibold" panose="020B0706030804020204" pitchFamily="34" charset="0"/>
              </a:rPr>
              <a:t>Wrapper </a:t>
            </a:r>
            <a:r>
              <a:rPr lang="en-US" sz="4400" dirty="0">
                <a:solidFill>
                  <a:schemeClr val="accent3">
                    <a:lumMod val="75000"/>
                  </a:schemeClr>
                </a:solidFill>
                <a:ea typeface="Open Sans Semibold" panose="020B0706030804020204" pitchFamily="34" charset="0"/>
                <a:cs typeface="Open Sans Semibold" panose="020B0706030804020204" pitchFamily="34" charset="0"/>
              </a:rPr>
              <a:t>Classes Constructors</a:t>
            </a:r>
          </a:p>
        </p:txBody>
      </p:sp>
      <p:cxnSp>
        <p:nvCxnSpPr>
          <p:cNvPr id="34" name="10 Conector recto"/>
          <p:cNvCxnSpPr>
            <a:cxnSpLocks/>
          </p:cNvCxnSpPr>
          <p:nvPr/>
        </p:nvCxnSpPr>
        <p:spPr>
          <a:xfrm>
            <a:off x="1905794" y="2763326"/>
            <a:ext cx="8763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Freeform 15433">
            <a:extLst>
              <a:ext uri="{FF2B5EF4-FFF2-40B4-BE49-F238E27FC236}">
                <a16:creationId xmlns:a16="http://schemas.microsoft.com/office/drawing/2014/main" xmlns="" id="{917B6E77-0F11-4D26-8790-B14D97E45E19}"/>
              </a:ext>
            </a:extLst>
          </p:cNvPr>
          <p:cNvSpPr>
            <a:spLocks noChangeAspect="1" noEditPoints="1"/>
          </p:cNvSpPr>
          <p:nvPr/>
        </p:nvSpPr>
        <p:spPr bwMode="auto">
          <a:xfrm>
            <a:off x="19559862" y="9182067"/>
            <a:ext cx="1995226" cy="1991491"/>
          </a:xfrm>
          <a:custGeom>
            <a:avLst/>
            <a:gdLst>
              <a:gd name="T0" fmla="*/ 567 w 1099"/>
              <a:gd name="T1" fmla="*/ 699 h 1097"/>
              <a:gd name="T2" fmla="*/ 721 w 1099"/>
              <a:gd name="T3" fmla="*/ 950 h 1097"/>
              <a:gd name="T4" fmla="*/ 646 w 1099"/>
              <a:gd name="T5" fmla="*/ 667 h 1097"/>
              <a:gd name="T6" fmla="*/ 311 w 1099"/>
              <a:gd name="T7" fmla="*/ 916 h 1097"/>
              <a:gd name="T8" fmla="*/ 532 w 1099"/>
              <a:gd name="T9" fmla="*/ 985 h 1097"/>
              <a:gd name="T10" fmla="*/ 452 w 1099"/>
              <a:gd name="T11" fmla="*/ 667 h 1097"/>
              <a:gd name="T12" fmla="*/ 669 w 1099"/>
              <a:gd name="T13" fmla="*/ 642 h 1097"/>
              <a:gd name="T14" fmla="*/ 954 w 1099"/>
              <a:gd name="T15" fmla="*/ 717 h 1097"/>
              <a:gd name="T16" fmla="*/ 701 w 1099"/>
              <a:gd name="T17" fmla="*/ 562 h 1097"/>
              <a:gd name="T18" fmla="*/ 147 w 1099"/>
              <a:gd name="T19" fmla="*/ 717 h 1097"/>
              <a:gd name="T20" fmla="*/ 430 w 1099"/>
              <a:gd name="T21" fmla="*/ 642 h 1097"/>
              <a:gd name="T22" fmla="*/ 112 w 1099"/>
              <a:gd name="T23" fmla="*/ 562 h 1097"/>
              <a:gd name="T24" fmla="*/ 495 w 1099"/>
              <a:gd name="T25" fmla="*/ 493 h 1097"/>
              <a:gd name="T26" fmla="*/ 477 w 1099"/>
              <a:gd name="T27" fmla="*/ 577 h 1097"/>
              <a:gd name="T28" fmla="*/ 549 w 1099"/>
              <a:gd name="T29" fmla="*/ 627 h 1097"/>
              <a:gd name="T30" fmla="*/ 621 w 1099"/>
              <a:gd name="T31" fmla="*/ 577 h 1097"/>
              <a:gd name="T32" fmla="*/ 604 w 1099"/>
              <a:gd name="T33" fmla="*/ 493 h 1097"/>
              <a:gd name="T34" fmla="*/ 870 w 1099"/>
              <a:gd name="T35" fmla="*/ 249 h 1097"/>
              <a:gd name="T36" fmla="*/ 701 w 1099"/>
              <a:gd name="T37" fmla="*/ 530 h 1097"/>
              <a:gd name="T38" fmla="*/ 952 w 1099"/>
              <a:gd name="T39" fmla="*/ 376 h 1097"/>
              <a:gd name="T40" fmla="*/ 229 w 1099"/>
              <a:gd name="T41" fmla="*/ 249 h 1097"/>
              <a:gd name="T42" fmla="*/ 122 w 1099"/>
              <a:gd name="T43" fmla="*/ 451 h 1097"/>
              <a:gd name="T44" fmla="*/ 410 w 1099"/>
              <a:gd name="T45" fmla="*/ 488 h 1097"/>
              <a:gd name="T46" fmla="*/ 567 w 1099"/>
              <a:gd name="T47" fmla="*/ 110 h 1097"/>
              <a:gd name="T48" fmla="*/ 644 w 1099"/>
              <a:gd name="T49" fmla="*/ 428 h 1097"/>
              <a:gd name="T50" fmla="*/ 718 w 1099"/>
              <a:gd name="T51" fmla="*/ 145 h 1097"/>
              <a:gd name="T52" fmla="*/ 532 w 1099"/>
              <a:gd name="T53" fmla="*/ 110 h 1097"/>
              <a:gd name="T54" fmla="*/ 313 w 1099"/>
              <a:gd name="T55" fmla="*/ 179 h 1097"/>
              <a:gd name="T56" fmla="*/ 492 w 1099"/>
              <a:gd name="T57" fmla="*/ 408 h 1097"/>
              <a:gd name="T58" fmla="*/ 549 w 1099"/>
              <a:gd name="T59" fmla="*/ 0 h 1097"/>
              <a:gd name="T60" fmla="*/ 661 w 1099"/>
              <a:gd name="T61" fmla="*/ 70 h 1097"/>
              <a:gd name="T62" fmla="*/ 798 w 1099"/>
              <a:gd name="T63" fmla="*/ 58 h 1097"/>
              <a:gd name="T64" fmla="*/ 857 w 1099"/>
              <a:gd name="T65" fmla="*/ 92 h 1097"/>
              <a:gd name="T66" fmla="*/ 912 w 1099"/>
              <a:gd name="T67" fmla="*/ 219 h 1097"/>
              <a:gd name="T68" fmla="*/ 1019 w 1099"/>
              <a:gd name="T69" fmla="*/ 264 h 1097"/>
              <a:gd name="T70" fmla="*/ 1012 w 1099"/>
              <a:gd name="T71" fmla="*/ 381 h 1097"/>
              <a:gd name="T72" fmla="*/ 1096 w 1099"/>
              <a:gd name="T73" fmla="*/ 490 h 1097"/>
              <a:gd name="T74" fmla="*/ 1099 w 1099"/>
              <a:gd name="T75" fmla="*/ 555 h 1097"/>
              <a:gd name="T76" fmla="*/ 1024 w 1099"/>
              <a:gd name="T77" fmla="*/ 672 h 1097"/>
              <a:gd name="T78" fmla="*/ 1044 w 1099"/>
              <a:gd name="T79" fmla="*/ 786 h 1097"/>
              <a:gd name="T80" fmla="*/ 944 w 1099"/>
              <a:gd name="T81" fmla="*/ 841 h 1097"/>
              <a:gd name="T82" fmla="*/ 900 w 1099"/>
              <a:gd name="T83" fmla="*/ 970 h 1097"/>
              <a:gd name="T84" fmla="*/ 848 w 1099"/>
              <a:gd name="T85" fmla="*/ 1010 h 1097"/>
              <a:gd name="T86" fmla="*/ 708 w 1099"/>
              <a:gd name="T87" fmla="*/ 1012 h 1097"/>
              <a:gd name="T88" fmla="*/ 626 w 1099"/>
              <a:gd name="T89" fmla="*/ 1092 h 1097"/>
              <a:gd name="T90" fmla="*/ 549 w 1099"/>
              <a:gd name="T91" fmla="*/ 1040 h 1097"/>
              <a:gd name="T92" fmla="*/ 447 w 1099"/>
              <a:gd name="T93" fmla="*/ 1087 h 1097"/>
              <a:gd name="T94" fmla="*/ 368 w 1099"/>
              <a:gd name="T95" fmla="*/ 1005 h 1097"/>
              <a:gd name="T96" fmla="*/ 231 w 1099"/>
              <a:gd name="T97" fmla="*/ 995 h 1097"/>
              <a:gd name="T98" fmla="*/ 179 w 1099"/>
              <a:gd name="T99" fmla="*/ 953 h 1097"/>
              <a:gd name="T100" fmla="*/ 142 w 1099"/>
              <a:gd name="T101" fmla="*/ 821 h 1097"/>
              <a:gd name="T102" fmla="*/ 42 w 1099"/>
              <a:gd name="T103" fmla="*/ 759 h 1097"/>
              <a:gd name="T104" fmla="*/ 70 w 1099"/>
              <a:gd name="T105" fmla="*/ 647 h 1097"/>
              <a:gd name="T106" fmla="*/ 2 w 1099"/>
              <a:gd name="T107" fmla="*/ 525 h 1097"/>
              <a:gd name="T108" fmla="*/ 7 w 1099"/>
              <a:gd name="T109" fmla="*/ 458 h 1097"/>
              <a:gd name="T110" fmla="*/ 99 w 1099"/>
              <a:gd name="T111" fmla="*/ 356 h 1097"/>
              <a:gd name="T112" fmla="*/ 97 w 1099"/>
              <a:gd name="T113" fmla="*/ 237 h 1097"/>
              <a:gd name="T114" fmla="*/ 209 w 1099"/>
              <a:gd name="T115" fmla="*/ 197 h 1097"/>
              <a:gd name="T116" fmla="*/ 271 w 1099"/>
              <a:gd name="T117" fmla="*/ 75 h 1097"/>
              <a:gd name="T118" fmla="*/ 333 w 1099"/>
              <a:gd name="T119" fmla="*/ 43 h 1097"/>
              <a:gd name="T120" fmla="*/ 467 w 1099"/>
              <a:gd name="T121" fmla="*/ 65 h 1097"/>
              <a:gd name="T122" fmla="*/ 549 w 1099"/>
              <a:gd name="T123" fmla="*/ 0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9" h="1097">
                <a:moveTo>
                  <a:pt x="646" y="667"/>
                </a:moveTo>
                <a:lnTo>
                  <a:pt x="609" y="689"/>
                </a:lnTo>
                <a:lnTo>
                  <a:pt x="567" y="699"/>
                </a:lnTo>
                <a:lnTo>
                  <a:pt x="567" y="985"/>
                </a:lnTo>
                <a:lnTo>
                  <a:pt x="646" y="975"/>
                </a:lnTo>
                <a:lnTo>
                  <a:pt x="721" y="950"/>
                </a:lnTo>
                <a:lnTo>
                  <a:pt x="788" y="916"/>
                </a:lnTo>
                <a:lnTo>
                  <a:pt x="848" y="868"/>
                </a:lnTo>
                <a:lnTo>
                  <a:pt x="646" y="667"/>
                </a:lnTo>
                <a:close/>
                <a:moveTo>
                  <a:pt x="452" y="667"/>
                </a:moveTo>
                <a:lnTo>
                  <a:pt x="251" y="868"/>
                </a:lnTo>
                <a:lnTo>
                  <a:pt x="311" y="916"/>
                </a:lnTo>
                <a:lnTo>
                  <a:pt x="380" y="950"/>
                </a:lnTo>
                <a:lnTo>
                  <a:pt x="452" y="975"/>
                </a:lnTo>
                <a:lnTo>
                  <a:pt x="532" y="985"/>
                </a:lnTo>
                <a:lnTo>
                  <a:pt x="532" y="699"/>
                </a:lnTo>
                <a:lnTo>
                  <a:pt x="490" y="689"/>
                </a:lnTo>
                <a:lnTo>
                  <a:pt x="452" y="667"/>
                </a:lnTo>
                <a:close/>
                <a:moveTo>
                  <a:pt x="701" y="562"/>
                </a:moveTo>
                <a:lnTo>
                  <a:pt x="691" y="605"/>
                </a:lnTo>
                <a:lnTo>
                  <a:pt x="669" y="642"/>
                </a:lnTo>
                <a:lnTo>
                  <a:pt x="872" y="843"/>
                </a:lnTo>
                <a:lnTo>
                  <a:pt x="917" y="784"/>
                </a:lnTo>
                <a:lnTo>
                  <a:pt x="954" y="717"/>
                </a:lnTo>
                <a:lnTo>
                  <a:pt x="977" y="642"/>
                </a:lnTo>
                <a:lnTo>
                  <a:pt x="987" y="562"/>
                </a:lnTo>
                <a:lnTo>
                  <a:pt x="701" y="562"/>
                </a:lnTo>
                <a:close/>
                <a:moveTo>
                  <a:pt x="112" y="562"/>
                </a:moveTo>
                <a:lnTo>
                  <a:pt x="122" y="642"/>
                </a:lnTo>
                <a:lnTo>
                  <a:pt x="147" y="717"/>
                </a:lnTo>
                <a:lnTo>
                  <a:pt x="181" y="784"/>
                </a:lnTo>
                <a:lnTo>
                  <a:pt x="229" y="843"/>
                </a:lnTo>
                <a:lnTo>
                  <a:pt x="430" y="642"/>
                </a:lnTo>
                <a:lnTo>
                  <a:pt x="408" y="605"/>
                </a:lnTo>
                <a:lnTo>
                  <a:pt x="398" y="562"/>
                </a:lnTo>
                <a:lnTo>
                  <a:pt x="112" y="562"/>
                </a:lnTo>
                <a:close/>
                <a:moveTo>
                  <a:pt x="549" y="470"/>
                </a:moveTo>
                <a:lnTo>
                  <a:pt x="519" y="475"/>
                </a:lnTo>
                <a:lnTo>
                  <a:pt x="495" y="493"/>
                </a:lnTo>
                <a:lnTo>
                  <a:pt x="477" y="518"/>
                </a:lnTo>
                <a:lnTo>
                  <a:pt x="472" y="547"/>
                </a:lnTo>
                <a:lnTo>
                  <a:pt x="477" y="577"/>
                </a:lnTo>
                <a:lnTo>
                  <a:pt x="495" y="602"/>
                </a:lnTo>
                <a:lnTo>
                  <a:pt x="519" y="620"/>
                </a:lnTo>
                <a:lnTo>
                  <a:pt x="549" y="627"/>
                </a:lnTo>
                <a:lnTo>
                  <a:pt x="579" y="620"/>
                </a:lnTo>
                <a:lnTo>
                  <a:pt x="604" y="602"/>
                </a:lnTo>
                <a:lnTo>
                  <a:pt x="621" y="577"/>
                </a:lnTo>
                <a:lnTo>
                  <a:pt x="626" y="547"/>
                </a:lnTo>
                <a:lnTo>
                  <a:pt x="621" y="518"/>
                </a:lnTo>
                <a:lnTo>
                  <a:pt x="604" y="493"/>
                </a:lnTo>
                <a:lnTo>
                  <a:pt x="579" y="475"/>
                </a:lnTo>
                <a:lnTo>
                  <a:pt x="549" y="470"/>
                </a:lnTo>
                <a:close/>
                <a:moveTo>
                  <a:pt x="870" y="249"/>
                </a:moveTo>
                <a:lnTo>
                  <a:pt x="669" y="453"/>
                </a:lnTo>
                <a:lnTo>
                  <a:pt x="688" y="488"/>
                </a:lnTo>
                <a:lnTo>
                  <a:pt x="701" y="530"/>
                </a:lnTo>
                <a:lnTo>
                  <a:pt x="987" y="530"/>
                </a:lnTo>
                <a:lnTo>
                  <a:pt x="977" y="451"/>
                </a:lnTo>
                <a:lnTo>
                  <a:pt x="952" y="376"/>
                </a:lnTo>
                <a:lnTo>
                  <a:pt x="917" y="309"/>
                </a:lnTo>
                <a:lnTo>
                  <a:pt x="870" y="249"/>
                </a:lnTo>
                <a:close/>
                <a:moveTo>
                  <a:pt x="229" y="249"/>
                </a:moveTo>
                <a:lnTo>
                  <a:pt x="184" y="309"/>
                </a:lnTo>
                <a:lnTo>
                  <a:pt x="147" y="376"/>
                </a:lnTo>
                <a:lnTo>
                  <a:pt x="122" y="451"/>
                </a:lnTo>
                <a:lnTo>
                  <a:pt x="112" y="530"/>
                </a:lnTo>
                <a:lnTo>
                  <a:pt x="398" y="530"/>
                </a:lnTo>
                <a:lnTo>
                  <a:pt x="410" y="488"/>
                </a:lnTo>
                <a:lnTo>
                  <a:pt x="432" y="453"/>
                </a:lnTo>
                <a:lnTo>
                  <a:pt x="229" y="249"/>
                </a:lnTo>
                <a:close/>
                <a:moveTo>
                  <a:pt x="567" y="110"/>
                </a:moveTo>
                <a:lnTo>
                  <a:pt x="567" y="396"/>
                </a:lnTo>
                <a:lnTo>
                  <a:pt x="606" y="408"/>
                </a:lnTo>
                <a:lnTo>
                  <a:pt x="644" y="428"/>
                </a:lnTo>
                <a:lnTo>
                  <a:pt x="845" y="227"/>
                </a:lnTo>
                <a:lnTo>
                  <a:pt x="785" y="179"/>
                </a:lnTo>
                <a:lnTo>
                  <a:pt x="718" y="145"/>
                </a:lnTo>
                <a:lnTo>
                  <a:pt x="646" y="120"/>
                </a:lnTo>
                <a:lnTo>
                  <a:pt x="567" y="110"/>
                </a:lnTo>
                <a:close/>
                <a:moveTo>
                  <a:pt x="532" y="110"/>
                </a:moveTo>
                <a:lnTo>
                  <a:pt x="455" y="120"/>
                </a:lnTo>
                <a:lnTo>
                  <a:pt x="380" y="145"/>
                </a:lnTo>
                <a:lnTo>
                  <a:pt x="313" y="179"/>
                </a:lnTo>
                <a:lnTo>
                  <a:pt x="254" y="227"/>
                </a:lnTo>
                <a:lnTo>
                  <a:pt x="455" y="428"/>
                </a:lnTo>
                <a:lnTo>
                  <a:pt x="492" y="408"/>
                </a:lnTo>
                <a:lnTo>
                  <a:pt x="532" y="396"/>
                </a:lnTo>
                <a:lnTo>
                  <a:pt x="532" y="110"/>
                </a:lnTo>
                <a:close/>
                <a:moveTo>
                  <a:pt x="549" y="0"/>
                </a:moveTo>
                <a:lnTo>
                  <a:pt x="624" y="3"/>
                </a:lnTo>
                <a:lnTo>
                  <a:pt x="631" y="65"/>
                </a:lnTo>
                <a:lnTo>
                  <a:pt x="661" y="70"/>
                </a:lnTo>
                <a:lnTo>
                  <a:pt x="691" y="18"/>
                </a:lnTo>
                <a:lnTo>
                  <a:pt x="746" y="35"/>
                </a:lnTo>
                <a:lnTo>
                  <a:pt x="798" y="58"/>
                </a:lnTo>
                <a:lnTo>
                  <a:pt x="785" y="117"/>
                </a:lnTo>
                <a:lnTo>
                  <a:pt x="810" y="132"/>
                </a:lnTo>
                <a:lnTo>
                  <a:pt x="857" y="92"/>
                </a:lnTo>
                <a:lnTo>
                  <a:pt x="902" y="127"/>
                </a:lnTo>
                <a:lnTo>
                  <a:pt x="944" y="165"/>
                </a:lnTo>
                <a:lnTo>
                  <a:pt x="912" y="219"/>
                </a:lnTo>
                <a:lnTo>
                  <a:pt x="932" y="242"/>
                </a:lnTo>
                <a:lnTo>
                  <a:pt x="987" y="217"/>
                </a:lnTo>
                <a:lnTo>
                  <a:pt x="1019" y="264"/>
                </a:lnTo>
                <a:lnTo>
                  <a:pt x="1046" y="314"/>
                </a:lnTo>
                <a:lnTo>
                  <a:pt x="999" y="356"/>
                </a:lnTo>
                <a:lnTo>
                  <a:pt x="1012" y="381"/>
                </a:lnTo>
                <a:lnTo>
                  <a:pt x="1071" y="376"/>
                </a:lnTo>
                <a:lnTo>
                  <a:pt x="1086" y="433"/>
                </a:lnTo>
                <a:lnTo>
                  <a:pt x="1096" y="490"/>
                </a:lnTo>
                <a:lnTo>
                  <a:pt x="1039" y="513"/>
                </a:lnTo>
                <a:lnTo>
                  <a:pt x="1039" y="538"/>
                </a:lnTo>
                <a:lnTo>
                  <a:pt x="1099" y="555"/>
                </a:lnTo>
                <a:lnTo>
                  <a:pt x="1094" y="612"/>
                </a:lnTo>
                <a:lnTo>
                  <a:pt x="1086" y="669"/>
                </a:lnTo>
                <a:lnTo>
                  <a:pt x="1024" y="672"/>
                </a:lnTo>
                <a:lnTo>
                  <a:pt x="1017" y="697"/>
                </a:lnTo>
                <a:lnTo>
                  <a:pt x="1066" y="732"/>
                </a:lnTo>
                <a:lnTo>
                  <a:pt x="1044" y="786"/>
                </a:lnTo>
                <a:lnTo>
                  <a:pt x="1017" y="836"/>
                </a:lnTo>
                <a:lnTo>
                  <a:pt x="959" y="819"/>
                </a:lnTo>
                <a:lnTo>
                  <a:pt x="944" y="841"/>
                </a:lnTo>
                <a:lnTo>
                  <a:pt x="979" y="888"/>
                </a:lnTo>
                <a:lnTo>
                  <a:pt x="942" y="933"/>
                </a:lnTo>
                <a:lnTo>
                  <a:pt x="900" y="970"/>
                </a:lnTo>
                <a:lnTo>
                  <a:pt x="850" y="935"/>
                </a:lnTo>
                <a:lnTo>
                  <a:pt x="830" y="950"/>
                </a:lnTo>
                <a:lnTo>
                  <a:pt x="848" y="1010"/>
                </a:lnTo>
                <a:lnTo>
                  <a:pt x="798" y="1037"/>
                </a:lnTo>
                <a:lnTo>
                  <a:pt x="746" y="1062"/>
                </a:lnTo>
                <a:lnTo>
                  <a:pt x="708" y="1012"/>
                </a:lnTo>
                <a:lnTo>
                  <a:pt x="686" y="1020"/>
                </a:lnTo>
                <a:lnTo>
                  <a:pt x="683" y="1080"/>
                </a:lnTo>
                <a:lnTo>
                  <a:pt x="626" y="1092"/>
                </a:lnTo>
                <a:lnTo>
                  <a:pt x="569" y="1097"/>
                </a:lnTo>
                <a:lnTo>
                  <a:pt x="552" y="1040"/>
                </a:lnTo>
                <a:lnTo>
                  <a:pt x="549" y="1040"/>
                </a:lnTo>
                <a:lnTo>
                  <a:pt x="527" y="1037"/>
                </a:lnTo>
                <a:lnTo>
                  <a:pt x="505" y="1095"/>
                </a:lnTo>
                <a:lnTo>
                  <a:pt x="447" y="1087"/>
                </a:lnTo>
                <a:lnTo>
                  <a:pt x="390" y="1075"/>
                </a:lnTo>
                <a:lnTo>
                  <a:pt x="393" y="1012"/>
                </a:lnTo>
                <a:lnTo>
                  <a:pt x="368" y="1005"/>
                </a:lnTo>
                <a:lnTo>
                  <a:pt x="331" y="1052"/>
                </a:lnTo>
                <a:lnTo>
                  <a:pt x="278" y="1025"/>
                </a:lnTo>
                <a:lnTo>
                  <a:pt x="231" y="995"/>
                </a:lnTo>
                <a:lnTo>
                  <a:pt x="251" y="938"/>
                </a:lnTo>
                <a:lnTo>
                  <a:pt x="231" y="920"/>
                </a:lnTo>
                <a:lnTo>
                  <a:pt x="179" y="953"/>
                </a:lnTo>
                <a:lnTo>
                  <a:pt x="139" y="913"/>
                </a:lnTo>
                <a:lnTo>
                  <a:pt x="102" y="868"/>
                </a:lnTo>
                <a:lnTo>
                  <a:pt x="142" y="821"/>
                </a:lnTo>
                <a:lnTo>
                  <a:pt x="127" y="796"/>
                </a:lnTo>
                <a:lnTo>
                  <a:pt x="67" y="811"/>
                </a:lnTo>
                <a:lnTo>
                  <a:pt x="42" y="759"/>
                </a:lnTo>
                <a:lnTo>
                  <a:pt x="25" y="707"/>
                </a:lnTo>
                <a:lnTo>
                  <a:pt x="75" y="674"/>
                </a:lnTo>
                <a:lnTo>
                  <a:pt x="70" y="647"/>
                </a:lnTo>
                <a:lnTo>
                  <a:pt x="7" y="639"/>
                </a:lnTo>
                <a:lnTo>
                  <a:pt x="0" y="547"/>
                </a:lnTo>
                <a:lnTo>
                  <a:pt x="2" y="525"/>
                </a:lnTo>
                <a:lnTo>
                  <a:pt x="60" y="513"/>
                </a:lnTo>
                <a:lnTo>
                  <a:pt x="65" y="483"/>
                </a:lnTo>
                <a:lnTo>
                  <a:pt x="7" y="458"/>
                </a:lnTo>
                <a:lnTo>
                  <a:pt x="20" y="401"/>
                </a:lnTo>
                <a:lnTo>
                  <a:pt x="37" y="349"/>
                </a:lnTo>
                <a:lnTo>
                  <a:pt x="99" y="356"/>
                </a:lnTo>
                <a:lnTo>
                  <a:pt x="112" y="329"/>
                </a:lnTo>
                <a:lnTo>
                  <a:pt x="67" y="286"/>
                </a:lnTo>
                <a:lnTo>
                  <a:pt x="97" y="237"/>
                </a:lnTo>
                <a:lnTo>
                  <a:pt x="132" y="192"/>
                </a:lnTo>
                <a:lnTo>
                  <a:pt x="186" y="219"/>
                </a:lnTo>
                <a:lnTo>
                  <a:pt x="209" y="197"/>
                </a:lnTo>
                <a:lnTo>
                  <a:pt x="181" y="142"/>
                </a:lnTo>
                <a:lnTo>
                  <a:pt x="224" y="107"/>
                </a:lnTo>
                <a:lnTo>
                  <a:pt x="271" y="75"/>
                </a:lnTo>
                <a:lnTo>
                  <a:pt x="313" y="117"/>
                </a:lnTo>
                <a:lnTo>
                  <a:pt x="343" y="105"/>
                </a:lnTo>
                <a:lnTo>
                  <a:pt x="333" y="43"/>
                </a:lnTo>
                <a:lnTo>
                  <a:pt x="385" y="25"/>
                </a:lnTo>
                <a:lnTo>
                  <a:pt x="440" y="10"/>
                </a:lnTo>
                <a:lnTo>
                  <a:pt x="467" y="65"/>
                </a:lnTo>
                <a:lnTo>
                  <a:pt x="500" y="60"/>
                </a:lnTo>
                <a:lnTo>
                  <a:pt x="510" y="0"/>
                </a:lnTo>
                <a:lnTo>
                  <a:pt x="549" y="0"/>
                </a:lnTo>
                <a:close/>
              </a:path>
            </a:pathLst>
          </a:custGeom>
          <a:solidFill>
            <a:schemeClr val="accent3">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chemeClr val="tx1"/>
              </a:solidFill>
            </a:endParaRPr>
          </a:p>
        </p:txBody>
      </p:sp>
      <p:grpSp>
        <p:nvGrpSpPr>
          <p:cNvPr id="7" name="Group 3">
            <a:extLst>
              <a:ext uri="{FF2B5EF4-FFF2-40B4-BE49-F238E27FC236}">
                <a16:creationId xmlns:a16="http://schemas.microsoft.com/office/drawing/2014/main" xmlns="" id="{8FF3B8A7-F5EA-42B4-A4E2-60CCCF607E63}"/>
              </a:ext>
            </a:extLst>
          </p:cNvPr>
          <p:cNvGrpSpPr>
            <a:grpSpLocks/>
          </p:cNvGrpSpPr>
          <p:nvPr/>
        </p:nvGrpSpPr>
        <p:grpSpPr bwMode="auto">
          <a:xfrm>
            <a:off x="1905794" y="3048794"/>
            <a:ext cx="17373600" cy="9372600"/>
            <a:chOff x="365" y="880"/>
            <a:chExt cx="4686" cy="2564"/>
          </a:xfrm>
        </p:grpSpPr>
        <p:sp>
          <p:nvSpPr>
            <p:cNvPr id="8" name="Rectangle 4">
              <a:extLst>
                <a:ext uri="{FF2B5EF4-FFF2-40B4-BE49-F238E27FC236}">
                  <a16:creationId xmlns:a16="http://schemas.microsoft.com/office/drawing/2014/main" xmlns="" id="{F915DAF7-82D8-4DF5-A6E1-3D634E2E9079}"/>
                </a:ext>
              </a:extLst>
            </p:cNvPr>
            <p:cNvSpPr>
              <a:spLocks noChangeArrowheads="1"/>
            </p:cNvSpPr>
            <p:nvPr/>
          </p:nvSpPr>
          <p:spPr bwMode="auto">
            <a:xfrm>
              <a:off x="2857" y="3160"/>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dirty="0"/>
                <a:t>short or String</a:t>
              </a:r>
            </a:p>
          </p:txBody>
        </p:sp>
        <p:sp>
          <p:nvSpPr>
            <p:cNvPr id="9" name="Rectangle 5">
              <a:extLst>
                <a:ext uri="{FF2B5EF4-FFF2-40B4-BE49-F238E27FC236}">
                  <a16:creationId xmlns:a16="http://schemas.microsoft.com/office/drawing/2014/main" xmlns="" id="{FA00242D-E38C-4F5D-B7B2-B7C4783184B2}"/>
                </a:ext>
              </a:extLst>
            </p:cNvPr>
            <p:cNvSpPr>
              <a:spLocks noChangeArrowheads="1"/>
            </p:cNvSpPr>
            <p:nvPr/>
          </p:nvSpPr>
          <p:spPr bwMode="auto">
            <a:xfrm>
              <a:off x="1473" y="3160"/>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Short</a:t>
              </a:r>
            </a:p>
          </p:txBody>
        </p:sp>
        <p:sp>
          <p:nvSpPr>
            <p:cNvPr id="10" name="Rectangle 6">
              <a:extLst>
                <a:ext uri="{FF2B5EF4-FFF2-40B4-BE49-F238E27FC236}">
                  <a16:creationId xmlns:a16="http://schemas.microsoft.com/office/drawing/2014/main" xmlns="" id="{2398E584-601F-4E88-BB73-1B0800688811}"/>
                </a:ext>
              </a:extLst>
            </p:cNvPr>
            <p:cNvSpPr>
              <a:spLocks noChangeArrowheads="1"/>
            </p:cNvSpPr>
            <p:nvPr/>
          </p:nvSpPr>
          <p:spPr bwMode="auto">
            <a:xfrm>
              <a:off x="365" y="3160"/>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short</a:t>
              </a:r>
            </a:p>
          </p:txBody>
        </p:sp>
        <p:sp>
          <p:nvSpPr>
            <p:cNvPr id="11" name="Rectangle 7">
              <a:extLst>
                <a:ext uri="{FF2B5EF4-FFF2-40B4-BE49-F238E27FC236}">
                  <a16:creationId xmlns:a16="http://schemas.microsoft.com/office/drawing/2014/main" xmlns="" id="{C503F4E0-A04F-460E-A98F-FAEF5803D4A5}"/>
                </a:ext>
              </a:extLst>
            </p:cNvPr>
            <p:cNvSpPr>
              <a:spLocks noChangeArrowheads="1"/>
            </p:cNvSpPr>
            <p:nvPr/>
          </p:nvSpPr>
          <p:spPr bwMode="auto">
            <a:xfrm>
              <a:off x="2857" y="2875"/>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 or String</a:t>
              </a:r>
            </a:p>
          </p:txBody>
        </p:sp>
        <p:sp>
          <p:nvSpPr>
            <p:cNvPr id="13" name="Rectangle 8">
              <a:extLst>
                <a:ext uri="{FF2B5EF4-FFF2-40B4-BE49-F238E27FC236}">
                  <a16:creationId xmlns:a16="http://schemas.microsoft.com/office/drawing/2014/main" xmlns="" id="{C2F44AD1-6904-4623-B717-DEE6725098E1}"/>
                </a:ext>
              </a:extLst>
            </p:cNvPr>
            <p:cNvSpPr>
              <a:spLocks noChangeArrowheads="1"/>
            </p:cNvSpPr>
            <p:nvPr/>
          </p:nvSpPr>
          <p:spPr bwMode="auto">
            <a:xfrm>
              <a:off x="1473" y="2875"/>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a:t>
              </a:r>
            </a:p>
          </p:txBody>
        </p:sp>
        <p:sp>
          <p:nvSpPr>
            <p:cNvPr id="14" name="Rectangle 9">
              <a:extLst>
                <a:ext uri="{FF2B5EF4-FFF2-40B4-BE49-F238E27FC236}">
                  <a16:creationId xmlns:a16="http://schemas.microsoft.com/office/drawing/2014/main" xmlns="" id="{017D0ECC-88C0-46C2-9C67-9542333EA5C9}"/>
                </a:ext>
              </a:extLst>
            </p:cNvPr>
            <p:cNvSpPr>
              <a:spLocks noChangeArrowheads="1"/>
            </p:cNvSpPr>
            <p:nvPr/>
          </p:nvSpPr>
          <p:spPr bwMode="auto">
            <a:xfrm>
              <a:off x="365" y="2875"/>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long </a:t>
              </a:r>
            </a:p>
          </p:txBody>
        </p:sp>
        <p:sp>
          <p:nvSpPr>
            <p:cNvPr id="15" name="Rectangle 10">
              <a:extLst>
                <a:ext uri="{FF2B5EF4-FFF2-40B4-BE49-F238E27FC236}">
                  <a16:creationId xmlns:a16="http://schemas.microsoft.com/office/drawing/2014/main" xmlns="" id="{A0806A08-65DA-4379-B550-4F08B48C2EA3}"/>
                </a:ext>
              </a:extLst>
            </p:cNvPr>
            <p:cNvSpPr>
              <a:spLocks noChangeArrowheads="1"/>
            </p:cNvSpPr>
            <p:nvPr/>
          </p:nvSpPr>
          <p:spPr bwMode="auto">
            <a:xfrm>
              <a:off x="2857" y="2591"/>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 or String</a:t>
              </a:r>
            </a:p>
          </p:txBody>
        </p:sp>
        <p:sp>
          <p:nvSpPr>
            <p:cNvPr id="16" name="Rectangle 11">
              <a:extLst>
                <a:ext uri="{FF2B5EF4-FFF2-40B4-BE49-F238E27FC236}">
                  <a16:creationId xmlns:a16="http://schemas.microsoft.com/office/drawing/2014/main" xmlns="" id="{8A81DC44-CF5E-4CDD-BBCB-F3A1930F4178}"/>
                </a:ext>
              </a:extLst>
            </p:cNvPr>
            <p:cNvSpPr>
              <a:spLocks noChangeArrowheads="1"/>
            </p:cNvSpPr>
            <p:nvPr/>
          </p:nvSpPr>
          <p:spPr bwMode="auto">
            <a:xfrm>
              <a:off x="1473" y="2591"/>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Integer</a:t>
              </a:r>
            </a:p>
          </p:txBody>
        </p:sp>
        <p:sp>
          <p:nvSpPr>
            <p:cNvPr id="17" name="Rectangle 12">
              <a:extLst>
                <a:ext uri="{FF2B5EF4-FFF2-40B4-BE49-F238E27FC236}">
                  <a16:creationId xmlns:a16="http://schemas.microsoft.com/office/drawing/2014/main" xmlns="" id="{283A4B27-9C30-4002-9E73-088BF63FA19F}"/>
                </a:ext>
              </a:extLst>
            </p:cNvPr>
            <p:cNvSpPr>
              <a:spLocks noChangeArrowheads="1"/>
            </p:cNvSpPr>
            <p:nvPr/>
          </p:nvSpPr>
          <p:spPr bwMode="auto">
            <a:xfrm>
              <a:off x="365" y="2591"/>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int</a:t>
              </a:r>
            </a:p>
          </p:txBody>
        </p:sp>
        <p:sp>
          <p:nvSpPr>
            <p:cNvPr id="18" name="Rectangle 13">
              <a:extLst>
                <a:ext uri="{FF2B5EF4-FFF2-40B4-BE49-F238E27FC236}">
                  <a16:creationId xmlns:a16="http://schemas.microsoft.com/office/drawing/2014/main" xmlns="" id="{F10938E7-CA47-41B8-B781-2ABEF17AD754}"/>
                </a:ext>
              </a:extLst>
            </p:cNvPr>
            <p:cNvSpPr>
              <a:spLocks noChangeArrowheads="1"/>
            </p:cNvSpPr>
            <p:nvPr/>
          </p:nvSpPr>
          <p:spPr bwMode="auto">
            <a:xfrm>
              <a:off x="2857" y="2306"/>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 double, or String</a:t>
              </a:r>
            </a:p>
          </p:txBody>
        </p:sp>
        <p:sp>
          <p:nvSpPr>
            <p:cNvPr id="19" name="Rectangle 14">
              <a:extLst>
                <a:ext uri="{FF2B5EF4-FFF2-40B4-BE49-F238E27FC236}">
                  <a16:creationId xmlns:a16="http://schemas.microsoft.com/office/drawing/2014/main" xmlns="" id="{CED85670-AD3D-4386-BE6E-EB2D92C62FB9}"/>
                </a:ext>
              </a:extLst>
            </p:cNvPr>
            <p:cNvSpPr>
              <a:spLocks noChangeArrowheads="1"/>
            </p:cNvSpPr>
            <p:nvPr/>
          </p:nvSpPr>
          <p:spPr bwMode="auto">
            <a:xfrm>
              <a:off x="1473" y="2306"/>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a:t>
              </a:r>
            </a:p>
          </p:txBody>
        </p:sp>
        <p:sp>
          <p:nvSpPr>
            <p:cNvPr id="20" name="Rectangle 15">
              <a:extLst>
                <a:ext uri="{FF2B5EF4-FFF2-40B4-BE49-F238E27FC236}">
                  <a16:creationId xmlns:a16="http://schemas.microsoft.com/office/drawing/2014/main" xmlns="" id="{A999F719-A989-429C-BFD9-79CA4314CA06}"/>
                </a:ext>
              </a:extLst>
            </p:cNvPr>
            <p:cNvSpPr>
              <a:spLocks noChangeArrowheads="1"/>
            </p:cNvSpPr>
            <p:nvPr/>
          </p:nvSpPr>
          <p:spPr bwMode="auto">
            <a:xfrm>
              <a:off x="365" y="2306"/>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float</a:t>
              </a:r>
            </a:p>
          </p:txBody>
        </p:sp>
        <p:sp>
          <p:nvSpPr>
            <p:cNvPr id="21" name="Rectangle 16">
              <a:extLst>
                <a:ext uri="{FF2B5EF4-FFF2-40B4-BE49-F238E27FC236}">
                  <a16:creationId xmlns:a16="http://schemas.microsoft.com/office/drawing/2014/main" xmlns="" id="{39A39E57-7510-415A-85E8-D70E664DFA02}"/>
                </a:ext>
              </a:extLst>
            </p:cNvPr>
            <p:cNvSpPr>
              <a:spLocks noChangeArrowheads="1"/>
            </p:cNvSpPr>
            <p:nvPr/>
          </p:nvSpPr>
          <p:spPr bwMode="auto">
            <a:xfrm>
              <a:off x="2857" y="2022"/>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 or String</a:t>
              </a:r>
            </a:p>
          </p:txBody>
        </p:sp>
        <p:sp>
          <p:nvSpPr>
            <p:cNvPr id="22" name="Rectangle 17">
              <a:extLst>
                <a:ext uri="{FF2B5EF4-FFF2-40B4-BE49-F238E27FC236}">
                  <a16:creationId xmlns:a16="http://schemas.microsoft.com/office/drawing/2014/main" xmlns="" id="{C669139F-77F6-4992-97A8-DC3A0F484E9D}"/>
                </a:ext>
              </a:extLst>
            </p:cNvPr>
            <p:cNvSpPr>
              <a:spLocks noChangeArrowheads="1"/>
            </p:cNvSpPr>
            <p:nvPr/>
          </p:nvSpPr>
          <p:spPr bwMode="auto">
            <a:xfrm>
              <a:off x="1473" y="2022"/>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a:t>
              </a:r>
            </a:p>
          </p:txBody>
        </p:sp>
        <p:sp>
          <p:nvSpPr>
            <p:cNvPr id="23" name="Rectangle 18">
              <a:extLst>
                <a:ext uri="{FF2B5EF4-FFF2-40B4-BE49-F238E27FC236}">
                  <a16:creationId xmlns:a16="http://schemas.microsoft.com/office/drawing/2014/main" xmlns="" id="{43E9B22B-5A51-45E6-B935-92EA3602E1AE}"/>
                </a:ext>
              </a:extLst>
            </p:cNvPr>
            <p:cNvSpPr>
              <a:spLocks noChangeArrowheads="1"/>
            </p:cNvSpPr>
            <p:nvPr/>
          </p:nvSpPr>
          <p:spPr bwMode="auto">
            <a:xfrm>
              <a:off x="365" y="2022"/>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double</a:t>
              </a:r>
            </a:p>
          </p:txBody>
        </p:sp>
        <p:sp>
          <p:nvSpPr>
            <p:cNvPr id="24" name="Rectangle 19">
              <a:extLst>
                <a:ext uri="{FF2B5EF4-FFF2-40B4-BE49-F238E27FC236}">
                  <a16:creationId xmlns:a16="http://schemas.microsoft.com/office/drawing/2014/main" xmlns="" id="{45232EEC-8096-46C9-BD42-FED87845754A}"/>
                </a:ext>
              </a:extLst>
            </p:cNvPr>
            <p:cNvSpPr>
              <a:spLocks noChangeArrowheads="1"/>
            </p:cNvSpPr>
            <p:nvPr/>
          </p:nvSpPr>
          <p:spPr bwMode="auto">
            <a:xfrm>
              <a:off x="2857" y="1737"/>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t>
              </a:r>
            </a:p>
          </p:txBody>
        </p:sp>
        <p:sp>
          <p:nvSpPr>
            <p:cNvPr id="25" name="Rectangle 20">
              <a:extLst>
                <a:ext uri="{FF2B5EF4-FFF2-40B4-BE49-F238E27FC236}">
                  <a16:creationId xmlns:a16="http://schemas.microsoft.com/office/drawing/2014/main" xmlns="" id="{F88C760C-1CB7-4BB7-AFE7-01DFFA86500B}"/>
                </a:ext>
              </a:extLst>
            </p:cNvPr>
            <p:cNvSpPr>
              <a:spLocks noChangeArrowheads="1"/>
            </p:cNvSpPr>
            <p:nvPr/>
          </p:nvSpPr>
          <p:spPr bwMode="auto">
            <a:xfrm>
              <a:off x="1473" y="1737"/>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Character</a:t>
              </a:r>
            </a:p>
          </p:txBody>
        </p:sp>
        <p:sp>
          <p:nvSpPr>
            <p:cNvPr id="26" name="Rectangle 21">
              <a:extLst>
                <a:ext uri="{FF2B5EF4-FFF2-40B4-BE49-F238E27FC236}">
                  <a16:creationId xmlns:a16="http://schemas.microsoft.com/office/drawing/2014/main" xmlns="" id="{E1FDD73C-4E92-428F-8BA4-5D2F641224DD}"/>
                </a:ext>
              </a:extLst>
            </p:cNvPr>
            <p:cNvSpPr>
              <a:spLocks noChangeArrowheads="1"/>
            </p:cNvSpPr>
            <p:nvPr/>
          </p:nvSpPr>
          <p:spPr bwMode="auto">
            <a:xfrm>
              <a:off x="365" y="1737"/>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char</a:t>
              </a:r>
            </a:p>
          </p:txBody>
        </p:sp>
        <p:sp>
          <p:nvSpPr>
            <p:cNvPr id="27" name="Rectangle 22">
              <a:extLst>
                <a:ext uri="{FF2B5EF4-FFF2-40B4-BE49-F238E27FC236}">
                  <a16:creationId xmlns:a16="http://schemas.microsoft.com/office/drawing/2014/main" xmlns="" id="{29366492-9148-406E-A1E6-688B814D6C09}"/>
                </a:ext>
              </a:extLst>
            </p:cNvPr>
            <p:cNvSpPr>
              <a:spLocks noChangeArrowheads="1"/>
            </p:cNvSpPr>
            <p:nvPr/>
          </p:nvSpPr>
          <p:spPr bwMode="auto">
            <a:xfrm>
              <a:off x="2857" y="1453"/>
              <a:ext cx="2194"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 of String</a:t>
              </a:r>
            </a:p>
          </p:txBody>
        </p:sp>
        <p:sp>
          <p:nvSpPr>
            <p:cNvPr id="28" name="Rectangle 23">
              <a:extLst>
                <a:ext uri="{FF2B5EF4-FFF2-40B4-BE49-F238E27FC236}">
                  <a16:creationId xmlns:a16="http://schemas.microsoft.com/office/drawing/2014/main" xmlns="" id="{D966E467-BCF9-4B48-AE26-F8B855D5494F}"/>
                </a:ext>
              </a:extLst>
            </p:cNvPr>
            <p:cNvSpPr>
              <a:spLocks noChangeArrowheads="1"/>
            </p:cNvSpPr>
            <p:nvPr/>
          </p:nvSpPr>
          <p:spPr bwMode="auto">
            <a:xfrm>
              <a:off x="1473" y="1453"/>
              <a:ext cx="13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a:t>
              </a:r>
            </a:p>
          </p:txBody>
        </p:sp>
        <p:sp>
          <p:nvSpPr>
            <p:cNvPr id="29" name="Rectangle 24">
              <a:extLst>
                <a:ext uri="{FF2B5EF4-FFF2-40B4-BE49-F238E27FC236}">
                  <a16:creationId xmlns:a16="http://schemas.microsoft.com/office/drawing/2014/main" xmlns="" id="{7CED959B-B1C9-4590-9913-419823657EE3}"/>
                </a:ext>
              </a:extLst>
            </p:cNvPr>
            <p:cNvSpPr>
              <a:spLocks noChangeArrowheads="1"/>
            </p:cNvSpPr>
            <p:nvPr/>
          </p:nvSpPr>
          <p:spPr bwMode="auto">
            <a:xfrm>
              <a:off x="365" y="1453"/>
              <a:ext cx="1108" cy="284"/>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byte </a:t>
              </a:r>
            </a:p>
          </p:txBody>
        </p:sp>
        <p:sp>
          <p:nvSpPr>
            <p:cNvPr id="30" name="Rectangle 25">
              <a:extLst>
                <a:ext uri="{FF2B5EF4-FFF2-40B4-BE49-F238E27FC236}">
                  <a16:creationId xmlns:a16="http://schemas.microsoft.com/office/drawing/2014/main" xmlns="" id="{6C6AA297-65E3-499D-B73B-091F541D5E27}"/>
                </a:ext>
              </a:extLst>
            </p:cNvPr>
            <p:cNvSpPr>
              <a:spLocks noChangeArrowheads="1"/>
            </p:cNvSpPr>
            <p:nvPr/>
          </p:nvSpPr>
          <p:spPr bwMode="auto">
            <a:xfrm>
              <a:off x="2857" y="1168"/>
              <a:ext cx="2194"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 or String or null</a:t>
              </a:r>
            </a:p>
          </p:txBody>
        </p:sp>
        <p:sp>
          <p:nvSpPr>
            <p:cNvPr id="31" name="Rectangle 26">
              <a:extLst>
                <a:ext uri="{FF2B5EF4-FFF2-40B4-BE49-F238E27FC236}">
                  <a16:creationId xmlns:a16="http://schemas.microsoft.com/office/drawing/2014/main" xmlns="" id="{837B8068-6F5F-4549-91D3-6EAFC469A91C}"/>
                </a:ext>
              </a:extLst>
            </p:cNvPr>
            <p:cNvSpPr>
              <a:spLocks noChangeArrowheads="1"/>
            </p:cNvSpPr>
            <p:nvPr/>
          </p:nvSpPr>
          <p:spPr bwMode="auto">
            <a:xfrm>
              <a:off x="1473" y="1168"/>
              <a:ext cx="1384"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a:t>
              </a:r>
            </a:p>
          </p:txBody>
        </p:sp>
        <p:sp>
          <p:nvSpPr>
            <p:cNvPr id="32" name="Rectangle 27">
              <a:extLst>
                <a:ext uri="{FF2B5EF4-FFF2-40B4-BE49-F238E27FC236}">
                  <a16:creationId xmlns:a16="http://schemas.microsoft.com/office/drawing/2014/main" xmlns="" id="{116733EF-591B-4498-8881-C6916FD0A65C}"/>
                </a:ext>
              </a:extLst>
            </p:cNvPr>
            <p:cNvSpPr>
              <a:spLocks noChangeArrowheads="1"/>
            </p:cNvSpPr>
            <p:nvPr/>
          </p:nvSpPr>
          <p:spPr bwMode="auto">
            <a:xfrm>
              <a:off x="365" y="1168"/>
              <a:ext cx="1108" cy="285"/>
            </a:xfrm>
            <a:prstGeom prst="rect">
              <a:avLst/>
            </a:prstGeom>
            <a:solidFill>
              <a:schemeClr val="bg2">
                <a:alpha val="25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b="0"/>
                <a:t>boolean</a:t>
              </a:r>
            </a:p>
          </p:txBody>
        </p:sp>
        <p:sp>
          <p:nvSpPr>
            <p:cNvPr id="35" name="Rectangle 28">
              <a:extLst>
                <a:ext uri="{FF2B5EF4-FFF2-40B4-BE49-F238E27FC236}">
                  <a16:creationId xmlns:a16="http://schemas.microsoft.com/office/drawing/2014/main" xmlns="" id="{D9E3D501-908B-4BDC-BEBE-FC8D96F817A6}"/>
                </a:ext>
              </a:extLst>
            </p:cNvPr>
            <p:cNvSpPr>
              <a:spLocks noChangeArrowheads="1"/>
            </p:cNvSpPr>
            <p:nvPr/>
          </p:nvSpPr>
          <p:spPr bwMode="auto">
            <a:xfrm>
              <a:off x="2857" y="880"/>
              <a:ext cx="2194"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dirty="0">
                  <a:solidFill>
                    <a:schemeClr val="bg1"/>
                  </a:solidFill>
                </a:rPr>
                <a:t>Constructor Arguments</a:t>
              </a:r>
            </a:p>
          </p:txBody>
        </p:sp>
        <p:sp>
          <p:nvSpPr>
            <p:cNvPr id="36" name="Rectangle 29">
              <a:extLst>
                <a:ext uri="{FF2B5EF4-FFF2-40B4-BE49-F238E27FC236}">
                  <a16:creationId xmlns:a16="http://schemas.microsoft.com/office/drawing/2014/main" xmlns="" id="{907FB32B-1F0C-4CD2-891D-BC08E4477DE3}"/>
                </a:ext>
              </a:extLst>
            </p:cNvPr>
            <p:cNvSpPr>
              <a:spLocks noChangeArrowheads="1"/>
            </p:cNvSpPr>
            <p:nvPr/>
          </p:nvSpPr>
          <p:spPr bwMode="auto">
            <a:xfrm>
              <a:off x="1473" y="880"/>
              <a:ext cx="1384"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a:solidFill>
                    <a:schemeClr val="bg1"/>
                  </a:solidFill>
                </a:rPr>
                <a:t>Wrapper Class</a:t>
              </a:r>
            </a:p>
          </p:txBody>
        </p:sp>
        <p:sp>
          <p:nvSpPr>
            <p:cNvPr id="37" name="Rectangle 30">
              <a:extLst>
                <a:ext uri="{FF2B5EF4-FFF2-40B4-BE49-F238E27FC236}">
                  <a16:creationId xmlns:a16="http://schemas.microsoft.com/office/drawing/2014/main" xmlns="" id="{1B296167-6A26-426D-9E51-191055330B19}"/>
                </a:ext>
              </a:extLst>
            </p:cNvPr>
            <p:cNvSpPr>
              <a:spLocks noChangeArrowheads="1"/>
            </p:cNvSpPr>
            <p:nvPr/>
          </p:nvSpPr>
          <p:spPr bwMode="auto">
            <a:xfrm>
              <a:off x="365" y="880"/>
              <a:ext cx="1108" cy="288"/>
            </a:xfrm>
            <a:prstGeom prst="rect">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lstStyle>
              <a:lvl1pPr>
                <a:spcBef>
                  <a:spcPct val="20000"/>
                </a:spcBef>
                <a:buClr>
                  <a:schemeClr val="hlink"/>
                </a:buClr>
                <a:buChar char="•"/>
                <a:defRPr sz="2000">
                  <a:solidFill>
                    <a:schemeClr val="tx1"/>
                  </a:solidFill>
                  <a:latin typeface="Arial" panose="020B0604020202020204" pitchFamily="34" charset="0"/>
                </a:defRPr>
              </a:lvl1pPr>
              <a:lvl2pPr>
                <a:spcBef>
                  <a:spcPct val="20000"/>
                </a:spcBef>
                <a:buClr>
                  <a:schemeClr val="hlink"/>
                </a:buClr>
                <a:buChar char="•"/>
                <a:defRPr sz="2000">
                  <a:solidFill>
                    <a:schemeClr val="tx1"/>
                  </a:solidFill>
                  <a:latin typeface="Arial" panose="020B0604020202020204" pitchFamily="34" charset="0"/>
                </a:defRPr>
              </a:lvl2pPr>
              <a:lvl3pPr>
                <a:spcBef>
                  <a:spcPct val="20000"/>
                </a:spcBef>
                <a:buClr>
                  <a:schemeClr val="hlink"/>
                </a:buClr>
                <a:buChar char="•"/>
                <a:defRPr>
                  <a:solidFill>
                    <a:schemeClr val="tx1"/>
                  </a:solidFill>
                  <a:latin typeface="Arial" panose="020B0604020202020204" pitchFamily="34" charset="0"/>
                </a:defRPr>
              </a:lvl3pPr>
              <a:lvl4pPr>
                <a:spcBef>
                  <a:spcPct val="20000"/>
                </a:spcBef>
                <a:buClr>
                  <a:schemeClr val="hlink"/>
                </a:buClr>
                <a:buChar char="–"/>
                <a:defRPr sz="1600">
                  <a:solidFill>
                    <a:schemeClr val="tx1"/>
                  </a:solidFill>
                  <a:latin typeface="Arial" panose="020B0604020202020204" pitchFamily="34" charset="0"/>
                </a:defRPr>
              </a:lvl4pPr>
              <a:lvl5pPr>
                <a:spcBef>
                  <a:spcPct val="20000"/>
                </a:spcBef>
                <a:buClr>
                  <a:schemeClr val="hlink"/>
                </a:buClr>
                <a:buFont typeface="Arial" panose="020B0604020202020204" pitchFamily="34" charset="0"/>
                <a:buChar char="–"/>
                <a:defRPr sz="1400">
                  <a:solidFill>
                    <a:schemeClr val="tx1"/>
                  </a:solidFill>
                  <a:latin typeface="Arial" panose="020B0604020202020204" pitchFamily="34" charset="0"/>
                </a:defRPr>
              </a:lvl5pPr>
              <a:lvl6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6pPr>
              <a:lvl7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7pPr>
              <a:lvl8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8pPr>
              <a:lvl9pPr fontAlgn="base">
                <a:spcBef>
                  <a:spcPct val="20000"/>
                </a:spcBef>
                <a:spcAft>
                  <a:spcPct val="0"/>
                </a:spcAft>
                <a:buClr>
                  <a:schemeClr val="hlink"/>
                </a:buClr>
                <a:buFont typeface="Arial" panose="020B0604020202020204" pitchFamily="34" charset="0"/>
                <a:buChar char="–"/>
                <a:defRPr sz="1400">
                  <a:solidFill>
                    <a:schemeClr val="tx1"/>
                  </a:solidFill>
                  <a:latin typeface="Arial" panose="020B0604020202020204" pitchFamily="34" charset="0"/>
                </a:defRPr>
              </a:lvl9pPr>
            </a:lstStyle>
            <a:p>
              <a:pPr eaLnBrk="1" hangingPunct="1">
                <a:lnSpc>
                  <a:spcPct val="100000"/>
                </a:lnSpc>
                <a:buFontTx/>
                <a:buNone/>
              </a:pPr>
              <a:r>
                <a:rPr lang="en-US" altLang="en-US" sz="1600">
                  <a:solidFill>
                    <a:schemeClr val="bg1"/>
                  </a:solidFill>
                </a:rPr>
                <a:t>Primitive</a:t>
              </a:r>
            </a:p>
          </p:txBody>
        </p:sp>
        <p:sp>
          <p:nvSpPr>
            <p:cNvPr id="38" name="Line 31">
              <a:extLst>
                <a:ext uri="{FF2B5EF4-FFF2-40B4-BE49-F238E27FC236}">
                  <a16:creationId xmlns:a16="http://schemas.microsoft.com/office/drawing/2014/main" xmlns="" id="{1C5F9D14-6964-4B78-82FD-1C56C53067CC}"/>
                </a:ext>
              </a:extLst>
            </p:cNvPr>
            <p:cNvSpPr>
              <a:spLocks noChangeShapeType="1"/>
            </p:cNvSpPr>
            <p:nvPr/>
          </p:nvSpPr>
          <p:spPr bwMode="auto">
            <a:xfrm>
              <a:off x="365" y="880"/>
              <a:ext cx="468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2">
              <a:extLst>
                <a:ext uri="{FF2B5EF4-FFF2-40B4-BE49-F238E27FC236}">
                  <a16:creationId xmlns:a16="http://schemas.microsoft.com/office/drawing/2014/main" xmlns="" id="{10425A8E-D88B-472A-ACC0-C0996A1B523F}"/>
                </a:ext>
              </a:extLst>
            </p:cNvPr>
            <p:cNvSpPr>
              <a:spLocks noChangeShapeType="1"/>
            </p:cNvSpPr>
            <p:nvPr/>
          </p:nvSpPr>
          <p:spPr bwMode="auto">
            <a:xfrm>
              <a:off x="365" y="1168"/>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3">
              <a:extLst>
                <a:ext uri="{FF2B5EF4-FFF2-40B4-BE49-F238E27FC236}">
                  <a16:creationId xmlns:a16="http://schemas.microsoft.com/office/drawing/2014/main" xmlns="" id="{E502F0DA-7659-4996-856C-AEF2FFC6681D}"/>
                </a:ext>
              </a:extLst>
            </p:cNvPr>
            <p:cNvSpPr>
              <a:spLocks noChangeShapeType="1"/>
            </p:cNvSpPr>
            <p:nvPr/>
          </p:nvSpPr>
          <p:spPr bwMode="auto">
            <a:xfrm>
              <a:off x="365" y="1453"/>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4">
              <a:extLst>
                <a:ext uri="{FF2B5EF4-FFF2-40B4-BE49-F238E27FC236}">
                  <a16:creationId xmlns:a16="http://schemas.microsoft.com/office/drawing/2014/main" xmlns="" id="{DFD848FC-9887-4C61-8960-60AA9143754B}"/>
                </a:ext>
              </a:extLst>
            </p:cNvPr>
            <p:cNvSpPr>
              <a:spLocks noChangeShapeType="1"/>
            </p:cNvSpPr>
            <p:nvPr/>
          </p:nvSpPr>
          <p:spPr bwMode="auto">
            <a:xfrm>
              <a:off x="365" y="1737"/>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5">
              <a:extLst>
                <a:ext uri="{FF2B5EF4-FFF2-40B4-BE49-F238E27FC236}">
                  <a16:creationId xmlns:a16="http://schemas.microsoft.com/office/drawing/2014/main" xmlns="" id="{24615D97-18A0-4FD9-94BA-C5D716E3F7EF}"/>
                </a:ext>
              </a:extLst>
            </p:cNvPr>
            <p:cNvSpPr>
              <a:spLocks noChangeShapeType="1"/>
            </p:cNvSpPr>
            <p:nvPr/>
          </p:nvSpPr>
          <p:spPr bwMode="auto">
            <a:xfrm>
              <a:off x="365" y="2022"/>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6">
              <a:extLst>
                <a:ext uri="{FF2B5EF4-FFF2-40B4-BE49-F238E27FC236}">
                  <a16:creationId xmlns:a16="http://schemas.microsoft.com/office/drawing/2014/main" xmlns="" id="{68D114E6-4229-40D4-A0C4-D57184710068}"/>
                </a:ext>
              </a:extLst>
            </p:cNvPr>
            <p:cNvSpPr>
              <a:spLocks noChangeShapeType="1"/>
            </p:cNvSpPr>
            <p:nvPr/>
          </p:nvSpPr>
          <p:spPr bwMode="auto">
            <a:xfrm>
              <a:off x="365" y="2306"/>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7">
              <a:extLst>
                <a:ext uri="{FF2B5EF4-FFF2-40B4-BE49-F238E27FC236}">
                  <a16:creationId xmlns:a16="http://schemas.microsoft.com/office/drawing/2014/main" xmlns="" id="{1DDF83FE-228B-4679-A7F1-74EE69A018E2}"/>
                </a:ext>
              </a:extLst>
            </p:cNvPr>
            <p:cNvSpPr>
              <a:spLocks noChangeShapeType="1"/>
            </p:cNvSpPr>
            <p:nvPr/>
          </p:nvSpPr>
          <p:spPr bwMode="auto">
            <a:xfrm>
              <a:off x="365" y="2591"/>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8">
              <a:extLst>
                <a:ext uri="{FF2B5EF4-FFF2-40B4-BE49-F238E27FC236}">
                  <a16:creationId xmlns:a16="http://schemas.microsoft.com/office/drawing/2014/main" xmlns="" id="{4BEFE787-0839-4791-B6AA-737C29AA56CB}"/>
                </a:ext>
              </a:extLst>
            </p:cNvPr>
            <p:cNvSpPr>
              <a:spLocks noChangeShapeType="1"/>
            </p:cNvSpPr>
            <p:nvPr/>
          </p:nvSpPr>
          <p:spPr bwMode="auto">
            <a:xfrm>
              <a:off x="365" y="2875"/>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9">
              <a:extLst>
                <a:ext uri="{FF2B5EF4-FFF2-40B4-BE49-F238E27FC236}">
                  <a16:creationId xmlns:a16="http://schemas.microsoft.com/office/drawing/2014/main" xmlns="" id="{E5683C4A-973B-4B0A-8E0F-4EC33A56AEA7}"/>
                </a:ext>
              </a:extLst>
            </p:cNvPr>
            <p:cNvSpPr>
              <a:spLocks noChangeShapeType="1"/>
            </p:cNvSpPr>
            <p:nvPr/>
          </p:nvSpPr>
          <p:spPr bwMode="auto">
            <a:xfrm>
              <a:off x="365" y="3160"/>
              <a:ext cx="468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0">
              <a:extLst>
                <a:ext uri="{FF2B5EF4-FFF2-40B4-BE49-F238E27FC236}">
                  <a16:creationId xmlns:a16="http://schemas.microsoft.com/office/drawing/2014/main" xmlns="" id="{E864BCE4-E6BD-47F8-8FAE-F691CB324E22}"/>
                </a:ext>
              </a:extLst>
            </p:cNvPr>
            <p:cNvSpPr>
              <a:spLocks noChangeShapeType="1"/>
            </p:cNvSpPr>
            <p:nvPr/>
          </p:nvSpPr>
          <p:spPr bwMode="auto">
            <a:xfrm>
              <a:off x="365" y="3444"/>
              <a:ext cx="468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1">
              <a:extLst>
                <a:ext uri="{FF2B5EF4-FFF2-40B4-BE49-F238E27FC236}">
                  <a16:creationId xmlns:a16="http://schemas.microsoft.com/office/drawing/2014/main" xmlns="" id="{3898F3BB-1FDB-46A7-92B1-6743FBB89371}"/>
                </a:ext>
              </a:extLst>
            </p:cNvPr>
            <p:cNvSpPr>
              <a:spLocks noChangeShapeType="1"/>
            </p:cNvSpPr>
            <p:nvPr/>
          </p:nvSpPr>
          <p:spPr bwMode="auto">
            <a:xfrm>
              <a:off x="365" y="880"/>
              <a:ext cx="0" cy="25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2">
              <a:extLst>
                <a:ext uri="{FF2B5EF4-FFF2-40B4-BE49-F238E27FC236}">
                  <a16:creationId xmlns:a16="http://schemas.microsoft.com/office/drawing/2014/main" xmlns="" id="{9593220B-A1BD-46F1-A730-B7442682B936}"/>
                </a:ext>
              </a:extLst>
            </p:cNvPr>
            <p:cNvSpPr>
              <a:spLocks noChangeShapeType="1"/>
            </p:cNvSpPr>
            <p:nvPr/>
          </p:nvSpPr>
          <p:spPr bwMode="auto">
            <a:xfrm>
              <a:off x="5051" y="880"/>
              <a:ext cx="0" cy="25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0872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1000" fill="hold"/>
                                        <p:tgtEl>
                                          <p:spTgt spid="12"/>
                                        </p:tgtEl>
                                        <p:attrNameLst>
                                          <p:attrName>ppt_w</p:attrName>
                                        </p:attrNameLst>
                                      </p:cBhvr>
                                      <p:tavLst>
                                        <p:tav tm="0">
                                          <p:val>
                                            <p:fltVal val="0"/>
                                          </p:val>
                                        </p:tav>
                                        <p:tav tm="100000">
                                          <p:val>
                                            <p:strVal val="#ppt_w"/>
                                          </p:val>
                                        </p:tav>
                                      </p:tavLst>
                                    </p:anim>
                                    <p:anim calcmode="lin" valueType="num">
                                      <p:cBhvr>
                                        <p:cTn id="17" dur="1000" fill="hold"/>
                                        <p:tgtEl>
                                          <p:spTgt spid="12"/>
                                        </p:tgtEl>
                                        <p:attrNameLst>
                                          <p:attrName>ppt_h</p:attrName>
                                        </p:attrNameLst>
                                      </p:cBhvr>
                                      <p:tavLst>
                                        <p:tav tm="0">
                                          <p:val>
                                            <p:fltVal val="0"/>
                                          </p:val>
                                        </p:tav>
                                        <p:tav tm="100000">
                                          <p:val>
                                            <p:strVal val="#ppt_h"/>
                                          </p:val>
                                        </p:tav>
                                      </p:tavLst>
                                    </p:anim>
                                    <p:animEffect transition="in" filter="fade">
                                      <p:cBhvr>
                                        <p:cTn id="18" dur="1000"/>
                                        <p:tgtEl>
                                          <p:spTgt spid="12"/>
                                        </p:tgtEl>
                                      </p:cBhvr>
                                    </p:animEffect>
                                  </p:childTnLst>
                                </p:cTn>
                              </p:par>
                              <p:par>
                                <p:cTn id="19" presetID="8" presetClass="emph" presetSubtype="0" repeatCount="indefinite" accel="50000" decel="50000" autoRev="1" fill="hold" grpId="1" nodeType="withEffect">
                                  <p:stCondLst>
                                    <p:cond delay="0"/>
                                  </p:stCondLst>
                                  <p:childTnLst>
                                    <p:animRot by="21600000">
                                      <p:cBhvr>
                                        <p:cTn id="20" dur="5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Auto-boxing and Unboxing</a:t>
            </a:r>
          </a:p>
        </p:txBody>
      </p:sp>
      <p:cxnSp>
        <p:nvCxnSpPr>
          <p:cNvPr id="34" name="10 Conector recto"/>
          <p:cNvCxnSpPr>
            <a:cxnSpLocks/>
          </p:cNvCxnSpPr>
          <p:nvPr/>
        </p:nvCxnSpPr>
        <p:spPr>
          <a:xfrm>
            <a:off x="1905794" y="2763326"/>
            <a:ext cx="61722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Box</a:t>
            </a:r>
          </a:p>
          <a:p>
            <a:pPr marL="1779783" lvl="1" indent="-571500">
              <a:buFont typeface="Arial" panose="020B0604020202020204" pitchFamily="34" charset="0"/>
              <a:buChar char="•"/>
            </a:pPr>
            <a:r>
              <a:rPr lang="en-US" sz="3600" dirty="0"/>
              <a:t>An instance of a wrapper class that holds a value of a primitive type</a:t>
            </a:r>
          </a:p>
          <a:p>
            <a:pPr marL="1779783" lvl="1" indent="-571500">
              <a:buFont typeface="Arial" panose="020B0604020202020204" pitchFamily="34" charset="0"/>
              <a:buChar char="•"/>
            </a:pPr>
            <a:r>
              <a:rPr lang="en-US" sz="3600" dirty="0"/>
              <a:t>Creating a box for a primitive value</a:t>
            </a:r>
          </a:p>
          <a:p>
            <a:pPr marL="571500" indent="-571500">
              <a:buFont typeface="Arial" panose="020B0604020202020204" pitchFamily="34" charset="0"/>
              <a:buChar char="•"/>
            </a:pPr>
            <a:r>
              <a:rPr lang="en-US" sz="3600" dirty="0"/>
              <a:t>Unboxing</a:t>
            </a:r>
          </a:p>
          <a:p>
            <a:pPr marL="1779783" lvl="1" indent="-571500">
              <a:buFont typeface="Arial" panose="020B0604020202020204" pitchFamily="34" charset="0"/>
              <a:buChar char="•"/>
            </a:pPr>
            <a:r>
              <a:rPr lang="en-US" sz="3600" dirty="0"/>
              <a:t>Removing the primitive value from a box</a:t>
            </a:r>
          </a:p>
          <a:p>
            <a:pPr marL="571500" indent="-571500">
              <a:buFont typeface="Arial" panose="020B0604020202020204" pitchFamily="34" charset="0"/>
              <a:buChar char="•"/>
            </a:pPr>
            <a:r>
              <a:rPr lang="en-US" sz="3600" dirty="0"/>
              <a:t>Java won’t let you use a primitive value where an object is required--you need a “wrapper”</a:t>
            </a:r>
          </a:p>
          <a:p>
            <a:r>
              <a:rPr lang="en-US" sz="3600" dirty="0"/>
              <a:t>	</a:t>
            </a:r>
            <a:r>
              <a:rPr lang="en-US" sz="3600" dirty="0" err="1"/>
              <a:t>myVector.add</a:t>
            </a:r>
            <a:r>
              <a:rPr lang="en-US" sz="3600" dirty="0"/>
              <a:t>(new Integer(5));</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Similarly, you can’t use an object where a primitive is required--you need to “unwrap” it</a:t>
            </a:r>
          </a:p>
          <a:p>
            <a:r>
              <a:rPr lang="en-US" sz="3600" dirty="0"/>
              <a:t>	</a:t>
            </a:r>
            <a:r>
              <a:rPr lang="en-US" sz="3600" dirty="0" err="1"/>
              <a:t>int</a:t>
            </a:r>
            <a:r>
              <a:rPr lang="en-US" sz="3600" dirty="0"/>
              <a:t> n = ((Integer)</a:t>
            </a:r>
            <a:r>
              <a:rPr lang="en-US" sz="3600" dirty="0" err="1"/>
              <a:t>myVector.lastElement</a:t>
            </a:r>
            <a:r>
              <a:rPr lang="en-US" sz="3600" dirty="0"/>
              <a:t>()).</a:t>
            </a:r>
            <a:r>
              <a:rPr lang="en-US" sz="3600" dirty="0" err="1"/>
              <a:t>intValue</a:t>
            </a:r>
            <a:r>
              <a:rPr lang="en-US" sz="3600" dirty="0"/>
              <a: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14546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Exceptions</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Many developers are misguided by the term exception handling. These developers believe that the word exception is related to how frequently something happens. </a:t>
            </a:r>
          </a:p>
          <a:p>
            <a:pPr marL="571500" indent="-571500" algn="just">
              <a:buFont typeface="Arial" panose="020B0604020202020204" pitchFamily="34" charset="0"/>
              <a:buChar char="•"/>
            </a:pPr>
            <a:r>
              <a:rPr lang="en-IN" sz="3600" dirty="0"/>
              <a:t>For example, a developer designing a file Read method is likely to say the following: “ When reading from a file, you will eventually reach the end of its data. Since reaching the end will always happen, I’ll design my Read method so that it reports the end by returning a special value; I won’t have it throw an exception</a:t>
            </a:r>
            <a:r>
              <a:rPr lang="en-IN" sz="3600" dirty="0" smtClean="0"/>
              <a:t>.”</a:t>
            </a:r>
          </a:p>
          <a:p>
            <a:pPr marL="571500" indent="-571500" algn="just">
              <a:buFont typeface="Arial" panose="020B0604020202020204" pitchFamily="34" charset="0"/>
              <a:buChar char="•"/>
            </a:pPr>
            <a:r>
              <a:rPr lang="en-IN" sz="3600" dirty="0"/>
              <a:t>The problem with previous statement is that it is being made by the developer designing the Read method, not by the developer calling the Read method. When designing the Read method, it is impossible for the developer to know all of the possible situations in which the method gets called.</a:t>
            </a:r>
          </a:p>
          <a:p>
            <a:pPr marL="571500" indent="-571500" algn="just">
              <a:buFont typeface="Arial" panose="020B0604020202020204" pitchFamily="34" charset="0"/>
              <a:buChar char="•"/>
            </a:pPr>
            <a:r>
              <a:rPr lang="en-IN" sz="3600" dirty="0"/>
              <a:t>Therefore, the developer can’t possible know how often the caller if the Read method will attempt to read past the end of the file. In fact, since most files contain structured data, attempting to read past the end of a file is something that rarely happens</a:t>
            </a:r>
            <a:r>
              <a:rPr lang="en-IN" sz="3600" dirty="0" smtClean="0"/>
              <a:t>.</a:t>
            </a:r>
            <a:endParaRPr lang="en-IN" sz="3600" dirty="0"/>
          </a:p>
          <a:p>
            <a:pPr marL="571500" indent="-571500" algn="just">
              <a:buFont typeface="Arial" panose="020B0604020202020204" pitchFamily="34" charset="0"/>
              <a:buChar char="•"/>
            </a:pPr>
            <a:r>
              <a:rPr lang="en-IN" sz="3600" dirty="0"/>
              <a:t>An exception means that an action member cannot complete the task it was supposed to perform as indicated by its name.</a:t>
            </a:r>
          </a:p>
        </p:txBody>
      </p:sp>
      <p:cxnSp>
        <p:nvCxnSpPr>
          <p:cNvPr id="4" name="10 Conector recto"/>
          <p:cNvCxnSpPr/>
          <p:nvPr/>
        </p:nvCxnSpPr>
        <p:spPr>
          <a:xfrm flipV="1">
            <a:off x="2021664" y="2088266"/>
            <a:ext cx="378042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1829594" y="1905794"/>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Auto-boxing and Unboxing – </a:t>
            </a:r>
            <a:r>
              <a:rPr lang="en-US" sz="4400" i="1" dirty="0" err="1">
                <a:solidFill>
                  <a:schemeClr val="accent3">
                    <a:lumMod val="75000"/>
                  </a:schemeClr>
                </a:solidFill>
                <a:ea typeface="Open Sans Semibold" panose="020B0706030804020204" pitchFamily="34" charset="0"/>
                <a:cs typeface="Open Sans Semibold" panose="020B0706030804020204" pitchFamily="34" charset="0"/>
              </a:rPr>
              <a:t>contd</a:t>
            </a:r>
            <a:r>
              <a:rPr lang="en-US" sz="4400" i="1" dirty="0">
                <a:solidFill>
                  <a:schemeClr val="accent3">
                    <a:lumMod val="75000"/>
                  </a:schemeClr>
                </a:solidFill>
                <a:ea typeface="Open Sans Semibold" panose="020B0706030804020204" pitchFamily="34" charset="0"/>
                <a:cs typeface="Open Sans Semibold" panose="020B0706030804020204" pitchFamily="34" charset="0"/>
              </a:rPr>
              <a:t>…</a:t>
            </a:r>
          </a:p>
        </p:txBody>
      </p:sp>
      <p:cxnSp>
        <p:nvCxnSpPr>
          <p:cNvPr id="34" name="10 Conector recto"/>
          <p:cNvCxnSpPr>
            <a:cxnSpLocks/>
          </p:cNvCxnSpPr>
          <p:nvPr/>
        </p:nvCxnSpPr>
        <p:spPr>
          <a:xfrm>
            <a:off x="1905794" y="2763326"/>
            <a:ext cx="862181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28297" y="3505994"/>
            <a:ext cx="19982220" cy="6186309"/>
          </a:xfrm>
          <a:prstGeom prst="rect">
            <a:avLst/>
          </a:prstGeom>
          <a:noFill/>
        </p:spPr>
        <p:txBody>
          <a:bodyPr wrap="square" rtlCol="0">
            <a:spAutoFit/>
          </a:bodyPr>
          <a:lstStyle/>
          <a:p>
            <a:pPr marL="571500" indent="-571500">
              <a:buFont typeface="Arial" panose="020B0604020202020204" pitchFamily="34" charset="0"/>
              <a:buChar char="•"/>
            </a:pPr>
            <a:r>
              <a:rPr lang="en-US" sz="4400" dirty="0"/>
              <a:t>Java 5 and later makes this automatic:</a:t>
            </a:r>
          </a:p>
          <a:p>
            <a:r>
              <a:rPr lang="en-US" sz="4400" dirty="0"/>
              <a:t>	Vector&lt;Integer&gt; </a:t>
            </a:r>
            <a:r>
              <a:rPr lang="en-US" sz="4400" dirty="0" err="1"/>
              <a:t>myVector</a:t>
            </a:r>
            <a:r>
              <a:rPr lang="en-US" sz="4400" dirty="0"/>
              <a:t> = new Vector&lt;Integer&gt;();</a:t>
            </a:r>
            <a:br>
              <a:rPr lang="en-US" sz="4400" dirty="0"/>
            </a:br>
            <a:r>
              <a:rPr lang="en-US" sz="4400" dirty="0"/>
              <a:t>	</a:t>
            </a:r>
            <a:r>
              <a:rPr lang="en-US" sz="4400" dirty="0" err="1"/>
              <a:t>myVector.add</a:t>
            </a:r>
            <a:r>
              <a:rPr lang="en-US" sz="4400" dirty="0"/>
              <a:t>(5);</a:t>
            </a:r>
            <a:br>
              <a:rPr lang="en-US" sz="4400" dirty="0"/>
            </a:br>
            <a:r>
              <a:rPr lang="en-US" sz="4400" dirty="0"/>
              <a:t>	</a:t>
            </a:r>
            <a:r>
              <a:rPr lang="en-US" sz="4400" dirty="0" err="1"/>
              <a:t>int</a:t>
            </a:r>
            <a:r>
              <a:rPr lang="en-US" sz="4400" dirty="0"/>
              <a:t> n = </a:t>
            </a:r>
            <a:r>
              <a:rPr lang="en-US" sz="4400" dirty="0" err="1"/>
              <a:t>myVector.lastElement</a:t>
            </a:r>
            <a:r>
              <a:rPr lang="en-US" sz="4400" dirty="0"/>
              <a:t>();</a:t>
            </a:r>
          </a:p>
          <a:p>
            <a:pPr marL="571500" indent="-571500">
              <a:buFont typeface="Arial" panose="020B0604020202020204" pitchFamily="34" charset="0"/>
              <a:buChar char="•"/>
            </a:pPr>
            <a:endParaRPr lang="en-US" sz="4400" dirty="0"/>
          </a:p>
          <a:p>
            <a:pPr marL="571500" indent="-571500">
              <a:buFont typeface="Arial" panose="020B0604020202020204" pitchFamily="34" charset="0"/>
              <a:buChar char="•"/>
            </a:pPr>
            <a:r>
              <a:rPr lang="en-US" sz="4400" dirty="0"/>
              <a:t>Other extensions make this as transparent as possible</a:t>
            </a:r>
          </a:p>
          <a:p>
            <a:pPr marL="571500" indent="-571500">
              <a:buFont typeface="Arial" panose="020B0604020202020204" pitchFamily="34" charset="0"/>
              <a:buChar char="•"/>
            </a:pPr>
            <a:r>
              <a:rPr lang="en-US" sz="4400" dirty="0"/>
              <a:t>For example, control statements that previously required a </a:t>
            </a:r>
            <a:r>
              <a:rPr lang="en-US" sz="4400" dirty="0" err="1"/>
              <a:t>boolean</a:t>
            </a:r>
            <a:r>
              <a:rPr lang="en-US" sz="4400" dirty="0"/>
              <a:t> (if, while, do-while) can now take a Boolean.</a:t>
            </a:r>
          </a:p>
          <a:p>
            <a:pPr marL="571500" indent="-571500">
              <a:buFont typeface="Arial" panose="020B0604020202020204" pitchFamily="34" charset="0"/>
              <a:buChar char="•"/>
            </a:pPr>
            <a:endParaRPr lang="en-US" sz="4400" dirty="0"/>
          </a:p>
        </p:txBody>
      </p:sp>
      <p:grpSp>
        <p:nvGrpSpPr>
          <p:cNvPr id="13" name="Group 12">
            <a:extLst>
              <a:ext uri="{FF2B5EF4-FFF2-40B4-BE49-F238E27FC236}">
                <a16:creationId xmlns:a16="http://schemas.microsoft.com/office/drawing/2014/main" xmlns="" id="{64576CA0-3F44-4763-B37A-31CADD63E421}"/>
              </a:ext>
            </a:extLst>
          </p:cNvPr>
          <p:cNvGrpSpPr/>
          <p:nvPr/>
        </p:nvGrpSpPr>
        <p:grpSpPr>
          <a:xfrm>
            <a:off x="18669794" y="9297194"/>
            <a:ext cx="4032263" cy="3765812"/>
            <a:chOff x="18669794" y="9297194"/>
            <a:chExt cx="4032263" cy="3765812"/>
          </a:xfrm>
        </p:grpSpPr>
        <p:graphicFrame>
          <p:nvGraphicFramePr>
            <p:cNvPr id="16" name="Chart 30">
              <a:extLst>
                <a:ext uri="{FF2B5EF4-FFF2-40B4-BE49-F238E27FC236}">
                  <a16:creationId xmlns:a16="http://schemas.microsoft.com/office/drawing/2014/main" xmlns="" id="{B2E43C30-52E6-4169-87C0-18F3DD2710D8}"/>
                </a:ext>
              </a:extLst>
            </p:cNvPr>
            <p:cNvGraphicFramePr/>
            <p:nvPr>
              <p:extLst/>
            </p:nvPr>
          </p:nvGraphicFramePr>
          <p:xfrm>
            <a:off x="18669794" y="9297194"/>
            <a:ext cx="4032263" cy="3765812"/>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73 Grupo">
              <a:extLst>
                <a:ext uri="{FF2B5EF4-FFF2-40B4-BE49-F238E27FC236}">
                  <a16:creationId xmlns:a16="http://schemas.microsoft.com/office/drawing/2014/main" xmlns="" id="{7FBDEA52-D8F7-48BA-B3CF-6BF44A36275C}"/>
                </a:ext>
              </a:extLst>
            </p:cNvPr>
            <p:cNvGrpSpPr/>
            <p:nvPr/>
          </p:nvGrpSpPr>
          <p:grpSpPr>
            <a:xfrm>
              <a:off x="19689613" y="10207640"/>
              <a:ext cx="2243959" cy="2244084"/>
              <a:chOff x="2378843" y="1168085"/>
              <a:chExt cx="1512000" cy="1512000"/>
            </a:xfrm>
          </p:grpSpPr>
          <p:sp>
            <p:nvSpPr>
              <p:cNvPr id="19" name="74 Rectángulo">
                <a:extLst>
                  <a:ext uri="{FF2B5EF4-FFF2-40B4-BE49-F238E27FC236}">
                    <a16:creationId xmlns:a16="http://schemas.microsoft.com/office/drawing/2014/main" xmlns="" id="{A3115B69-AB14-4EEA-A656-E8289A603865}"/>
                  </a:ext>
                </a:extLst>
              </p:cNvPr>
              <p:cNvSpPr/>
              <p:nvPr/>
            </p:nvSpPr>
            <p:spPr>
              <a:xfrm>
                <a:off x="2522388" y="1681048"/>
                <a:ext cx="1224910" cy="378424"/>
              </a:xfrm>
              <a:prstGeom prst="rect">
                <a:avLst/>
              </a:prstGeom>
            </p:spPr>
            <p:txBody>
              <a:bodyPr wrap="square" lIns="68536" tIns="34269" rIns="68536" bIns="34269">
                <a:spAutoFit/>
              </a:bodyPr>
              <a:lstStyle/>
              <a:p>
                <a:pPr algn="ctr"/>
                <a:endParaRPr lang="en-US" baseline="300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0" name="77 Elipse">
                <a:extLst>
                  <a:ext uri="{FF2B5EF4-FFF2-40B4-BE49-F238E27FC236}">
                    <a16:creationId xmlns:a16="http://schemas.microsoft.com/office/drawing/2014/main" xmlns="" id="{B8BBA71F-7AC2-49A9-B924-E0C41972D740}"/>
                  </a:ext>
                </a:extLst>
              </p:cNvPr>
              <p:cNvSpPr>
                <a:spLocks noChangeAspect="1"/>
              </p:cNvSpPr>
              <p:nvPr/>
            </p:nvSpPr>
            <p:spPr>
              <a:xfrm>
                <a:off x="2378843" y="1168085"/>
                <a:ext cx="1512000" cy="1512000"/>
              </a:xfrm>
              <a:prstGeom prst="ellipse">
                <a:avLst/>
              </a:prstGeom>
              <a:noFill/>
              <a:ln w="3810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rgbClr val="616161"/>
                  </a:solidFill>
                  <a:latin typeface="Oswald" panose="020B0604020202020204" charset="0"/>
                  <a:ea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27673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7384915"/>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You </a:t>
            </a:r>
            <a:r>
              <a:rPr lang="en-US" sz="4000" dirty="0">
                <a:ea typeface="Open Sans" panose="020B0606030504020204" pitchFamily="34" charset="0"/>
                <a:cs typeface="Open Sans" panose="020B0606030504020204" pitchFamily="34" charset="0"/>
              </a:rPr>
              <a:t>will learn </a:t>
            </a:r>
            <a:r>
              <a:rPr lang="en-US" sz="4000" dirty="0" smtClean="0">
                <a:ea typeface="Open Sans" panose="020B0606030504020204" pitchFamily="34" charset="0"/>
                <a:cs typeface="Open Sans" panose="020B0606030504020204" pitchFamily="34" charset="0"/>
              </a:rPr>
              <a:t>about </a:t>
            </a:r>
            <a:r>
              <a:rPr lang="en-US" sz="4000" dirty="0">
                <a:ea typeface="Open Sans" panose="020B0606030504020204" pitchFamily="34" charset="0"/>
                <a:cs typeface="Open Sans" panose="020B0606030504020204" pitchFamily="34" charset="0"/>
              </a:rPr>
              <a:t>Java Beans &amp; </a:t>
            </a:r>
            <a:r>
              <a:rPr lang="en-US" sz="4000" dirty="0" smtClean="0">
                <a:ea typeface="Open Sans" panose="020B0606030504020204" pitchFamily="34" charset="0"/>
                <a:cs typeface="Open Sans" panose="020B0606030504020204" pitchFamily="34" charset="0"/>
              </a:rPr>
              <a:t>Multi-Threading</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Properties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Methods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Events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Using </a:t>
            </a:r>
            <a:r>
              <a:rPr lang="en-US" sz="2400" dirty="0" err="1">
                <a:ea typeface="Open Sans" panose="020B0606030504020204" pitchFamily="34" charset="0"/>
                <a:cs typeface="Open Sans" panose="020B0606030504020204" pitchFamily="34" charset="0"/>
              </a:rPr>
              <a:t>BeanInfo</a:t>
            </a:r>
            <a:r>
              <a:rPr lang="en-US" sz="24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Bean Persistence (Long and Short - Serializable interface, </a:t>
            </a:r>
            <a:r>
              <a:rPr lang="en-US" sz="2400" dirty="0" err="1">
                <a:ea typeface="Open Sans" panose="020B0606030504020204" pitchFamily="34" charset="0"/>
                <a:cs typeface="Open Sans" panose="020B0606030504020204" pitchFamily="34" charset="0"/>
              </a:rPr>
              <a:t>XmlEncoder</a:t>
            </a:r>
            <a:r>
              <a:rPr lang="en-US" sz="2400" dirty="0">
                <a:ea typeface="Open Sans" panose="020B0606030504020204" pitchFamily="34" charset="0"/>
                <a:cs typeface="Open Sans" panose="020B0606030504020204" pitchFamily="34" charset="0"/>
              </a:rPr>
              <a:t> class)</a:t>
            </a:r>
          </a:p>
          <a:p>
            <a:pPr marL="4310678" lvl="3" indent="-685800">
              <a:buFont typeface="Wingdings" panose="05000000000000000000" pitchFamily="2" charset="2"/>
              <a:buChar char="ü"/>
            </a:pPr>
            <a:r>
              <a:rPr lang="en-US" sz="2400" dirty="0" err="1">
                <a:ea typeface="Open Sans" panose="020B0606030504020204" pitchFamily="34" charset="0"/>
                <a:cs typeface="Open Sans" panose="020B0606030504020204" pitchFamily="34" charset="0"/>
              </a:rPr>
              <a:t>Instrospection</a:t>
            </a:r>
            <a:r>
              <a:rPr lang="en-US" sz="2400" dirty="0">
                <a:ea typeface="Open Sans" panose="020B0606030504020204" pitchFamily="34" charset="0"/>
                <a:cs typeface="Open Sans" panose="020B0606030504020204" pitchFamily="34" charset="0"/>
              </a:rPr>
              <a:t> Mechanism</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Introduction to Threads and Concurrency</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Defining, Instantiating, and Starting threads by</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"Extending Thread class implementing Runnable interface"</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Main thread</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Thread Priorities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Thread names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Sleep(), Join()</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Daemon threads</a:t>
            </a:r>
          </a:p>
          <a:p>
            <a:pPr marL="4310678" lvl="3" indent="-685800">
              <a:buFont typeface="Wingdings" panose="05000000000000000000" pitchFamily="2" charset="2"/>
              <a:buChar char="ü"/>
            </a:pPr>
            <a:r>
              <a:rPr lang="en-US" sz="2400" dirty="0">
                <a:ea typeface="Open Sans" panose="020B0606030504020204" pitchFamily="34" charset="0"/>
                <a:cs typeface="Open Sans" panose="020B0606030504020204" pitchFamily="34" charset="0"/>
              </a:rPr>
              <a:t>Synchronization</a:t>
            </a:r>
          </a:p>
          <a:p>
            <a:pPr marL="4310678" lvl="3" indent="-685800">
              <a:buFont typeface="Wingdings" panose="05000000000000000000" pitchFamily="2" charset="2"/>
              <a:buChar char="ü"/>
            </a:pPr>
            <a:r>
              <a:rPr lang="en-US" sz="2400" dirty="0" err="1">
                <a:ea typeface="Open Sans" panose="020B0606030504020204" pitchFamily="34" charset="0"/>
                <a:cs typeface="Open Sans" panose="020B0606030504020204" pitchFamily="34" charset="0"/>
              </a:rPr>
              <a:t>Interthread</a:t>
            </a:r>
            <a:r>
              <a:rPr lang="en-US" sz="2400" dirty="0">
                <a:ea typeface="Open Sans" panose="020B0606030504020204" pitchFamily="34" charset="0"/>
                <a:cs typeface="Open Sans" panose="020B0606030504020204" pitchFamily="34" charset="0"/>
              </a:rPr>
              <a:t> communication</a:t>
            </a:r>
            <a:endParaRPr lang="en-US" sz="24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32</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Exactly Is an Exception?</a:t>
            </a:r>
          </a:p>
        </p:txBody>
      </p:sp>
      <p:sp>
        <p:nvSpPr>
          <p:cNvPr id="3" name="TextBox 2"/>
          <p:cNvSpPr txBox="1"/>
          <p:nvPr/>
        </p:nvSpPr>
        <p:spPr>
          <a:xfrm>
            <a:off x="1892242" y="2841625"/>
            <a:ext cx="18407045" cy="9818072"/>
          </a:xfrm>
          <a:prstGeom prst="rect">
            <a:avLst/>
          </a:prstGeom>
          <a:noFill/>
        </p:spPr>
        <p:txBody>
          <a:bodyPr wrap="square" rtlCol="0">
            <a:spAutoFit/>
          </a:bodyPr>
          <a:lstStyle/>
          <a:p>
            <a:pPr marL="571500" indent="-571500">
              <a:lnSpc>
                <a:spcPct val="80000"/>
              </a:lnSpc>
              <a:buFont typeface="Arial" charset="0"/>
              <a:buChar char="•"/>
            </a:pPr>
            <a:r>
              <a:rPr lang="en-US" altLang="en-US" sz="3600" dirty="0" smtClean="0"/>
              <a:t>Look </a:t>
            </a:r>
            <a:r>
              <a:rPr lang="en-US" altLang="en-US" sz="3600" dirty="0"/>
              <a:t>at the following class definition:</a:t>
            </a:r>
            <a:endParaRPr lang="en-US" altLang="en-US" sz="3600" b="1" dirty="0">
              <a:solidFill>
                <a:schemeClr val="accent2"/>
              </a:solidFill>
              <a:latin typeface="Courier New" panose="02070309020205020404" pitchFamily="49" charset="0"/>
            </a:endParaRPr>
          </a:p>
          <a:p>
            <a:pPr>
              <a:lnSpc>
                <a:spcPct val="80000"/>
              </a:lnSpc>
              <a:buFontTx/>
              <a:buNone/>
            </a:pPr>
            <a:r>
              <a:rPr lang="en-US" altLang="en-US" sz="3600" b="1" dirty="0">
                <a:solidFill>
                  <a:schemeClr val="accent2"/>
                </a:solidFill>
                <a:latin typeface="Courier New" panose="02070309020205020404" pitchFamily="49" charset="0"/>
              </a:rPr>
              <a:t> </a:t>
            </a:r>
            <a:r>
              <a:rPr lang="en-US" altLang="en-US" sz="3600" b="1" dirty="0" smtClean="0">
                <a:solidFill>
                  <a:schemeClr val="accent2"/>
                </a:solidFill>
                <a:latin typeface="Courier New" panose="02070309020205020404" pitchFamily="49" charset="0"/>
              </a:rPr>
              <a:t> class Account{</a:t>
            </a:r>
            <a:endParaRPr lang="en-US" altLang="en-US" sz="3600" b="1" dirty="0">
              <a:solidFill>
                <a:schemeClr val="accent2"/>
              </a:solidFill>
              <a:latin typeface="Courier New" panose="02070309020205020404" pitchFamily="49" charset="0"/>
            </a:endParaRPr>
          </a:p>
          <a:p>
            <a:pPr>
              <a:lnSpc>
                <a:spcPct val="80000"/>
              </a:lnSpc>
              <a:buFontTx/>
              <a:buNone/>
            </a:pPr>
            <a:r>
              <a:rPr lang="en-US" altLang="en-US" sz="3600" b="1" dirty="0" smtClean="0">
                <a:solidFill>
                  <a:schemeClr val="accent2"/>
                </a:solidFill>
                <a:latin typeface="Courier New" panose="02070309020205020404" pitchFamily="49" charset="0"/>
              </a:rPr>
              <a:t>	public </a:t>
            </a:r>
            <a:r>
              <a:rPr lang="en-US" altLang="en-US" sz="3600" b="1" dirty="0">
                <a:solidFill>
                  <a:schemeClr val="accent2"/>
                </a:solidFill>
                <a:latin typeface="Courier New" panose="02070309020205020404" pitchFamily="49" charset="0"/>
              </a:rPr>
              <a:t>static void Transfer(Account from, Account to, float amount) </a:t>
            </a:r>
            <a:r>
              <a:rPr lang="en-US" altLang="en-US" sz="3600" b="1" dirty="0" smtClean="0">
                <a:solidFill>
                  <a:schemeClr val="accent2"/>
                </a:solidFill>
                <a:latin typeface="Courier New" panose="02070309020205020404" pitchFamily="49" charset="0"/>
              </a:rPr>
              <a:t>{</a:t>
            </a:r>
          </a:p>
          <a:p>
            <a:pPr>
              <a:lnSpc>
                <a:spcPct val="80000"/>
              </a:lnSpc>
              <a:buFontTx/>
              <a:buNone/>
            </a:pPr>
            <a:r>
              <a:rPr lang="en-US" altLang="en-US" sz="3600" b="1" dirty="0">
                <a:solidFill>
                  <a:schemeClr val="accent2"/>
                </a:solidFill>
                <a:latin typeface="Courier New" panose="02070309020205020404" pitchFamily="49" charset="0"/>
              </a:rPr>
              <a:t>	</a:t>
            </a:r>
            <a:r>
              <a:rPr lang="mr-IN" altLang="en-US" sz="3600" b="1" dirty="0" smtClean="0">
                <a:solidFill>
                  <a:schemeClr val="accent2"/>
                </a:solidFill>
                <a:latin typeface="Courier New" panose="02070309020205020404" pitchFamily="49" charset="0"/>
              </a:rPr>
              <a:t>…</a:t>
            </a:r>
            <a:endParaRPr lang="en-US" altLang="en-US" sz="3600" b="1" dirty="0">
              <a:solidFill>
                <a:schemeClr val="accent2"/>
              </a:solidFill>
              <a:latin typeface="Courier New" panose="02070309020205020404" pitchFamily="49" charset="0"/>
            </a:endParaRPr>
          </a:p>
          <a:p>
            <a:pPr>
              <a:lnSpc>
                <a:spcPct val="80000"/>
              </a:lnSpc>
              <a:buFontTx/>
              <a:buNone/>
            </a:pPr>
            <a:r>
              <a:rPr lang="en-US" altLang="en-US" sz="3600" b="1" dirty="0" smtClean="0">
                <a:solidFill>
                  <a:schemeClr val="accent2"/>
                </a:solidFill>
                <a:latin typeface="Courier New" panose="02070309020205020404" pitchFamily="49" charset="0"/>
              </a:rPr>
              <a:t>	}</a:t>
            </a:r>
            <a:endParaRPr lang="en-US" altLang="en-US" sz="3600" b="1" dirty="0">
              <a:solidFill>
                <a:schemeClr val="accent2"/>
              </a:solidFill>
              <a:latin typeface="Courier New" panose="02070309020205020404" pitchFamily="49" charset="0"/>
            </a:endParaRPr>
          </a:p>
          <a:p>
            <a:pPr>
              <a:lnSpc>
                <a:spcPct val="80000"/>
              </a:lnSpc>
              <a:buFontTx/>
              <a:buNone/>
            </a:pPr>
            <a:r>
              <a:rPr lang="en-US" altLang="en-US" sz="3600" b="1" dirty="0" smtClean="0">
                <a:solidFill>
                  <a:schemeClr val="accent2"/>
                </a:solidFill>
                <a:latin typeface="Courier New" panose="02070309020205020404" pitchFamily="49" charset="0"/>
              </a:rPr>
              <a:t>   } </a:t>
            </a:r>
          </a:p>
          <a:p>
            <a:pPr marL="571500" indent="-571500" algn="just">
              <a:buFont typeface="Arial" panose="020B0604020202020204" pitchFamily="34" charset="0"/>
              <a:buChar char="•"/>
            </a:pPr>
            <a:r>
              <a:rPr lang="en-US" sz="3600" dirty="0"/>
              <a:t>The Transfer method accepts two Account objects and a float value that identifiers an amount of money to transfer between accounts. The Transfer method could failed for many reasons, like from or to argument might be null. </a:t>
            </a:r>
          </a:p>
          <a:p>
            <a:pPr marL="571500" indent="-571500" algn="just">
              <a:buFont typeface="Arial" panose="020B0604020202020204" pitchFamily="34" charset="0"/>
              <a:buChar char="•"/>
            </a:pPr>
            <a:r>
              <a:rPr lang="en-US" sz="3600" dirty="0"/>
              <a:t>When the Transfer method is called, its code must check for all the failed possibilities, and if any of which is detected, it cannot transfer the money and should notify the caller that it failed by throwing an exception</a:t>
            </a:r>
            <a:r>
              <a:rPr lang="en-US" sz="3600" dirty="0" smtClean="0"/>
              <a:t>.</a:t>
            </a:r>
          </a:p>
          <a:p>
            <a:pPr marL="571500" indent="-571500" algn="just">
              <a:buFont typeface="Arial" panose="020B0604020202020204" pitchFamily="34" charset="0"/>
              <a:buChar char="•"/>
            </a:pPr>
            <a:r>
              <a:rPr lang="en-US" sz="3600" dirty="0"/>
              <a:t>The Transfer method transfers money from one account to another. If this method doesn’t validate its arguments right away, the method could subtract money from the from account successfully, and then discover that the to account argument is null. </a:t>
            </a:r>
          </a:p>
          <a:p>
            <a:pPr marL="571500" indent="-571500" algn="just">
              <a:buFont typeface="Arial" panose="020B0604020202020204" pitchFamily="34" charset="0"/>
              <a:buChar char="•"/>
            </a:pPr>
            <a:r>
              <a:rPr lang="en-US" sz="3600" dirty="0"/>
              <a:t>At this point, the method would throw an exception because it cannot transfer that money. However, the method must also add that money back to the from account. If it fails to do this, the state of the from account is incorrect</a:t>
            </a:r>
            <a:r>
              <a:rPr lang="en-US" sz="3600" dirty="0" smtClean="0"/>
              <a:t>.</a:t>
            </a:r>
            <a:endParaRPr lang="en-US" sz="3600" dirty="0"/>
          </a:p>
        </p:txBody>
      </p:sp>
      <p:cxnSp>
        <p:nvCxnSpPr>
          <p:cNvPr id="4" name="10 Conector recto"/>
          <p:cNvCxnSpPr/>
          <p:nvPr/>
        </p:nvCxnSpPr>
        <p:spPr>
          <a:xfrm flipV="1">
            <a:off x="2021664" y="2088267"/>
            <a:ext cx="1026114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Don’t Catch Everything</a:t>
            </a:r>
          </a:p>
        </p:txBody>
      </p:sp>
      <p:sp>
        <p:nvSpPr>
          <p:cNvPr id="3" name="TextBox 2"/>
          <p:cNvSpPr txBox="1"/>
          <p:nvPr/>
        </p:nvSpPr>
        <p:spPr>
          <a:xfrm>
            <a:off x="1892242" y="2841625"/>
            <a:ext cx="18407045" cy="8402300"/>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ubiquitous mistake made by developers who have not been properly trained on the proper use of exceptions is to use catch blocks too frequently and often improperly. </a:t>
            </a:r>
          </a:p>
          <a:p>
            <a:pPr marL="571500" indent="-571500" algn="just">
              <a:buFont typeface="Arial" panose="020B0604020202020204" pitchFamily="34" charset="0"/>
              <a:buChar char="•"/>
            </a:pPr>
            <a:r>
              <a:rPr lang="en-IN" sz="3600" dirty="0"/>
              <a:t>When you catch an exception, you’re stating that you expected this exception, you understand why it occurred, and you know how to deal with it. In other words, you’re defining a policy for the application.</a:t>
            </a:r>
          </a:p>
          <a:p>
            <a:pPr marL="571500" indent="-571500">
              <a:buFont typeface="Arial" charset="0"/>
              <a:buChar char="•"/>
            </a:pPr>
            <a:r>
              <a:rPr lang="en-US" altLang="en-US" sz="3600" dirty="0"/>
              <a:t>This code indicates that it was expecting any and all exceptions and knows how to recover from any and all situations</a:t>
            </a:r>
            <a:r>
              <a:rPr lang="en-US" altLang="en-US" sz="3600" dirty="0" smtClean="0"/>
              <a:t>.</a:t>
            </a:r>
            <a:endParaRPr lang="en-US" altLang="en-US" sz="3600" dirty="0"/>
          </a:p>
          <a:p>
            <a:pPr>
              <a:buFontTx/>
              <a:buNone/>
            </a:pPr>
            <a:r>
              <a:rPr lang="en-US" altLang="en-US" sz="3600" b="1" dirty="0">
                <a:solidFill>
                  <a:schemeClr val="accent2"/>
                </a:solidFill>
                <a:latin typeface="Courier New" panose="02070309020205020404" pitchFamily="49" charset="0"/>
              </a:rPr>
              <a:t> try {</a:t>
            </a:r>
          </a:p>
          <a:p>
            <a:pPr>
              <a:buFontTx/>
              <a:buNone/>
            </a:pPr>
            <a:r>
              <a:rPr lang="en-US" altLang="en-US" sz="3600" b="1" dirty="0" smtClean="0">
                <a:solidFill>
                  <a:schemeClr val="accent2"/>
                </a:solidFill>
                <a:latin typeface="Courier New" panose="02070309020205020404" pitchFamily="49" charset="0"/>
              </a:rPr>
              <a:t>	//</a:t>
            </a:r>
            <a:r>
              <a:rPr lang="en-US" altLang="en-US" sz="3600" b="1" dirty="0">
                <a:solidFill>
                  <a:schemeClr val="accent2"/>
                </a:solidFill>
                <a:latin typeface="Courier New" panose="02070309020205020404" pitchFamily="49" charset="0"/>
              </a:rPr>
              <a:t>try to execute code that the </a:t>
            </a:r>
            <a:r>
              <a:rPr lang="en-US" altLang="en-US" sz="3600" b="1" dirty="0" smtClean="0">
                <a:solidFill>
                  <a:schemeClr val="accent2"/>
                </a:solidFill>
                <a:latin typeface="Courier New" panose="02070309020205020404" pitchFamily="49" charset="0"/>
              </a:rPr>
              <a:t>programmer knows </a:t>
            </a:r>
            <a:r>
              <a:rPr lang="en-US" altLang="en-US" sz="3600" b="1" dirty="0">
                <a:solidFill>
                  <a:schemeClr val="accent2"/>
                </a:solidFill>
                <a:latin typeface="Courier New" panose="02070309020205020404" pitchFamily="49" charset="0"/>
              </a:rPr>
              <a:t>might fail..</a:t>
            </a:r>
          </a:p>
          <a:p>
            <a:pPr>
              <a:buFontTx/>
              <a:buNone/>
            </a:pPr>
            <a:r>
              <a:rPr lang="en-US" altLang="en-US" sz="3600" b="1" dirty="0">
                <a:solidFill>
                  <a:schemeClr val="accent2"/>
                </a:solidFill>
                <a:latin typeface="Courier New" panose="02070309020205020404" pitchFamily="49" charset="0"/>
              </a:rPr>
              <a:t> }</a:t>
            </a:r>
          </a:p>
          <a:p>
            <a:pPr>
              <a:buFontTx/>
              <a:buNone/>
            </a:pPr>
            <a:r>
              <a:rPr lang="en-US" altLang="en-US" sz="3600" b="1" dirty="0">
                <a:solidFill>
                  <a:schemeClr val="accent2"/>
                </a:solidFill>
                <a:latin typeface="Courier New" panose="02070309020205020404" pitchFamily="49" charset="0"/>
              </a:rPr>
              <a:t> catch (exception) </a:t>
            </a:r>
            <a:r>
              <a:rPr lang="en-US" altLang="en-US" sz="3600" b="1" dirty="0" smtClean="0">
                <a:solidFill>
                  <a:schemeClr val="accent2"/>
                </a:solidFill>
                <a:latin typeface="Courier New" panose="02070309020205020404" pitchFamily="49" charset="0"/>
              </a:rPr>
              <a:t>{</a:t>
            </a:r>
          </a:p>
          <a:p>
            <a:pPr>
              <a:buFontTx/>
              <a:buNone/>
            </a:pPr>
            <a:r>
              <a:rPr lang="en-US" altLang="en-US" sz="3600" b="1" dirty="0">
                <a:solidFill>
                  <a:schemeClr val="accent2"/>
                </a:solidFill>
                <a:latin typeface="Courier New" panose="02070309020205020404" pitchFamily="49" charset="0"/>
              </a:rPr>
              <a:t>	</a:t>
            </a:r>
            <a:r>
              <a:rPr lang="mr-IN" altLang="en-US" sz="3600" b="1" dirty="0" smtClean="0">
                <a:solidFill>
                  <a:schemeClr val="accent2"/>
                </a:solidFill>
                <a:latin typeface="Courier New" panose="02070309020205020404" pitchFamily="49" charset="0"/>
              </a:rPr>
              <a:t>…</a:t>
            </a:r>
            <a:endParaRPr lang="en-US" altLang="en-US" sz="3600" b="1" dirty="0">
              <a:solidFill>
                <a:schemeClr val="accent2"/>
              </a:solidFill>
              <a:latin typeface="Courier New" panose="02070309020205020404" pitchFamily="49" charset="0"/>
            </a:endParaRPr>
          </a:p>
          <a:p>
            <a:pPr>
              <a:buFontTx/>
              <a:buNone/>
            </a:pPr>
            <a:r>
              <a:rPr lang="en-US" altLang="en-US" sz="3600" b="1" dirty="0" smtClean="0">
                <a:solidFill>
                  <a:schemeClr val="accent2"/>
                </a:solidFill>
                <a:latin typeface="Courier New" panose="02070309020205020404" pitchFamily="49" charset="0"/>
              </a:rPr>
              <a:t> }</a:t>
            </a:r>
            <a:endParaRPr lang="en-US" altLang="en-US" sz="3600" dirty="0" smtClean="0"/>
          </a:p>
          <a:p>
            <a:pPr marL="571500" indent="-571500" algn="just">
              <a:buFont typeface="Arial" panose="020B0604020202020204" pitchFamily="34" charset="0"/>
              <a:buChar char="•"/>
            </a:pPr>
            <a:endParaRPr lang="en-IN" sz="3600" dirty="0"/>
          </a:p>
        </p:txBody>
      </p:sp>
      <p:cxnSp>
        <p:nvCxnSpPr>
          <p:cNvPr id="4" name="10 Conector recto"/>
          <p:cNvCxnSpPr/>
          <p:nvPr/>
        </p:nvCxnSpPr>
        <p:spPr>
          <a:xfrm flipV="1">
            <a:off x="2021664" y="2088268"/>
            <a:ext cx="796588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Don’t Catch Everything (</a:t>
            </a:r>
            <a:r>
              <a:rPr lang="en-US" sz="6600" dirty="0" err="1" smtClean="0">
                <a:solidFill>
                  <a:schemeClr val="accent3">
                    <a:lumMod val="75000"/>
                  </a:schemeClr>
                </a:solidFill>
                <a:ea typeface="Open Sans Semibold" panose="020B0706030804020204" pitchFamily="34" charset="0"/>
                <a:cs typeface="Open Sans Semibold" panose="020B0706030804020204" pitchFamily="34" charset="0"/>
              </a:rPr>
              <a:t>Contd</a:t>
            </a:r>
            <a:r>
              <a:rPr lang="mr-IN" sz="6600" dirty="0" smtClean="0">
                <a:solidFill>
                  <a:schemeClr val="accent3">
                    <a:lumMod val="75000"/>
                  </a:schemeClr>
                </a:solidFill>
                <a:ea typeface="Open Sans Semibold" panose="020B0706030804020204" pitchFamily="34" charset="0"/>
                <a:cs typeface="Open Sans Semibold" panose="020B0706030804020204" pitchFamily="34" charset="0"/>
              </a:rPr>
              <a:t>…</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1892242" y="2841625"/>
            <a:ext cx="18407045" cy="784830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a:t>A type that’s part of a class library should never catch and swallow all exceptions because there is no way for the type to know exactly how the application intends to respond to an exception.</a:t>
            </a:r>
          </a:p>
          <a:p>
            <a:pPr marL="571500" indent="-571500" algn="just">
              <a:buFont typeface="Arial" panose="020B0604020202020204" pitchFamily="34" charset="0"/>
              <a:buChar char="•"/>
            </a:pPr>
            <a:r>
              <a:rPr lang="en-IN" sz="3600" dirty="0"/>
              <a:t>If the application code throws an exception, another part of the application is probably expecting to catch this exception. The exception should be allowed to filter its way up the call stack and let the application code handle the exception as it sees fits</a:t>
            </a:r>
            <a:r>
              <a:rPr lang="en-IN" sz="3600" dirty="0" smtClean="0"/>
              <a:t>.</a:t>
            </a:r>
          </a:p>
          <a:p>
            <a:pPr marL="571500" indent="-571500" algn="just">
              <a:buFont typeface="Arial" panose="020B0604020202020204" pitchFamily="34" charset="0"/>
              <a:buChar char="•"/>
            </a:pPr>
            <a:r>
              <a:rPr lang="en-IN" sz="3600" dirty="0"/>
              <a:t>In addition, it is possible that an exception was thrown because some object was in a bad state. If library code catches and swallows the exception, the program continues running with unpredictable results and with potential security vulnerabilities. </a:t>
            </a:r>
          </a:p>
          <a:p>
            <a:pPr marL="571500" indent="-571500" algn="just">
              <a:buFont typeface="Arial" panose="020B0604020202020204" pitchFamily="34" charset="0"/>
              <a:buChar char="•"/>
            </a:pPr>
            <a:r>
              <a:rPr lang="en-IN" sz="3600" dirty="0"/>
              <a:t>It is better for the exception to be unhandled and for the application to terminate.</a:t>
            </a:r>
          </a:p>
          <a:p>
            <a:pPr marL="571500" indent="-571500" algn="just">
              <a:buFont typeface="Arial" panose="020B0604020202020204" pitchFamily="34" charset="0"/>
              <a:buChar char="•"/>
            </a:pPr>
            <a:r>
              <a:rPr lang="en-IN" sz="3600" dirty="0"/>
              <a:t>In fact, most unhandled exceptions will be discovered during testing of your code. To fix these unhandled exception, you will either modify the code to look for specific exception, or you will rewrite the code to eliminate the conditions that cause the exception to be thrown. </a:t>
            </a:r>
          </a:p>
          <a:p>
            <a:pPr marL="571500" indent="-571500" algn="just">
              <a:buFont typeface="Arial" panose="020B0604020202020204" pitchFamily="34" charset="0"/>
              <a:buChar char="•"/>
            </a:pPr>
            <a:r>
              <a:rPr lang="en-IN" sz="3600" dirty="0"/>
              <a:t>The final version of the code that will be running in a production environment should see very few (if any) unhandled exceptions and be extremely robust</a:t>
            </a:r>
            <a:r>
              <a:rPr lang="en-IN" sz="3600" dirty="0" smtClean="0"/>
              <a:t>.</a:t>
            </a:r>
            <a:endParaRPr lang="en-IN" sz="3600" dirty="0"/>
          </a:p>
        </p:txBody>
      </p:sp>
      <p:cxnSp>
        <p:nvCxnSpPr>
          <p:cNvPr id="4" name="10 Conector recto"/>
          <p:cNvCxnSpPr/>
          <p:nvPr/>
        </p:nvCxnSpPr>
        <p:spPr>
          <a:xfrm flipV="1">
            <a:off x="2021664" y="2088268"/>
            <a:ext cx="1129625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59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9021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Exceptions and </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the Java </a:t>
            </a:r>
            <a:r>
              <a:rPr lang="en-US" sz="6600" dirty="0">
                <a:solidFill>
                  <a:schemeClr val="accent3">
                    <a:lumMod val="75000"/>
                  </a:schemeClr>
                </a:solidFill>
                <a:ea typeface="Open Sans Semibold" panose="020B0706030804020204" pitchFamily="34" charset="0"/>
                <a:cs typeface="Open Sans Semibold" panose="020B0706030804020204" pitchFamily="34" charset="0"/>
              </a:rPr>
              <a:t>Virtual Machine</a:t>
            </a:r>
          </a:p>
        </p:txBody>
      </p:sp>
      <p:sp>
        <p:nvSpPr>
          <p:cNvPr id="3" name="TextBox 2"/>
          <p:cNvSpPr txBox="1"/>
          <p:nvPr/>
        </p:nvSpPr>
        <p:spPr>
          <a:xfrm>
            <a:off x="1892242" y="2841625"/>
            <a:ext cx="18407045" cy="2862322"/>
          </a:xfrm>
          <a:prstGeom prst="rect">
            <a:avLst/>
          </a:prstGeom>
          <a:noFill/>
        </p:spPr>
        <p:txBody>
          <a:bodyPr wrap="square" rtlCol="0">
            <a:spAutoFit/>
          </a:bodyPr>
          <a:lstStyle/>
          <a:p>
            <a:pPr marL="571500" indent="-571500" algn="just">
              <a:buFont typeface="Arial" panose="020B0604020202020204" pitchFamily="34" charset="0"/>
              <a:buChar char="•"/>
            </a:pPr>
            <a:r>
              <a:rPr lang="en-IN" sz="3600" dirty="0" smtClean="0"/>
              <a:t>When an exception takes place, the JVM creates an exception object to identify the type of exception that occurred</a:t>
            </a:r>
          </a:p>
          <a:p>
            <a:pPr marL="571500" indent="-571500" algn="just">
              <a:buFont typeface="Arial" panose="020B0604020202020204" pitchFamily="34" charset="0"/>
              <a:buChar char="•"/>
            </a:pPr>
            <a:r>
              <a:rPr lang="en-IN" sz="3600" dirty="0" smtClean="0"/>
              <a:t>The </a:t>
            </a:r>
            <a:r>
              <a:rPr lang="en-IN" sz="3600" dirty="0" err="1" smtClean="0"/>
              <a:t>Throwable</a:t>
            </a:r>
            <a:r>
              <a:rPr lang="en-IN" sz="3600" dirty="0" smtClean="0"/>
              <a:t> class is the super class of all error and exception types generated by the JVM or java programs</a:t>
            </a:r>
          </a:p>
          <a:p>
            <a:pPr marL="571500" indent="-571500" algn="just">
              <a:buFont typeface="Arial" panose="020B0604020202020204" pitchFamily="34" charset="0"/>
              <a:buChar char="•"/>
            </a:pPr>
            <a:r>
              <a:rPr lang="en-IN" sz="3600" dirty="0" smtClean="0"/>
              <a:t>Three </a:t>
            </a:r>
            <a:r>
              <a:rPr lang="en-IN" sz="3600" dirty="0" err="1" smtClean="0"/>
              <a:t>Throwable</a:t>
            </a:r>
            <a:r>
              <a:rPr lang="en-IN" sz="3600" dirty="0" smtClean="0"/>
              <a:t> subclass categories are possible: Error, Runtime and Non-Runtime Exceptions</a:t>
            </a:r>
            <a:endParaRPr lang="en-IN" sz="3600" dirty="0"/>
          </a:p>
        </p:txBody>
      </p:sp>
      <p:cxnSp>
        <p:nvCxnSpPr>
          <p:cNvPr id="4" name="10 Conector recto"/>
          <p:cNvCxnSpPr/>
          <p:nvPr/>
        </p:nvCxnSpPr>
        <p:spPr>
          <a:xfrm flipV="1">
            <a:off x="2021664" y="2088269"/>
            <a:ext cx="1399655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9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9021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 Hierarchy</a:t>
            </a:r>
          </a:p>
        </p:txBody>
      </p:sp>
      <p:cxnSp>
        <p:nvCxnSpPr>
          <p:cNvPr id="4" name="10 Conector recto"/>
          <p:cNvCxnSpPr/>
          <p:nvPr/>
        </p:nvCxnSpPr>
        <p:spPr>
          <a:xfrm flipV="1">
            <a:off x="2021664" y="2088270"/>
            <a:ext cx="7065785"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2" descr="C:\Users\Manjit\Desktop\itgrunts\exceptions.gif">
            <a:extLst>
              <a:ext uri="{FF2B5EF4-FFF2-40B4-BE49-F238E27FC236}">
                <a16:creationId xmlns:a16="http://schemas.microsoft.com/office/drawing/2014/main" xmlns="" id="{19CACF4F-C6B2-4649-8546-3BF48A680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730" y="2313289"/>
            <a:ext cx="8415935" cy="10369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499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Exceptions and Errors</a:t>
            </a:r>
          </a:p>
        </p:txBody>
      </p:sp>
      <p:sp>
        <p:nvSpPr>
          <p:cNvPr id="3" name="TextBox 2"/>
          <p:cNvSpPr txBox="1"/>
          <p:nvPr/>
        </p:nvSpPr>
        <p:spPr>
          <a:xfrm>
            <a:off x="1892242" y="2841625"/>
            <a:ext cx="18407045" cy="2862322"/>
          </a:xfrm>
          <a:prstGeom prst="rect">
            <a:avLst/>
          </a:prstGeom>
          <a:noFill/>
        </p:spPr>
        <p:txBody>
          <a:bodyPr wrap="square" rtlCol="0">
            <a:spAutoFit/>
          </a:bodyPr>
          <a:lstStyle/>
          <a:p>
            <a:pPr marL="685800" indent="-685800">
              <a:buFont typeface="Arial" charset="0"/>
              <a:buChar char="•"/>
            </a:pPr>
            <a:r>
              <a:rPr lang="en-US" altLang="en-US" sz="3600" dirty="0"/>
              <a:t>When a problem encounters and unexpected termination or fault, it is called an exception </a:t>
            </a:r>
          </a:p>
          <a:p>
            <a:pPr marL="685800" indent="-685800">
              <a:buFont typeface="Arial" charset="0"/>
              <a:buChar char="•"/>
            </a:pPr>
            <a:r>
              <a:rPr lang="en-US" altLang="en-US" sz="3600" dirty="0"/>
              <a:t>When we try and divide by 0 we terminate abnormally.</a:t>
            </a:r>
          </a:p>
          <a:p>
            <a:pPr marL="685800" indent="-685800">
              <a:buFont typeface="Arial" charset="0"/>
              <a:buChar char="•"/>
            </a:pPr>
            <a:r>
              <a:rPr lang="en-US" altLang="en-US" sz="3600" dirty="0"/>
              <a:t>Exception handling gives us another opportunity to recover from the abnormality.</a:t>
            </a:r>
          </a:p>
          <a:p>
            <a:pPr marL="685800" indent="-685800">
              <a:buFont typeface="Arial" charset="0"/>
              <a:buChar char="•"/>
            </a:pPr>
            <a:r>
              <a:rPr lang="en-US" altLang="en-US" sz="3600" dirty="0"/>
              <a:t>Sometimes we might encounter situations from which we cannot recover like </a:t>
            </a:r>
            <a:r>
              <a:rPr lang="en-US" altLang="en-US" sz="3600" dirty="0" err="1"/>
              <a:t>OutOfMemory</a:t>
            </a:r>
            <a:r>
              <a:rPr lang="en-US" altLang="en-US" sz="3600" dirty="0"/>
              <a:t>. These are considered as errors.</a:t>
            </a:r>
          </a:p>
        </p:txBody>
      </p:sp>
      <p:cxnSp>
        <p:nvCxnSpPr>
          <p:cNvPr id="4" name="10 Conector recto"/>
          <p:cNvCxnSpPr/>
          <p:nvPr/>
        </p:nvCxnSpPr>
        <p:spPr>
          <a:xfrm flipV="1">
            <a:off x="2021664" y="2062703"/>
            <a:ext cx="7515835" cy="25569"/>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2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164932</TotalTime>
  <Words>2116</Words>
  <Application>Microsoft Macintosh PowerPoint</Application>
  <PresentationFormat>Custom</PresentationFormat>
  <Paragraphs>404</Paragraphs>
  <Slides>32</Slides>
  <Notes>13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9" baseType="lpstr">
      <vt:lpstr>Arial</vt:lpstr>
      <vt:lpstr>Calibri</vt:lpstr>
      <vt:lpstr>Calibri Light</vt:lpstr>
      <vt:lpstr>Courier New</vt:lpstr>
      <vt:lpstr>Helvetica</vt:lpstr>
      <vt:lpstr>Mangal</vt:lpstr>
      <vt:lpstr>Open Sans</vt:lpstr>
      <vt:lpstr>Open Sans Extrabold</vt:lpstr>
      <vt:lpstr>Open Sans Semibold</vt:lpstr>
      <vt:lpstr>Oswald</vt:lpstr>
      <vt:lpstr>Segoe UI</vt:lpstr>
      <vt:lpstr>Source Sans Pro</vt:lpstr>
      <vt:lpstr>Times New Roman</vt:lpstr>
      <vt:lpstr>Wingdings</vt:lpstr>
      <vt:lpstr>맑은 고딕</vt:lpstr>
      <vt:lpstr>1_Diseño personalizado</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12259</cp:revision>
  <dcterms:created xsi:type="dcterms:W3CDTF">2014-07-01T16:42:18Z</dcterms:created>
  <dcterms:modified xsi:type="dcterms:W3CDTF">2017-12-16T05:10:24Z</dcterms:modified>
</cp:coreProperties>
</file>