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42"/>
  </p:notesMasterIdLst>
  <p:handoutMasterIdLst>
    <p:handoutMasterId r:id="rId43"/>
  </p:handoutMasterIdLst>
  <p:sldIdLst>
    <p:sldId id="793" r:id="rId2"/>
    <p:sldId id="804" r:id="rId3"/>
    <p:sldId id="851" r:id="rId4"/>
    <p:sldId id="852" r:id="rId5"/>
    <p:sldId id="854" r:id="rId6"/>
    <p:sldId id="856" r:id="rId7"/>
    <p:sldId id="857" r:id="rId8"/>
    <p:sldId id="858" r:id="rId9"/>
    <p:sldId id="859" r:id="rId10"/>
    <p:sldId id="860" r:id="rId11"/>
    <p:sldId id="861" r:id="rId12"/>
    <p:sldId id="862" r:id="rId13"/>
    <p:sldId id="885" r:id="rId14"/>
    <p:sldId id="887" r:id="rId15"/>
    <p:sldId id="888" r:id="rId16"/>
    <p:sldId id="890" r:id="rId17"/>
    <p:sldId id="892" r:id="rId18"/>
    <p:sldId id="863" r:id="rId19"/>
    <p:sldId id="864" r:id="rId20"/>
    <p:sldId id="865" r:id="rId21"/>
    <p:sldId id="866" r:id="rId22"/>
    <p:sldId id="867" r:id="rId23"/>
    <p:sldId id="868" r:id="rId24"/>
    <p:sldId id="869" r:id="rId25"/>
    <p:sldId id="870" r:id="rId26"/>
    <p:sldId id="871" r:id="rId27"/>
    <p:sldId id="872" r:id="rId28"/>
    <p:sldId id="873" r:id="rId29"/>
    <p:sldId id="874" r:id="rId30"/>
    <p:sldId id="875" r:id="rId31"/>
    <p:sldId id="876" r:id="rId32"/>
    <p:sldId id="877" r:id="rId33"/>
    <p:sldId id="878" r:id="rId34"/>
    <p:sldId id="879" r:id="rId35"/>
    <p:sldId id="880" r:id="rId36"/>
    <p:sldId id="881" r:id="rId37"/>
    <p:sldId id="882" r:id="rId38"/>
    <p:sldId id="883" r:id="rId39"/>
    <p:sldId id="850" r:id="rId40"/>
    <p:sldId id="794" r:id="rId4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1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commentAuthors" Target="commentAuthors.xml"/><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2: </a:t>
            </a:r>
            <a:r>
              <a:rPr lang="en-US" sz="6600" dirty="0">
                <a:solidFill>
                  <a:schemeClr val="accent3">
                    <a:lumMod val="75000"/>
                  </a:schemeClr>
                </a:solidFill>
                <a:ea typeface="Open Sans Semibold" panose="020B0706030804020204" pitchFamily="34" charset="0"/>
                <a:cs typeface="Open Sans Semibold" panose="020B0706030804020204" pitchFamily="34" charset="0"/>
              </a:rPr>
              <a:t>Java Beans &amp; Multi-Threading</a:t>
            </a:r>
          </a:p>
        </p:txBody>
      </p:sp>
      <p:cxnSp>
        <p:nvCxnSpPr>
          <p:cNvPr id="11" name="10 Conector recto"/>
          <p:cNvCxnSpPr/>
          <p:nvPr/>
        </p:nvCxnSpPr>
        <p:spPr>
          <a:xfrm flipV="1">
            <a:off x="2316436" y="6753721"/>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Java.beans.Introspector Class</a:t>
            </a:r>
          </a:p>
        </p:txBody>
      </p:sp>
      <p:sp>
        <p:nvSpPr>
          <p:cNvPr id="232" name="10 Conector recto"/>
          <p:cNvSpPr/>
          <p:nvPr/>
        </p:nvSpPr>
        <p:spPr>
          <a:xfrm>
            <a:off x="1905918" y="2763853"/>
            <a:ext cx="7626842" cy="1"/>
          </a:xfrm>
          <a:prstGeom prst="line">
            <a:avLst/>
          </a:prstGeom>
          <a:ln w="57150">
            <a:solidFill>
              <a:srgbClr val="C00000"/>
            </a:solidFill>
            <a:miter/>
          </a:ln>
        </p:spPr>
        <p:txBody>
          <a:bodyPr lIns="45722" rIns="45722"/>
          <a:lstStyle/>
          <a:p>
            <a:endParaRPr/>
          </a:p>
        </p:txBody>
      </p:sp>
      <p:sp>
        <p:nvSpPr>
          <p:cNvPr id="233"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3600" dirty="0"/>
              <a:t>The Introspector is a class that is never instantiated. Its static getBeanInfo() methods provide a way to obtain information about a JavaBeans component and are typically only invoked by application builders or similar tools. getBeanInfo() first looks for a BeanInfo class for the specified bean class. For a class named x, it looks for a BeanInfo class named xBeanInfo, first in the current package and then in each of the packages in the BeanInfo search path.</a:t>
            </a:r>
          </a:p>
          <a:p>
            <a:pPr marL="571557" indent="-571557">
              <a:buSzPct val="100000"/>
              <a:buFont typeface="Arial"/>
              <a:buChar char="•"/>
              <a:defRPr sz="4000"/>
            </a:pPr>
            <a:r>
              <a:rPr sz="3600" dirty="0"/>
              <a:t>If no BeanInfo class is found, or if the BeanInfo class found does not provide complete information about the bean properties, events, and methods, getBeanInfo() introspects on the bean class by using the java.lang.reflect package to fill in the missing information. When explicit information is provided by a BeanInfo class, getBeanInfo() treats it as definitive. When determining information through introspection, however, it examines each of the bean's superclasses in turn, looking for a BeanInfo class at that level or using introspection. When callinggetBeanInfo(), you may optionally specify a second class argument that specifies a superclass for which, and above which, getBeanInfo() does not introspect.</a:t>
            </a:r>
          </a:p>
        </p:txBody>
      </p:sp>
    </p:spTree>
    <p:extLst>
      <p:ext uri="{BB962C8B-B14F-4D97-AF65-F5344CB8AC3E}">
        <p14:creationId xmlns:p14="http://schemas.microsoft.com/office/powerpoint/2010/main" val="144958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1"/>
                                        </p:tgtEl>
                                        <p:attrNameLst>
                                          <p:attrName>style.visibility</p:attrName>
                                        </p:attrNameLst>
                                      </p:cBhvr>
                                      <p:to>
                                        <p:strVal val="visible"/>
                                      </p:to>
                                    </p:set>
                                    <p:anim calcmode="lin" valueType="num">
                                      <p:cBhvr>
                                        <p:cTn id="7" dur="1000" fill="hold"/>
                                        <p:tgtEl>
                                          <p:spTgt spid="231"/>
                                        </p:tgtEl>
                                        <p:attrNameLst>
                                          <p:attrName>ppt_x</p:attrName>
                                        </p:attrNameLst>
                                      </p:cBhvr>
                                      <p:tavLst>
                                        <p:tav tm="0">
                                          <p:val>
                                            <p:strVal val="0-#ppt_w/2"/>
                                          </p:val>
                                        </p:tav>
                                        <p:tav tm="100000">
                                          <p:val>
                                            <p:strVal val="#ppt_x"/>
                                          </p:val>
                                        </p:tav>
                                      </p:tavLst>
                                    </p:anim>
                                    <p:anim calcmode="lin" valueType="num">
                                      <p:cBhvr>
                                        <p:cTn id="8" dur="1000" fill="hold"/>
                                        <p:tgtEl>
                                          <p:spTgt spid="23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2"/>
                                        </p:tgtEl>
                                        <p:attrNameLst>
                                          <p:attrName>style.visibility</p:attrName>
                                        </p:attrNameLst>
                                      </p:cBhvr>
                                      <p:to>
                                        <p:strVal val="visible"/>
                                      </p:to>
                                    </p:set>
                                    <p:anim calcmode="lin" valueType="num">
                                      <p:cBhvr>
                                        <p:cTn id="12" dur="500" fill="hold"/>
                                        <p:tgtEl>
                                          <p:spTgt spid="232"/>
                                        </p:tgtEl>
                                        <p:attrNameLst>
                                          <p:attrName>ppt_x</p:attrName>
                                        </p:attrNameLst>
                                      </p:cBhvr>
                                      <p:tavLst>
                                        <p:tav tm="0">
                                          <p:val>
                                            <p:strVal val="#ppt_x"/>
                                          </p:val>
                                        </p:tav>
                                        <p:tav tm="100000">
                                          <p:val>
                                            <p:strVal val="#ppt_x"/>
                                          </p:val>
                                        </p:tav>
                                      </p:tavLst>
                                    </p:anim>
                                    <p:anim calcmode="lin" valueType="num">
                                      <p:cBhvr>
                                        <p:cTn id="13"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advAuto="0"/>
      <p:bldP spid="232"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Purpose of Introspection</a:t>
            </a:r>
          </a:p>
        </p:txBody>
      </p:sp>
      <p:sp>
        <p:nvSpPr>
          <p:cNvPr id="236"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37" name="TextBox 34"/>
          <p:cNvSpPr txBox="1"/>
          <p:nvPr/>
        </p:nvSpPr>
        <p:spPr>
          <a:xfrm>
            <a:off x="2428454" y="3506570"/>
            <a:ext cx="19983523" cy="809296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A growing number of Java object repository sites exist on the Internet in answer to the demand for centralized deployment of applets, classes, and source code in general. Any developer who has spent time hunting through these sites for licensable Java code to incorporate into a program has undoubtedly struggled with issues of how to quickly and cleanly integrate code from one particular source into an application.</a:t>
            </a:r>
          </a:p>
          <a:p>
            <a:pPr marL="571557" indent="-571557">
              <a:buSzPct val="100000"/>
              <a:buFont typeface="Arial"/>
              <a:buChar char="•"/>
              <a:defRPr sz="3600"/>
            </a:pPr>
            <a:r>
              <a:rPr sz="3600" dirty="0"/>
              <a:t>The way in which introspection is implemented provides great advantages, including:</a:t>
            </a:r>
          </a:p>
          <a:p>
            <a:pPr marL="1779961" lvl="1" indent="-571557">
              <a:buSzPct val="100000"/>
              <a:buFont typeface="Arial"/>
              <a:buChar char="•"/>
              <a:defRPr sz="3600"/>
            </a:pPr>
            <a:r>
              <a:rPr sz="3600" dirty="0"/>
              <a:t>Portability - Everything is done in the Java platform, so you can write components once, reuse them everywhere. There are no extra specification files that need to be maintained independently from your component code. There are no platform-specific issues to contend with. Your component is not tied to one component model or one proprietary platform. You get all the advantages of the evolving Java APIs, while maintaining the portability of your components.</a:t>
            </a:r>
          </a:p>
          <a:p>
            <a:pPr marL="1779961" lvl="1" indent="-571557">
              <a:buSzPct val="100000"/>
              <a:buFont typeface="Arial"/>
              <a:buChar char="•"/>
              <a:defRPr sz="3600"/>
            </a:pPr>
            <a:r>
              <a:rPr sz="3600" dirty="0"/>
              <a:t>Reuse - By following the JavaBeans design conventions, implementing the appropriate interfaces, and extending the appropriate classes, you provide your component with reuse potential that possibly exceeds your expectations.</a:t>
            </a:r>
          </a:p>
        </p:txBody>
      </p:sp>
    </p:spTree>
    <p:extLst>
      <p:ext uri="{BB962C8B-B14F-4D97-AF65-F5344CB8AC3E}">
        <p14:creationId xmlns:p14="http://schemas.microsoft.com/office/powerpoint/2010/main" val="9490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5"/>
                                        </p:tgtEl>
                                        <p:attrNameLst>
                                          <p:attrName>style.visibility</p:attrName>
                                        </p:attrNameLst>
                                      </p:cBhvr>
                                      <p:to>
                                        <p:strVal val="visible"/>
                                      </p:to>
                                    </p:set>
                                    <p:anim calcmode="lin" valueType="num">
                                      <p:cBhvr>
                                        <p:cTn id="7" dur="1000" fill="hold"/>
                                        <p:tgtEl>
                                          <p:spTgt spid="235"/>
                                        </p:tgtEl>
                                        <p:attrNameLst>
                                          <p:attrName>ppt_x</p:attrName>
                                        </p:attrNameLst>
                                      </p:cBhvr>
                                      <p:tavLst>
                                        <p:tav tm="0">
                                          <p:val>
                                            <p:strVal val="0-#ppt_w/2"/>
                                          </p:val>
                                        </p:tav>
                                        <p:tav tm="100000">
                                          <p:val>
                                            <p:strVal val="#ppt_x"/>
                                          </p:val>
                                        </p:tav>
                                      </p:tavLst>
                                    </p:anim>
                                    <p:anim calcmode="lin" valueType="num">
                                      <p:cBhvr>
                                        <p:cTn id="8" dur="1000" fill="hold"/>
                                        <p:tgtEl>
                                          <p:spTgt spid="23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6"/>
                                        </p:tgtEl>
                                        <p:attrNameLst>
                                          <p:attrName>style.visibility</p:attrName>
                                        </p:attrNameLst>
                                      </p:cBhvr>
                                      <p:to>
                                        <p:strVal val="visible"/>
                                      </p:to>
                                    </p:set>
                                    <p:anim calcmode="lin" valueType="num">
                                      <p:cBhvr>
                                        <p:cTn id="12" dur="500" fill="hold"/>
                                        <p:tgtEl>
                                          <p:spTgt spid="236"/>
                                        </p:tgtEl>
                                        <p:attrNameLst>
                                          <p:attrName>ppt_x</p:attrName>
                                        </p:attrNameLst>
                                      </p:cBhvr>
                                      <p:tavLst>
                                        <p:tav tm="0">
                                          <p:val>
                                            <p:strVal val="#ppt_x"/>
                                          </p:val>
                                        </p:tav>
                                        <p:tav tm="100000">
                                          <p:val>
                                            <p:strVal val="#ppt_x"/>
                                          </p:val>
                                        </p:tav>
                                      </p:tavLst>
                                    </p:anim>
                                    <p:anim calcmode="lin" valueType="num">
                                      <p:cBhvr>
                                        <p:cTn id="13"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advAuto="0"/>
      <p:bldP spid="23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Introspector - Hierarchy</a:t>
            </a:r>
          </a:p>
        </p:txBody>
      </p:sp>
      <p:sp>
        <p:nvSpPr>
          <p:cNvPr id="240" name="10 Conector recto"/>
          <p:cNvSpPr/>
          <p:nvPr/>
        </p:nvSpPr>
        <p:spPr>
          <a:xfrm>
            <a:off x="1905918" y="2763853"/>
            <a:ext cx="3331900" cy="1"/>
          </a:xfrm>
          <a:prstGeom prst="line">
            <a:avLst/>
          </a:prstGeom>
          <a:ln w="57150">
            <a:solidFill>
              <a:srgbClr val="C00000"/>
            </a:solidFill>
            <a:miter/>
          </a:ln>
        </p:spPr>
        <p:txBody>
          <a:bodyPr lIns="45722" rIns="45722"/>
          <a:lstStyle/>
          <a:p>
            <a:endParaRPr/>
          </a:p>
        </p:txBody>
      </p:sp>
      <p:pic>
        <p:nvPicPr>
          <p:cNvPr id="241" name="pasted-image.tiff" descr="pasted-image.tiff"/>
          <p:cNvPicPr>
            <a:picLocks noChangeAspect="1"/>
          </p:cNvPicPr>
          <p:nvPr/>
        </p:nvPicPr>
        <p:blipFill>
          <a:blip r:embed="rId2">
            <a:extLst/>
          </a:blip>
          <a:stretch>
            <a:fillRect/>
          </a:stretch>
        </p:blipFill>
        <p:spPr>
          <a:xfrm>
            <a:off x="6225760" y="3341375"/>
            <a:ext cx="11934069" cy="9218302"/>
          </a:xfrm>
          <a:prstGeom prst="rect">
            <a:avLst/>
          </a:prstGeom>
          <a:ln w="12700">
            <a:miter lim="400000"/>
          </a:ln>
        </p:spPr>
      </p:pic>
    </p:spTree>
    <p:extLst>
      <p:ext uri="{BB962C8B-B14F-4D97-AF65-F5344CB8AC3E}">
        <p14:creationId xmlns:p14="http://schemas.microsoft.com/office/powerpoint/2010/main" val="586875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0-#ppt_w/2"/>
                                          </p:val>
                                        </p:tav>
                                        <p:tav tm="100000">
                                          <p:val>
                                            <p:strVal val="#ppt_x"/>
                                          </p:val>
                                        </p:tav>
                                      </p:tavLst>
                                    </p:anim>
                                    <p:anim calcmode="lin" valueType="num">
                                      <p:cBhvr>
                                        <p:cTn id="8" dur="1000" fill="hold"/>
                                        <p:tgtEl>
                                          <p:spTgt spid="2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0"/>
                                        </p:tgtEl>
                                        <p:attrNameLst>
                                          <p:attrName>style.visibility</p:attrName>
                                        </p:attrNameLst>
                                      </p:cBhvr>
                                      <p:to>
                                        <p:strVal val="visible"/>
                                      </p:to>
                                    </p:set>
                                    <p:anim calcmode="lin" valueType="num">
                                      <p:cBhvr>
                                        <p:cTn id="12" dur="500" fill="hold"/>
                                        <p:tgtEl>
                                          <p:spTgt spid="240"/>
                                        </p:tgtEl>
                                        <p:attrNameLst>
                                          <p:attrName>ppt_x</p:attrName>
                                        </p:attrNameLst>
                                      </p:cBhvr>
                                      <p:tavLst>
                                        <p:tav tm="0">
                                          <p:val>
                                            <p:strVal val="#ppt_x"/>
                                          </p:val>
                                        </p:tav>
                                        <p:tav tm="100000">
                                          <p:val>
                                            <p:strVal val="#ppt_x"/>
                                          </p:val>
                                        </p:tav>
                                      </p:tavLst>
                                    </p:anim>
                                    <p:anim calcmode="lin" valueType="num">
                                      <p:cBhvr>
                                        <p:cTn id="13"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What is Reflection</a:t>
            </a:r>
          </a:p>
        </p:txBody>
      </p:sp>
      <p:sp>
        <p:nvSpPr>
          <p:cNvPr id="184" name="10 Conector recto"/>
          <p:cNvSpPr/>
          <p:nvPr/>
        </p:nvSpPr>
        <p:spPr>
          <a:xfrm>
            <a:off x="1905918" y="2763853"/>
            <a:ext cx="4752460" cy="1"/>
          </a:xfrm>
          <a:prstGeom prst="line">
            <a:avLst/>
          </a:prstGeom>
          <a:ln w="57150">
            <a:solidFill>
              <a:srgbClr val="C00000"/>
            </a:solidFill>
            <a:miter/>
          </a:ln>
        </p:spPr>
        <p:txBody>
          <a:bodyPr lIns="45722" rIns="45722"/>
          <a:lstStyle/>
          <a:p>
            <a:endParaRPr/>
          </a:p>
        </p:txBody>
      </p:sp>
      <p:sp>
        <p:nvSpPr>
          <p:cNvPr id="185"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Reflection is a process of examining or modifying the run time behavior of a class at run time.</a:t>
            </a:r>
          </a:p>
          <a:p>
            <a:pPr marL="571557" indent="-571557">
              <a:buSzPct val="100000"/>
              <a:buFont typeface="Arial"/>
              <a:buChar char="•"/>
              <a:defRPr sz="4400"/>
            </a:pPr>
            <a:r>
              <a:rPr sz="3600" dirty="0"/>
              <a:t>The java.lang.Class class provides many methods that can be used to get metadata, examine and change the run time behavior of a class.</a:t>
            </a:r>
          </a:p>
          <a:p>
            <a:pPr marL="571557" indent="-571557">
              <a:buSzPct val="100000"/>
              <a:buFont typeface="Arial"/>
              <a:buChar char="•"/>
              <a:defRPr sz="4400"/>
            </a:pPr>
            <a:r>
              <a:rPr sz="3600" dirty="0"/>
              <a:t>The java.lang and java.lang.reflect packages provide classes for java reflection.</a:t>
            </a:r>
          </a:p>
        </p:txBody>
      </p:sp>
      <p:grpSp>
        <p:nvGrpSpPr>
          <p:cNvPr id="188" name="Group 9"/>
          <p:cNvGrpSpPr/>
          <p:nvPr/>
        </p:nvGrpSpPr>
        <p:grpSpPr>
          <a:xfrm>
            <a:off x="19147628" y="9853826"/>
            <a:ext cx="3026674" cy="3026673"/>
            <a:chOff x="0" y="0"/>
            <a:chExt cx="3026475" cy="3026475"/>
          </a:xfrm>
        </p:grpSpPr>
        <p:graphicFrame>
          <p:nvGraphicFramePr>
            <p:cNvPr id="18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8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8" name="Marcador de texto 4"/>
          <p:cNvSpPr txBox="1"/>
          <p:nvPr/>
        </p:nvSpPr>
        <p:spPr>
          <a:xfrm>
            <a:off x="1829713" y="6557610"/>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java.lang.Class class</a:t>
            </a:r>
          </a:p>
        </p:txBody>
      </p:sp>
      <p:sp>
        <p:nvSpPr>
          <p:cNvPr id="9" name="10 Conector recto"/>
          <p:cNvSpPr/>
          <p:nvPr/>
        </p:nvSpPr>
        <p:spPr>
          <a:xfrm>
            <a:off x="1905918" y="7415198"/>
            <a:ext cx="5213473" cy="1"/>
          </a:xfrm>
          <a:prstGeom prst="line">
            <a:avLst/>
          </a:prstGeom>
          <a:ln w="57150">
            <a:solidFill>
              <a:srgbClr val="C00000"/>
            </a:solidFill>
            <a:miter/>
          </a:ln>
        </p:spPr>
        <p:txBody>
          <a:bodyPr lIns="45722" rIns="45722"/>
          <a:lstStyle/>
          <a:p>
            <a:endParaRPr/>
          </a:p>
        </p:txBody>
      </p:sp>
      <p:sp>
        <p:nvSpPr>
          <p:cNvPr id="10" name="TextBox 34"/>
          <p:cNvSpPr txBox="1"/>
          <p:nvPr/>
        </p:nvSpPr>
        <p:spPr>
          <a:xfrm>
            <a:off x="2428454" y="8157915"/>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smtClean="0"/>
              <a:t>The java.lang.Class class performs mainly two tasks:</a:t>
            </a:r>
          </a:p>
          <a:p>
            <a:pPr marL="1779961" lvl="1" indent="-571557">
              <a:buSzPct val="100000"/>
              <a:buFont typeface="Arial"/>
              <a:buChar char="•"/>
              <a:defRPr sz="4400"/>
            </a:pPr>
            <a:r>
              <a:rPr sz="3600" dirty="0" smtClean="0"/>
              <a:t>provides methods to get the metadata of a class at run time.</a:t>
            </a:r>
          </a:p>
          <a:p>
            <a:pPr marL="1779961" lvl="1" indent="-571557">
              <a:buSzPct val="100000"/>
              <a:buFont typeface="Arial"/>
              <a:buChar char="•"/>
              <a:defRPr sz="4400"/>
            </a:pPr>
            <a:r>
              <a:rPr sz="3600" dirty="0" smtClean="0"/>
              <a:t>provides methods to examine and change the run time behavior of a class.</a:t>
            </a:r>
          </a:p>
        </p:txBody>
      </p:sp>
    </p:spTree>
    <p:extLst>
      <p:ext uri="{BB962C8B-B14F-4D97-AF65-F5344CB8AC3E}">
        <p14:creationId xmlns:p14="http://schemas.microsoft.com/office/powerpoint/2010/main" val="125243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83"/>
                                        </p:tgtEl>
                                        <p:attrNameLst>
                                          <p:attrName>style.visibility</p:attrName>
                                        </p:attrNameLst>
                                      </p:cBhvr>
                                      <p:to>
                                        <p:strVal val="visible"/>
                                      </p:to>
                                    </p:set>
                                    <p:anim calcmode="lin" valueType="num">
                                      <p:cBhvr>
                                        <p:cTn id="7" dur="1000" fill="hold"/>
                                        <p:tgtEl>
                                          <p:spTgt spid="183"/>
                                        </p:tgtEl>
                                        <p:attrNameLst>
                                          <p:attrName>ppt_x</p:attrName>
                                        </p:attrNameLst>
                                      </p:cBhvr>
                                      <p:tavLst>
                                        <p:tav tm="0">
                                          <p:val>
                                            <p:strVal val="0-#ppt_w/2"/>
                                          </p:val>
                                        </p:tav>
                                        <p:tav tm="100000">
                                          <p:val>
                                            <p:strVal val="#ppt_x"/>
                                          </p:val>
                                        </p:tav>
                                      </p:tavLst>
                                    </p:anim>
                                    <p:anim calcmode="lin" valueType="num">
                                      <p:cBhvr>
                                        <p:cTn id="8" dur="1000" fill="hold"/>
                                        <p:tgtEl>
                                          <p:spTgt spid="1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84"/>
                                        </p:tgtEl>
                                        <p:attrNameLst>
                                          <p:attrName>style.visibility</p:attrName>
                                        </p:attrNameLst>
                                      </p:cBhvr>
                                      <p:to>
                                        <p:strVal val="visible"/>
                                      </p:to>
                                    </p:set>
                                    <p:anim calcmode="lin" valueType="num">
                                      <p:cBhvr>
                                        <p:cTn id="12" dur="500" fill="hold"/>
                                        <p:tgtEl>
                                          <p:spTgt spid="184"/>
                                        </p:tgtEl>
                                        <p:attrNameLst>
                                          <p:attrName>ppt_x</p:attrName>
                                        </p:attrNameLst>
                                      </p:cBhvr>
                                      <p:tavLst>
                                        <p:tav tm="0">
                                          <p:val>
                                            <p:strVal val="#ppt_x"/>
                                          </p:val>
                                        </p:tav>
                                        <p:tav tm="100000">
                                          <p:val>
                                            <p:strVal val="#ppt_x"/>
                                          </p:val>
                                        </p:tav>
                                      </p:tavLst>
                                    </p:anim>
                                    <p:anim calcmode="lin" valueType="num">
                                      <p:cBhvr>
                                        <p:cTn id="13" dur="500" fill="hold"/>
                                        <p:tgtEl>
                                          <p:spTgt spid="1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0-#ppt_w/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P spid="184" grpId="0" animBg="1" advAuto="0"/>
      <p:bldP spid="8" grpId="0" animBg="1" advAuto="0"/>
      <p:bldP spid="9"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Commonly used methods of Class class:</a:t>
            </a:r>
          </a:p>
        </p:txBody>
      </p:sp>
      <p:sp>
        <p:nvSpPr>
          <p:cNvPr id="198" name="10 Conector recto"/>
          <p:cNvSpPr/>
          <p:nvPr/>
        </p:nvSpPr>
        <p:spPr>
          <a:xfrm>
            <a:off x="1905917" y="2763853"/>
            <a:ext cx="10216897" cy="1"/>
          </a:xfrm>
          <a:prstGeom prst="line">
            <a:avLst/>
          </a:prstGeom>
          <a:ln w="57150">
            <a:solidFill>
              <a:srgbClr val="C00000"/>
            </a:solidFill>
            <a:miter/>
          </a:ln>
        </p:spPr>
        <p:txBody>
          <a:bodyPr lIns="45722" rIns="45722"/>
          <a:lstStyle/>
          <a:p>
            <a:endParaRPr/>
          </a:p>
        </p:txBody>
      </p:sp>
      <p:grpSp>
        <p:nvGrpSpPr>
          <p:cNvPr id="201" name="Group 9"/>
          <p:cNvGrpSpPr/>
          <p:nvPr/>
        </p:nvGrpSpPr>
        <p:grpSpPr>
          <a:xfrm>
            <a:off x="19147628" y="9853826"/>
            <a:ext cx="3026674" cy="3026673"/>
            <a:chOff x="0" y="0"/>
            <a:chExt cx="3026475" cy="3026475"/>
          </a:xfrm>
        </p:grpSpPr>
        <p:graphicFrame>
          <p:nvGraphicFramePr>
            <p:cNvPr id="19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pic>
        <p:nvPicPr>
          <p:cNvPr id="202" name="Screen Shot 2017-08-13 at 8.57.39 PM.png" descr="Screen Shot 2017-08-13 at 8.57.39 PM.png"/>
          <p:cNvPicPr>
            <a:picLocks noChangeAspect="1"/>
          </p:cNvPicPr>
          <p:nvPr/>
        </p:nvPicPr>
        <p:blipFill>
          <a:blip r:embed="rId3">
            <a:extLst/>
          </a:blip>
          <a:stretch>
            <a:fillRect/>
          </a:stretch>
        </p:blipFill>
        <p:spPr>
          <a:xfrm>
            <a:off x="1844462" y="2921809"/>
            <a:ext cx="14147530" cy="10109683"/>
          </a:xfrm>
          <a:prstGeom prst="rect">
            <a:avLst/>
          </a:prstGeom>
          <a:ln w="12700">
            <a:miter lim="400000"/>
          </a:ln>
        </p:spPr>
      </p:pic>
    </p:spTree>
    <p:extLst>
      <p:ext uri="{BB962C8B-B14F-4D97-AF65-F5344CB8AC3E}">
        <p14:creationId xmlns:p14="http://schemas.microsoft.com/office/powerpoint/2010/main" val="1228688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97"/>
                                        </p:tgtEl>
                                        <p:attrNameLst>
                                          <p:attrName>style.visibility</p:attrName>
                                        </p:attrNameLst>
                                      </p:cBhvr>
                                      <p:to>
                                        <p:strVal val="visible"/>
                                      </p:to>
                                    </p:set>
                                    <p:anim calcmode="lin" valueType="num">
                                      <p:cBhvr>
                                        <p:cTn id="7" dur="1000" fill="hold"/>
                                        <p:tgtEl>
                                          <p:spTgt spid="197"/>
                                        </p:tgtEl>
                                        <p:attrNameLst>
                                          <p:attrName>ppt_x</p:attrName>
                                        </p:attrNameLst>
                                      </p:cBhvr>
                                      <p:tavLst>
                                        <p:tav tm="0">
                                          <p:val>
                                            <p:strVal val="0-#ppt_w/2"/>
                                          </p:val>
                                        </p:tav>
                                        <p:tav tm="100000">
                                          <p:val>
                                            <p:strVal val="#ppt_x"/>
                                          </p:val>
                                        </p:tav>
                                      </p:tavLst>
                                    </p:anim>
                                    <p:anim calcmode="lin" valueType="num">
                                      <p:cBhvr>
                                        <p:cTn id="8" dur="1000" fill="hold"/>
                                        <p:tgtEl>
                                          <p:spTgt spid="1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98"/>
                                        </p:tgtEl>
                                        <p:attrNameLst>
                                          <p:attrName>style.visibility</p:attrName>
                                        </p:attrNameLst>
                                      </p:cBhvr>
                                      <p:to>
                                        <p:strVal val="visible"/>
                                      </p:to>
                                    </p:set>
                                    <p:anim calcmode="lin" valueType="num">
                                      <p:cBhvr>
                                        <p:cTn id="12" dur="500" fill="hold"/>
                                        <p:tgtEl>
                                          <p:spTgt spid="198"/>
                                        </p:tgtEl>
                                        <p:attrNameLst>
                                          <p:attrName>ppt_x</p:attrName>
                                        </p:attrNameLst>
                                      </p:cBhvr>
                                      <p:tavLst>
                                        <p:tav tm="0">
                                          <p:val>
                                            <p:strVal val="#ppt_x"/>
                                          </p:val>
                                        </p:tav>
                                        <p:tav tm="100000">
                                          <p:val>
                                            <p:strVal val="#ppt_x"/>
                                          </p:val>
                                        </p:tav>
                                      </p:tavLst>
                                    </p:anim>
                                    <p:anim calcmode="lin" valueType="num">
                                      <p:cBhvr>
                                        <p:cTn id="13"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advAuto="0"/>
      <p:bldP spid="198"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How to get the object of Class class?</a:t>
            </a:r>
          </a:p>
        </p:txBody>
      </p:sp>
      <p:sp>
        <p:nvSpPr>
          <p:cNvPr id="205" name="10 Conector recto"/>
          <p:cNvSpPr/>
          <p:nvPr/>
        </p:nvSpPr>
        <p:spPr>
          <a:xfrm>
            <a:off x="1905918" y="2763853"/>
            <a:ext cx="9416386" cy="1"/>
          </a:xfrm>
          <a:prstGeom prst="line">
            <a:avLst/>
          </a:prstGeom>
          <a:ln w="57150">
            <a:solidFill>
              <a:srgbClr val="C00000"/>
            </a:solidFill>
            <a:miter/>
          </a:ln>
        </p:spPr>
        <p:txBody>
          <a:bodyPr lIns="45722" rIns="45722"/>
          <a:lstStyle/>
          <a:p>
            <a:endParaRPr/>
          </a:p>
        </p:txBody>
      </p:sp>
      <p:sp>
        <p:nvSpPr>
          <p:cNvPr id="206"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There are 3 ways to get the instance of Class class. They are as follows:</a:t>
            </a:r>
          </a:p>
          <a:p>
            <a:pPr marL="1779961" lvl="1" indent="-571557">
              <a:buSzPct val="100000"/>
              <a:buFont typeface="Arial"/>
              <a:buChar char="•"/>
              <a:defRPr sz="4400"/>
            </a:pPr>
            <a:r>
              <a:rPr sz="3600" dirty="0"/>
              <a:t>forName() method of Class class</a:t>
            </a:r>
          </a:p>
          <a:p>
            <a:pPr marL="1779961" lvl="1" indent="-571557">
              <a:buSzPct val="100000"/>
              <a:buFont typeface="Arial"/>
              <a:buChar char="•"/>
              <a:defRPr sz="4400"/>
            </a:pPr>
            <a:r>
              <a:rPr sz="3600" dirty="0"/>
              <a:t>getClass() method of Object class (available on all types by default in Java)</a:t>
            </a:r>
          </a:p>
          <a:p>
            <a:pPr marL="1779961" lvl="1" indent="-571557">
              <a:buSzPct val="100000"/>
              <a:buFont typeface="Arial"/>
              <a:buChar char="•"/>
              <a:defRPr sz="4400"/>
            </a:pPr>
            <a:r>
              <a:rPr sz="3600" dirty="0"/>
              <a:t>the .class syntax (calling the static method on all types available by default in Java</a:t>
            </a:r>
            <a:r>
              <a:rPr sz="3600" dirty="0" smtClean="0"/>
              <a:t>)</a:t>
            </a:r>
            <a:endParaRPr sz="3600" dirty="0"/>
          </a:p>
        </p:txBody>
      </p:sp>
      <p:grpSp>
        <p:nvGrpSpPr>
          <p:cNvPr id="209" name="Group 9"/>
          <p:cNvGrpSpPr/>
          <p:nvPr/>
        </p:nvGrpSpPr>
        <p:grpSpPr>
          <a:xfrm>
            <a:off x="19147628" y="9853826"/>
            <a:ext cx="3026674" cy="3026673"/>
            <a:chOff x="0" y="0"/>
            <a:chExt cx="3026475" cy="3026475"/>
          </a:xfrm>
        </p:grpSpPr>
        <p:graphicFrame>
          <p:nvGraphicFramePr>
            <p:cNvPr id="20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8" name="Marcador de texto 4"/>
          <p:cNvSpPr txBox="1"/>
          <p:nvPr/>
        </p:nvSpPr>
        <p:spPr>
          <a:xfrm>
            <a:off x="1829713" y="5849653"/>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Determining the class object</a:t>
            </a:r>
          </a:p>
        </p:txBody>
      </p:sp>
      <p:sp>
        <p:nvSpPr>
          <p:cNvPr id="9" name="10 Conector recto"/>
          <p:cNvSpPr/>
          <p:nvPr/>
        </p:nvSpPr>
        <p:spPr>
          <a:xfrm>
            <a:off x="1905917" y="6707241"/>
            <a:ext cx="7386367" cy="1"/>
          </a:xfrm>
          <a:prstGeom prst="line">
            <a:avLst/>
          </a:prstGeom>
          <a:ln w="57150">
            <a:solidFill>
              <a:srgbClr val="C00000"/>
            </a:solidFill>
            <a:miter/>
          </a:ln>
        </p:spPr>
        <p:txBody>
          <a:bodyPr lIns="45722" rIns="45722"/>
          <a:lstStyle/>
          <a:p>
            <a:endParaRPr/>
          </a:p>
        </p:txBody>
      </p:sp>
      <p:sp>
        <p:nvSpPr>
          <p:cNvPr id="10" name="TextBox 34"/>
          <p:cNvSpPr txBox="1"/>
          <p:nvPr/>
        </p:nvSpPr>
        <p:spPr>
          <a:xfrm>
            <a:off x="2428454" y="7449958"/>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Following methods of Class class is used to determine the class object:</a:t>
            </a:r>
          </a:p>
          <a:p>
            <a:pPr marL="1779961" lvl="1" indent="-571557">
              <a:buSzPct val="100000"/>
              <a:buFont typeface="Arial"/>
              <a:buChar char="•"/>
              <a:defRPr sz="4400"/>
            </a:pPr>
            <a:r>
              <a:rPr sz="3600" dirty="0"/>
              <a:t>public boolean isInterface(): determines if the specified Class object represents an interface type.</a:t>
            </a:r>
          </a:p>
          <a:p>
            <a:pPr marL="1779961" lvl="1" indent="-571557">
              <a:buSzPct val="100000"/>
              <a:buFont typeface="Arial"/>
              <a:buChar char="•"/>
              <a:defRPr sz="4400"/>
            </a:pPr>
            <a:r>
              <a:rPr sz="3600" dirty="0"/>
              <a:t>public boolean isArray(): determines if this Class object represents an array class.</a:t>
            </a:r>
          </a:p>
          <a:p>
            <a:pPr marL="1779961" lvl="1" indent="-571557">
              <a:buSzPct val="100000"/>
              <a:buFont typeface="Arial"/>
              <a:buChar char="•"/>
              <a:defRPr sz="4400"/>
            </a:pPr>
            <a:r>
              <a:rPr sz="3600" dirty="0"/>
              <a:t>public boolean isPrimitive(): determines if the specified Class object represents a primitive type.</a:t>
            </a:r>
          </a:p>
          <a:p>
            <a:pPr marL="571557" indent="-571557">
              <a:buSzPct val="100000"/>
              <a:buFont typeface="Arial"/>
              <a:buChar char="•"/>
              <a:defRPr sz="4400"/>
            </a:pPr>
            <a:r>
              <a:rPr sz="3600" dirty="0"/>
              <a:t>Let's see the simple example of reflection api to determine the object type</a:t>
            </a:r>
            <a:r>
              <a:rPr sz="3600" dirty="0" smtClean="0"/>
              <a:t>.</a:t>
            </a:r>
            <a:endParaRPr sz="3600" dirty="0"/>
          </a:p>
        </p:txBody>
      </p:sp>
    </p:spTree>
    <p:extLst>
      <p:ext uri="{BB962C8B-B14F-4D97-AF65-F5344CB8AC3E}">
        <p14:creationId xmlns:p14="http://schemas.microsoft.com/office/powerpoint/2010/main" val="36455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0-#ppt_w/2"/>
                                          </p:val>
                                        </p:tav>
                                        <p:tav tm="100000">
                                          <p:val>
                                            <p:strVal val="#ppt_x"/>
                                          </p:val>
                                        </p:tav>
                                      </p:tavLst>
                                    </p:anim>
                                    <p:anim calcmode="lin" valueType="num">
                                      <p:cBhvr>
                                        <p:cTn id="8" dur="1000" fill="hold"/>
                                        <p:tgtEl>
                                          <p:spTgt spid="20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5"/>
                                        </p:tgtEl>
                                        <p:attrNameLst>
                                          <p:attrName>style.visibility</p:attrName>
                                        </p:attrNameLst>
                                      </p:cBhvr>
                                      <p:to>
                                        <p:strVal val="visible"/>
                                      </p:to>
                                    </p:set>
                                    <p:anim calcmode="lin" valueType="num">
                                      <p:cBhvr>
                                        <p:cTn id="12" dur="500" fill="hold"/>
                                        <p:tgtEl>
                                          <p:spTgt spid="205"/>
                                        </p:tgtEl>
                                        <p:attrNameLst>
                                          <p:attrName>ppt_x</p:attrName>
                                        </p:attrNameLst>
                                      </p:cBhvr>
                                      <p:tavLst>
                                        <p:tav tm="0">
                                          <p:val>
                                            <p:strVal val="#ppt_x"/>
                                          </p:val>
                                        </p:tav>
                                        <p:tav tm="100000">
                                          <p:val>
                                            <p:strVal val="#ppt_x"/>
                                          </p:val>
                                        </p:tav>
                                      </p:tavLst>
                                    </p:anim>
                                    <p:anim calcmode="lin" valueType="num">
                                      <p:cBhvr>
                                        <p:cTn id="13" dur="500" fill="hold"/>
                                        <p:tgtEl>
                                          <p:spTgt spid="20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0-#ppt_w/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advAuto="0"/>
      <p:bldP spid="205" grpId="0" animBg="1" advAuto="0"/>
      <p:bldP spid="8" grpId="0" animBg="1" advAuto="0"/>
      <p:bldP spid="9"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Field</a:t>
            </a:r>
          </a:p>
        </p:txBody>
      </p:sp>
      <p:sp>
        <p:nvSpPr>
          <p:cNvPr id="219"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20" name="TextBox 34"/>
          <p:cNvSpPr txBox="1"/>
          <p:nvPr/>
        </p:nvSpPr>
        <p:spPr>
          <a:xfrm>
            <a:off x="2428453" y="3391697"/>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Defined in package java.lang.reflect</a:t>
            </a:r>
          </a:p>
          <a:p>
            <a:pPr marL="571557" indent="-571557">
              <a:buSzPct val="100000"/>
              <a:buFont typeface="Arial"/>
              <a:buChar char="•"/>
              <a:defRPr sz="4400"/>
            </a:pPr>
            <a:r>
              <a:rPr sz="3600" dirty="0"/>
              <a:t>Encapsulates the field of a class.</a:t>
            </a:r>
          </a:p>
          <a:p>
            <a:pPr marL="571557" indent="-571557">
              <a:buSzPct val="100000"/>
              <a:buFont typeface="Arial"/>
              <a:buChar char="•"/>
              <a:defRPr sz="4400"/>
            </a:pPr>
            <a:r>
              <a:rPr sz="3600" dirty="0"/>
              <a:t>2 methods on an instance of java.lang.Class class return fields defined on a type:</a:t>
            </a:r>
          </a:p>
          <a:p>
            <a:pPr marL="1779961" lvl="1" indent="-571557">
              <a:buSzPct val="100000"/>
              <a:buFont typeface="Arial"/>
              <a:buChar char="•"/>
              <a:defRPr sz="4400"/>
            </a:pPr>
            <a:r>
              <a:rPr sz="3600" dirty="0"/>
              <a:t>getFields(): returns an array containing Field objects reflecting all the accessible public members of the class or interface represented by this Class object.</a:t>
            </a:r>
          </a:p>
          <a:p>
            <a:pPr marL="1779961" lvl="1" indent="-571557">
              <a:buSzPct val="100000"/>
              <a:buFont typeface="Arial"/>
              <a:buChar char="•"/>
              <a:defRPr sz="4400"/>
            </a:pPr>
            <a:r>
              <a:rPr sz="3600" dirty="0"/>
              <a:t>getDeclaredFields(): returns array of Field objects reflecting all the fields declared by the class or interface represented by this Class object.</a:t>
            </a:r>
          </a:p>
          <a:p>
            <a:pPr marL="571557" indent="-571557">
              <a:buSzPct val="100000"/>
              <a:buFont typeface="Arial"/>
              <a:buChar char="•"/>
              <a:defRPr sz="4400"/>
            </a:pPr>
            <a:r>
              <a:rPr sz="3600" dirty="0"/>
              <a:t>Field object exposes an API that allows you to dynamically set values of fields on a given </a:t>
            </a:r>
            <a:r>
              <a:rPr sz="3600" dirty="0" smtClean="0"/>
              <a:t>instance</a:t>
            </a:r>
            <a:endParaRPr sz="3600" dirty="0"/>
          </a:p>
        </p:txBody>
      </p:sp>
      <p:sp>
        <p:nvSpPr>
          <p:cNvPr id="5" name="Marcador de texto 4"/>
          <p:cNvSpPr txBox="1"/>
          <p:nvPr/>
        </p:nvSpPr>
        <p:spPr>
          <a:xfrm>
            <a:off x="1829713" y="8004110"/>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Method</a:t>
            </a:r>
          </a:p>
        </p:txBody>
      </p:sp>
      <p:sp>
        <p:nvSpPr>
          <p:cNvPr id="6" name="10 Conector recto"/>
          <p:cNvSpPr/>
          <p:nvPr/>
        </p:nvSpPr>
        <p:spPr>
          <a:xfrm>
            <a:off x="1905917" y="8861698"/>
            <a:ext cx="7386367" cy="1"/>
          </a:xfrm>
          <a:prstGeom prst="line">
            <a:avLst/>
          </a:prstGeom>
          <a:ln w="57150">
            <a:solidFill>
              <a:srgbClr val="C00000"/>
            </a:solidFill>
            <a:miter/>
          </a:ln>
        </p:spPr>
        <p:txBody>
          <a:bodyPr lIns="45722" rIns="45722"/>
          <a:lstStyle/>
          <a:p>
            <a:endParaRPr/>
          </a:p>
        </p:txBody>
      </p:sp>
      <p:sp>
        <p:nvSpPr>
          <p:cNvPr id="7" name="TextBox 34"/>
          <p:cNvSpPr txBox="1"/>
          <p:nvPr/>
        </p:nvSpPr>
        <p:spPr>
          <a:xfrm>
            <a:off x="2428452" y="9032336"/>
            <a:ext cx="19983523" cy="50783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Defined in package java.lang.reflect</a:t>
            </a:r>
          </a:p>
          <a:p>
            <a:pPr marL="571557" indent="-571557">
              <a:buSzPct val="100000"/>
              <a:buFont typeface="Arial"/>
              <a:buChar char="•"/>
              <a:defRPr sz="4400"/>
            </a:pPr>
            <a:r>
              <a:rPr sz="3600" dirty="0"/>
              <a:t>Encapsulates the method of a class.</a:t>
            </a:r>
          </a:p>
          <a:p>
            <a:pPr marL="571557" indent="-571557">
              <a:buSzPct val="100000"/>
              <a:buFont typeface="Arial"/>
              <a:buChar char="•"/>
              <a:defRPr sz="4400"/>
            </a:pPr>
            <a:r>
              <a:rPr sz="3600" dirty="0"/>
              <a:t>2 methods on an instance of java.lang.Class class return methods defined on a type:</a:t>
            </a:r>
          </a:p>
          <a:p>
            <a:pPr marL="1779961" lvl="1" indent="-571557">
              <a:buSzPct val="100000"/>
              <a:buFont typeface="Arial"/>
              <a:buChar char="•"/>
              <a:defRPr sz="4400"/>
            </a:pPr>
            <a:r>
              <a:rPr sz="3600" dirty="0"/>
              <a:t>getMethods(): method returns array of Method object that reflect all the public method of invoking object.</a:t>
            </a:r>
          </a:p>
          <a:p>
            <a:pPr marL="1779961" lvl="1" indent="-571557">
              <a:buSzPct val="100000"/>
              <a:buFont typeface="Arial"/>
              <a:buChar char="•"/>
              <a:defRPr sz="4400"/>
            </a:pPr>
            <a:r>
              <a:rPr sz="3600" dirty="0"/>
              <a:t>getDeclaredMethods(): returns only the declared methods of the invoking class object.</a:t>
            </a:r>
          </a:p>
          <a:p>
            <a:pPr marL="571557" indent="-571557">
              <a:buSzPct val="100000"/>
              <a:buFont typeface="Arial"/>
              <a:buChar char="•"/>
              <a:defRPr sz="4400"/>
            </a:pPr>
            <a:r>
              <a:rPr sz="3600" dirty="0"/>
              <a:t>Method object exposes an API that allows you to dynamically call methods on a given instance</a:t>
            </a:r>
          </a:p>
          <a:p>
            <a:pPr marL="571557" indent="-571557">
              <a:buSzPct val="100000"/>
              <a:buFont typeface="Arial"/>
              <a:buChar char="•"/>
              <a:defRPr sz="4400"/>
            </a:pPr>
            <a:endParaRPr sz="3600" dirty="0"/>
          </a:p>
          <a:p>
            <a:pPr marL="571557" indent="-571557">
              <a:buSzPct val="100000"/>
              <a:buFont typeface="Arial"/>
              <a:buChar char="•"/>
              <a:defRPr sz="4400"/>
            </a:pPr>
            <a:endParaRPr sz="3600" dirty="0"/>
          </a:p>
        </p:txBody>
      </p:sp>
    </p:spTree>
    <p:extLst>
      <p:ext uri="{BB962C8B-B14F-4D97-AF65-F5344CB8AC3E}">
        <p14:creationId xmlns:p14="http://schemas.microsoft.com/office/powerpoint/2010/main" val="120974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8"/>
                                        </p:tgtEl>
                                        <p:attrNameLst>
                                          <p:attrName>style.visibility</p:attrName>
                                        </p:attrNameLst>
                                      </p:cBhvr>
                                      <p:to>
                                        <p:strVal val="visible"/>
                                      </p:to>
                                    </p:set>
                                    <p:anim calcmode="lin" valueType="num">
                                      <p:cBhvr>
                                        <p:cTn id="7" dur="1000" fill="hold"/>
                                        <p:tgtEl>
                                          <p:spTgt spid="218"/>
                                        </p:tgtEl>
                                        <p:attrNameLst>
                                          <p:attrName>ppt_x</p:attrName>
                                        </p:attrNameLst>
                                      </p:cBhvr>
                                      <p:tavLst>
                                        <p:tav tm="0">
                                          <p:val>
                                            <p:strVal val="0-#ppt_w/2"/>
                                          </p:val>
                                        </p:tav>
                                        <p:tav tm="100000">
                                          <p:val>
                                            <p:strVal val="#ppt_x"/>
                                          </p:val>
                                        </p:tav>
                                      </p:tavLst>
                                    </p:anim>
                                    <p:anim calcmode="lin" valueType="num">
                                      <p:cBhvr>
                                        <p:cTn id="8" dur="1000" fill="hold"/>
                                        <p:tgtEl>
                                          <p:spTgt spid="2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9"/>
                                        </p:tgtEl>
                                        <p:attrNameLst>
                                          <p:attrName>style.visibility</p:attrName>
                                        </p:attrNameLst>
                                      </p:cBhvr>
                                      <p:to>
                                        <p:strVal val="visible"/>
                                      </p:to>
                                    </p:set>
                                    <p:anim calcmode="lin" valueType="num">
                                      <p:cBhvr>
                                        <p:cTn id="12" dur="500" fill="hold"/>
                                        <p:tgtEl>
                                          <p:spTgt spid="219"/>
                                        </p:tgtEl>
                                        <p:attrNameLst>
                                          <p:attrName>ppt_x</p:attrName>
                                        </p:attrNameLst>
                                      </p:cBhvr>
                                      <p:tavLst>
                                        <p:tav tm="0">
                                          <p:val>
                                            <p:strVal val="#ppt_x"/>
                                          </p:val>
                                        </p:tav>
                                        <p:tav tm="100000">
                                          <p:val>
                                            <p:strVal val="#ppt_x"/>
                                          </p:val>
                                        </p:tav>
                                      </p:tavLst>
                                    </p:anim>
                                    <p:anim calcmode="lin" valueType="num">
                                      <p:cBhvr>
                                        <p:cTn id="13" dur="500" fill="hold"/>
                                        <p:tgtEl>
                                          <p:spTgt spid="219"/>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5"/>
                                        </p:tgtEl>
                                        <p:attrNameLst>
                                          <p:attrName>style.visibility</p:attrName>
                                        </p:attrNameLst>
                                      </p:cBhvr>
                                      <p:to>
                                        <p:strVal val="visible"/>
                                      </p:to>
                                    </p:set>
                                    <p:anim calcmode="lin" valueType="num">
                                      <p:cBhvr>
                                        <p:cTn id="17" dur="1000" fill="hold"/>
                                        <p:tgtEl>
                                          <p:spTgt spid="5"/>
                                        </p:tgtEl>
                                        <p:attrNameLst>
                                          <p:attrName>ppt_x</p:attrName>
                                        </p:attrNameLst>
                                      </p:cBhvr>
                                      <p:tavLst>
                                        <p:tav tm="0">
                                          <p:val>
                                            <p:strVal val="0-#ppt_w/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19" grpId="0" animBg="1" advAuto="0"/>
      <p:bldP spid="5" grpId="0" animBg="1" advAuto="0"/>
      <p:bldP spid="6"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More on Reflection - Constructor</a:t>
            </a:r>
          </a:p>
        </p:txBody>
      </p:sp>
      <p:sp>
        <p:nvSpPr>
          <p:cNvPr id="227" name="10 Conector recto"/>
          <p:cNvSpPr/>
          <p:nvPr/>
        </p:nvSpPr>
        <p:spPr>
          <a:xfrm>
            <a:off x="1905918" y="2763853"/>
            <a:ext cx="8586778" cy="1"/>
          </a:xfrm>
          <a:prstGeom prst="line">
            <a:avLst/>
          </a:prstGeom>
          <a:ln w="57150">
            <a:solidFill>
              <a:srgbClr val="C00000"/>
            </a:solidFill>
            <a:miter/>
          </a:ln>
        </p:spPr>
        <p:txBody>
          <a:bodyPr lIns="45722" rIns="45722"/>
          <a:lstStyle/>
          <a:p>
            <a:endParaRPr/>
          </a:p>
        </p:txBody>
      </p:sp>
      <p:sp>
        <p:nvSpPr>
          <p:cNvPr id="228" name="TextBox 34"/>
          <p:cNvSpPr txBox="1"/>
          <p:nvPr/>
        </p:nvSpPr>
        <p:spPr>
          <a:xfrm>
            <a:off x="2428454" y="3506570"/>
            <a:ext cx="19983523" cy="120032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The pattern for Constructor is similar to Method. Remember constructor is also nothing but a special method</a:t>
            </a:r>
            <a:r>
              <a:rPr sz="3600" dirty="0" smtClean="0"/>
              <a:t>.</a:t>
            </a:r>
            <a:endParaRPr sz="3600" dirty="0"/>
          </a:p>
        </p:txBody>
      </p:sp>
      <p:sp>
        <p:nvSpPr>
          <p:cNvPr id="5" name="Marcador de texto 4"/>
          <p:cNvSpPr txBox="1"/>
          <p:nvPr/>
        </p:nvSpPr>
        <p:spPr>
          <a:xfrm>
            <a:off x="1829713" y="5013589"/>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More on Reflection - Modifier </a:t>
            </a:r>
          </a:p>
        </p:txBody>
      </p:sp>
      <p:sp>
        <p:nvSpPr>
          <p:cNvPr id="6" name="10 Conector recto"/>
          <p:cNvSpPr/>
          <p:nvPr/>
        </p:nvSpPr>
        <p:spPr>
          <a:xfrm>
            <a:off x="1905918" y="5871178"/>
            <a:ext cx="7091521" cy="0"/>
          </a:xfrm>
          <a:prstGeom prst="line">
            <a:avLst/>
          </a:prstGeom>
          <a:ln w="57150">
            <a:solidFill>
              <a:srgbClr val="C00000"/>
            </a:solidFill>
            <a:miter/>
          </a:ln>
        </p:spPr>
        <p:txBody>
          <a:bodyPr lIns="45722" rIns="45722"/>
          <a:lstStyle/>
          <a:p>
            <a:endParaRPr/>
          </a:p>
        </p:txBody>
      </p:sp>
      <p:sp>
        <p:nvSpPr>
          <p:cNvPr id="7" name="TextBox 34"/>
          <p:cNvSpPr txBox="1"/>
          <p:nvPr/>
        </p:nvSpPr>
        <p:spPr>
          <a:xfrm>
            <a:off x="2428454" y="6613894"/>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There are several modifiers that may be part of a field declaration:</a:t>
            </a:r>
          </a:p>
          <a:p>
            <a:pPr marL="1779961" lvl="1" indent="-571557">
              <a:buSzPct val="100000"/>
              <a:buFont typeface="Arial"/>
              <a:buChar char="•"/>
              <a:defRPr sz="4400"/>
            </a:pPr>
            <a:r>
              <a:rPr sz="3600" dirty="0"/>
              <a:t>Access modifiers: public, protected, and private</a:t>
            </a:r>
          </a:p>
          <a:p>
            <a:pPr marL="1779961" lvl="1" indent="-571557">
              <a:buSzPct val="100000"/>
              <a:buFont typeface="Arial"/>
              <a:buChar char="•"/>
              <a:defRPr sz="4400"/>
            </a:pPr>
            <a:r>
              <a:rPr sz="3600" dirty="0"/>
              <a:t>Field-specific modifiers governing runtime behaviour: transient and volatile</a:t>
            </a:r>
          </a:p>
          <a:p>
            <a:pPr marL="1779961" lvl="1" indent="-571557">
              <a:buSzPct val="100000"/>
              <a:buFont typeface="Arial"/>
              <a:buChar char="•"/>
              <a:defRPr sz="4400"/>
            </a:pPr>
            <a:r>
              <a:rPr sz="3600" dirty="0"/>
              <a:t>Modifier restricting to one instance: static</a:t>
            </a:r>
          </a:p>
          <a:p>
            <a:pPr marL="1779961" lvl="1" indent="-571557">
              <a:buSzPct val="100000"/>
              <a:buFont typeface="Arial"/>
              <a:buChar char="•"/>
              <a:defRPr sz="4400"/>
            </a:pPr>
            <a:r>
              <a:rPr sz="3600" dirty="0"/>
              <a:t>Modifier prohibiting value modification: final</a:t>
            </a:r>
          </a:p>
          <a:p>
            <a:pPr marL="1779961" lvl="1" indent="-571557">
              <a:buSzPct val="100000"/>
              <a:buFont typeface="Arial"/>
              <a:buChar char="•"/>
              <a:defRPr sz="4400"/>
            </a:pPr>
            <a:r>
              <a:rPr sz="3600" dirty="0" smtClean="0"/>
              <a:t>Annotations</a:t>
            </a:r>
            <a:endParaRPr sz="3600" dirty="0"/>
          </a:p>
        </p:txBody>
      </p:sp>
    </p:spTree>
    <p:extLst>
      <p:ext uri="{BB962C8B-B14F-4D97-AF65-F5344CB8AC3E}">
        <p14:creationId xmlns:p14="http://schemas.microsoft.com/office/powerpoint/2010/main" val="1422760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6"/>
                                        </p:tgtEl>
                                        <p:attrNameLst>
                                          <p:attrName>style.visibility</p:attrName>
                                        </p:attrNameLst>
                                      </p:cBhvr>
                                      <p:to>
                                        <p:strVal val="visible"/>
                                      </p:to>
                                    </p:set>
                                    <p:anim calcmode="lin" valueType="num">
                                      <p:cBhvr>
                                        <p:cTn id="7" dur="1000" fill="hold"/>
                                        <p:tgtEl>
                                          <p:spTgt spid="226"/>
                                        </p:tgtEl>
                                        <p:attrNameLst>
                                          <p:attrName>ppt_x</p:attrName>
                                        </p:attrNameLst>
                                      </p:cBhvr>
                                      <p:tavLst>
                                        <p:tav tm="0">
                                          <p:val>
                                            <p:strVal val="0-#ppt_w/2"/>
                                          </p:val>
                                        </p:tav>
                                        <p:tav tm="100000">
                                          <p:val>
                                            <p:strVal val="#ppt_x"/>
                                          </p:val>
                                        </p:tav>
                                      </p:tavLst>
                                    </p:anim>
                                    <p:anim calcmode="lin" valueType="num">
                                      <p:cBhvr>
                                        <p:cTn id="8" dur="1000" fill="hold"/>
                                        <p:tgtEl>
                                          <p:spTgt spid="22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7"/>
                                        </p:tgtEl>
                                        <p:attrNameLst>
                                          <p:attrName>style.visibility</p:attrName>
                                        </p:attrNameLst>
                                      </p:cBhvr>
                                      <p:to>
                                        <p:strVal val="visible"/>
                                      </p:to>
                                    </p:set>
                                    <p:anim calcmode="lin" valueType="num">
                                      <p:cBhvr>
                                        <p:cTn id="12" dur="500" fill="hold"/>
                                        <p:tgtEl>
                                          <p:spTgt spid="227"/>
                                        </p:tgtEl>
                                        <p:attrNameLst>
                                          <p:attrName>ppt_x</p:attrName>
                                        </p:attrNameLst>
                                      </p:cBhvr>
                                      <p:tavLst>
                                        <p:tav tm="0">
                                          <p:val>
                                            <p:strVal val="#ppt_x"/>
                                          </p:val>
                                        </p:tav>
                                        <p:tav tm="100000">
                                          <p:val>
                                            <p:strVal val="#ppt_x"/>
                                          </p:val>
                                        </p:tav>
                                      </p:tavLst>
                                    </p:anim>
                                    <p:anim calcmode="lin" valueType="num">
                                      <p:cBhvr>
                                        <p:cTn id="13" dur="500" fill="hold"/>
                                        <p:tgtEl>
                                          <p:spTgt spid="227"/>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5"/>
                                        </p:tgtEl>
                                        <p:attrNameLst>
                                          <p:attrName>style.visibility</p:attrName>
                                        </p:attrNameLst>
                                      </p:cBhvr>
                                      <p:to>
                                        <p:strVal val="visible"/>
                                      </p:to>
                                    </p:set>
                                    <p:anim calcmode="lin" valueType="num">
                                      <p:cBhvr>
                                        <p:cTn id="17" dur="1000" fill="hold"/>
                                        <p:tgtEl>
                                          <p:spTgt spid="5"/>
                                        </p:tgtEl>
                                        <p:attrNameLst>
                                          <p:attrName>ppt_x</p:attrName>
                                        </p:attrNameLst>
                                      </p:cBhvr>
                                      <p:tavLst>
                                        <p:tav tm="0">
                                          <p:val>
                                            <p:strVal val="0-#ppt_w/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advAuto="0"/>
      <p:bldP spid="227" grpId="0" animBg="1" advAuto="0"/>
      <p:bldP spid="5" grpId="0" animBg="1" advAuto="0"/>
      <p:bldP spid="6"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What is Multithreading?</a:t>
            </a:r>
          </a:p>
        </p:txBody>
      </p:sp>
      <p:sp>
        <p:nvSpPr>
          <p:cNvPr id="207" name="10 Conector recto"/>
          <p:cNvSpPr/>
          <p:nvPr/>
        </p:nvSpPr>
        <p:spPr>
          <a:xfrm>
            <a:off x="1905918" y="2763853"/>
            <a:ext cx="6072744"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618630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Multithreading is similar to multi-processing.</a:t>
            </a:r>
          </a:p>
          <a:p>
            <a:pPr marL="571557" indent="-571557">
              <a:buSzPct val="100000"/>
              <a:buFont typeface="Arial"/>
              <a:buChar char="•"/>
              <a:defRPr sz="4400"/>
            </a:pPr>
            <a:r>
              <a:rPr sz="3600" dirty="0"/>
              <a:t>A multi-processing Operating System can run several processes at the same time.</a:t>
            </a:r>
          </a:p>
          <a:p>
            <a:pPr marL="571557" indent="-571557">
              <a:buSzPct val="100000"/>
              <a:buFont typeface="Arial"/>
              <a:buChar char="•"/>
              <a:defRPr sz="4400"/>
            </a:pPr>
            <a:r>
              <a:rPr sz="3600" dirty="0"/>
              <a:t>Each process has its own address/memory space</a:t>
            </a:r>
          </a:p>
          <a:p>
            <a:pPr marL="571557" indent="-571557">
              <a:buSzPct val="100000"/>
              <a:buFont typeface="Arial"/>
              <a:buChar char="•"/>
              <a:defRPr sz="4400"/>
            </a:pPr>
            <a:r>
              <a:rPr sz="3600" dirty="0"/>
              <a:t>The OS's scheduler decides when each process is executed.</a:t>
            </a:r>
          </a:p>
          <a:p>
            <a:pPr marL="571557" indent="-571557">
              <a:buSzPct val="100000"/>
              <a:buFont typeface="Arial"/>
              <a:buChar char="•"/>
              <a:defRPr sz="4400"/>
            </a:pPr>
            <a:r>
              <a:rPr sz="3600" dirty="0"/>
              <a:t>Only one process is actually executing at any given time.  However, the system appears to be running several programs simultaneously.</a:t>
            </a:r>
          </a:p>
          <a:p>
            <a:pPr marL="571557" indent="-571557">
              <a:buSzPct val="100000"/>
              <a:buFont typeface="Arial"/>
              <a:buChar char="•"/>
              <a:defRPr sz="4400"/>
            </a:pPr>
            <a:r>
              <a:rPr sz="3600" dirty="0"/>
              <a:t>Separate processes to not have access to each other's memory space.</a:t>
            </a:r>
          </a:p>
          <a:p>
            <a:pPr marL="571557" indent="-571557">
              <a:buSzPct val="100000"/>
              <a:buFont typeface="Arial"/>
              <a:buChar char="•"/>
              <a:defRPr sz="4400"/>
            </a:pPr>
            <a:r>
              <a:rPr sz="3600" dirty="0"/>
              <a:t>Many OSes have a shared memory system so that processes can share memory space.</a:t>
            </a:r>
          </a:p>
          <a:p>
            <a:pPr marL="571557" indent="-571557">
              <a:buSzPct val="100000"/>
              <a:buFont typeface="Arial"/>
              <a:buChar char="•"/>
              <a:defRPr sz="4400"/>
            </a:pPr>
            <a:r>
              <a:rPr sz="3600" dirty="0"/>
              <a:t>In a multithreaded application, there are several points of execution within the same memory space.  </a:t>
            </a:r>
          </a:p>
          <a:p>
            <a:pPr marL="571557" indent="-571557">
              <a:buSzPct val="100000"/>
              <a:buFont typeface="Arial"/>
              <a:buChar char="•"/>
              <a:defRPr sz="4400"/>
            </a:pPr>
            <a:r>
              <a:rPr sz="3600" dirty="0"/>
              <a:t>Each point of execution is called a thread.</a:t>
            </a:r>
          </a:p>
          <a:p>
            <a:pPr marL="571557" indent="-571557">
              <a:buSzPct val="100000"/>
              <a:buFont typeface="Arial"/>
              <a:buChar char="•"/>
              <a:defRPr sz="4400"/>
            </a:pPr>
            <a:r>
              <a:rPr sz="3600" dirty="0"/>
              <a:t>Threads share access to memory.</a:t>
            </a:r>
          </a:p>
        </p:txBody>
      </p:sp>
    </p:spTree>
    <p:extLst>
      <p:ext uri="{BB962C8B-B14F-4D97-AF65-F5344CB8AC3E}">
        <p14:creationId xmlns:p14="http://schemas.microsoft.com/office/powerpoint/2010/main" val="20729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Why use Multithreading?</a:t>
            </a:r>
          </a:p>
        </p:txBody>
      </p:sp>
      <p:sp>
        <p:nvSpPr>
          <p:cNvPr id="214" name="10 Conector recto"/>
          <p:cNvSpPr/>
          <p:nvPr/>
        </p:nvSpPr>
        <p:spPr>
          <a:xfrm>
            <a:off x="1905918" y="2763853"/>
            <a:ext cx="6137237"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50783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In a single threaded application, one thread of execution must do everything</a:t>
            </a:r>
          </a:p>
          <a:p>
            <a:pPr marL="571557" indent="-571557">
              <a:buSzPct val="100000"/>
              <a:buFont typeface="Arial"/>
              <a:buChar char="•"/>
              <a:defRPr sz="4400"/>
            </a:pPr>
            <a:r>
              <a:rPr sz="3600" dirty="0"/>
              <a:t>If an application has several tasks to perform, those tasks will be performed when the thread can get to them.</a:t>
            </a:r>
          </a:p>
          <a:p>
            <a:pPr marL="571557" indent="-571557">
              <a:buSzPct val="100000"/>
              <a:buFont typeface="Arial"/>
              <a:buChar char="•"/>
              <a:defRPr sz="4400"/>
            </a:pPr>
            <a:r>
              <a:rPr sz="3600" dirty="0"/>
              <a:t>A single task which requires a lot of processing can make the entire application appear to be "sluggish" or unresponsive.</a:t>
            </a:r>
          </a:p>
          <a:p>
            <a:pPr marL="571557" indent="-571557">
              <a:buSzPct val="100000"/>
              <a:buFont typeface="Arial"/>
              <a:buChar char="•"/>
              <a:defRPr sz="4400"/>
            </a:pPr>
            <a:r>
              <a:rPr sz="3600" dirty="0"/>
              <a:t>In a multithreaded application, each task can be performed by a separate thread</a:t>
            </a:r>
          </a:p>
          <a:p>
            <a:pPr marL="571557" indent="-571557">
              <a:buSzPct val="100000"/>
              <a:buFont typeface="Arial"/>
              <a:buChar char="•"/>
              <a:defRPr sz="4400"/>
            </a:pPr>
            <a:r>
              <a:rPr sz="3600" dirty="0"/>
              <a:t>If one thread is executing a long process, it does not make the entire application wait for it to finish.</a:t>
            </a:r>
          </a:p>
          <a:p>
            <a:pPr marL="571557" indent="-571557">
              <a:buSzPct val="100000"/>
              <a:buFont typeface="Arial"/>
              <a:buChar char="•"/>
              <a:defRPr sz="4400"/>
            </a:pPr>
            <a:r>
              <a:rPr sz="3600" dirty="0"/>
              <a:t>If a multithreaded application is being executed on a system that has multiple processors, the OS may execute separate threads simultaneously on separate processors.</a:t>
            </a:r>
          </a:p>
        </p:txBody>
      </p:sp>
    </p:spTree>
    <p:extLst>
      <p:ext uri="{BB962C8B-B14F-4D97-AF65-F5344CB8AC3E}">
        <p14:creationId xmlns:p14="http://schemas.microsoft.com/office/powerpoint/2010/main" val="769127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49815" y="3348404"/>
            <a:ext cx="15166684" cy="97240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Properties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Methods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Events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Using </a:t>
            </a:r>
            <a:r>
              <a:rPr lang="en-US" sz="2800" dirty="0" err="1">
                <a:ea typeface="Open Sans" panose="020B0606030504020204" pitchFamily="34" charset="0"/>
                <a:cs typeface="Open Sans" panose="020B0606030504020204" pitchFamily="34" charset="0"/>
              </a:rPr>
              <a:t>BeanInfo</a:t>
            </a:r>
            <a:r>
              <a:rPr lang="en-US" sz="2800" dirty="0">
                <a:ea typeface="Open Sans" panose="020B0606030504020204" pitchFamily="34" charset="0"/>
                <a:cs typeface="Open Sans" panose="020B0606030504020204" pitchFamily="34" charset="0"/>
              </a:rPr>
              <a:t> class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Bean Persistence (Long and Short - Serializable interface, </a:t>
            </a:r>
            <a:r>
              <a:rPr lang="en-US" sz="2800" dirty="0" err="1">
                <a:ea typeface="Open Sans" panose="020B0606030504020204" pitchFamily="34" charset="0"/>
                <a:cs typeface="Open Sans" panose="020B0606030504020204" pitchFamily="34" charset="0"/>
              </a:rPr>
              <a:t>XmlEncoder</a:t>
            </a:r>
            <a:r>
              <a:rPr lang="en-US" sz="2800" dirty="0">
                <a:ea typeface="Open Sans" panose="020B0606030504020204" pitchFamily="34" charset="0"/>
                <a:cs typeface="Open Sans" panose="020B0606030504020204" pitchFamily="34" charset="0"/>
              </a:rPr>
              <a:t> class)</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Instrospection</a:t>
            </a:r>
            <a:r>
              <a:rPr lang="en-US" sz="2800" dirty="0">
                <a:ea typeface="Open Sans" panose="020B0606030504020204" pitchFamily="34" charset="0"/>
                <a:cs typeface="Open Sans" panose="020B0606030504020204" pitchFamily="34" charset="0"/>
              </a:rPr>
              <a:t> </a:t>
            </a:r>
            <a:r>
              <a:rPr lang="en-US" sz="2800" dirty="0" smtClean="0">
                <a:ea typeface="Open Sans" panose="020B0606030504020204" pitchFamily="34" charset="0"/>
                <a:cs typeface="Open Sans" panose="020B0606030504020204" pitchFamily="34" charset="0"/>
              </a:rPr>
              <a:t>Mechanism</a:t>
            </a:r>
          </a:p>
          <a:p>
            <a:pPr marL="3102381" lvl="2" indent="-685800">
              <a:buFont typeface="Wingdings" panose="05000000000000000000" pitchFamily="2" charset="2"/>
              <a:buChar char="ü"/>
            </a:pPr>
            <a:r>
              <a:rPr lang="en-US" sz="2800" dirty="0" smtClean="0">
                <a:ea typeface="Open Sans" panose="020B0606030504020204" pitchFamily="34" charset="0"/>
                <a:cs typeface="Open Sans" panose="020B0606030504020204" pitchFamily="34" charset="0"/>
              </a:rPr>
              <a:t>Reflection</a:t>
            </a: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java.lang.Class</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java.lang.reflect.Field</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java.lang.reflect.Method</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java.lang.reflect.Constructor</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err="1" smtClean="0">
                <a:ea typeface="Open Sans" panose="020B0606030504020204" pitchFamily="34" charset="0"/>
                <a:cs typeface="Open Sans" panose="020B0606030504020204" pitchFamily="34" charset="0"/>
              </a:rPr>
              <a:t>java.lang.reflect.Modifier</a:t>
            </a:r>
            <a:endParaRPr lang="en-US" sz="28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Threads and Concurrency</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Defining, Instantiating, and Starting threads by</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"Extending Thread class implementing Runnable interface"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Main thread</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Thread Priorities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Thread names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Sleep(), Join()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Daemon threads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Synchronization</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Interthread</a:t>
            </a:r>
            <a:r>
              <a:rPr lang="en-US" sz="2800" dirty="0">
                <a:ea typeface="Open Sans" panose="020B0606030504020204" pitchFamily="34" charset="0"/>
                <a:cs typeface="Open Sans" panose="020B0606030504020204" pitchFamily="34" charset="0"/>
              </a:rPr>
              <a:t> communication</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What Kind of Applications Use Multithreading?</a:t>
            </a:r>
          </a:p>
        </p:txBody>
      </p:sp>
      <p:sp>
        <p:nvSpPr>
          <p:cNvPr id="221" name="10 Conector recto"/>
          <p:cNvSpPr/>
          <p:nvPr/>
        </p:nvSpPr>
        <p:spPr>
          <a:xfrm>
            <a:off x="1905918" y="2763853"/>
            <a:ext cx="11914513" cy="1"/>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618630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3600" dirty="0"/>
              <a:t>Any kind of application which has distinct tasks which can be performed independently</a:t>
            </a:r>
          </a:p>
          <a:p>
            <a:pPr marL="571557" indent="-571557">
              <a:buSzPct val="100000"/>
              <a:buFont typeface="Arial"/>
              <a:buChar char="•"/>
              <a:defRPr sz="4000"/>
            </a:pPr>
            <a:r>
              <a:rPr sz="3600" dirty="0"/>
              <a:t>Any application with a GUI.</a:t>
            </a:r>
          </a:p>
          <a:p>
            <a:pPr marL="571557" indent="-571557">
              <a:buSzPct val="100000"/>
              <a:buFont typeface="Arial"/>
              <a:buChar char="•"/>
              <a:defRPr sz="4000"/>
            </a:pPr>
            <a:r>
              <a:rPr sz="3600" dirty="0"/>
              <a:t>Threads dedicated to the GUI can delegate the processing of user requests to other threads.  </a:t>
            </a:r>
          </a:p>
          <a:p>
            <a:pPr marL="571557" indent="-571557">
              <a:buSzPct val="100000"/>
              <a:buFont typeface="Arial"/>
              <a:buChar char="•"/>
              <a:defRPr sz="4000"/>
            </a:pPr>
            <a:r>
              <a:rPr sz="3600" dirty="0"/>
              <a:t>The GUI remains responsive to the user even when the user's requests are being processed</a:t>
            </a:r>
          </a:p>
          <a:p>
            <a:pPr marL="571557" indent="-571557">
              <a:buSzPct val="100000"/>
              <a:buFont typeface="Arial"/>
              <a:buChar char="•"/>
              <a:defRPr sz="4000"/>
            </a:pPr>
            <a:r>
              <a:rPr sz="3600" dirty="0"/>
              <a:t>Any application which requires asynchronous response</a:t>
            </a:r>
          </a:p>
          <a:p>
            <a:pPr marL="571557" indent="-571557">
              <a:buSzPct val="100000"/>
              <a:buFont typeface="Arial"/>
              <a:buChar char="•"/>
              <a:defRPr sz="4000"/>
            </a:pPr>
            <a:r>
              <a:rPr sz="3600" dirty="0"/>
              <a:t>Network based applications are ideally suited to multithreading. </a:t>
            </a:r>
          </a:p>
          <a:p>
            <a:pPr marL="571557" indent="-571557">
              <a:buSzPct val="100000"/>
              <a:buFont typeface="Arial"/>
              <a:buChar char="•"/>
              <a:defRPr sz="4000"/>
            </a:pPr>
            <a:r>
              <a:rPr sz="3600" dirty="0"/>
              <a:t>Data can arrive from the network at any time.  </a:t>
            </a:r>
          </a:p>
          <a:p>
            <a:pPr marL="571557" indent="-571557">
              <a:buSzPct val="100000"/>
              <a:buFont typeface="Arial"/>
              <a:buChar char="•"/>
              <a:defRPr sz="4000"/>
            </a:pPr>
            <a:r>
              <a:rPr sz="3600" dirty="0"/>
              <a:t>In a single threaded system, data is queued until the thread can read the data</a:t>
            </a:r>
          </a:p>
          <a:p>
            <a:pPr marL="571557" indent="-571557">
              <a:buSzPct val="100000"/>
              <a:buFont typeface="Arial"/>
              <a:buChar char="•"/>
              <a:defRPr sz="4000"/>
            </a:pPr>
            <a:r>
              <a:rPr sz="3600" dirty="0"/>
              <a:t>In a multithreaded system, a thread can be dedicated to listening for data on the network port</a:t>
            </a:r>
          </a:p>
          <a:p>
            <a:pPr marL="571557" indent="-571557">
              <a:buSzPct val="100000"/>
              <a:buFont typeface="Arial"/>
              <a:buChar char="•"/>
              <a:defRPr sz="4000"/>
            </a:pPr>
            <a:r>
              <a:rPr sz="3600" dirty="0"/>
              <a:t>When data arrives, the thread reads it immediately and processes it or delegates its processing to another thread</a:t>
            </a:r>
          </a:p>
        </p:txBody>
      </p:sp>
    </p:spTree>
    <p:extLst>
      <p:ext uri="{BB962C8B-B14F-4D97-AF65-F5344CB8AC3E}">
        <p14:creationId xmlns:p14="http://schemas.microsoft.com/office/powerpoint/2010/main" val="101442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Methods</a:t>
            </a:r>
          </a:p>
        </p:txBody>
      </p:sp>
      <p:sp>
        <p:nvSpPr>
          <p:cNvPr id="225" name="10 Conector recto"/>
          <p:cNvSpPr/>
          <p:nvPr/>
        </p:nvSpPr>
        <p:spPr>
          <a:xfrm>
            <a:off x="1905918" y="2763854"/>
            <a:ext cx="2230982" cy="0"/>
          </a:xfrm>
          <a:prstGeom prst="line">
            <a:avLst/>
          </a:prstGeom>
          <a:ln w="57150">
            <a:solidFill>
              <a:srgbClr val="C00000"/>
            </a:solidFill>
            <a:miter/>
          </a:ln>
        </p:spPr>
        <p:txBody>
          <a:bodyPr lIns="45722" rIns="45722"/>
          <a:lstStyle/>
          <a:p>
            <a:endParaRPr/>
          </a:p>
        </p:txBody>
      </p:sp>
      <p:sp>
        <p:nvSpPr>
          <p:cNvPr id="226"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JavaBean methods do not entail any special meaning. They are simply any external methods supported by a bean.</a:t>
            </a:r>
          </a:p>
          <a:p>
            <a:pPr marL="571557" indent="-571557">
              <a:buSzPct val="100000"/>
              <a:buFont typeface="Arial"/>
              <a:buChar char="•"/>
              <a:defRPr sz="4400"/>
            </a:pPr>
            <a:r>
              <a:rPr sz="3600" dirty="0"/>
              <a:t>A bean's methods are the things it can do. Any public method that is not part of a property definition is a bean method. When you use a bean in the context of a builder tool like NetBeans, you can use a bean's methods as part of your application. For example, you could wire a button press to call one of your bean's methods.</a:t>
            </a:r>
          </a:p>
        </p:txBody>
      </p:sp>
      <p:grpSp>
        <p:nvGrpSpPr>
          <p:cNvPr id="229" name="Group 9"/>
          <p:cNvGrpSpPr/>
          <p:nvPr/>
        </p:nvGrpSpPr>
        <p:grpSpPr>
          <a:xfrm>
            <a:off x="19147628" y="9853826"/>
            <a:ext cx="3026674" cy="3026673"/>
            <a:chOff x="0" y="0"/>
            <a:chExt cx="3026475" cy="3026475"/>
          </a:xfrm>
        </p:grpSpPr>
        <p:graphicFrame>
          <p:nvGraphicFramePr>
            <p:cNvPr id="2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58724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4"/>
                                        </p:tgtEl>
                                        <p:attrNameLst>
                                          <p:attrName>style.visibility</p:attrName>
                                        </p:attrNameLst>
                                      </p:cBhvr>
                                      <p:to>
                                        <p:strVal val="visible"/>
                                      </p:to>
                                    </p:set>
                                    <p:anim calcmode="lin" valueType="num">
                                      <p:cBhvr>
                                        <p:cTn id="7" dur="1000" fill="hold"/>
                                        <p:tgtEl>
                                          <p:spTgt spid="224"/>
                                        </p:tgtEl>
                                        <p:attrNameLst>
                                          <p:attrName>ppt_x</p:attrName>
                                        </p:attrNameLst>
                                      </p:cBhvr>
                                      <p:tavLst>
                                        <p:tav tm="0">
                                          <p:val>
                                            <p:strVal val="0-#ppt_w/2"/>
                                          </p:val>
                                        </p:tav>
                                        <p:tav tm="100000">
                                          <p:val>
                                            <p:strVal val="#ppt_x"/>
                                          </p:val>
                                        </p:tav>
                                      </p:tavLst>
                                    </p:anim>
                                    <p:anim calcmode="lin" valueType="num">
                                      <p:cBhvr>
                                        <p:cTn id="8" dur="1000" fill="hold"/>
                                        <p:tgtEl>
                                          <p:spTgt spid="22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5"/>
                                        </p:tgtEl>
                                        <p:attrNameLst>
                                          <p:attrName>style.visibility</p:attrName>
                                        </p:attrNameLst>
                                      </p:cBhvr>
                                      <p:to>
                                        <p:strVal val="visible"/>
                                      </p:to>
                                    </p:set>
                                    <p:anim calcmode="lin" valueType="num">
                                      <p:cBhvr>
                                        <p:cTn id="12" dur="500" fill="hold"/>
                                        <p:tgtEl>
                                          <p:spTgt spid="225"/>
                                        </p:tgtEl>
                                        <p:attrNameLst>
                                          <p:attrName>ppt_x</p:attrName>
                                        </p:attrNameLst>
                                      </p:cBhvr>
                                      <p:tavLst>
                                        <p:tav tm="0">
                                          <p:val>
                                            <p:strVal val="#ppt_x"/>
                                          </p:val>
                                        </p:tav>
                                        <p:tav tm="100000">
                                          <p:val>
                                            <p:strVal val="#ppt_x"/>
                                          </p:val>
                                        </p:tav>
                                      </p:tavLst>
                                    </p:anim>
                                    <p:anim calcmode="lin" valueType="num">
                                      <p:cBhvr>
                                        <p:cTn id="13"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advAuto="0"/>
      <p:bldP spid="225"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How does it all work?</a:t>
            </a:r>
          </a:p>
        </p:txBody>
      </p:sp>
      <p:sp>
        <p:nvSpPr>
          <p:cNvPr id="232" name="10 Conector recto"/>
          <p:cNvSpPr/>
          <p:nvPr/>
        </p:nvSpPr>
        <p:spPr>
          <a:xfrm>
            <a:off x="1905917" y="2763854"/>
            <a:ext cx="5066297" cy="0"/>
          </a:xfrm>
          <a:prstGeom prst="line">
            <a:avLst/>
          </a:prstGeom>
          <a:ln w="57150">
            <a:solidFill>
              <a:srgbClr val="C00000"/>
            </a:solidFill>
            <a:miter/>
          </a:ln>
        </p:spPr>
        <p:txBody>
          <a:bodyPr lIns="45722" rIns="45722"/>
          <a:lstStyle/>
          <a:p>
            <a:endParaRPr/>
          </a:p>
        </p:txBody>
      </p:sp>
      <p:sp>
        <p:nvSpPr>
          <p:cNvPr id="233"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Each thread is given its own “context".</a:t>
            </a:r>
          </a:p>
          <a:p>
            <a:pPr marL="571557" indent="-571557">
              <a:buSzPct val="100000"/>
              <a:buFont typeface="Arial"/>
              <a:buChar char="•"/>
              <a:defRPr sz="4400"/>
            </a:pPr>
            <a:r>
              <a:rPr sz="3600" dirty="0"/>
              <a:t>A thread's context includes virtual registers and its own calling stack.</a:t>
            </a:r>
          </a:p>
          <a:p>
            <a:pPr marL="571557" indent="-571557">
              <a:buSzPct val="100000"/>
              <a:buFont typeface="Arial"/>
              <a:buChar char="•"/>
              <a:defRPr sz="4400"/>
            </a:pPr>
            <a:r>
              <a:rPr sz="3600" dirty="0"/>
              <a:t>The "scheduler" decides which thread executes at any given time</a:t>
            </a:r>
          </a:p>
          <a:p>
            <a:pPr marL="571557" indent="-571557">
              <a:buSzPct val="100000"/>
              <a:buFont typeface="Arial"/>
              <a:buChar char="•"/>
              <a:defRPr sz="4400"/>
            </a:pPr>
            <a:r>
              <a:rPr sz="3600" dirty="0"/>
              <a:t>The VM may use its own scheduler.</a:t>
            </a:r>
          </a:p>
          <a:p>
            <a:pPr marL="571557" indent="-571557">
              <a:buSzPct val="100000"/>
              <a:buFont typeface="Arial"/>
              <a:buChar char="•"/>
              <a:defRPr sz="4400"/>
            </a:pPr>
            <a:r>
              <a:rPr sz="3600" dirty="0"/>
              <a:t>Since many OSes now directly support multithreading, the VM may use the system's scheduler for scheduling threads.</a:t>
            </a:r>
          </a:p>
          <a:p>
            <a:pPr marL="571557" indent="-571557">
              <a:buSzPct val="100000"/>
              <a:buFont typeface="Arial"/>
              <a:buChar char="•"/>
              <a:defRPr sz="4400"/>
            </a:pPr>
            <a:r>
              <a:rPr sz="3600" dirty="0"/>
              <a:t>The scheduler maintains a list of ready threads (the run queue) and a list of threads waiting for input (the wait queue).</a:t>
            </a:r>
          </a:p>
          <a:p>
            <a:pPr marL="571557" indent="-571557">
              <a:buSzPct val="100000"/>
              <a:buFont typeface="Arial"/>
              <a:buChar char="•"/>
              <a:defRPr sz="4400"/>
            </a:pPr>
            <a:r>
              <a:rPr sz="3600" dirty="0"/>
              <a:t>Each thread has a priority.  The scheduler typically schedules between the highest priority threads in the run queue.</a:t>
            </a:r>
          </a:p>
          <a:p>
            <a:pPr marL="571557" indent="-571557">
              <a:buSzPct val="100000"/>
              <a:buFont typeface="Arial"/>
              <a:buChar char="•"/>
              <a:defRPr sz="4400"/>
            </a:pPr>
            <a:r>
              <a:rPr sz="3600" dirty="0"/>
              <a:t>Note: the programmer cannot make assumptions about how threads are going to be scheduled.  Typically, threads will be executed differently on different platforms.</a:t>
            </a:r>
          </a:p>
        </p:txBody>
      </p:sp>
    </p:spTree>
    <p:extLst>
      <p:ext uri="{BB962C8B-B14F-4D97-AF65-F5344CB8AC3E}">
        <p14:creationId xmlns:p14="http://schemas.microsoft.com/office/powerpoint/2010/main" val="210500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1"/>
                                        </p:tgtEl>
                                        <p:attrNameLst>
                                          <p:attrName>style.visibility</p:attrName>
                                        </p:attrNameLst>
                                      </p:cBhvr>
                                      <p:to>
                                        <p:strVal val="visible"/>
                                      </p:to>
                                    </p:set>
                                    <p:anim calcmode="lin" valueType="num">
                                      <p:cBhvr>
                                        <p:cTn id="7" dur="1000" fill="hold"/>
                                        <p:tgtEl>
                                          <p:spTgt spid="231"/>
                                        </p:tgtEl>
                                        <p:attrNameLst>
                                          <p:attrName>ppt_x</p:attrName>
                                        </p:attrNameLst>
                                      </p:cBhvr>
                                      <p:tavLst>
                                        <p:tav tm="0">
                                          <p:val>
                                            <p:strVal val="0-#ppt_w/2"/>
                                          </p:val>
                                        </p:tav>
                                        <p:tav tm="100000">
                                          <p:val>
                                            <p:strVal val="#ppt_x"/>
                                          </p:val>
                                        </p:tav>
                                      </p:tavLst>
                                    </p:anim>
                                    <p:anim calcmode="lin" valueType="num">
                                      <p:cBhvr>
                                        <p:cTn id="8" dur="1000" fill="hold"/>
                                        <p:tgtEl>
                                          <p:spTgt spid="23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2"/>
                                        </p:tgtEl>
                                        <p:attrNameLst>
                                          <p:attrName>style.visibility</p:attrName>
                                        </p:attrNameLst>
                                      </p:cBhvr>
                                      <p:to>
                                        <p:strVal val="visible"/>
                                      </p:to>
                                    </p:set>
                                    <p:anim calcmode="lin" valueType="num">
                                      <p:cBhvr>
                                        <p:cTn id="12" dur="500" fill="hold"/>
                                        <p:tgtEl>
                                          <p:spTgt spid="232"/>
                                        </p:tgtEl>
                                        <p:attrNameLst>
                                          <p:attrName>ppt_x</p:attrName>
                                        </p:attrNameLst>
                                      </p:cBhvr>
                                      <p:tavLst>
                                        <p:tav tm="0">
                                          <p:val>
                                            <p:strVal val="#ppt_x"/>
                                          </p:val>
                                        </p:tav>
                                        <p:tav tm="100000">
                                          <p:val>
                                            <p:strVal val="#ppt_x"/>
                                          </p:val>
                                        </p:tav>
                                      </p:tavLst>
                                    </p:anim>
                                    <p:anim calcmode="lin" valueType="num">
                                      <p:cBhvr>
                                        <p:cTn id="13"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advAuto="0"/>
      <p:bldP spid="232"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Thread Support in Java</a:t>
            </a:r>
          </a:p>
        </p:txBody>
      </p:sp>
      <p:sp>
        <p:nvSpPr>
          <p:cNvPr id="236" name="10 Conector recto"/>
          <p:cNvSpPr/>
          <p:nvPr/>
        </p:nvSpPr>
        <p:spPr>
          <a:xfrm>
            <a:off x="1905917" y="2763853"/>
            <a:ext cx="6010423" cy="1"/>
          </a:xfrm>
          <a:prstGeom prst="line">
            <a:avLst/>
          </a:prstGeom>
          <a:ln w="57150">
            <a:solidFill>
              <a:srgbClr val="C00000"/>
            </a:solidFill>
            <a:miter/>
          </a:ln>
        </p:spPr>
        <p:txBody>
          <a:bodyPr lIns="45722" rIns="45722"/>
          <a:lstStyle/>
          <a:p>
            <a:endParaRPr/>
          </a:p>
        </p:txBody>
      </p:sp>
      <p:sp>
        <p:nvSpPr>
          <p:cNvPr id="237"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Few programming languages directly support threading.</a:t>
            </a:r>
          </a:p>
          <a:p>
            <a:pPr marL="571557" indent="-571557">
              <a:buSzPct val="100000"/>
              <a:buFont typeface="Arial"/>
              <a:buChar char="•"/>
              <a:defRPr sz="4400"/>
            </a:pPr>
            <a:r>
              <a:rPr sz="3600" dirty="0"/>
              <a:t>Although many have add-on thread support.</a:t>
            </a:r>
          </a:p>
          <a:p>
            <a:pPr marL="571557" indent="-571557">
              <a:buSzPct val="100000"/>
              <a:buFont typeface="Arial"/>
              <a:buChar char="•"/>
              <a:defRPr sz="4400"/>
            </a:pPr>
            <a:r>
              <a:rPr sz="3600" dirty="0"/>
              <a:t>Add on thread support is often quite cumbersome to use.</a:t>
            </a:r>
          </a:p>
          <a:p>
            <a:pPr marL="571557" indent="-571557">
              <a:buSzPct val="100000"/>
              <a:buFont typeface="Arial"/>
              <a:buChar char="•"/>
              <a:defRPr sz="4400"/>
            </a:pPr>
            <a:r>
              <a:rPr sz="3600" dirty="0"/>
              <a:t>The Java Virtual machine has its own runtime threads.</a:t>
            </a:r>
          </a:p>
          <a:p>
            <a:pPr marL="571557" indent="-571557">
              <a:buSzPct val="100000"/>
              <a:buFont typeface="Arial"/>
              <a:buChar char="•"/>
              <a:defRPr sz="4400"/>
            </a:pPr>
            <a:r>
              <a:rPr sz="3600" dirty="0"/>
              <a:t>Used for garbage collection.</a:t>
            </a:r>
          </a:p>
          <a:p>
            <a:pPr marL="571557" indent="-571557">
              <a:buSzPct val="100000"/>
              <a:buFont typeface="Arial"/>
              <a:buChar char="•"/>
              <a:defRPr sz="4400"/>
            </a:pPr>
            <a:r>
              <a:rPr sz="3600" dirty="0"/>
              <a:t>Threads are represented by a Thread class.</a:t>
            </a:r>
          </a:p>
          <a:p>
            <a:pPr marL="571557" indent="-571557">
              <a:buSzPct val="100000"/>
              <a:buFont typeface="Arial"/>
              <a:buChar char="•"/>
              <a:defRPr sz="4400"/>
            </a:pPr>
            <a:r>
              <a:rPr sz="3600" dirty="0"/>
              <a:t>A thread object maintains the state of the thread.</a:t>
            </a:r>
          </a:p>
          <a:p>
            <a:pPr marL="571557" indent="-571557">
              <a:buSzPct val="100000"/>
              <a:buFont typeface="Arial"/>
              <a:buChar char="•"/>
              <a:defRPr sz="4400"/>
            </a:pPr>
            <a:r>
              <a:rPr sz="3600" dirty="0"/>
              <a:t>It provides control methods such as interrupt, start, sleep, yield, wait.</a:t>
            </a:r>
          </a:p>
          <a:p>
            <a:pPr marL="571557" indent="-571557">
              <a:buSzPct val="100000"/>
              <a:buFont typeface="Arial"/>
              <a:buChar char="•"/>
              <a:defRPr sz="4400"/>
            </a:pPr>
            <a:r>
              <a:rPr sz="3600" dirty="0"/>
              <a:t>When an application executes, the main method is executed by a single thread.</a:t>
            </a:r>
          </a:p>
          <a:p>
            <a:pPr marL="571557" indent="-571557">
              <a:buSzPct val="100000"/>
              <a:buFont typeface="Arial"/>
              <a:buChar char="•"/>
              <a:defRPr sz="4400"/>
            </a:pPr>
            <a:r>
              <a:rPr sz="3600" dirty="0"/>
              <a:t>If the application requires more threads, the application must create them.</a:t>
            </a:r>
          </a:p>
        </p:txBody>
      </p:sp>
    </p:spTree>
    <p:extLst>
      <p:ext uri="{BB962C8B-B14F-4D97-AF65-F5344CB8AC3E}">
        <p14:creationId xmlns:p14="http://schemas.microsoft.com/office/powerpoint/2010/main" val="114867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5"/>
                                        </p:tgtEl>
                                        <p:attrNameLst>
                                          <p:attrName>style.visibility</p:attrName>
                                        </p:attrNameLst>
                                      </p:cBhvr>
                                      <p:to>
                                        <p:strVal val="visible"/>
                                      </p:to>
                                    </p:set>
                                    <p:anim calcmode="lin" valueType="num">
                                      <p:cBhvr>
                                        <p:cTn id="7" dur="1000" fill="hold"/>
                                        <p:tgtEl>
                                          <p:spTgt spid="235"/>
                                        </p:tgtEl>
                                        <p:attrNameLst>
                                          <p:attrName>ppt_x</p:attrName>
                                        </p:attrNameLst>
                                      </p:cBhvr>
                                      <p:tavLst>
                                        <p:tav tm="0">
                                          <p:val>
                                            <p:strVal val="0-#ppt_w/2"/>
                                          </p:val>
                                        </p:tav>
                                        <p:tav tm="100000">
                                          <p:val>
                                            <p:strVal val="#ppt_x"/>
                                          </p:val>
                                        </p:tav>
                                      </p:tavLst>
                                    </p:anim>
                                    <p:anim calcmode="lin" valueType="num">
                                      <p:cBhvr>
                                        <p:cTn id="8" dur="1000" fill="hold"/>
                                        <p:tgtEl>
                                          <p:spTgt spid="23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6"/>
                                        </p:tgtEl>
                                        <p:attrNameLst>
                                          <p:attrName>style.visibility</p:attrName>
                                        </p:attrNameLst>
                                      </p:cBhvr>
                                      <p:to>
                                        <p:strVal val="visible"/>
                                      </p:to>
                                    </p:set>
                                    <p:anim calcmode="lin" valueType="num">
                                      <p:cBhvr>
                                        <p:cTn id="12" dur="500" fill="hold"/>
                                        <p:tgtEl>
                                          <p:spTgt spid="236"/>
                                        </p:tgtEl>
                                        <p:attrNameLst>
                                          <p:attrName>ppt_x</p:attrName>
                                        </p:attrNameLst>
                                      </p:cBhvr>
                                      <p:tavLst>
                                        <p:tav tm="0">
                                          <p:val>
                                            <p:strVal val="#ppt_x"/>
                                          </p:val>
                                        </p:tav>
                                        <p:tav tm="100000">
                                          <p:val>
                                            <p:strVal val="#ppt_x"/>
                                          </p:val>
                                        </p:tav>
                                      </p:tavLst>
                                    </p:anim>
                                    <p:anim calcmode="lin" valueType="num">
                                      <p:cBhvr>
                                        <p:cTn id="13"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advAuto="0"/>
      <p:bldP spid="236"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Thread States</a:t>
            </a:r>
          </a:p>
        </p:txBody>
      </p:sp>
      <p:sp>
        <p:nvSpPr>
          <p:cNvPr id="240" name="10 Conector recto"/>
          <p:cNvSpPr/>
          <p:nvPr/>
        </p:nvSpPr>
        <p:spPr>
          <a:xfrm>
            <a:off x="1905918" y="2763853"/>
            <a:ext cx="3543090" cy="1"/>
          </a:xfrm>
          <a:prstGeom prst="line">
            <a:avLst/>
          </a:prstGeom>
          <a:ln w="57150">
            <a:solidFill>
              <a:srgbClr val="C00000"/>
            </a:solidFill>
            <a:miter/>
          </a:ln>
        </p:spPr>
        <p:txBody>
          <a:bodyPr lIns="45722" rIns="45722"/>
          <a:lstStyle/>
          <a:p>
            <a:endParaRPr/>
          </a:p>
        </p:txBody>
      </p:sp>
      <p:sp>
        <p:nvSpPr>
          <p:cNvPr id="241" name="TextBox 34"/>
          <p:cNvSpPr txBox="1"/>
          <p:nvPr/>
        </p:nvSpPr>
        <p:spPr>
          <a:xfrm>
            <a:off x="2428454" y="3506570"/>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smtClean="0"/>
              <a:t> Threads can be in one of four states:</a:t>
            </a:r>
          </a:p>
          <a:p>
            <a:pPr marL="1779961" lvl="1" indent="-571557">
              <a:buSzPct val="100000"/>
              <a:buFont typeface="Arial"/>
              <a:buChar char="•"/>
              <a:defRPr sz="4400"/>
            </a:pPr>
            <a:r>
              <a:rPr sz="3600" dirty="0" smtClean="0"/>
              <a:t>Created, Running, Blocked, and Dead</a:t>
            </a:r>
          </a:p>
          <a:p>
            <a:pPr marL="571557" indent="-571557">
              <a:buSzPct val="100000"/>
              <a:buFont typeface="Arial"/>
              <a:buChar char="•"/>
              <a:defRPr sz="4400"/>
            </a:pPr>
            <a:r>
              <a:rPr sz="3600" dirty="0" smtClean="0"/>
              <a:t> A thread's state changes based on:</a:t>
            </a:r>
          </a:p>
          <a:p>
            <a:pPr marL="1779961" lvl="1" indent="-571557">
              <a:buSzPct val="100000"/>
              <a:buFont typeface="Arial"/>
              <a:buChar char="•"/>
              <a:defRPr sz="4400"/>
            </a:pPr>
            <a:r>
              <a:rPr sz="3600" dirty="0" smtClean="0"/>
              <a:t>Control methods such as start, sleep, yield, wait, notify</a:t>
            </a:r>
          </a:p>
          <a:p>
            <a:pPr marL="1779961" lvl="1" indent="-571557">
              <a:buSzPct val="100000"/>
              <a:buFont typeface="Arial"/>
              <a:buChar char="•"/>
              <a:defRPr sz="4400"/>
            </a:pPr>
            <a:r>
              <a:rPr sz="3600" dirty="0" smtClean="0"/>
              <a:t>Termination of the run method</a:t>
            </a:r>
            <a:endParaRPr sz="3600" dirty="0"/>
          </a:p>
        </p:txBody>
      </p:sp>
    </p:spTree>
    <p:extLst>
      <p:ext uri="{BB962C8B-B14F-4D97-AF65-F5344CB8AC3E}">
        <p14:creationId xmlns:p14="http://schemas.microsoft.com/office/powerpoint/2010/main" val="2094105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0-#ppt_w/2"/>
                                          </p:val>
                                        </p:tav>
                                        <p:tav tm="100000">
                                          <p:val>
                                            <p:strVal val="#ppt_x"/>
                                          </p:val>
                                        </p:tav>
                                      </p:tavLst>
                                    </p:anim>
                                    <p:anim calcmode="lin" valueType="num">
                                      <p:cBhvr>
                                        <p:cTn id="8" dur="1000" fill="hold"/>
                                        <p:tgtEl>
                                          <p:spTgt spid="2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0"/>
                                        </p:tgtEl>
                                        <p:attrNameLst>
                                          <p:attrName>style.visibility</p:attrName>
                                        </p:attrNameLst>
                                      </p:cBhvr>
                                      <p:to>
                                        <p:strVal val="visible"/>
                                      </p:to>
                                    </p:set>
                                    <p:anim calcmode="lin" valueType="num">
                                      <p:cBhvr>
                                        <p:cTn id="12" dur="500" fill="hold"/>
                                        <p:tgtEl>
                                          <p:spTgt spid="240"/>
                                        </p:tgtEl>
                                        <p:attrNameLst>
                                          <p:attrName>ppt_x</p:attrName>
                                        </p:attrNameLst>
                                      </p:cBhvr>
                                      <p:tavLst>
                                        <p:tav tm="0">
                                          <p:val>
                                            <p:strVal val="#ppt_x"/>
                                          </p:val>
                                        </p:tav>
                                        <p:tav tm="100000">
                                          <p:val>
                                            <p:strVal val="#ppt_x"/>
                                          </p:val>
                                        </p:tav>
                                      </p:tavLst>
                                    </p:anim>
                                    <p:anim calcmode="lin" valueType="num">
                                      <p:cBhvr>
                                        <p:cTn id="13"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Thread States</a:t>
            </a:r>
          </a:p>
        </p:txBody>
      </p:sp>
      <p:sp>
        <p:nvSpPr>
          <p:cNvPr id="244" name="10 Conector recto"/>
          <p:cNvSpPr/>
          <p:nvPr/>
        </p:nvSpPr>
        <p:spPr>
          <a:xfrm>
            <a:off x="1905917" y="2763853"/>
            <a:ext cx="3559244" cy="1"/>
          </a:xfrm>
          <a:prstGeom prst="line">
            <a:avLst/>
          </a:prstGeom>
          <a:ln w="57150">
            <a:solidFill>
              <a:srgbClr val="C00000"/>
            </a:solidFill>
            <a:miter/>
          </a:ln>
        </p:spPr>
        <p:txBody>
          <a:bodyPr lIns="45722" rIns="45722"/>
          <a:lstStyle/>
          <a:p>
            <a:endParaRPr/>
          </a:p>
        </p:txBody>
      </p:sp>
      <p:grpSp>
        <p:nvGrpSpPr>
          <p:cNvPr id="281" name="Group"/>
          <p:cNvGrpSpPr/>
          <p:nvPr/>
        </p:nvGrpSpPr>
        <p:grpSpPr>
          <a:xfrm>
            <a:off x="1297635" y="1925680"/>
            <a:ext cx="21284546" cy="10230397"/>
            <a:chOff x="0" y="0"/>
            <a:chExt cx="21283158" cy="10229730"/>
          </a:xfrm>
        </p:grpSpPr>
        <p:sp>
          <p:nvSpPr>
            <p:cNvPr id="245" name="Line"/>
            <p:cNvSpPr/>
            <p:nvPr/>
          </p:nvSpPr>
          <p:spPr>
            <a:xfrm>
              <a:off x="9074107" y="2955447"/>
              <a:ext cx="6043978" cy="1420994"/>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46" name="Line"/>
            <p:cNvSpPr/>
            <p:nvPr/>
          </p:nvSpPr>
          <p:spPr>
            <a:xfrm>
              <a:off x="8443140" y="3474557"/>
              <a:ext cx="8663117" cy="4201094"/>
            </a:xfrm>
            <a:custGeom>
              <a:avLst/>
              <a:gdLst/>
              <a:ahLst/>
              <a:cxnLst>
                <a:cxn ang="0">
                  <a:pos x="wd2" y="hd2"/>
                </a:cxn>
                <a:cxn ang="5400000">
                  <a:pos x="wd2" y="hd2"/>
                </a:cxn>
                <a:cxn ang="10800000">
                  <a:pos x="wd2" y="hd2"/>
                </a:cxn>
                <a:cxn ang="16200000">
                  <a:pos x="wd2" y="hd2"/>
                </a:cxn>
              </a:cxnLst>
              <a:rect l="0" t="0" r="r" b="b"/>
              <a:pathLst>
                <a:path w="21600" h="19979" extrusionOk="0">
                  <a:moveTo>
                    <a:pt x="0" y="14175"/>
                  </a:moveTo>
                  <a:cubicBezTo>
                    <a:pt x="5606" y="17887"/>
                    <a:pt x="11211" y="21600"/>
                    <a:pt x="14811" y="19237"/>
                  </a:cubicBezTo>
                  <a:cubicBezTo>
                    <a:pt x="18411" y="16875"/>
                    <a:pt x="20006" y="8438"/>
                    <a:pt x="21600" y="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grpSp>
          <p:nvGrpSpPr>
            <p:cNvPr id="249" name="Group"/>
            <p:cNvGrpSpPr/>
            <p:nvPr/>
          </p:nvGrpSpPr>
          <p:grpSpPr>
            <a:xfrm>
              <a:off x="-1" y="1423792"/>
              <a:ext cx="3727748" cy="3063311"/>
              <a:chOff x="0" y="0"/>
              <a:chExt cx="3727746" cy="3063310"/>
            </a:xfrm>
          </p:grpSpPr>
          <p:sp>
            <p:nvSpPr>
              <p:cNvPr id="247"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48" name="new"/>
              <p:cNvSpPr txBox="1"/>
              <p:nvPr/>
            </p:nvSpPr>
            <p:spPr>
              <a:xfrm>
                <a:off x="1233309" y="1023691"/>
                <a:ext cx="1261129" cy="10159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new</a:t>
                </a:r>
              </a:p>
            </p:txBody>
          </p:sp>
        </p:grpSp>
        <p:sp>
          <p:nvSpPr>
            <p:cNvPr id="250" name="start"/>
            <p:cNvSpPr txBox="1"/>
            <p:nvPr/>
          </p:nvSpPr>
          <p:spPr>
            <a:xfrm>
              <a:off x="3934843" y="3015850"/>
              <a:ext cx="1879209" cy="9158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start</a:t>
              </a:r>
            </a:p>
          </p:txBody>
        </p:sp>
        <p:grpSp>
          <p:nvGrpSpPr>
            <p:cNvPr id="253" name="Group"/>
            <p:cNvGrpSpPr/>
            <p:nvPr/>
          </p:nvGrpSpPr>
          <p:grpSpPr>
            <a:xfrm>
              <a:off x="2692261" y="7166420"/>
              <a:ext cx="3727748" cy="3063311"/>
              <a:chOff x="0" y="0"/>
              <a:chExt cx="3727746" cy="3063310"/>
            </a:xfrm>
          </p:grpSpPr>
          <p:sp>
            <p:nvSpPr>
              <p:cNvPr id="251"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52" name="dead"/>
              <p:cNvSpPr txBox="1"/>
              <p:nvPr/>
            </p:nvSpPr>
            <p:spPr>
              <a:xfrm>
                <a:off x="1103766" y="1079172"/>
                <a:ext cx="1520215" cy="90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dead</a:t>
                </a:r>
              </a:p>
            </p:txBody>
          </p:sp>
        </p:grpSp>
        <p:sp>
          <p:nvSpPr>
            <p:cNvPr id="254" name="Line"/>
            <p:cNvSpPr/>
            <p:nvPr/>
          </p:nvSpPr>
          <p:spPr>
            <a:xfrm>
              <a:off x="3520649" y="3529278"/>
              <a:ext cx="2692263" cy="1147664"/>
            </a:xfrm>
            <a:prstGeom prst="line">
              <a:avLst/>
            </a:prstGeom>
            <a:noFill/>
            <a:ln w="12700" cap="flat">
              <a:solidFill>
                <a:schemeClr val="accent1"/>
              </a:solidFill>
              <a:prstDash val="solid"/>
              <a:miter lim="800000"/>
            </a:ln>
            <a:effectLst/>
          </p:spPr>
          <p:txBody>
            <a:bodyPr wrap="square" lIns="45722" tIns="45722" rIns="45722" bIns="45722" numCol="1" anchor="t">
              <a:noAutofit/>
            </a:bodyPr>
            <a:lstStyle/>
            <a:p>
              <a:pPr>
                <a:defRPr>
                  <a:solidFill>
                    <a:srgbClr val="FFFFFF"/>
                  </a:solidFill>
                </a:defRPr>
              </a:pPr>
              <a:endParaRPr/>
            </a:p>
          </p:txBody>
        </p:sp>
        <p:sp>
          <p:nvSpPr>
            <p:cNvPr id="255" name="Line"/>
            <p:cNvSpPr/>
            <p:nvPr/>
          </p:nvSpPr>
          <p:spPr>
            <a:xfrm flipH="1">
              <a:off x="5798716" y="6398435"/>
              <a:ext cx="1035487" cy="1151978"/>
            </a:xfrm>
            <a:prstGeom prst="line">
              <a:avLst/>
            </a:prstGeom>
            <a:noFill/>
            <a:ln w="12700" cap="flat">
              <a:solidFill>
                <a:schemeClr val="accent1"/>
              </a:solidFill>
              <a:prstDash val="solid"/>
              <a:miter lim="800000"/>
            </a:ln>
            <a:effectLst/>
          </p:spPr>
          <p:txBody>
            <a:bodyPr wrap="square" lIns="45722" tIns="45722" rIns="45722" bIns="45722" numCol="1" anchor="t">
              <a:noAutofit/>
            </a:bodyPr>
            <a:lstStyle/>
            <a:p>
              <a:pPr>
                <a:defRPr>
                  <a:solidFill>
                    <a:srgbClr val="FFFFFF"/>
                  </a:solidFill>
                </a:defRPr>
              </a:pPr>
              <a:endParaRPr/>
            </a:p>
          </p:txBody>
        </p:sp>
        <p:grpSp>
          <p:nvGrpSpPr>
            <p:cNvPr id="258" name="Group"/>
            <p:cNvGrpSpPr/>
            <p:nvPr/>
          </p:nvGrpSpPr>
          <p:grpSpPr>
            <a:xfrm>
              <a:off x="5600114" y="3586339"/>
              <a:ext cx="3727748" cy="3063311"/>
              <a:chOff x="0" y="0"/>
              <a:chExt cx="3727746" cy="3063310"/>
            </a:xfrm>
          </p:grpSpPr>
          <p:sp>
            <p:nvSpPr>
              <p:cNvPr id="256"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57" name="runnable"/>
              <p:cNvSpPr txBox="1"/>
              <p:nvPr/>
            </p:nvSpPr>
            <p:spPr>
              <a:xfrm>
                <a:off x="651561" y="1008156"/>
                <a:ext cx="2592983" cy="9721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runnable</a:t>
                </a:r>
              </a:p>
            </p:txBody>
          </p:sp>
        </p:grpSp>
        <p:sp>
          <p:nvSpPr>
            <p:cNvPr id="259" name="run exits stop"/>
            <p:cNvSpPr txBox="1"/>
            <p:nvPr/>
          </p:nvSpPr>
          <p:spPr>
            <a:xfrm>
              <a:off x="6195652" y="6890291"/>
              <a:ext cx="7269324" cy="1996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p>
              <a:pPr>
                <a:defRPr>
                  <a:solidFill>
                    <a:srgbClr val="1F1F1F"/>
                  </a:solidFill>
                </a:defRPr>
              </a:pPr>
              <a:r>
                <a:t>run exits stop</a:t>
              </a:r>
            </a:p>
          </p:txBody>
        </p:sp>
        <p:grpSp>
          <p:nvGrpSpPr>
            <p:cNvPr id="262" name="Group"/>
            <p:cNvGrpSpPr/>
            <p:nvPr/>
          </p:nvGrpSpPr>
          <p:grpSpPr>
            <a:xfrm>
              <a:off x="14703889" y="465968"/>
              <a:ext cx="3727748" cy="3063311"/>
              <a:chOff x="0" y="0"/>
              <a:chExt cx="3727746" cy="3063310"/>
            </a:xfrm>
          </p:grpSpPr>
          <p:sp>
            <p:nvSpPr>
              <p:cNvPr id="260" name="Oval"/>
              <p:cNvSpPr/>
              <p:nvPr/>
            </p:nvSpPr>
            <p:spPr>
              <a:xfrm>
                <a:off x="0" y="0"/>
                <a:ext cx="3727747" cy="3063311"/>
              </a:xfrm>
              <a:prstGeom prst="ellipse">
                <a:avLst/>
              </a:pr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1" name="blocked"/>
              <p:cNvSpPr txBox="1"/>
              <p:nvPr/>
            </p:nvSpPr>
            <p:spPr>
              <a:xfrm>
                <a:off x="734219" y="980604"/>
                <a:ext cx="2351307" cy="8586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blocked</a:t>
                </a:r>
              </a:p>
            </p:txBody>
          </p:sp>
        </p:grpSp>
        <p:sp>
          <p:nvSpPr>
            <p:cNvPr id="263" name="Line"/>
            <p:cNvSpPr/>
            <p:nvPr/>
          </p:nvSpPr>
          <p:spPr>
            <a:xfrm>
              <a:off x="8076784" y="696604"/>
              <a:ext cx="7041301" cy="2832676"/>
            </a:xfrm>
            <a:custGeom>
              <a:avLst/>
              <a:gdLst/>
              <a:ahLst/>
              <a:cxnLst>
                <a:cxn ang="0">
                  <a:pos x="wd2" y="hd2"/>
                </a:cxn>
                <a:cxn ang="5400000">
                  <a:pos x="wd2" y="hd2"/>
                </a:cxn>
                <a:cxn ang="10800000">
                  <a:pos x="wd2" y="hd2"/>
                </a:cxn>
                <a:cxn ang="16200000">
                  <a:pos x="wd2" y="hd2"/>
                </a:cxn>
              </a:cxnLst>
              <a:rect l="0" t="0" r="r" b="b"/>
              <a:pathLst>
                <a:path w="21600" h="19751" extrusionOk="0">
                  <a:moveTo>
                    <a:pt x="0" y="19751"/>
                  </a:moveTo>
                  <a:cubicBezTo>
                    <a:pt x="741" y="11846"/>
                    <a:pt x="1482" y="3941"/>
                    <a:pt x="5082" y="1046"/>
                  </a:cubicBezTo>
                  <a:cubicBezTo>
                    <a:pt x="8682" y="-1849"/>
                    <a:pt x="18953" y="2159"/>
                    <a:pt x="21600" y="238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4" name="Line"/>
            <p:cNvSpPr/>
            <p:nvPr/>
          </p:nvSpPr>
          <p:spPr>
            <a:xfrm>
              <a:off x="8428447" y="1079291"/>
              <a:ext cx="6482540" cy="2659215"/>
            </a:xfrm>
            <a:custGeom>
              <a:avLst/>
              <a:gdLst/>
              <a:ahLst/>
              <a:cxnLst>
                <a:cxn ang="0">
                  <a:pos x="wd2" y="hd2"/>
                </a:cxn>
                <a:cxn ang="5400000">
                  <a:pos x="wd2" y="hd2"/>
                </a:cxn>
                <a:cxn ang="10800000">
                  <a:pos x="wd2" y="hd2"/>
                </a:cxn>
                <a:cxn ang="16200000">
                  <a:pos x="wd2" y="hd2"/>
                </a:cxn>
              </a:cxnLst>
              <a:rect l="0" t="0" r="r" b="b"/>
              <a:pathLst>
                <a:path w="21600" h="19751" extrusionOk="0">
                  <a:moveTo>
                    <a:pt x="0" y="19751"/>
                  </a:moveTo>
                  <a:cubicBezTo>
                    <a:pt x="741" y="11846"/>
                    <a:pt x="1482" y="3941"/>
                    <a:pt x="5082" y="1046"/>
                  </a:cubicBezTo>
                  <a:cubicBezTo>
                    <a:pt x="8682" y="-1849"/>
                    <a:pt x="18953" y="2159"/>
                    <a:pt x="21600" y="238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5" name="Line"/>
            <p:cNvSpPr/>
            <p:nvPr/>
          </p:nvSpPr>
          <p:spPr>
            <a:xfrm>
              <a:off x="8784307" y="2467906"/>
              <a:ext cx="5919583" cy="1489391"/>
            </a:xfrm>
            <a:custGeom>
              <a:avLst/>
              <a:gdLst/>
              <a:ahLst/>
              <a:cxnLst>
                <a:cxn ang="0">
                  <a:pos x="wd2" y="hd2"/>
                </a:cxn>
                <a:cxn ang="5400000">
                  <a:pos x="wd2" y="hd2"/>
                </a:cxn>
                <a:cxn ang="10800000">
                  <a:pos x="wd2" y="hd2"/>
                </a:cxn>
                <a:cxn ang="16200000">
                  <a:pos x="wd2" y="hd2"/>
                </a:cxn>
              </a:cxnLst>
              <a:rect l="0" t="0" r="r" b="b"/>
              <a:pathLst>
                <a:path w="21600" h="19886" extrusionOk="0">
                  <a:moveTo>
                    <a:pt x="0" y="19886"/>
                  </a:moveTo>
                  <a:cubicBezTo>
                    <a:pt x="2443" y="12172"/>
                    <a:pt x="4886" y="4457"/>
                    <a:pt x="8486" y="1372"/>
                  </a:cubicBezTo>
                  <a:cubicBezTo>
                    <a:pt x="12086" y="-1714"/>
                    <a:pt x="19414" y="1372"/>
                    <a:pt x="21600" y="137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6" name="Line"/>
            <p:cNvSpPr/>
            <p:nvPr/>
          </p:nvSpPr>
          <p:spPr>
            <a:xfrm>
              <a:off x="9156096" y="2689043"/>
              <a:ext cx="5754891" cy="1651924"/>
            </a:xfrm>
            <a:custGeom>
              <a:avLst/>
              <a:gdLst/>
              <a:ahLst/>
              <a:cxnLst>
                <a:cxn ang="0">
                  <a:pos x="wd2" y="hd2"/>
                </a:cxn>
                <a:cxn ang="5400000">
                  <a:pos x="wd2" y="hd2"/>
                </a:cxn>
                <a:cxn ang="10800000">
                  <a:pos x="wd2" y="hd2"/>
                </a:cxn>
                <a:cxn ang="16200000">
                  <a:pos x="wd2" y="hd2"/>
                </a:cxn>
              </a:cxnLst>
              <a:rect l="0" t="0" r="r" b="b"/>
              <a:pathLst>
                <a:path w="21600" h="19886" extrusionOk="0">
                  <a:moveTo>
                    <a:pt x="0" y="19886"/>
                  </a:moveTo>
                  <a:cubicBezTo>
                    <a:pt x="2443" y="12172"/>
                    <a:pt x="4886" y="4457"/>
                    <a:pt x="8486" y="1372"/>
                  </a:cubicBezTo>
                  <a:cubicBezTo>
                    <a:pt x="12086" y="-1714"/>
                    <a:pt x="19414" y="1372"/>
                    <a:pt x="21600" y="1372"/>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7" name="Line"/>
            <p:cNvSpPr/>
            <p:nvPr/>
          </p:nvSpPr>
          <p:spPr>
            <a:xfrm>
              <a:off x="9247624" y="3188431"/>
              <a:ext cx="6077558" cy="1454234"/>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8" name="Line"/>
            <p:cNvSpPr/>
            <p:nvPr/>
          </p:nvSpPr>
          <p:spPr>
            <a:xfrm>
              <a:off x="9112269" y="3395528"/>
              <a:ext cx="7869689" cy="3903014"/>
            </a:xfrm>
            <a:custGeom>
              <a:avLst/>
              <a:gdLst/>
              <a:ahLst/>
              <a:cxnLst>
                <a:cxn ang="0">
                  <a:pos x="wd2" y="hd2"/>
                </a:cxn>
                <a:cxn ang="5400000">
                  <a:pos x="wd2" y="hd2"/>
                </a:cxn>
                <a:cxn ang="10800000">
                  <a:pos x="wd2" y="hd2"/>
                </a:cxn>
                <a:cxn ang="16200000">
                  <a:pos x="wd2" y="hd2"/>
                </a:cxn>
              </a:cxnLst>
              <a:rect l="0" t="0" r="r" b="b"/>
              <a:pathLst>
                <a:path w="21600" h="19979" extrusionOk="0">
                  <a:moveTo>
                    <a:pt x="0" y="14175"/>
                  </a:moveTo>
                  <a:cubicBezTo>
                    <a:pt x="5606" y="17888"/>
                    <a:pt x="11211" y="21600"/>
                    <a:pt x="14811" y="19238"/>
                  </a:cubicBezTo>
                  <a:cubicBezTo>
                    <a:pt x="18411" y="16875"/>
                    <a:pt x="20006" y="8437"/>
                    <a:pt x="21600" y="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69" name="sleep"/>
            <p:cNvSpPr txBox="1"/>
            <p:nvPr/>
          </p:nvSpPr>
          <p:spPr>
            <a:xfrm>
              <a:off x="10846707" y="0"/>
              <a:ext cx="2002920" cy="7746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sleep</a:t>
              </a:r>
            </a:p>
          </p:txBody>
        </p:sp>
        <p:sp>
          <p:nvSpPr>
            <p:cNvPr id="270" name="done sleeping"/>
            <p:cNvSpPr txBox="1"/>
            <p:nvPr/>
          </p:nvSpPr>
          <p:spPr>
            <a:xfrm>
              <a:off x="10147754" y="975081"/>
              <a:ext cx="4158329" cy="8324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done sleeping</a:t>
              </a:r>
            </a:p>
          </p:txBody>
        </p:sp>
        <p:sp>
          <p:nvSpPr>
            <p:cNvPr id="271" name="suspend"/>
            <p:cNvSpPr txBox="1"/>
            <p:nvPr/>
          </p:nvSpPr>
          <p:spPr>
            <a:xfrm>
              <a:off x="9112269" y="1738752"/>
              <a:ext cx="2305240" cy="7762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suspend</a:t>
              </a:r>
            </a:p>
          </p:txBody>
        </p:sp>
        <p:sp>
          <p:nvSpPr>
            <p:cNvPr id="272" name="resume"/>
            <p:cNvSpPr txBox="1"/>
            <p:nvPr/>
          </p:nvSpPr>
          <p:spPr>
            <a:xfrm>
              <a:off x="11597434" y="2502422"/>
              <a:ext cx="2256031" cy="783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resume</a:t>
              </a:r>
            </a:p>
          </p:txBody>
        </p:sp>
        <p:sp>
          <p:nvSpPr>
            <p:cNvPr id="273" name="await"/>
            <p:cNvSpPr txBox="1"/>
            <p:nvPr/>
          </p:nvSpPr>
          <p:spPr>
            <a:xfrm>
              <a:off x="10561949" y="3395528"/>
              <a:ext cx="1673402" cy="8332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await</a:t>
              </a:r>
            </a:p>
          </p:txBody>
        </p:sp>
        <p:sp>
          <p:nvSpPr>
            <p:cNvPr id="274" name="signal"/>
            <p:cNvSpPr txBox="1"/>
            <p:nvPr/>
          </p:nvSpPr>
          <p:spPr>
            <a:xfrm>
              <a:off x="12525662" y="3537601"/>
              <a:ext cx="1875178" cy="8491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signal</a:t>
              </a:r>
            </a:p>
          </p:txBody>
        </p:sp>
        <p:sp>
          <p:nvSpPr>
            <p:cNvPr id="275" name="block on I/O"/>
            <p:cNvSpPr txBox="1"/>
            <p:nvPr/>
          </p:nvSpPr>
          <p:spPr>
            <a:xfrm>
              <a:off x="11804531" y="6294887"/>
              <a:ext cx="9478627" cy="21814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block on I/O</a:t>
              </a:r>
            </a:p>
          </p:txBody>
        </p:sp>
        <p:sp>
          <p:nvSpPr>
            <p:cNvPr id="276" name="I/O complete"/>
            <p:cNvSpPr txBox="1"/>
            <p:nvPr/>
          </p:nvSpPr>
          <p:spPr>
            <a:xfrm>
              <a:off x="10976143" y="7800655"/>
              <a:ext cx="10188905" cy="21814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I/O complete</a:t>
              </a:r>
            </a:p>
          </p:txBody>
        </p:sp>
        <p:sp>
          <p:nvSpPr>
            <p:cNvPr id="277" name="Line"/>
            <p:cNvSpPr/>
            <p:nvPr/>
          </p:nvSpPr>
          <p:spPr>
            <a:xfrm>
              <a:off x="9319366" y="3602625"/>
              <a:ext cx="7455495" cy="2251985"/>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78" name="Line"/>
            <p:cNvSpPr/>
            <p:nvPr/>
          </p:nvSpPr>
          <p:spPr>
            <a:xfrm>
              <a:off x="9733560" y="3602625"/>
              <a:ext cx="6627107" cy="2019307"/>
            </a:xfrm>
            <a:custGeom>
              <a:avLst/>
              <a:gdLst/>
              <a:ahLst/>
              <a:cxnLst>
                <a:cxn ang="0">
                  <a:pos x="wd2" y="hd2"/>
                </a:cxn>
                <a:cxn ang="5400000">
                  <a:pos x="wd2" y="hd2"/>
                </a:cxn>
                <a:cxn ang="10800000">
                  <a:pos x="wd2" y="hd2"/>
                </a:cxn>
                <a:cxn ang="16200000">
                  <a:pos x="wd2" y="hd2"/>
                </a:cxn>
              </a:cxnLst>
              <a:rect l="0" t="0" r="r" b="b"/>
              <a:pathLst>
                <a:path w="21600" h="20801" extrusionOk="0">
                  <a:moveTo>
                    <a:pt x="21600" y="0"/>
                  </a:moveTo>
                  <a:cubicBezTo>
                    <a:pt x="18415" y="7425"/>
                    <a:pt x="15231" y="14850"/>
                    <a:pt x="11631" y="18225"/>
                  </a:cubicBezTo>
                  <a:cubicBezTo>
                    <a:pt x="8031" y="21600"/>
                    <a:pt x="4015" y="20925"/>
                    <a:pt x="0" y="20250"/>
                  </a:cubicBezTo>
                </a:path>
              </a:pathLst>
            </a:custGeom>
            <a:solidFill>
              <a:srgbClr val="FFFFFF"/>
            </a:solidFill>
            <a:ln w="12700" cap="flat">
              <a:solidFill>
                <a:schemeClr val="accent1"/>
              </a:solidFill>
              <a:prstDash val="solid"/>
              <a:miter lim="800000"/>
            </a:ln>
            <a:effectLst/>
          </p:spPr>
          <p:txBody>
            <a:bodyPr wrap="square" lIns="45722" tIns="45722" rIns="45722" bIns="45722" numCol="1" anchor="ctr">
              <a:noAutofit/>
            </a:bodyPr>
            <a:lstStyle/>
            <a:p>
              <a:endParaRPr/>
            </a:p>
          </p:txBody>
        </p:sp>
        <p:sp>
          <p:nvSpPr>
            <p:cNvPr id="279" name="Wait for lock"/>
            <p:cNvSpPr txBox="1"/>
            <p:nvPr/>
          </p:nvSpPr>
          <p:spPr>
            <a:xfrm>
              <a:off x="10147754" y="4638110"/>
              <a:ext cx="9779566" cy="21814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Wait for lock</a:t>
              </a:r>
            </a:p>
          </p:txBody>
        </p:sp>
        <p:sp>
          <p:nvSpPr>
            <p:cNvPr id="280" name="Lock available"/>
            <p:cNvSpPr txBox="1"/>
            <p:nvPr/>
          </p:nvSpPr>
          <p:spPr>
            <a:xfrm>
              <a:off x="10928075" y="5695820"/>
              <a:ext cx="4241942" cy="889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t">
              <a:noAutofit/>
            </a:bodyPr>
            <a:lstStyle>
              <a:lvl1pPr>
                <a:defRPr>
                  <a:solidFill>
                    <a:srgbClr val="1F1F1F"/>
                  </a:solidFill>
                </a:defRPr>
              </a:lvl1pPr>
            </a:lstStyle>
            <a:p>
              <a:r>
                <a:t>Lock available</a:t>
              </a:r>
            </a:p>
          </p:txBody>
        </p:sp>
      </p:grpSp>
    </p:spTree>
    <p:extLst>
      <p:ext uri="{BB962C8B-B14F-4D97-AF65-F5344CB8AC3E}">
        <p14:creationId xmlns:p14="http://schemas.microsoft.com/office/powerpoint/2010/main" val="51650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3"/>
                                        </p:tgtEl>
                                        <p:attrNameLst>
                                          <p:attrName>style.visibility</p:attrName>
                                        </p:attrNameLst>
                                      </p:cBhvr>
                                      <p:to>
                                        <p:strVal val="visible"/>
                                      </p:to>
                                    </p:set>
                                    <p:anim calcmode="lin" valueType="num">
                                      <p:cBhvr>
                                        <p:cTn id="7" dur="1000" fill="hold"/>
                                        <p:tgtEl>
                                          <p:spTgt spid="243"/>
                                        </p:tgtEl>
                                        <p:attrNameLst>
                                          <p:attrName>ppt_x</p:attrName>
                                        </p:attrNameLst>
                                      </p:cBhvr>
                                      <p:tavLst>
                                        <p:tav tm="0">
                                          <p:val>
                                            <p:strVal val="0-#ppt_w/2"/>
                                          </p:val>
                                        </p:tav>
                                        <p:tav tm="100000">
                                          <p:val>
                                            <p:strVal val="#ppt_x"/>
                                          </p:val>
                                        </p:tav>
                                      </p:tavLst>
                                    </p:anim>
                                    <p:anim calcmode="lin" valueType="num">
                                      <p:cBhvr>
                                        <p:cTn id="8" dur="1000" fill="hold"/>
                                        <p:tgtEl>
                                          <p:spTgt spid="24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4"/>
                                        </p:tgtEl>
                                        <p:attrNameLst>
                                          <p:attrName>style.visibility</p:attrName>
                                        </p:attrNameLst>
                                      </p:cBhvr>
                                      <p:to>
                                        <p:strVal val="visible"/>
                                      </p:to>
                                    </p:set>
                                    <p:anim calcmode="lin" valueType="num">
                                      <p:cBhvr>
                                        <p:cTn id="12" dur="500" fill="hold"/>
                                        <p:tgtEl>
                                          <p:spTgt spid="244"/>
                                        </p:tgtEl>
                                        <p:attrNameLst>
                                          <p:attrName>ppt_x</p:attrName>
                                        </p:attrNameLst>
                                      </p:cBhvr>
                                      <p:tavLst>
                                        <p:tav tm="0">
                                          <p:val>
                                            <p:strVal val="#ppt_x"/>
                                          </p:val>
                                        </p:tav>
                                        <p:tav tm="100000">
                                          <p:val>
                                            <p:strVal val="#ppt_x"/>
                                          </p:val>
                                        </p:tav>
                                      </p:tavLst>
                                    </p:anim>
                                    <p:anim calcmode="lin" valueType="num">
                                      <p:cBhvr>
                                        <p:cTn id="13"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advAuto="0"/>
      <p:bldP spid="24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How does a Thread run?</a:t>
            </a:r>
          </a:p>
        </p:txBody>
      </p:sp>
      <p:sp>
        <p:nvSpPr>
          <p:cNvPr id="284" name="10 Conector recto"/>
          <p:cNvSpPr/>
          <p:nvPr/>
        </p:nvSpPr>
        <p:spPr>
          <a:xfrm>
            <a:off x="1905918" y="2763853"/>
            <a:ext cx="6166795" cy="1"/>
          </a:xfrm>
          <a:prstGeom prst="line">
            <a:avLst/>
          </a:prstGeom>
          <a:ln w="57150">
            <a:solidFill>
              <a:srgbClr val="C00000"/>
            </a:solidFill>
            <a:miter/>
          </a:ln>
        </p:spPr>
        <p:txBody>
          <a:bodyPr lIns="45722" rIns="45722"/>
          <a:lstStyle/>
          <a:p>
            <a:endParaRPr/>
          </a:p>
        </p:txBody>
      </p:sp>
      <p:sp>
        <p:nvSpPr>
          <p:cNvPr id="285"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The thread class has a run() method.</a:t>
            </a:r>
          </a:p>
          <a:p>
            <a:pPr marL="571557" indent="-571557">
              <a:buSzPct val="100000"/>
              <a:buFont typeface="Arial"/>
              <a:buChar char="•"/>
              <a:defRPr sz="4400"/>
            </a:pPr>
            <a:r>
              <a:rPr sz="3600" dirty="0"/>
              <a:t>run() is executed when the thread's start() method is invoked.</a:t>
            </a:r>
          </a:p>
          <a:p>
            <a:pPr marL="571557" indent="-571557">
              <a:buSzPct val="100000"/>
              <a:buFont typeface="Arial"/>
              <a:buChar char="•"/>
              <a:defRPr sz="4400"/>
            </a:pPr>
            <a:r>
              <a:rPr sz="3600" dirty="0"/>
              <a:t>The thread terminates if the run method terminates.</a:t>
            </a:r>
          </a:p>
          <a:p>
            <a:pPr marL="571557" indent="-571557">
              <a:buSzPct val="100000"/>
              <a:buFont typeface="Arial"/>
              <a:buChar char="•"/>
              <a:defRPr sz="4400"/>
            </a:pPr>
            <a:r>
              <a:rPr sz="3600" dirty="0"/>
              <a:t>To prevent a thread from terminating, the run method must not end.</a:t>
            </a:r>
          </a:p>
          <a:p>
            <a:pPr marL="571557" indent="-571557">
              <a:buSzPct val="100000"/>
              <a:buFont typeface="Arial"/>
              <a:buChar char="•"/>
              <a:defRPr sz="4400"/>
            </a:pPr>
            <a:r>
              <a:rPr sz="3600" dirty="0"/>
              <a:t>run methods often have an endless loop to prevent thread termination.</a:t>
            </a:r>
          </a:p>
          <a:p>
            <a:pPr marL="571557" indent="-571557">
              <a:buSzPct val="100000"/>
              <a:buFont typeface="Arial"/>
              <a:buChar char="•"/>
              <a:defRPr sz="4400"/>
            </a:pPr>
            <a:r>
              <a:rPr sz="3600" dirty="0"/>
              <a:t>One thread starts another by calling its start method.</a:t>
            </a:r>
          </a:p>
          <a:p>
            <a:pPr marL="571557" indent="-571557">
              <a:buSzPct val="100000"/>
              <a:buFont typeface="Arial"/>
              <a:buChar char="•"/>
              <a:defRPr sz="4400"/>
            </a:pPr>
            <a:r>
              <a:rPr sz="3600" dirty="0"/>
              <a:t>The sequence of events can be confusing to those more familiar with a single threaded model.</a:t>
            </a:r>
          </a:p>
        </p:txBody>
      </p:sp>
      <p:grpSp>
        <p:nvGrpSpPr>
          <p:cNvPr id="297" name="Group"/>
          <p:cNvGrpSpPr/>
          <p:nvPr/>
        </p:nvGrpSpPr>
        <p:grpSpPr>
          <a:xfrm>
            <a:off x="6253394" y="8438755"/>
            <a:ext cx="11878801" cy="4016249"/>
            <a:chOff x="0" y="0"/>
            <a:chExt cx="11878027" cy="4015987"/>
          </a:xfrm>
        </p:grpSpPr>
        <p:sp>
          <p:nvSpPr>
            <p:cNvPr id="286" name="Thread1"/>
            <p:cNvSpPr txBox="1"/>
            <p:nvPr/>
          </p:nvSpPr>
          <p:spPr>
            <a:xfrm>
              <a:off x="0" y="697075"/>
              <a:ext cx="1678531" cy="527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Thread1</a:t>
              </a:r>
            </a:p>
          </p:txBody>
        </p:sp>
        <p:grpSp>
          <p:nvGrpSpPr>
            <p:cNvPr id="289" name="Group"/>
            <p:cNvGrpSpPr/>
            <p:nvPr/>
          </p:nvGrpSpPr>
          <p:grpSpPr>
            <a:xfrm>
              <a:off x="4633297" y="0"/>
              <a:ext cx="4314240" cy="4015988"/>
              <a:chOff x="0" y="0"/>
              <a:chExt cx="4314238" cy="4015987"/>
            </a:xfrm>
          </p:grpSpPr>
          <p:sp>
            <p:nvSpPr>
              <p:cNvPr id="287" name="Oval"/>
              <p:cNvSpPr/>
              <p:nvPr/>
            </p:nvSpPr>
            <p:spPr>
              <a:xfrm>
                <a:off x="0" y="0"/>
                <a:ext cx="4314239" cy="4015988"/>
              </a:xfrm>
              <a:prstGeom prst="ellipse">
                <a:avLst/>
              </a:prstGeom>
              <a:solidFill>
                <a:srgbClr val="E6E6FF"/>
              </a:solidFill>
              <a:ln w="9525" cap="flat">
                <a:solidFill>
                  <a:srgbClr val="000000"/>
                </a:solidFill>
                <a:prstDash val="solid"/>
                <a:round/>
              </a:ln>
              <a:effectLst/>
            </p:spPr>
            <p:txBody>
              <a:bodyPr wrap="square" lIns="45722" tIns="45722" rIns="45722" bIns="45722" numCol="1" anchor="ctr">
                <a:noAutofit/>
              </a:bodyPr>
              <a:lstStyle/>
              <a:p>
                <a:pPr algn="ctr" defTabSz="457246">
                  <a:tabLst>
                    <a:tab pos="723972" algn="l"/>
                    <a:tab pos="1447945" algn="l"/>
                  </a:tabLst>
                  <a:defRPr sz="1600">
                    <a:latin typeface="Times"/>
                    <a:ea typeface="Times"/>
                    <a:cs typeface="Times"/>
                    <a:sym typeface="Times"/>
                  </a:defRPr>
                </a:pPr>
                <a:endParaRPr sz="1600"/>
              </a:p>
            </p:txBody>
          </p:sp>
          <p:sp>
            <p:nvSpPr>
              <p:cNvPr id="288" name="Thread Object"/>
              <p:cNvSpPr txBox="1"/>
              <p:nvPr/>
            </p:nvSpPr>
            <p:spPr>
              <a:xfrm>
                <a:off x="631756" y="1744422"/>
                <a:ext cx="3050727" cy="527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457200">
                  <a:tabLst>
                    <a:tab pos="723900" algn="l"/>
                    <a:tab pos="1447800" algn="l"/>
                  </a:tabLst>
                  <a:defRPr sz="1600">
                    <a:latin typeface="Times"/>
                    <a:ea typeface="Times"/>
                    <a:cs typeface="Times"/>
                    <a:sym typeface="Times"/>
                  </a:defRPr>
                </a:lvl1pPr>
              </a:lstStyle>
              <a:p>
                <a:r>
                  <a:t>Thread Object</a:t>
                </a:r>
              </a:p>
            </p:txBody>
          </p:sp>
        </p:grpSp>
        <p:sp>
          <p:nvSpPr>
            <p:cNvPr id="290" name="Line"/>
            <p:cNvSpPr/>
            <p:nvPr/>
          </p:nvSpPr>
          <p:spPr>
            <a:xfrm>
              <a:off x="1605701" y="925965"/>
              <a:ext cx="4595150" cy="1"/>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1" name="start()"/>
            <p:cNvSpPr txBox="1"/>
            <p:nvPr/>
          </p:nvSpPr>
          <p:spPr>
            <a:xfrm>
              <a:off x="6315295" y="756032"/>
              <a:ext cx="1678532" cy="527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start()</a:t>
              </a:r>
            </a:p>
          </p:txBody>
        </p:sp>
        <p:sp>
          <p:nvSpPr>
            <p:cNvPr id="292" name="Line"/>
            <p:cNvSpPr/>
            <p:nvPr/>
          </p:nvSpPr>
          <p:spPr>
            <a:xfrm flipH="1" flipV="1">
              <a:off x="1623041" y="1168728"/>
              <a:ext cx="4446025" cy="1"/>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3" name="Thread2"/>
            <p:cNvSpPr txBox="1"/>
            <p:nvPr/>
          </p:nvSpPr>
          <p:spPr>
            <a:xfrm>
              <a:off x="10199497" y="794180"/>
              <a:ext cx="1678531" cy="527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Thread2</a:t>
              </a:r>
            </a:p>
          </p:txBody>
        </p:sp>
        <p:sp>
          <p:nvSpPr>
            <p:cNvPr id="294" name="Line"/>
            <p:cNvSpPr/>
            <p:nvPr/>
          </p:nvSpPr>
          <p:spPr>
            <a:xfrm>
              <a:off x="7452811" y="1036943"/>
              <a:ext cx="2729347" cy="1"/>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5" name="Line"/>
            <p:cNvSpPr/>
            <p:nvPr/>
          </p:nvSpPr>
          <p:spPr>
            <a:xfrm flipH="1">
              <a:off x="7265537" y="1265833"/>
              <a:ext cx="3291169" cy="1661191"/>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296" name="run()"/>
            <p:cNvSpPr txBox="1"/>
            <p:nvPr/>
          </p:nvSpPr>
          <p:spPr>
            <a:xfrm>
              <a:off x="6332635" y="2642644"/>
              <a:ext cx="1678532" cy="527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run()</a:t>
              </a:r>
            </a:p>
          </p:txBody>
        </p:sp>
      </p:grpSp>
    </p:spTree>
    <p:extLst>
      <p:ext uri="{BB962C8B-B14F-4D97-AF65-F5344CB8AC3E}">
        <p14:creationId xmlns:p14="http://schemas.microsoft.com/office/powerpoint/2010/main" val="76853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Creating your own Threads</a:t>
            </a:r>
          </a:p>
        </p:txBody>
      </p:sp>
      <p:sp>
        <p:nvSpPr>
          <p:cNvPr id="300" name="10 Conector recto"/>
          <p:cNvSpPr/>
          <p:nvPr/>
        </p:nvSpPr>
        <p:spPr>
          <a:xfrm>
            <a:off x="1905917" y="2763853"/>
            <a:ext cx="6945302" cy="1"/>
          </a:xfrm>
          <a:prstGeom prst="line">
            <a:avLst/>
          </a:prstGeom>
          <a:ln w="57150">
            <a:solidFill>
              <a:srgbClr val="C00000"/>
            </a:solidFill>
            <a:miter/>
          </a:ln>
        </p:spPr>
        <p:txBody>
          <a:bodyPr lIns="45722" rIns="45722"/>
          <a:lstStyle/>
          <a:p>
            <a:endParaRPr/>
          </a:p>
        </p:txBody>
      </p:sp>
      <p:sp>
        <p:nvSpPr>
          <p:cNvPr id="301"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600"/>
            </a:pPr>
            <a:r>
              <a:rPr sz="3600" dirty="0"/>
              <a:t>The obvious way to create your own threads is to subclass the Thread class and then override the run() method.</a:t>
            </a:r>
          </a:p>
          <a:p>
            <a:pPr marL="1779961" lvl="1" indent="-571557">
              <a:buSzPct val="100000"/>
              <a:buFont typeface="Arial"/>
              <a:buChar char="•"/>
              <a:defRPr sz="4600"/>
            </a:pPr>
            <a:r>
              <a:rPr sz="3600" dirty="0"/>
              <a:t>This is the easiest way to do it</a:t>
            </a:r>
          </a:p>
          <a:p>
            <a:pPr marL="1779961" lvl="1" indent="-571557">
              <a:buSzPct val="100000"/>
              <a:buFont typeface="Arial"/>
              <a:buChar char="•"/>
              <a:defRPr sz="4600"/>
            </a:pPr>
            <a:r>
              <a:rPr sz="3600" dirty="0"/>
              <a:t>It is not the recommended way to do it.</a:t>
            </a:r>
          </a:p>
          <a:p>
            <a:pPr marL="571557" indent="-571557">
              <a:buSzPct val="100000"/>
              <a:buFont typeface="Arial"/>
              <a:buChar char="•"/>
              <a:defRPr sz="4600"/>
            </a:pPr>
            <a:r>
              <a:rPr sz="3600" dirty="0"/>
              <a:t>Because threads are usually associated with a task, the object which provides the run method is usually a subclass of some other class</a:t>
            </a:r>
          </a:p>
          <a:p>
            <a:pPr marL="1779961" lvl="1" indent="-571557">
              <a:buSzPct val="100000"/>
              <a:buFont typeface="Arial"/>
              <a:buChar char="•"/>
              <a:defRPr sz="4600"/>
            </a:pPr>
            <a:r>
              <a:rPr sz="3600" dirty="0"/>
              <a:t>If it inherits from another class, it cannot inherit from Thread.</a:t>
            </a:r>
          </a:p>
          <a:p>
            <a:pPr marL="571557" indent="-571557">
              <a:buSzPct val="100000"/>
              <a:buFont typeface="Arial"/>
              <a:buChar char="•"/>
              <a:defRPr sz="4600"/>
            </a:pPr>
            <a:r>
              <a:rPr sz="3600" dirty="0"/>
              <a:t>The solution is provided by an interface called Runnable.</a:t>
            </a:r>
          </a:p>
          <a:p>
            <a:pPr marL="1779961" lvl="1" indent="-571557">
              <a:buSzPct val="100000"/>
              <a:buFont typeface="Arial"/>
              <a:buChar char="•"/>
              <a:defRPr sz="4600"/>
            </a:pPr>
            <a:r>
              <a:rPr sz="3600" dirty="0"/>
              <a:t>Runnable defines one method - public void run()</a:t>
            </a:r>
          </a:p>
          <a:p>
            <a:pPr marL="571557" indent="-571557">
              <a:buSzPct val="100000"/>
              <a:buFont typeface="Arial"/>
              <a:buChar char="•"/>
              <a:defRPr sz="4600"/>
            </a:pPr>
            <a:r>
              <a:rPr sz="3600" dirty="0"/>
              <a:t>One of the Thread classes constructor takes a reference to a Runnable object</a:t>
            </a:r>
          </a:p>
          <a:p>
            <a:pPr marL="1779961" lvl="1" indent="-571557">
              <a:buSzPct val="100000"/>
              <a:buFont typeface="Arial"/>
              <a:buChar char="•"/>
              <a:defRPr sz="4600"/>
            </a:pPr>
            <a:r>
              <a:rPr sz="3600" dirty="0"/>
              <a:t>When the thread is started, it invokes the run method in the runnable object instead of its own run method.</a:t>
            </a:r>
          </a:p>
        </p:txBody>
      </p:sp>
    </p:spTree>
    <p:extLst>
      <p:ext uri="{BB962C8B-B14F-4D97-AF65-F5344CB8AC3E}">
        <p14:creationId xmlns:p14="http://schemas.microsoft.com/office/powerpoint/2010/main" val="1766654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Using Runnable</a:t>
            </a:r>
          </a:p>
        </p:txBody>
      </p:sp>
      <p:sp>
        <p:nvSpPr>
          <p:cNvPr id="304" name="10 Conector recto"/>
          <p:cNvSpPr/>
          <p:nvPr/>
        </p:nvSpPr>
        <p:spPr>
          <a:xfrm>
            <a:off x="1905917" y="2763853"/>
            <a:ext cx="3926066" cy="1"/>
          </a:xfrm>
          <a:prstGeom prst="line">
            <a:avLst/>
          </a:prstGeom>
          <a:ln w="57150">
            <a:solidFill>
              <a:srgbClr val="C00000"/>
            </a:solidFill>
            <a:miter/>
          </a:ln>
        </p:spPr>
        <p:txBody>
          <a:bodyPr lIns="45722" rIns="45722"/>
          <a:lstStyle/>
          <a:p>
            <a:endParaRPr/>
          </a:p>
        </p:txBody>
      </p:sp>
      <p:sp>
        <p:nvSpPr>
          <p:cNvPr id="305"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600"/>
            </a:pPr>
            <a:r>
              <a:rPr sz="3600" dirty="0"/>
              <a:t>In the example below, when the Thread object is instantiated, it is passed a reference to a "Runnable" object</a:t>
            </a:r>
          </a:p>
          <a:p>
            <a:pPr marL="1779961" lvl="1" indent="-571557">
              <a:buSzPct val="100000"/>
              <a:buFont typeface="Arial"/>
              <a:buChar char="•"/>
              <a:defRPr sz="4600"/>
            </a:pPr>
            <a:r>
              <a:rPr sz="3600" dirty="0"/>
              <a:t>The Runnable object must implement a method called "run"</a:t>
            </a:r>
          </a:p>
          <a:p>
            <a:pPr marL="571557" indent="-571557">
              <a:buSzPct val="100000"/>
              <a:buFont typeface="Arial"/>
              <a:buChar char="•"/>
              <a:defRPr sz="4600"/>
            </a:pPr>
            <a:r>
              <a:rPr sz="3600" dirty="0"/>
              <a:t>When the thread object receives a start message, it checks to see if it has a reference to a Runnable object:</a:t>
            </a:r>
          </a:p>
          <a:p>
            <a:pPr marL="1779961" lvl="1" indent="-571557">
              <a:buSzPct val="100000"/>
              <a:buFont typeface="Arial"/>
              <a:buChar char="•"/>
              <a:defRPr sz="4600"/>
            </a:pPr>
            <a:r>
              <a:rPr sz="3600" dirty="0"/>
              <a:t>If it does, it runs the "run" method of that object</a:t>
            </a:r>
          </a:p>
          <a:p>
            <a:pPr marL="1779961" lvl="1" indent="-571557">
              <a:buSzPct val="100000"/>
              <a:buFont typeface="Arial"/>
              <a:buChar char="•"/>
              <a:defRPr sz="4600"/>
            </a:pPr>
            <a:r>
              <a:rPr sz="3600" dirty="0"/>
              <a:t>If not, it runs its own "run" method</a:t>
            </a:r>
          </a:p>
        </p:txBody>
      </p:sp>
      <p:grpSp>
        <p:nvGrpSpPr>
          <p:cNvPr id="319" name="Group"/>
          <p:cNvGrpSpPr/>
          <p:nvPr/>
        </p:nvGrpSpPr>
        <p:grpSpPr>
          <a:xfrm>
            <a:off x="3369540" y="8458236"/>
            <a:ext cx="17625486" cy="4554420"/>
            <a:chOff x="0" y="0"/>
            <a:chExt cx="17624338" cy="4554122"/>
          </a:xfrm>
        </p:grpSpPr>
        <p:sp>
          <p:nvSpPr>
            <p:cNvPr id="306" name="Thread1"/>
            <p:cNvSpPr txBox="1"/>
            <p:nvPr/>
          </p:nvSpPr>
          <p:spPr>
            <a:xfrm>
              <a:off x="0" y="892125"/>
              <a:ext cx="1885540" cy="592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Thread1</a:t>
              </a:r>
            </a:p>
          </p:txBody>
        </p:sp>
        <p:sp>
          <p:nvSpPr>
            <p:cNvPr id="307" name="Oval"/>
            <p:cNvSpPr/>
            <p:nvPr/>
          </p:nvSpPr>
          <p:spPr>
            <a:xfrm>
              <a:off x="3794452" y="42853"/>
              <a:ext cx="4846305" cy="4511270"/>
            </a:xfrm>
            <a:prstGeom prst="ellipse">
              <a:avLst/>
            </a:prstGeom>
            <a:solidFill>
              <a:srgbClr val="E6E6FF"/>
            </a:solidFill>
            <a:ln w="9525" cap="flat">
              <a:solidFill>
                <a:srgbClr val="000000"/>
              </a:solidFill>
              <a:prstDash val="solid"/>
              <a:round/>
            </a:ln>
            <a:effectLst/>
          </p:spPr>
          <p:txBody>
            <a:bodyPr wrap="square" lIns="45722" tIns="45722" rIns="45722" bIns="45722" numCol="1" anchor="ctr">
              <a:noAutofit/>
            </a:bodyPr>
            <a:lstStyle/>
            <a:p>
              <a:pPr algn="ctr" defTabSz="457246">
                <a:tabLst>
                  <a:tab pos="723972" algn="l"/>
                  <a:tab pos="1447945" algn="l"/>
                </a:tabLst>
                <a:defRPr sz="3600">
                  <a:latin typeface="Times"/>
                  <a:ea typeface="Times"/>
                  <a:cs typeface="Times"/>
                  <a:sym typeface="Times"/>
                </a:defRPr>
              </a:pPr>
              <a:endParaRPr sz="3600"/>
            </a:p>
          </p:txBody>
        </p:sp>
        <p:sp>
          <p:nvSpPr>
            <p:cNvPr id="308" name="Thread Object"/>
            <p:cNvSpPr txBox="1"/>
            <p:nvPr/>
          </p:nvSpPr>
          <p:spPr>
            <a:xfrm>
              <a:off x="4504122" y="2002411"/>
              <a:ext cx="3426966"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457200">
                <a:tabLst>
                  <a:tab pos="723900" algn="l"/>
                  <a:tab pos="1447800" algn="l"/>
                </a:tabLst>
                <a:defRPr sz="3600">
                  <a:latin typeface="Times"/>
                  <a:ea typeface="Times"/>
                  <a:cs typeface="Times"/>
                  <a:sym typeface="Times"/>
                </a:defRPr>
              </a:lvl1pPr>
            </a:lstStyle>
            <a:p>
              <a:r>
                <a:t>Thread Object</a:t>
              </a:r>
            </a:p>
          </p:txBody>
        </p:sp>
        <p:sp>
          <p:nvSpPr>
            <p:cNvPr id="309" name="Line"/>
            <p:cNvSpPr/>
            <p:nvPr/>
          </p:nvSpPr>
          <p:spPr>
            <a:xfrm>
              <a:off x="1975141" y="1083016"/>
              <a:ext cx="3584083" cy="1"/>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310" name="start()"/>
            <p:cNvSpPr txBox="1"/>
            <p:nvPr/>
          </p:nvSpPr>
          <p:spPr>
            <a:xfrm>
              <a:off x="5683887" y="892125"/>
              <a:ext cx="1885541" cy="592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start()</a:t>
              </a:r>
            </a:p>
          </p:txBody>
        </p:sp>
        <p:sp>
          <p:nvSpPr>
            <p:cNvPr id="311" name="Line"/>
            <p:cNvSpPr/>
            <p:nvPr/>
          </p:nvSpPr>
          <p:spPr>
            <a:xfrm flipH="1" flipV="1">
              <a:off x="1975141" y="1355718"/>
              <a:ext cx="3436046" cy="3896"/>
            </a:xfrm>
            <a:prstGeom prst="line">
              <a:avLst/>
            </a:prstGeom>
            <a:noFill/>
            <a:ln w="9525" cap="flat">
              <a:solidFill>
                <a:srgbClr val="00FF00"/>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312" name="Thread2"/>
            <p:cNvSpPr txBox="1"/>
            <p:nvPr/>
          </p:nvSpPr>
          <p:spPr>
            <a:xfrm>
              <a:off x="10051015" y="934978"/>
              <a:ext cx="1885540"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Thread2</a:t>
              </a:r>
            </a:p>
          </p:txBody>
        </p:sp>
        <p:sp>
          <p:nvSpPr>
            <p:cNvPr id="313" name="Line"/>
            <p:cNvSpPr/>
            <p:nvPr/>
          </p:nvSpPr>
          <p:spPr>
            <a:xfrm>
              <a:off x="6965587" y="1211575"/>
              <a:ext cx="3065950" cy="1"/>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sp>
          <p:nvSpPr>
            <p:cNvPr id="314" name="run()"/>
            <p:cNvSpPr txBox="1"/>
            <p:nvPr/>
          </p:nvSpPr>
          <p:spPr>
            <a:xfrm>
              <a:off x="5703366" y="3015304"/>
              <a:ext cx="1885540"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run()</a:t>
              </a:r>
            </a:p>
          </p:txBody>
        </p:sp>
        <p:sp>
          <p:nvSpPr>
            <p:cNvPr id="315" name="Oval"/>
            <p:cNvSpPr/>
            <p:nvPr/>
          </p:nvSpPr>
          <p:spPr>
            <a:xfrm>
              <a:off x="12778034" y="0"/>
              <a:ext cx="4846305" cy="4511270"/>
            </a:xfrm>
            <a:prstGeom prst="ellipse">
              <a:avLst/>
            </a:prstGeom>
            <a:solidFill>
              <a:srgbClr val="E6E6FF"/>
            </a:solidFill>
            <a:ln w="9525" cap="flat">
              <a:solidFill>
                <a:srgbClr val="000000"/>
              </a:solidFill>
              <a:prstDash val="solid"/>
              <a:round/>
            </a:ln>
            <a:effectLst/>
          </p:spPr>
          <p:txBody>
            <a:bodyPr wrap="square" lIns="45722" tIns="45722" rIns="45722" bIns="45722" numCol="1" anchor="ctr">
              <a:noAutofit/>
            </a:bodyPr>
            <a:lstStyle/>
            <a:p>
              <a:pPr algn="ctr" defTabSz="457246">
                <a:tabLst>
                  <a:tab pos="723972" algn="l"/>
                  <a:tab pos="1447945" algn="l"/>
                </a:tabLst>
                <a:defRPr sz="3600">
                  <a:latin typeface="Times"/>
                  <a:ea typeface="Times"/>
                  <a:cs typeface="Times"/>
                  <a:sym typeface="Times"/>
                </a:defRPr>
              </a:pPr>
              <a:endParaRPr sz="3600"/>
            </a:p>
          </p:txBody>
        </p:sp>
        <p:sp>
          <p:nvSpPr>
            <p:cNvPr id="316" name="Runnable Object"/>
            <p:cNvSpPr txBox="1"/>
            <p:nvPr/>
          </p:nvSpPr>
          <p:spPr>
            <a:xfrm>
              <a:off x="13487703" y="1959558"/>
              <a:ext cx="3426966"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457200">
                <a:tabLst>
                  <a:tab pos="723900" algn="l"/>
                  <a:tab pos="1447800" algn="l"/>
                </a:tabLst>
                <a:defRPr sz="3600">
                  <a:latin typeface="Times"/>
                  <a:ea typeface="Times"/>
                  <a:cs typeface="Times"/>
                  <a:sym typeface="Times"/>
                </a:defRPr>
              </a:lvl1pPr>
            </a:lstStyle>
            <a:p>
              <a:r>
                <a:t>Runnable Object</a:t>
              </a:r>
            </a:p>
          </p:txBody>
        </p:sp>
        <p:sp>
          <p:nvSpPr>
            <p:cNvPr id="317" name="run()"/>
            <p:cNvSpPr txBox="1"/>
            <p:nvPr/>
          </p:nvSpPr>
          <p:spPr>
            <a:xfrm>
              <a:off x="14772654" y="3015304"/>
              <a:ext cx="1885541" cy="592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defTabSz="457200">
                <a:tabLst>
                  <a:tab pos="723900" algn="l"/>
                </a:tabLst>
                <a:defRPr sz="3600">
                  <a:latin typeface="Times"/>
                  <a:ea typeface="Times"/>
                  <a:cs typeface="Times"/>
                  <a:sym typeface="Times"/>
                </a:defRPr>
              </a:lvl1pPr>
            </a:lstStyle>
            <a:p>
              <a:r>
                <a:t>run()</a:t>
              </a:r>
            </a:p>
          </p:txBody>
        </p:sp>
        <p:sp>
          <p:nvSpPr>
            <p:cNvPr id="318" name="Line"/>
            <p:cNvSpPr/>
            <p:nvPr/>
          </p:nvSpPr>
          <p:spPr>
            <a:xfrm>
              <a:off x="11585937" y="1484277"/>
              <a:ext cx="3085428" cy="1885540"/>
            </a:xfrm>
            <a:prstGeom prst="line">
              <a:avLst/>
            </a:prstGeom>
            <a:noFill/>
            <a:ln w="9525" cap="flat">
              <a:solidFill>
                <a:srgbClr val="FF3366"/>
              </a:solidFill>
              <a:prstDash val="solid"/>
              <a:round/>
              <a:tailEnd type="triangle" w="med" len="med"/>
            </a:ln>
            <a:effectLst/>
          </p:spPr>
          <p:txBody>
            <a:bodyPr wrap="square" lIns="45722" tIns="45722" rIns="45722" bIns="45722" numCol="1" anchor="t">
              <a:noAutofit/>
            </a:bodyPr>
            <a:lstStyle/>
            <a:p>
              <a:pPr defTabSz="914491">
                <a:defRPr sz="2400">
                  <a:latin typeface="Times New Roman"/>
                  <a:ea typeface="Times New Roman"/>
                  <a:cs typeface="Times New Roman"/>
                  <a:sym typeface="Times New Roman"/>
                </a:defRPr>
              </a:pPr>
              <a:endParaRPr sz="2400"/>
            </a:p>
          </p:txBody>
        </p:sp>
      </p:grpSp>
    </p:spTree>
    <p:extLst>
      <p:ext uri="{BB962C8B-B14F-4D97-AF65-F5344CB8AC3E}">
        <p14:creationId xmlns:p14="http://schemas.microsoft.com/office/powerpoint/2010/main" val="1051580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03"/>
                                        </p:tgtEl>
                                        <p:attrNameLst>
                                          <p:attrName>style.visibility</p:attrName>
                                        </p:attrNameLst>
                                      </p:cBhvr>
                                      <p:to>
                                        <p:strVal val="visible"/>
                                      </p:to>
                                    </p:set>
                                    <p:anim calcmode="lin" valueType="num">
                                      <p:cBhvr>
                                        <p:cTn id="7" dur="1000" fill="hold"/>
                                        <p:tgtEl>
                                          <p:spTgt spid="303"/>
                                        </p:tgtEl>
                                        <p:attrNameLst>
                                          <p:attrName>ppt_x</p:attrName>
                                        </p:attrNameLst>
                                      </p:cBhvr>
                                      <p:tavLst>
                                        <p:tav tm="0">
                                          <p:val>
                                            <p:strVal val="0-#ppt_w/2"/>
                                          </p:val>
                                        </p:tav>
                                        <p:tav tm="100000">
                                          <p:val>
                                            <p:strVal val="#ppt_x"/>
                                          </p:val>
                                        </p:tav>
                                      </p:tavLst>
                                    </p:anim>
                                    <p:anim calcmode="lin" valueType="num">
                                      <p:cBhvr>
                                        <p:cTn id="8" dur="1000" fill="hold"/>
                                        <p:tgtEl>
                                          <p:spTgt spid="30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4"/>
                                        </p:tgtEl>
                                        <p:attrNameLst>
                                          <p:attrName>style.visibility</p:attrName>
                                        </p:attrNameLst>
                                      </p:cBhvr>
                                      <p:to>
                                        <p:strVal val="visible"/>
                                      </p:to>
                                    </p:set>
                                    <p:anim calcmode="lin" valueType="num">
                                      <p:cBhvr>
                                        <p:cTn id="12" dur="500" fill="hold"/>
                                        <p:tgtEl>
                                          <p:spTgt spid="304"/>
                                        </p:tgtEl>
                                        <p:attrNameLst>
                                          <p:attrName>ppt_x</p:attrName>
                                        </p:attrNameLst>
                                      </p:cBhvr>
                                      <p:tavLst>
                                        <p:tav tm="0">
                                          <p:val>
                                            <p:strVal val="#ppt_x"/>
                                          </p:val>
                                        </p:tav>
                                        <p:tav tm="100000">
                                          <p:val>
                                            <p:strVal val="#ppt_x"/>
                                          </p:val>
                                        </p:tav>
                                      </p:tavLst>
                                    </p:anim>
                                    <p:anim calcmode="lin" valueType="num">
                                      <p:cBhvr>
                                        <p:cTn id="13" dur="500" fill="hold"/>
                                        <p:tgtEl>
                                          <p:spTgt spid="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advAuto="0"/>
      <p:bldP spid="304"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Properly Terminating Threads</a:t>
            </a:r>
          </a:p>
        </p:txBody>
      </p:sp>
      <p:sp>
        <p:nvSpPr>
          <p:cNvPr id="322" name="10 Conector recto"/>
          <p:cNvSpPr/>
          <p:nvPr/>
        </p:nvSpPr>
        <p:spPr>
          <a:xfrm>
            <a:off x="1905917" y="2763853"/>
            <a:ext cx="7679798" cy="1"/>
          </a:xfrm>
          <a:prstGeom prst="line">
            <a:avLst/>
          </a:prstGeom>
          <a:ln w="57150">
            <a:solidFill>
              <a:srgbClr val="C00000"/>
            </a:solidFill>
            <a:miter/>
          </a:ln>
        </p:spPr>
        <p:txBody>
          <a:bodyPr lIns="45722" rIns="45722"/>
          <a:lstStyle/>
          <a:p>
            <a:endParaRPr/>
          </a:p>
        </p:txBody>
      </p:sp>
      <p:sp>
        <p:nvSpPr>
          <p:cNvPr id="323"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600"/>
            </a:pPr>
            <a:r>
              <a:rPr sz="3600" dirty="0"/>
              <a:t>In Java 1.1, the Thread class had a stop() method</a:t>
            </a:r>
          </a:p>
          <a:p>
            <a:pPr marL="1779961" lvl="1" indent="-571557">
              <a:buSzPct val="100000"/>
              <a:buFont typeface="Arial"/>
              <a:buChar char="•"/>
              <a:defRPr sz="4600"/>
            </a:pPr>
            <a:r>
              <a:rPr sz="3600" dirty="0"/>
              <a:t>One thread could terminate another by invoking its stop() method.</a:t>
            </a:r>
          </a:p>
          <a:p>
            <a:pPr marL="1779961" lvl="1" indent="-571557">
              <a:buSzPct val="100000"/>
              <a:buFont typeface="Arial"/>
              <a:buChar char="•"/>
              <a:defRPr sz="4600"/>
            </a:pPr>
            <a:r>
              <a:rPr sz="3600" dirty="0"/>
              <a:t>However, using stop() could lead to deadlocks</a:t>
            </a:r>
          </a:p>
          <a:p>
            <a:pPr marL="1779961" lvl="1" indent="-571557">
              <a:buSzPct val="100000"/>
              <a:buFont typeface="Arial"/>
              <a:buChar char="•"/>
              <a:defRPr sz="4600"/>
            </a:pPr>
            <a:r>
              <a:rPr sz="3600" dirty="0"/>
              <a:t>The stop() method is now deprecated.  DO NOT use the stop method to terminate a thread</a:t>
            </a:r>
          </a:p>
          <a:p>
            <a:pPr marL="571557" indent="-571557">
              <a:buSzPct val="100000"/>
              <a:buFont typeface="Arial"/>
              <a:buChar char="•"/>
              <a:defRPr sz="4600"/>
            </a:pPr>
            <a:r>
              <a:rPr sz="3600" dirty="0"/>
              <a:t>The correct way to stop a thread is to have the run method terminate</a:t>
            </a:r>
          </a:p>
          <a:p>
            <a:pPr marL="1779961" lvl="1" indent="-571557">
              <a:buSzPct val="100000"/>
              <a:buFont typeface="Arial"/>
              <a:buChar char="•"/>
              <a:defRPr sz="4600"/>
            </a:pPr>
            <a:r>
              <a:rPr sz="3600" dirty="0"/>
              <a:t>Add a boolean variable which indicates whether the thread should continue or not</a:t>
            </a:r>
          </a:p>
          <a:p>
            <a:pPr marL="1779961" lvl="1" indent="-571557">
              <a:buSzPct val="100000"/>
              <a:buFont typeface="Arial"/>
              <a:buChar char="•"/>
              <a:defRPr sz="4600"/>
            </a:pPr>
            <a:r>
              <a:rPr sz="3600" dirty="0"/>
              <a:t>Provide a set method for that variable which can be invoked by another thread.</a:t>
            </a:r>
          </a:p>
        </p:txBody>
      </p:sp>
    </p:spTree>
    <p:extLst>
      <p:ext uri="{BB962C8B-B14F-4D97-AF65-F5344CB8AC3E}">
        <p14:creationId xmlns:p14="http://schemas.microsoft.com/office/powerpoint/2010/main" val="124241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1"/>
                                        </p:tgtEl>
                                        <p:attrNameLst>
                                          <p:attrName>style.visibility</p:attrName>
                                        </p:attrNameLst>
                                      </p:cBhvr>
                                      <p:to>
                                        <p:strVal val="visible"/>
                                      </p:to>
                                    </p:set>
                                    <p:anim calcmode="lin" valueType="num">
                                      <p:cBhvr>
                                        <p:cTn id="7" dur="1000" fill="hold"/>
                                        <p:tgtEl>
                                          <p:spTgt spid="321"/>
                                        </p:tgtEl>
                                        <p:attrNameLst>
                                          <p:attrName>ppt_x</p:attrName>
                                        </p:attrNameLst>
                                      </p:cBhvr>
                                      <p:tavLst>
                                        <p:tav tm="0">
                                          <p:val>
                                            <p:strVal val="0-#ppt_w/2"/>
                                          </p:val>
                                        </p:tav>
                                        <p:tav tm="100000">
                                          <p:val>
                                            <p:strVal val="#ppt_x"/>
                                          </p:val>
                                        </p:tav>
                                      </p:tavLst>
                                    </p:anim>
                                    <p:anim calcmode="lin" valueType="num">
                                      <p:cBhvr>
                                        <p:cTn id="8" dur="1000" fill="hold"/>
                                        <p:tgtEl>
                                          <p:spTgt spid="32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22"/>
                                        </p:tgtEl>
                                        <p:attrNameLst>
                                          <p:attrName>style.visibility</p:attrName>
                                        </p:attrNameLst>
                                      </p:cBhvr>
                                      <p:to>
                                        <p:strVal val="visible"/>
                                      </p:to>
                                    </p:set>
                                    <p:anim calcmode="lin" valueType="num">
                                      <p:cBhvr>
                                        <p:cTn id="12" dur="500" fill="hold"/>
                                        <p:tgtEl>
                                          <p:spTgt spid="322"/>
                                        </p:tgtEl>
                                        <p:attrNameLst>
                                          <p:attrName>ppt_x</p:attrName>
                                        </p:attrNameLst>
                                      </p:cBhvr>
                                      <p:tavLst>
                                        <p:tav tm="0">
                                          <p:val>
                                            <p:strVal val="#ppt_x"/>
                                          </p:val>
                                        </p:tav>
                                        <p:tav tm="100000">
                                          <p:val>
                                            <p:strVal val="#ppt_x"/>
                                          </p:val>
                                        </p:tav>
                                      </p:tavLst>
                                    </p:anim>
                                    <p:anim calcmode="lin" valueType="num">
                                      <p:cBhvr>
                                        <p:cTn id="13" dur="500" fill="hold"/>
                                        <p:tgtEl>
                                          <p:spTgt spid="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advAuto="0"/>
      <p:bldP spid="32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 Bean</a:t>
            </a:r>
          </a:p>
        </p:txBody>
      </p:sp>
      <p:sp>
        <p:nvSpPr>
          <p:cNvPr id="184" name="10 Conector recto"/>
          <p:cNvSpPr/>
          <p:nvPr/>
        </p:nvSpPr>
        <p:spPr>
          <a:xfrm>
            <a:off x="1905917" y="2763853"/>
            <a:ext cx="2610790" cy="1"/>
          </a:xfrm>
          <a:prstGeom prst="line">
            <a:avLst/>
          </a:prstGeom>
          <a:ln w="57150">
            <a:solidFill>
              <a:srgbClr val="C00000"/>
            </a:solidFill>
            <a:miter/>
          </a:ln>
        </p:spPr>
        <p:txBody>
          <a:bodyPr lIns="45722" rIns="45722"/>
          <a:lstStyle/>
          <a:p>
            <a:endParaRPr/>
          </a:p>
        </p:txBody>
      </p:sp>
      <p:sp>
        <p:nvSpPr>
          <p:cNvPr id="185"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A Java Bean is a java class that should follow following conventions:</a:t>
            </a:r>
          </a:p>
          <a:p>
            <a:pPr marL="1779961" lvl="1" indent="-571557">
              <a:buSzPct val="100000"/>
              <a:buFont typeface="Arial"/>
              <a:buChar char="•"/>
              <a:defRPr sz="4400"/>
            </a:pPr>
            <a:r>
              <a:rPr sz="3600" dirty="0"/>
              <a:t>It should have a no-arg constructor.</a:t>
            </a:r>
          </a:p>
          <a:p>
            <a:pPr marL="1779961" lvl="1" indent="-571557">
              <a:buSzPct val="100000"/>
              <a:buFont typeface="Arial"/>
              <a:buChar char="•"/>
              <a:defRPr sz="4400"/>
            </a:pPr>
            <a:r>
              <a:rPr sz="3600" dirty="0"/>
              <a:t>It should be Serializable.</a:t>
            </a:r>
          </a:p>
          <a:p>
            <a:pPr marL="1779961" lvl="1" indent="-571557">
              <a:buSzPct val="100000"/>
              <a:buFont typeface="Arial"/>
              <a:buChar char="•"/>
              <a:defRPr sz="4400"/>
            </a:pPr>
            <a:r>
              <a:rPr sz="3600" dirty="0"/>
              <a:t>It should provide methods to set and get the values of the properties, known as getter and setter methods.</a:t>
            </a:r>
          </a:p>
          <a:p>
            <a:pPr marL="571557" indent="-571557">
              <a:buSzPct val="100000"/>
              <a:buFont typeface="Arial"/>
              <a:buChar char="•"/>
              <a:defRPr sz="4400"/>
            </a:pPr>
            <a:r>
              <a:rPr sz="3600" dirty="0"/>
              <a:t>it is a reusable software component. A bean encapsulates many objects into one object, so we can access this object from multiple places. Moreover, it provides the easy maintenance.</a:t>
            </a:r>
          </a:p>
        </p:txBody>
      </p:sp>
      <p:grpSp>
        <p:nvGrpSpPr>
          <p:cNvPr id="188" name="Group 9"/>
          <p:cNvGrpSpPr/>
          <p:nvPr/>
        </p:nvGrpSpPr>
        <p:grpSpPr>
          <a:xfrm>
            <a:off x="19147628" y="9853826"/>
            <a:ext cx="3026674" cy="3026673"/>
            <a:chOff x="0" y="0"/>
            <a:chExt cx="3026475" cy="3026475"/>
          </a:xfrm>
        </p:grpSpPr>
        <p:graphicFrame>
          <p:nvGraphicFramePr>
            <p:cNvPr id="18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8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830588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83"/>
                                        </p:tgtEl>
                                        <p:attrNameLst>
                                          <p:attrName>style.visibility</p:attrName>
                                        </p:attrNameLst>
                                      </p:cBhvr>
                                      <p:to>
                                        <p:strVal val="visible"/>
                                      </p:to>
                                    </p:set>
                                    <p:anim calcmode="lin" valueType="num">
                                      <p:cBhvr>
                                        <p:cTn id="7" dur="1000" fill="hold"/>
                                        <p:tgtEl>
                                          <p:spTgt spid="183"/>
                                        </p:tgtEl>
                                        <p:attrNameLst>
                                          <p:attrName>ppt_x</p:attrName>
                                        </p:attrNameLst>
                                      </p:cBhvr>
                                      <p:tavLst>
                                        <p:tav tm="0">
                                          <p:val>
                                            <p:strVal val="0-#ppt_w/2"/>
                                          </p:val>
                                        </p:tav>
                                        <p:tav tm="100000">
                                          <p:val>
                                            <p:strVal val="#ppt_x"/>
                                          </p:val>
                                        </p:tav>
                                      </p:tavLst>
                                    </p:anim>
                                    <p:anim calcmode="lin" valueType="num">
                                      <p:cBhvr>
                                        <p:cTn id="8" dur="1000" fill="hold"/>
                                        <p:tgtEl>
                                          <p:spTgt spid="1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84"/>
                                        </p:tgtEl>
                                        <p:attrNameLst>
                                          <p:attrName>style.visibility</p:attrName>
                                        </p:attrNameLst>
                                      </p:cBhvr>
                                      <p:to>
                                        <p:strVal val="visible"/>
                                      </p:to>
                                    </p:set>
                                    <p:anim calcmode="lin" valueType="num">
                                      <p:cBhvr>
                                        <p:cTn id="12" dur="500" fill="hold"/>
                                        <p:tgtEl>
                                          <p:spTgt spid="184"/>
                                        </p:tgtEl>
                                        <p:attrNameLst>
                                          <p:attrName>ppt_x</p:attrName>
                                        </p:attrNameLst>
                                      </p:cBhvr>
                                      <p:tavLst>
                                        <p:tav tm="0">
                                          <p:val>
                                            <p:strVal val="#ppt_x"/>
                                          </p:val>
                                        </p:tav>
                                        <p:tav tm="100000">
                                          <p:val>
                                            <p:strVal val="#ppt_x"/>
                                          </p:val>
                                        </p:tav>
                                      </p:tavLst>
                                    </p:anim>
                                    <p:anim calcmode="lin" valueType="num">
                                      <p:cBhvr>
                                        <p:cTn id="13"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P spid="184"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Properly Terminating Threads</a:t>
            </a:r>
          </a:p>
        </p:txBody>
      </p:sp>
      <p:sp>
        <p:nvSpPr>
          <p:cNvPr id="326" name="10 Conector recto"/>
          <p:cNvSpPr/>
          <p:nvPr/>
        </p:nvSpPr>
        <p:spPr>
          <a:xfrm>
            <a:off x="1905917" y="2763853"/>
            <a:ext cx="7679798" cy="1"/>
          </a:xfrm>
          <a:prstGeom prst="line">
            <a:avLst/>
          </a:prstGeom>
          <a:ln w="57150">
            <a:solidFill>
              <a:srgbClr val="C00000"/>
            </a:solidFill>
            <a:miter/>
          </a:ln>
        </p:spPr>
        <p:txBody>
          <a:bodyPr lIns="45722" rIns="45722"/>
          <a:lstStyle/>
          <a:p>
            <a:endParaRPr/>
          </a:p>
        </p:txBody>
      </p:sp>
      <p:sp>
        <p:nvSpPr>
          <p:cNvPr id="327" name="TextBox 34"/>
          <p:cNvSpPr txBox="1"/>
          <p:nvPr/>
        </p:nvSpPr>
        <p:spPr>
          <a:xfrm>
            <a:off x="2428454" y="3506570"/>
            <a:ext cx="19983523" cy="78488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Every thread is assigned a priority (between 1 and 10)</a:t>
            </a:r>
          </a:p>
          <a:p>
            <a:pPr marL="1779961" lvl="1" indent="-571557">
              <a:buSzPct val="100000"/>
              <a:buFont typeface="Arial"/>
              <a:buChar char="•"/>
              <a:defRPr sz="3600"/>
            </a:pPr>
            <a:r>
              <a:rPr sz="3600"/>
              <a:t>The default is 5</a:t>
            </a:r>
          </a:p>
          <a:p>
            <a:pPr marL="1779961" lvl="1" indent="-571557">
              <a:buSzPct val="100000"/>
              <a:buFont typeface="Arial"/>
              <a:buChar char="•"/>
              <a:defRPr sz="3600"/>
            </a:pPr>
            <a:r>
              <a:rPr sz="3600"/>
              <a:t>The higher the number, the higher the priority</a:t>
            </a:r>
          </a:p>
          <a:p>
            <a:pPr marL="1779961" lvl="1" indent="-571557">
              <a:buSzPct val="100000"/>
              <a:buFont typeface="Arial"/>
              <a:buChar char="•"/>
              <a:defRPr sz="3600"/>
            </a:pPr>
            <a:r>
              <a:rPr sz="3600"/>
              <a:t>Can be set with setPriority(int aPriority)</a:t>
            </a:r>
          </a:p>
          <a:p>
            <a:pPr marL="571557" indent="-571557">
              <a:buSzPct val="100000"/>
              <a:buFont typeface="Arial"/>
              <a:buChar char="•"/>
              <a:defRPr sz="3600"/>
            </a:pPr>
            <a:r>
              <a:rPr sz="3600"/>
              <a:t>The standard mode of operation is that the scheduler executes threads with higher priorities first.</a:t>
            </a:r>
          </a:p>
          <a:p>
            <a:pPr marL="1779961" lvl="1" indent="-571557">
              <a:buSzPct val="100000"/>
              <a:buFont typeface="Arial"/>
              <a:buChar char="•"/>
              <a:defRPr sz="3600"/>
            </a:pPr>
            <a:r>
              <a:rPr sz="3600"/>
              <a:t>This simple scheduling algorithm can cause problems.  Specifically, one high priority thread can become a "CPU hog".</a:t>
            </a:r>
          </a:p>
          <a:p>
            <a:pPr marL="1779961" lvl="1" indent="-571557">
              <a:buSzPct val="100000"/>
              <a:buFont typeface="Arial"/>
              <a:buChar char="•"/>
              <a:defRPr sz="3600"/>
            </a:pPr>
            <a:r>
              <a:rPr sz="3600"/>
              <a:t>A thread using vast amounts of CPU can share CPU time with other threads by invoking the yield() method on itself.</a:t>
            </a:r>
          </a:p>
          <a:p>
            <a:pPr marL="571557" indent="-571557">
              <a:buSzPct val="100000"/>
              <a:buFont typeface="Arial"/>
              <a:buChar char="•"/>
              <a:defRPr sz="3600"/>
            </a:pPr>
            <a:r>
              <a:rPr sz="3600"/>
              <a:t>Most OSes do not employ a scheduling algorithm as simple as this one</a:t>
            </a:r>
          </a:p>
          <a:p>
            <a:pPr marL="1779961" lvl="1" indent="-571557">
              <a:buSzPct val="100000"/>
              <a:buFont typeface="Arial"/>
              <a:buChar char="•"/>
              <a:defRPr sz="3600"/>
            </a:pPr>
            <a:r>
              <a:rPr sz="3600"/>
              <a:t>Most modern OSes have thread aging</a:t>
            </a:r>
          </a:p>
          <a:p>
            <a:pPr marL="1779961" lvl="1" indent="-571557">
              <a:buSzPct val="100000"/>
              <a:buFont typeface="Arial"/>
              <a:buChar char="•"/>
              <a:defRPr sz="3600"/>
            </a:pPr>
            <a:r>
              <a:rPr sz="3600"/>
              <a:t>The more CPU a thread receives, the lower its priority becomes</a:t>
            </a:r>
          </a:p>
          <a:p>
            <a:pPr marL="1779961" lvl="1" indent="-571557">
              <a:buSzPct val="100000"/>
              <a:buFont typeface="Arial"/>
              <a:buChar char="•"/>
              <a:defRPr sz="3600"/>
            </a:pPr>
            <a:r>
              <a:rPr sz="3600"/>
              <a:t>The more a thread waits for the CPU, the higher its priority becomes</a:t>
            </a:r>
          </a:p>
          <a:p>
            <a:pPr marL="1779961" lvl="1" indent="-571557">
              <a:buSzPct val="100000"/>
              <a:buFont typeface="Arial"/>
              <a:buChar char="•"/>
              <a:defRPr sz="3600"/>
            </a:pPr>
            <a:r>
              <a:rPr sz="3600"/>
              <a:t>Because of thread aging, the effect of setting a thread's priority is dependent on the platform</a:t>
            </a:r>
          </a:p>
        </p:txBody>
      </p:sp>
    </p:spTree>
    <p:extLst>
      <p:ext uri="{BB962C8B-B14F-4D97-AF65-F5344CB8AC3E}">
        <p14:creationId xmlns:p14="http://schemas.microsoft.com/office/powerpoint/2010/main" val="780970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5"/>
                                        </p:tgtEl>
                                        <p:attrNameLst>
                                          <p:attrName>style.visibility</p:attrName>
                                        </p:attrNameLst>
                                      </p:cBhvr>
                                      <p:to>
                                        <p:strVal val="visible"/>
                                      </p:to>
                                    </p:set>
                                    <p:anim calcmode="lin" valueType="num">
                                      <p:cBhvr>
                                        <p:cTn id="7" dur="1000" fill="hold"/>
                                        <p:tgtEl>
                                          <p:spTgt spid="325"/>
                                        </p:tgtEl>
                                        <p:attrNameLst>
                                          <p:attrName>ppt_x</p:attrName>
                                        </p:attrNameLst>
                                      </p:cBhvr>
                                      <p:tavLst>
                                        <p:tav tm="0">
                                          <p:val>
                                            <p:strVal val="0-#ppt_w/2"/>
                                          </p:val>
                                        </p:tav>
                                        <p:tav tm="100000">
                                          <p:val>
                                            <p:strVal val="#ppt_x"/>
                                          </p:val>
                                        </p:tav>
                                      </p:tavLst>
                                    </p:anim>
                                    <p:anim calcmode="lin" valueType="num">
                                      <p:cBhvr>
                                        <p:cTn id="8" dur="1000" fill="hold"/>
                                        <p:tgtEl>
                                          <p:spTgt spid="32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26"/>
                                        </p:tgtEl>
                                        <p:attrNameLst>
                                          <p:attrName>style.visibility</p:attrName>
                                        </p:attrNameLst>
                                      </p:cBhvr>
                                      <p:to>
                                        <p:strVal val="visible"/>
                                      </p:to>
                                    </p:set>
                                    <p:anim calcmode="lin" valueType="num">
                                      <p:cBhvr>
                                        <p:cTn id="12" dur="500" fill="hold"/>
                                        <p:tgtEl>
                                          <p:spTgt spid="326"/>
                                        </p:tgtEl>
                                        <p:attrNameLst>
                                          <p:attrName>ppt_x</p:attrName>
                                        </p:attrNameLst>
                                      </p:cBhvr>
                                      <p:tavLst>
                                        <p:tav tm="0">
                                          <p:val>
                                            <p:strVal val="#ppt_x"/>
                                          </p:val>
                                        </p:tav>
                                        <p:tav tm="100000">
                                          <p:val>
                                            <p:strVal val="#ppt_x"/>
                                          </p:val>
                                        </p:tav>
                                      </p:tavLst>
                                    </p:anim>
                                    <p:anim calcmode="lin" valueType="num">
                                      <p:cBhvr>
                                        <p:cTn id="13" dur="500" fill="hold"/>
                                        <p:tgtEl>
                                          <p:spTgt spid="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advAuto="0"/>
      <p:bldP spid="326"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The join() method</a:t>
            </a:r>
          </a:p>
        </p:txBody>
      </p:sp>
      <p:sp>
        <p:nvSpPr>
          <p:cNvPr id="330" name="10 Conector recto"/>
          <p:cNvSpPr/>
          <p:nvPr/>
        </p:nvSpPr>
        <p:spPr>
          <a:xfrm>
            <a:off x="1905917" y="2763853"/>
            <a:ext cx="4149718" cy="1"/>
          </a:xfrm>
          <a:prstGeom prst="line">
            <a:avLst/>
          </a:prstGeom>
          <a:ln w="57150">
            <a:solidFill>
              <a:srgbClr val="C00000"/>
            </a:solidFill>
            <a:miter/>
          </a:ln>
        </p:spPr>
        <p:txBody>
          <a:bodyPr lIns="45722" rIns="45722"/>
          <a:lstStyle/>
          <a:p>
            <a:endParaRPr/>
          </a:p>
        </p:txBody>
      </p:sp>
      <p:sp>
        <p:nvSpPr>
          <p:cNvPr id="331" name="TextBox 34"/>
          <p:cNvSpPr txBox="1"/>
          <p:nvPr/>
        </p:nvSpPr>
        <p:spPr>
          <a:xfrm>
            <a:off x="2428454" y="3506570"/>
            <a:ext cx="19983523" cy="175444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join() method waits for a thread to die.</a:t>
            </a:r>
          </a:p>
          <a:p>
            <a:pPr marL="571557" indent="-571557">
              <a:buSzPct val="100000"/>
              <a:buFont typeface="Arial"/>
              <a:buChar char="•"/>
              <a:defRPr sz="3600"/>
            </a:pPr>
            <a:r>
              <a:rPr sz="3600"/>
              <a:t>In other words, it causes the currently running threads to stop executing until the thread it joins with completes its task.</a:t>
            </a:r>
          </a:p>
        </p:txBody>
      </p:sp>
    </p:spTree>
    <p:extLst>
      <p:ext uri="{BB962C8B-B14F-4D97-AF65-F5344CB8AC3E}">
        <p14:creationId xmlns:p14="http://schemas.microsoft.com/office/powerpoint/2010/main" val="353243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9"/>
                                        </p:tgtEl>
                                        <p:attrNameLst>
                                          <p:attrName>style.visibility</p:attrName>
                                        </p:attrNameLst>
                                      </p:cBhvr>
                                      <p:to>
                                        <p:strVal val="visible"/>
                                      </p:to>
                                    </p:set>
                                    <p:anim calcmode="lin" valueType="num">
                                      <p:cBhvr>
                                        <p:cTn id="7" dur="1000" fill="hold"/>
                                        <p:tgtEl>
                                          <p:spTgt spid="329"/>
                                        </p:tgtEl>
                                        <p:attrNameLst>
                                          <p:attrName>ppt_x</p:attrName>
                                        </p:attrNameLst>
                                      </p:cBhvr>
                                      <p:tavLst>
                                        <p:tav tm="0">
                                          <p:val>
                                            <p:strVal val="0-#ppt_w/2"/>
                                          </p:val>
                                        </p:tav>
                                        <p:tav tm="100000">
                                          <p:val>
                                            <p:strVal val="#ppt_x"/>
                                          </p:val>
                                        </p:tav>
                                      </p:tavLst>
                                    </p:anim>
                                    <p:anim calcmode="lin" valueType="num">
                                      <p:cBhvr>
                                        <p:cTn id="8" dur="1000" fill="hold"/>
                                        <p:tgtEl>
                                          <p:spTgt spid="32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0"/>
                                        </p:tgtEl>
                                        <p:attrNameLst>
                                          <p:attrName>style.visibility</p:attrName>
                                        </p:attrNameLst>
                                      </p:cBhvr>
                                      <p:to>
                                        <p:strVal val="visible"/>
                                      </p:to>
                                    </p:set>
                                    <p:anim calcmode="lin" valueType="num">
                                      <p:cBhvr>
                                        <p:cTn id="12" dur="500" fill="hold"/>
                                        <p:tgtEl>
                                          <p:spTgt spid="330"/>
                                        </p:tgtEl>
                                        <p:attrNameLst>
                                          <p:attrName>ppt_x</p:attrName>
                                        </p:attrNameLst>
                                      </p:cBhvr>
                                      <p:tavLst>
                                        <p:tav tm="0">
                                          <p:val>
                                            <p:strVal val="#ppt_x"/>
                                          </p:val>
                                        </p:tav>
                                        <p:tav tm="100000">
                                          <p:val>
                                            <p:strVal val="#ppt_x"/>
                                          </p:val>
                                        </p:tav>
                                      </p:tavLst>
                                    </p:anim>
                                    <p:anim calcmode="lin" valueType="num">
                                      <p:cBhvr>
                                        <p:cTn id="13"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animBg="1" advAuto="0"/>
      <p:bldP spid="330"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Naming a thread</a:t>
            </a:r>
          </a:p>
        </p:txBody>
      </p:sp>
      <p:sp>
        <p:nvSpPr>
          <p:cNvPr id="334" name="10 Conector recto"/>
          <p:cNvSpPr/>
          <p:nvPr/>
        </p:nvSpPr>
        <p:spPr>
          <a:xfrm>
            <a:off x="1905917" y="2763853"/>
            <a:ext cx="4149718" cy="1"/>
          </a:xfrm>
          <a:prstGeom prst="line">
            <a:avLst/>
          </a:prstGeom>
          <a:ln w="57150">
            <a:solidFill>
              <a:srgbClr val="C00000"/>
            </a:solidFill>
            <a:miter/>
          </a:ln>
        </p:spPr>
        <p:txBody>
          <a:bodyPr lIns="45722" rIns="45722"/>
          <a:lstStyle/>
          <a:p>
            <a:endParaRPr/>
          </a:p>
        </p:txBody>
      </p:sp>
      <p:sp>
        <p:nvSpPr>
          <p:cNvPr id="335"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Thread class provides methods to change and get the name of a thread. By default, each thread has a name i.e. thread-0, thread-1 and so on. By we can change the name of the thread by using setName() method. The syntax of setName() and getName() methods are given below:</a:t>
            </a:r>
          </a:p>
          <a:p>
            <a:pPr marL="1779961" lvl="1" indent="-571557">
              <a:buSzPct val="100000"/>
              <a:buFont typeface="Arial"/>
              <a:buChar char="•"/>
              <a:defRPr sz="3600"/>
            </a:pPr>
            <a:r>
              <a:rPr sz="3600"/>
              <a:t>public String getName(): is used to return the name of a thread.</a:t>
            </a:r>
          </a:p>
          <a:p>
            <a:pPr marL="1779961" lvl="1" indent="-571557">
              <a:buSzPct val="100000"/>
              <a:buFont typeface="Arial"/>
              <a:buChar char="•"/>
              <a:defRPr sz="3600"/>
            </a:pPr>
            <a:r>
              <a:rPr sz="3600"/>
              <a:t>public void setName(String name): is used to change the name of a thread.</a:t>
            </a:r>
          </a:p>
          <a:p>
            <a:pPr marL="571557" indent="-571557">
              <a:buSzPct val="100000"/>
              <a:buFont typeface="Arial"/>
              <a:buChar char="•"/>
              <a:defRPr sz="3600"/>
            </a:pPr>
            <a:r>
              <a:rPr sz="3600"/>
              <a:t>The currentThread() method returns a reference of currently executing thread.</a:t>
            </a:r>
          </a:p>
        </p:txBody>
      </p:sp>
    </p:spTree>
    <p:extLst>
      <p:ext uri="{BB962C8B-B14F-4D97-AF65-F5344CB8AC3E}">
        <p14:creationId xmlns:p14="http://schemas.microsoft.com/office/powerpoint/2010/main" val="132561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3"/>
                                        </p:tgtEl>
                                        <p:attrNameLst>
                                          <p:attrName>style.visibility</p:attrName>
                                        </p:attrNameLst>
                                      </p:cBhvr>
                                      <p:to>
                                        <p:strVal val="visible"/>
                                      </p:to>
                                    </p:set>
                                    <p:anim calcmode="lin" valueType="num">
                                      <p:cBhvr>
                                        <p:cTn id="7" dur="1000" fill="hold"/>
                                        <p:tgtEl>
                                          <p:spTgt spid="333"/>
                                        </p:tgtEl>
                                        <p:attrNameLst>
                                          <p:attrName>ppt_x</p:attrName>
                                        </p:attrNameLst>
                                      </p:cBhvr>
                                      <p:tavLst>
                                        <p:tav tm="0">
                                          <p:val>
                                            <p:strVal val="0-#ppt_w/2"/>
                                          </p:val>
                                        </p:tav>
                                        <p:tav tm="100000">
                                          <p:val>
                                            <p:strVal val="#ppt_x"/>
                                          </p:val>
                                        </p:tav>
                                      </p:tavLst>
                                    </p:anim>
                                    <p:anim calcmode="lin" valueType="num">
                                      <p:cBhvr>
                                        <p:cTn id="8" dur="1000" fill="hold"/>
                                        <p:tgtEl>
                                          <p:spTgt spid="3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4"/>
                                        </p:tgtEl>
                                        <p:attrNameLst>
                                          <p:attrName>style.visibility</p:attrName>
                                        </p:attrNameLst>
                                      </p:cBhvr>
                                      <p:to>
                                        <p:strVal val="visible"/>
                                      </p:to>
                                    </p:set>
                                    <p:anim calcmode="lin" valueType="num">
                                      <p:cBhvr>
                                        <p:cTn id="12" dur="500" fill="hold"/>
                                        <p:tgtEl>
                                          <p:spTgt spid="334"/>
                                        </p:tgtEl>
                                        <p:attrNameLst>
                                          <p:attrName>ppt_x</p:attrName>
                                        </p:attrNameLst>
                                      </p:cBhvr>
                                      <p:tavLst>
                                        <p:tav tm="0">
                                          <p:val>
                                            <p:strVal val="#ppt_x"/>
                                          </p:val>
                                        </p:tav>
                                        <p:tav tm="100000">
                                          <p:val>
                                            <p:strVal val="#ppt_x"/>
                                          </p:val>
                                        </p:tav>
                                      </p:tavLst>
                                    </p:anim>
                                    <p:anim calcmode="lin" valueType="num">
                                      <p:cBhvr>
                                        <p:cTn id="13" dur="500" fill="hold"/>
                                        <p:tgtEl>
                                          <p:spTgt spid="3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nimBg="1" advAuto="0"/>
      <p:bldP spid="334"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Daemon Threads</a:t>
            </a:r>
          </a:p>
        </p:txBody>
      </p:sp>
      <p:sp>
        <p:nvSpPr>
          <p:cNvPr id="338" name="10 Conector recto"/>
          <p:cNvSpPr/>
          <p:nvPr/>
        </p:nvSpPr>
        <p:spPr>
          <a:xfrm>
            <a:off x="1905917" y="2763853"/>
            <a:ext cx="4334640" cy="1"/>
          </a:xfrm>
          <a:prstGeom prst="line">
            <a:avLst/>
          </a:prstGeom>
          <a:ln w="57150">
            <a:solidFill>
              <a:srgbClr val="C00000"/>
            </a:solidFill>
            <a:miter/>
          </a:ln>
        </p:spPr>
        <p:txBody>
          <a:bodyPr lIns="45722" rIns="45722"/>
          <a:lstStyle/>
          <a:p>
            <a:endParaRPr/>
          </a:p>
        </p:txBody>
      </p:sp>
      <p:sp>
        <p:nvSpPr>
          <p:cNvPr id="339"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Daemon thread in java is a service provider thread that provides services to the user thread. Its life depend on the mercy of user threads i.e. when all the user threads dies, JVM terminates this thread automatically.</a:t>
            </a:r>
          </a:p>
          <a:p>
            <a:pPr marL="571557" indent="-571557">
              <a:buSzPct val="100000"/>
              <a:buFont typeface="Arial"/>
              <a:buChar char="•"/>
              <a:defRPr sz="3600"/>
            </a:pPr>
            <a:r>
              <a:rPr sz="3600"/>
              <a:t>There are many java daemon threads running automatically e.g. gc, finalizer etc.</a:t>
            </a:r>
          </a:p>
          <a:p>
            <a:pPr marL="1779961" lvl="1" indent="-571557">
              <a:buSzPct val="100000"/>
              <a:buFont typeface="Arial"/>
              <a:buChar char="•"/>
              <a:defRPr sz="3600"/>
            </a:pPr>
            <a:r>
              <a:rPr sz="3600"/>
              <a:t>It provides services to user threads for background supporting tasks. It has no role in life than to serve user threads.</a:t>
            </a:r>
          </a:p>
          <a:p>
            <a:pPr marL="1779961" lvl="1" indent="-571557">
              <a:buSzPct val="100000"/>
              <a:buFont typeface="Arial"/>
              <a:buChar char="•"/>
              <a:defRPr sz="3600"/>
            </a:pPr>
            <a:r>
              <a:rPr sz="3600"/>
              <a:t>Its life depends on user threads.</a:t>
            </a:r>
          </a:p>
          <a:p>
            <a:pPr marL="1779961" lvl="1" indent="-571557">
              <a:buSzPct val="100000"/>
              <a:buFont typeface="Arial"/>
              <a:buChar char="•"/>
              <a:defRPr sz="3600"/>
            </a:pPr>
            <a:r>
              <a:rPr sz="3600"/>
              <a:t>It is a low priority thread.</a:t>
            </a:r>
          </a:p>
          <a:p>
            <a:pPr marL="571557" indent="-571557">
              <a:buSzPct val="100000"/>
              <a:buFont typeface="Arial"/>
              <a:buChar char="•"/>
              <a:defRPr sz="3600"/>
            </a:pPr>
            <a:r>
              <a:rPr sz="3600"/>
              <a:t>The sole purpose of the daemon thread is that it provides services to user thread for background supporting task. If there is no user thread, why should JVM keep running this thread. That is why JVM terminates the daemon thread if there is no user thread.</a:t>
            </a:r>
          </a:p>
        </p:txBody>
      </p:sp>
    </p:spTree>
    <p:extLst>
      <p:ext uri="{BB962C8B-B14F-4D97-AF65-F5344CB8AC3E}">
        <p14:creationId xmlns:p14="http://schemas.microsoft.com/office/powerpoint/2010/main" val="156332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7"/>
                                        </p:tgtEl>
                                        <p:attrNameLst>
                                          <p:attrName>style.visibility</p:attrName>
                                        </p:attrNameLst>
                                      </p:cBhvr>
                                      <p:to>
                                        <p:strVal val="visible"/>
                                      </p:to>
                                    </p:set>
                                    <p:anim calcmode="lin" valueType="num">
                                      <p:cBhvr>
                                        <p:cTn id="7" dur="1000" fill="hold"/>
                                        <p:tgtEl>
                                          <p:spTgt spid="337"/>
                                        </p:tgtEl>
                                        <p:attrNameLst>
                                          <p:attrName>ppt_x</p:attrName>
                                        </p:attrNameLst>
                                      </p:cBhvr>
                                      <p:tavLst>
                                        <p:tav tm="0">
                                          <p:val>
                                            <p:strVal val="0-#ppt_w/2"/>
                                          </p:val>
                                        </p:tav>
                                        <p:tav tm="100000">
                                          <p:val>
                                            <p:strVal val="#ppt_x"/>
                                          </p:val>
                                        </p:tav>
                                      </p:tavLst>
                                    </p:anim>
                                    <p:anim calcmode="lin" valueType="num">
                                      <p:cBhvr>
                                        <p:cTn id="8" dur="1000" fill="hold"/>
                                        <p:tgtEl>
                                          <p:spTgt spid="33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8"/>
                                        </p:tgtEl>
                                        <p:attrNameLst>
                                          <p:attrName>style.visibility</p:attrName>
                                        </p:attrNameLst>
                                      </p:cBhvr>
                                      <p:to>
                                        <p:strVal val="visible"/>
                                      </p:to>
                                    </p:set>
                                    <p:anim calcmode="lin" valueType="num">
                                      <p:cBhvr>
                                        <p:cTn id="12" dur="500" fill="hold"/>
                                        <p:tgtEl>
                                          <p:spTgt spid="338"/>
                                        </p:tgtEl>
                                        <p:attrNameLst>
                                          <p:attrName>ppt_x</p:attrName>
                                        </p:attrNameLst>
                                      </p:cBhvr>
                                      <p:tavLst>
                                        <p:tav tm="0">
                                          <p:val>
                                            <p:strVal val="#ppt_x"/>
                                          </p:val>
                                        </p:tav>
                                        <p:tav tm="100000">
                                          <p:val>
                                            <p:strVal val="#ppt_x"/>
                                          </p:val>
                                        </p:tav>
                                      </p:tavLst>
                                    </p:anim>
                                    <p:anim calcmode="lin" valueType="num">
                                      <p:cBhvr>
                                        <p:cTn id="13" dur="500" fill="hold"/>
                                        <p:tgtEl>
                                          <p:spTgt spid="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advAuto="0"/>
      <p:bldP spid="338"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Managing Scheduling - yield() and sleep()</a:t>
            </a:r>
          </a:p>
        </p:txBody>
      </p:sp>
      <p:sp>
        <p:nvSpPr>
          <p:cNvPr id="342" name="10 Conector recto"/>
          <p:cNvSpPr/>
          <p:nvPr/>
        </p:nvSpPr>
        <p:spPr>
          <a:xfrm>
            <a:off x="1905917" y="2763853"/>
            <a:ext cx="10612201" cy="1"/>
          </a:xfrm>
          <a:prstGeom prst="line">
            <a:avLst/>
          </a:prstGeom>
          <a:ln w="57150">
            <a:solidFill>
              <a:srgbClr val="C00000"/>
            </a:solidFill>
            <a:miter/>
          </a:ln>
        </p:spPr>
        <p:txBody>
          <a:bodyPr lIns="45722" rIns="45722"/>
          <a:lstStyle/>
          <a:p>
            <a:endParaRPr/>
          </a:p>
        </p:txBody>
      </p:sp>
      <p:sp>
        <p:nvSpPr>
          <p:cNvPr id="343" name="TextBox 34"/>
          <p:cNvSpPr txBox="1"/>
          <p:nvPr/>
        </p:nvSpPr>
        <p:spPr>
          <a:xfrm>
            <a:off x="2428454" y="3506570"/>
            <a:ext cx="19983523" cy="862640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Sometimes a thread can determine that it has nothing to do</a:t>
            </a:r>
          </a:p>
          <a:p>
            <a:pPr marL="1779961" lvl="1" indent="-571557">
              <a:buSzPct val="100000"/>
              <a:buFont typeface="Arial"/>
              <a:buChar char="•"/>
              <a:defRPr sz="3600"/>
            </a:pPr>
            <a:r>
              <a:rPr sz="3600"/>
              <a:t>Sometimes the system can determine this.  ie. waiting for I/O</a:t>
            </a:r>
          </a:p>
          <a:p>
            <a:pPr marL="571557" indent="-571557">
              <a:buSzPct val="100000"/>
              <a:buFont typeface="Arial"/>
              <a:buChar char="•"/>
              <a:defRPr sz="3600"/>
            </a:pPr>
            <a:r>
              <a:rPr sz="3600"/>
              <a:t>When a thread has nothing to do, it should not use CPU</a:t>
            </a:r>
          </a:p>
          <a:p>
            <a:pPr marL="1779961" lvl="1" indent="-571557">
              <a:buSzPct val="100000"/>
              <a:buFont typeface="Arial"/>
              <a:buChar char="•"/>
              <a:defRPr sz="3600"/>
            </a:pPr>
            <a:r>
              <a:rPr sz="3600"/>
              <a:t>This is called a busy-wait.</a:t>
            </a:r>
          </a:p>
          <a:p>
            <a:pPr marL="1779961" lvl="1" indent="-571557">
              <a:buSzPct val="100000"/>
              <a:buFont typeface="Arial"/>
              <a:buChar char="•"/>
              <a:defRPr sz="3600"/>
            </a:pPr>
            <a:r>
              <a:rPr sz="3600"/>
              <a:t>Threads in busy-wait are busy using up the CPU doing nothing.</a:t>
            </a:r>
          </a:p>
          <a:p>
            <a:pPr marL="1779961" lvl="1" indent="-571557">
              <a:buSzPct val="100000"/>
              <a:buFont typeface="Arial"/>
              <a:buChar char="•"/>
              <a:defRPr sz="3600"/>
            </a:pPr>
            <a:r>
              <a:rPr sz="3600"/>
              <a:t>Often, threads in busy-wait are continually checking a flag to see if there is anything to do.</a:t>
            </a:r>
          </a:p>
          <a:p>
            <a:pPr marL="571557" indent="-571557">
              <a:buSzPct val="100000"/>
              <a:buFont typeface="Arial"/>
              <a:buChar char="•"/>
              <a:defRPr sz="3600"/>
            </a:pPr>
            <a:r>
              <a:rPr sz="3600"/>
              <a:t>It is worthwhile to run a CPU monitor program on your desktop</a:t>
            </a:r>
          </a:p>
          <a:p>
            <a:pPr marL="1779961" lvl="1" indent="-571557">
              <a:buSzPct val="100000"/>
              <a:buFont typeface="Arial"/>
              <a:buChar char="•"/>
              <a:defRPr sz="3600"/>
            </a:pPr>
            <a:r>
              <a:rPr sz="3600"/>
              <a:t>You can see that a thread is in busy-wait when the CPU monitor goes up (usually to 100%), but the application doesn't seem to be doing anything.</a:t>
            </a:r>
          </a:p>
          <a:p>
            <a:pPr marL="571557" indent="-571557">
              <a:buSzPct val="100000"/>
              <a:buFont typeface="Arial"/>
              <a:buChar char="•"/>
              <a:defRPr sz="3600"/>
            </a:pPr>
            <a:r>
              <a:rPr sz="3600"/>
              <a:t>Threads in busy-wait should be moved from the Run queue to the Wait queue so that they do not hog the CPU</a:t>
            </a:r>
          </a:p>
          <a:p>
            <a:pPr marL="1779961" lvl="1" indent="-571557">
              <a:buSzPct val="100000"/>
              <a:buFont typeface="Arial"/>
              <a:buChar char="•"/>
              <a:defRPr sz="3600"/>
            </a:pPr>
            <a:r>
              <a:rPr sz="3600"/>
              <a:t>Use yield() or sleep(time)</a:t>
            </a:r>
          </a:p>
          <a:p>
            <a:pPr marL="1779961" lvl="1" indent="-571557">
              <a:buSzPct val="100000"/>
              <a:buFont typeface="Arial"/>
              <a:buChar char="•"/>
              <a:defRPr sz="3600"/>
            </a:pPr>
            <a:r>
              <a:rPr sz="3600"/>
              <a:t>Yield simply tells the scheduler to schedule another thread</a:t>
            </a:r>
          </a:p>
          <a:p>
            <a:pPr marL="1779961" lvl="1" indent="-571557">
              <a:buSzPct val="100000"/>
              <a:buFont typeface="Arial"/>
              <a:buChar char="•"/>
              <a:defRPr sz="3600"/>
            </a:pPr>
            <a:r>
              <a:rPr sz="3600"/>
              <a:t>Sleep guarantees that this thread will remain in the wait queue for the specified number of milliseconds.</a:t>
            </a:r>
          </a:p>
        </p:txBody>
      </p:sp>
    </p:spTree>
    <p:extLst>
      <p:ext uri="{BB962C8B-B14F-4D97-AF65-F5344CB8AC3E}">
        <p14:creationId xmlns:p14="http://schemas.microsoft.com/office/powerpoint/2010/main" val="39640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1"/>
                                        </p:tgtEl>
                                        <p:attrNameLst>
                                          <p:attrName>style.visibility</p:attrName>
                                        </p:attrNameLst>
                                      </p:cBhvr>
                                      <p:to>
                                        <p:strVal val="visible"/>
                                      </p:to>
                                    </p:set>
                                    <p:anim calcmode="lin" valueType="num">
                                      <p:cBhvr>
                                        <p:cTn id="7" dur="1000" fill="hold"/>
                                        <p:tgtEl>
                                          <p:spTgt spid="341"/>
                                        </p:tgtEl>
                                        <p:attrNameLst>
                                          <p:attrName>ppt_x</p:attrName>
                                        </p:attrNameLst>
                                      </p:cBhvr>
                                      <p:tavLst>
                                        <p:tav tm="0">
                                          <p:val>
                                            <p:strVal val="0-#ppt_w/2"/>
                                          </p:val>
                                        </p:tav>
                                        <p:tav tm="100000">
                                          <p:val>
                                            <p:strVal val="#ppt_x"/>
                                          </p:val>
                                        </p:tav>
                                      </p:tavLst>
                                    </p:anim>
                                    <p:anim calcmode="lin" valueType="num">
                                      <p:cBhvr>
                                        <p:cTn id="8" dur="1000" fill="hold"/>
                                        <p:tgtEl>
                                          <p:spTgt spid="3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2"/>
                                        </p:tgtEl>
                                        <p:attrNameLst>
                                          <p:attrName>style.visibility</p:attrName>
                                        </p:attrNameLst>
                                      </p:cBhvr>
                                      <p:to>
                                        <p:strVal val="visible"/>
                                      </p:to>
                                    </p:set>
                                    <p:anim calcmode="lin" valueType="num">
                                      <p:cBhvr>
                                        <p:cTn id="12" dur="500" fill="hold"/>
                                        <p:tgtEl>
                                          <p:spTgt spid="342"/>
                                        </p:tgtEl>
                                        <p:attrNameLst>
                                          <p:attrName>ppt_x</p:attrName>
                                        </p:attrNameLst>
                                      </p:cBhvr>
                                      <p:tavLst>
                                        <p:tav tm="0">
                                          <p:val>
                                            <p:strVal val="#ppt_x"/>
                                          </p:val>
                                        </p:tav>
                                        <p:tav tm="100000">
                                          <p:val>
                                            <p:strVal val="#ppt_x"/>
                                          </p:val>
                                        </p:tav>
                                      </p:tavLst>
                                    </p:anim>
                                    <p:anim calcmode="lin" valueType="num">
                                      <p:cBhvr>
                                        <p:cTn id="13" dur="500" fill="hold"/>
                                        <p:tgtEl>
                                          <p:spTgt spid="3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animBg="1" advAuto="0"/>
      <p:bldP spid="342"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Concurrent Access to Data</a:t>
            </a:r>
          </a:p>
        </p:txBody>
      </p:sp>
      <p:sp>
        <p:nvSpPr>
          <p:cNvPr id="346" name="10 Conector recto"/>
          <p:cNvSpPr/>
          <p:nvPr/>
        </p:nvSpPr>
        <p:spPr>
          <a:xfrm>
            <a:off x="1905917" y="2763853"/>
            <a:ext cx="6990951" cy="1"/>
          </a:xfrm>
          <a:prstGeom prst="line">
            <a:avLst/>
          </a:prstGeom>
          <a:ln w="57150">
            <a:solidFill>
              <a:srgbClr val="C00000"/>
            </a:solidFill>
            <a:miter/>
          </a:ln>
        </p:spPr>
        <p:txBody>
          <a:bodyPr lIns="45722" rIns="45722"/>
          <a:lstStyle/>
          <a:p>
            <a:endParaRPr/>
          </a:p>
        </p:txBody>
      </p:sp>
      <p:sp>
        <p:nvSpPr>
          <p:cNvPr id="347" name="TextBox 34"/>
          <p:cNvSpPr txBox="1"/>
          <p:nvPr/>
        </p:nvSpPr>
        <p:spPr>
          <a:xfrm>
            <a:off x="2428454" y="3506570"/>
            <a:ext cx="19983523" cy="674074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Those familiar with databases will understand that concurrent access to data can lead to data integrity problems</a:t>
            </a:r>
          </a:p>
          <a:p>
            <a:pPr marL="1779961" lvl="1" indent="-571557">
              <a:buSzPct val="100000"/>
              <a:buFont typeface="Arial"/>
              <a:buChar char="•"/>
              <a:defRPr sz="3600"/>
            </a:pPr>
            <a:r>
              <a:rPr sz="3600"/>
              <a:t>Specifically, if two sources attempt to update the same data at the same time, the result of the data can be undefined.</a:t>
            </a:r>
          </a:p>
          <a:p>
            <a:pPr marL="1779961" lvl="1" indent="-571557">
              <a:buSzPct val="100000"/>
              <a:buFont typeface="Arial"/>
              <a:buChar char="•"/>
              <a:defRPr sz="3600"/>
            </a:pPr>
            <a:r>
              <a:rPr sz="3600"/>
              <a:t>The outcome is determined by how the scheduler schedules the two sources.</a:t>
            </a:r>
          </a:p>
          <a:p>
            <a:pPr marL="1779961" lvl="1" indent="-571557">
              <a:buSzPct val="100000"/>
              <a:buFont typeface="Arial"/>
              <a:buChar char="•"/>
              <a:defRPr sz="3600"/>
            </a:pPr>
            <a:r>
              <a:rPr sz="3600"/>
              <a:t>Since the schedulers activities cannot be predicted, the outcome cannot be predicted</a:t>
            </a:r>
          </a:p>
          <a:p>
            <a:pPr marL="571557" indent="-571557">
              <a:buSzPct val="100000"/>
              <a:buFont typeface="Arial"/>
              <a:buChar char="•"/>
              <a:defRPr sz="3600"/>
            </a:pPr>
            <a:r>
              <a:rPr sz="3600"/>
              <a:t>Databases deal with this mechanism through "locking"</a:t>
            </a:r>
          </a:p>
          <a:p>
            <a:pPr marL="1779961" lvl="1" indent="-571557">
              <a:buSzPct val="100000"/>
              <a:buFont typeface="Arial"/>
              <a:buChar char="•"/>
              <a:defRPr sz="3600"/>
            </a:pPr>
            <a:r>
              <a:rPr sz="3600"/>
              <a:t>If a source is going to update a table or record, it can lock the table or record until such time that the data has been successfully updated.</a:t>
            </a:r>
          </a:p>
          <a:p>
            <a:pPr marL="1779961" lvl="1" indent="-571557">
              <a:buSzPct val="100000"/>
              <a:buFont typeface="Arial"/>
              <a:buChar char="•"/>
              <a:defRPr sz="3600"/>
            </a:pPr>
            <a:r>
              <a:rPr sz="3600"/>
              <a:t>While locked, all access is blocked except to the source which holds the lock.</a:t>
            </a:r>
          </a:p>
          <a:p>
            <a:pPr marL="571557" indent="-571557">
              <a:buSzPct val="100000"/>
              <a:buFont typeface="Arial"/>
              <a:buChar char="•"/>
              <a:defRPr sz="3600"/>
            </a:pPr>
            <a:r>
              <a:rPr sz="3600"/>
              <a:t>Java has the equivalent mechanism.  It is called synchronization</a:t>
            </a:r>
          </a:p>
          <a:p>
            <a:pPr marL="1779961" lvl="1" indent="-571557">
              <a:buSzPct val="100000"/>
              <a:buFont typeface="Arial"/>
              <a:buChar char="•"/>
              <a:defRPr sz="3600"/>
            </a:pPr>
            <a:r>
              <a:rPr sz="3600"/>
              <a:t>Java has a keyword called synchronized</a:t>
            </a:r>
          </a:p>
        </p:txBody>
      </p:sp>
    </p:spTree>
    <p:extLst>
      <p:ext uri="{BB962C8B-B14F-4D97-AF65-F5344CB8AC3E}">
        <p14:creationId xmlns:p14="http://schemas.microsoft.com/office/powerpoint/2010/main" val="81884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5"/>
                                        </p:tgtEl>
                                        <p:attrNameLst>
                                          <p:attrName>style.visibility</p:attrName>
                                        </p:attrNameLst>
                                      </p:cBhvr>
                                      <p:to>
                                        <p:strVal val="visible"/>
                                      </p:to>
                                    </p:set>
                                    <p:anim calcmode="lin" valueType="num">
                                      <p:cBhvr>
                                        <p:cTn id="7" dur="1000" fill="hold"/>
                                        <p:tgtEl>
                                          <p:spTgt spid="345"/>
                                        </p:tgtEl>
                                        <p:attrNameLst>
                                          <p:attrName>ppt_x</p:attrName>
                                        </p:attrNameLst>
                                      </p:cBhvr>
                                      <p:tavLst>
                                        <p:tav tm="0">
                                          <p:val>
                                            <p:strVal val="0-#ppt_w/2"/>
                                          </p:val>
                                        </p:tav>
                                        <p:tav tm="100000">
                                          <p:val>
                                            <p:strVal val="#ppt_x"/>
                                          </p:val>
                                        </p:tav>
                                      </p:tavLst>
                                    </p:anim>
                                    <p:anim calcmode="lin" valueType="num">
                                      <p:cBhvr>
                                        <p:cTn id="8" dur="1000" fill="hold"/>
                                        <p:tgtEl>
                                          <p:spTgt spid="34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6"/>
                                        </p:tgtEl>
                                        <p:attrNameLst>
                                          <p:attrName>style.visibility</p:attrName>
                                        </p:attrNameLst>
                                      </p:cBhvr>
                                      <p:to>
                                        <p:strVal val="visible"/>
                                      </p:to>
                                    </p:set>
                                    <p:anim calcmode="lin" valueType="num">
                                      <p:cBhvr>
                                        <p:cTn id="12" dur="500" fill="hold"/>
                                        <p:tgtEl>
                                          <p:spTgt spid="346"/>
                                        </p:tgtEl>
                                        <p:attrNameLst>
                                          <p:attrName>ppt_x</p:attrName>
                                        </p:attrNameLst>
                                      </p:cBhvr>
                                      <p:tavLst>
                                        <p:tav tm="0">
                                          <p:val>
                                            <p:strVal val="#ppt_x"/>
                                          </p:val>
                                        </p:tav>
                                        <p:tav tm="100000">
                                          <p:val>
                                            <p:strVal val="#ppt_x"/>
                                          </p:val>
                                        </p:tav>
                                      </p:tavLst>
                                    </p:anim>
                                    <p:anim calcmode="lin" valueType="num">
                                      <p:cBhvr>
                                        <p:cTn id="13" dur="500" fill="hold"/>
                                        <p:tgtEl>
                                          <p:spTgt spid="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advAuto="0"/>
      <p:bldP spid="346"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Synchronization</a:t>
            </a:r>
          </a:p>
        </p:txBody>
      </p:sp>
      <p:sp>
        <p:nvSpPr>
          <p:cNvPr id="350" name="10 Conector recto"/>
          <p:cNvSpPr/>
          <p:nvPr/>
        </p:nvSpPr>
        <p:spPr>
          <a:xfrm>
            <a:off x="1905917" y="2763853"/>
            <a:ext cx="4149718" cy="1"/>
          </a:xfrm>
          <a:prstGeom prst="line">
            <a:avLst/>
          </a:prstGeom>
          <a:ln w="57150">
            <a:solidFill>
              <a:srgbClr val="C00000"/>
            </a:solidFill>
            <a:miter/>
          </a:ln>
        </p:spPr>
        <p:txBody>
          <a:bodyPr lIns="45722" rIns="45722"/>
          <a:lstStyle/>
          <a:p>
            <a:endParaRPr/>
          </a:p>
        </p:txBody>
      </p:sp>
      <p:sp>
        <p:nvSpPr>
          <p:cNvPr id="351"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In Java, every object has a lock</a:t>
            </a:r>
          </a:p>
          <a:p>
            <a:pPr marL="1779961" lvl="1" indent="-571557">
              <a:buSzPct val="100000"/>
              <a:buFont typeface="Arial"/>
              <a:buChar char="•"/>
              <a:defRPr sz="3600"/>
            </a:pPr>
            <a:r>
              <a:rPr sz="3600" dirty="0"/>
              <a:t>To obtain the lock, you must synchronize with the object</a:t>
            </a:r>
          </a:p>
          <a:p>
            <a:pPr marL="571557" indent="-571557">
              <a:buSzPct val="100000"/>
              <a:buFont typeface="Arial"/>
              <a:buChar char="•"/>
              <a:defRPr sz="3600"/>
            </a:pPr>
            <a:r>
              <a:rPr sz="3600" dirty="0"/>
              <a:t>The simplest way to use synchronization is by declaring one or more methods to be synchronized</a:t>
            </a:r>
          </a:p>
          <a:p>
            <a:pPr marL="1779961" lvl="1" indent="-571557">
              <a:buSzPct val="100000"/>
              <a:buFont typeface="Arial"/>
              <a:buChar char="•"/>
              <a:defRPr sz="3600"/>
            </a:pPr>
            <a:r>
              <a:rPr sz="3600" dirty="0"/>
              <a:t>When a synchronized method is invoked, the calling thread attempts to obtain the lock on the object.</a:t>
            </a:r>
          </a:p>
          <a:p>
            <a:pPr marL="2988379" lvl="2" indent="-571557">
              <a:buSzPct val="100000"/>
              <a:buFont typeface="Arial"/>
              <a:buChar char="•"/>
              <a:defRPr sz="3600"/>
            </a:pPr>
            <a:r>
              <a:rPr sz="3600" dirty="0"/>
              <a:t>if it cannot obtain the lock, the thread goes to sleep until the lock becomes available</a:t>
            </a:r>
          </a:p>
          <a:p>
            <a:pPr marL="1779961" lvl="1" indent="-571557">
              <a:buSzPct val="100000"/>
              <a:buFont typeface="Arial"/>
              <a:buChar char="•"/>
              <a:defRPr sz="3600"/>
            </a:pPr>
            <a:r>
              <a:rPr sz="3600" dirty="0"/>
              <a:t>Once the lock is obtained, no other thread can obtain the lock until it is released. ie, the synchronized method terminates</a:t>
            </a:r>
          </a:p>
          <a:p>
            <a:pPr marL="1779961" lvl="1" indent="-571557">
              <a:buSzPct val="100000"/>
              <a:buFont typeface="Arial"/>
              <a:buChar char="•"/>
              <a:defRPr sz="3600"/>
            </a:pPr>
            <a:r>
              <a:rPr sz="3600" dirty="0"/>
              <a:t>When a thread is within a synchronized method, it knows that no other synchronized method can be invoked by any other thread</a:t>
            </a:r>
          </a:p>
          <a:p>
            <a:pPr marL="2988379" lvl="2" indent="-571557">
              <a:buSzPct val="100000"/>
              <a:buFont typeface="Arial"/>
              <a:buChar char="•"/>
              <a:defRPr sz="3600"/>
            </a:pPr>
            <a:r>
              <a:rPr sz="3600" dirty="0"/>
              <a:t>Therefore, it is within synchronized methods that critical data is updated</a:t>
            </a:r>
          </a:p>
        </p:txBody>
      </p:sp>
    </p:spTree>
    <p:extLst>
      <p:ext uri="{BB962C8B-B14F-4D97-AF65-F5344CB8AC3E}">
        <p14:creationId xmlns:p14="http://schemas.microsoft.com/office/powerpoint/2010/main" val="1280201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9"/>
                                        </p:tgtEl>
                                        <p:attrNameLst>
                                          <p:attrName>style.visibility</p:attrName>
                                        </p:attrNameLst>
                                      </p:cBhvr>
                                      <p:to>
                                        <p:strVal val="visible"/>
                                      </p:to>
                                    </p:set>
                                    <p:anim calcmode="lin" valueType="num">
                                      <p:cBhvr>
                                        <p:cTn id="7" dur="1000" fill="hold"/>
                                        <p:tgtEl>
                                          <p:spTgt spid="349"/>
                                        </p:tgtEl>
                                        <p:attrNameLst>
                                          <p:attrName>ppt_x</p:attrName>
                                        </p:attrNameLst>
                                      </p:cBhvr>
                                      <p:tavLst>
                                        <p:tav tm="0">
                                          <p:val>
                                            <p:strVal val="0-#ppt_w/2"/>
                                          </p:val>
                                        </p:tav>
                                        <p:tav tm="100000">
                                          <p:val>
                                            <p:strVal val="#ppt_x"/>
                                          </p:val>
                                        </p:tav>
                                      </p:tavLst>
                                    </p:anim>
                                    <p:anim calcmode="lin" valueType="num">
                                      <p:cBhvr>
                                        <p:cTn id="8" dur="1000" fill="hold"/>
                                        <p:tgtEl>
                                          <p:spTgt spid="34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50"/>
                                        </p:tgtEl>
                                        <p:attrNameLst>
                                          <p:attrName>style.visibility</p:attrName>
                                        </p:attrNameLst>
                                      </p:cBhvr>
                                      <p:to>
                                        <p:strVal val="visible"/>
                                      </p:to>
                                    </p:set>
                                    <p:anim calcmode="lin" valueType="num">
                                      <p:cBhvr>
                                        <p:cTn id="12" dur="500" fill="hold"/>
                                        <p:tgtEl>
                                          <p:spTgt spid="350"/>
                                        </p:tgtEl>
                                        <p:attrNameLst>
                                          <p:attrName>ppt_x</p:attrName>
                                        </p:attrNameLst>
                                      </p:cBhvr>
                                      <p:tavLst>
                                        <p:tav tm="0">
                                          <p:val>
                                            <p:strVal val="#ppt_x"/>
                                          </p:val>
                                        </p:tav>
                                        <p:tav tm="100000">
                                          <p:val>
                                            <p:strVal val="#ppt_x"/>
                                          </p:val>
                                        </p:tav>
                                      </p:tavLst>
                                    </p:anim>
                                    <p:anim calcmode="lin" valueType="num">
                                      <p:cBhvr>
                                        <p:cTn id="13" dur="500" fill="hold"/>
                                        <p:tgtEl>
                                          <p:spTgt spid="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advAuto="0"/>
      <p:bldP spid="350"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Inter-thread communication</a:t>
            </a:r>
          </a:p>
        </p:txBody>
      </p:sp>
      <p:sp>
        <p:nvSpPr>
          <p:cNvPr id="354" name="10 Conector recto"/>
          <p:cNvSpPr/>
          <p:nvPr/>
        </p:nvSpPr>
        <p:spPr>
          <a:xfrm>
            <a:off x="1905918" y="2763853"/>
            <a:ext cx="7315867" cy="1"/>
          </a:xfrm>
          <a:prstGeom prst="line">
            <a:avLst/>
          </a:prstGeom>
          <a:ln w="57150">
            <a:solidFill>
              <a:srgbClr val="C00000"/>
            </a:solidFill>
            <a:miter/>
          </a:ln>
        </p:spPr>
        <p:txBody>
          <a:bodyPr lIns="45722" rIns="45722"/>
          <a:lstStyle/>
          <a:p>
            <a:endParaRPr/>
          </a:p>
        </p:txBody>
      </p:sp>
      <p:sp>
        <p:nvSpPr>
          <p:cNvPr id="355"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Inter-thread communication or Co-operation is all about allowing synchronized threads to communicate with each other.</a:t>
            </a:r>
          </a:p>
          <a:p>
            <a:pPr marL="571557" indent="-571557">
              <a:buSzPct val="100000"/>
              <a:buFont typeface="Arial"/>
              <a:buChar char="•"/>
              <a:defRPr sz="3600"/>
            </a:pPr>
            <a:r>
              <a:rPr sz="3600" dirty="0"/>
              <a:t>Cooperation (Inter-thread communication) is a mechanism in which a thread is paused running in its critical section and another thread is allowed to enter (or lock) in the same critical section to be executed.It is implemented by following methods of Object class:</a:t>
            </a:r>
          </a:p>
          <a:p>
            <a:pPr marL="1779961" lvl="1" indent="-571557">
              <a:buSzPct val="100000"/>
              <a:buFont typeface="Arial"/>
              <a:buChar char="•"/>
              <a:defRPr sz="3600"/>
            </a:pPr>
            <a:r>
              <a:rPr sz="3600" dirty="0"/>
              <a:t>wait()</a:t>
            </a:r>
          </a:p>
          <a:p>
            <a:pPr marL="1779961" lvl="1" indent="-571557">
              <a:buSzPct val="100000"/>
              <a:buFont typeface="Arial"/>
              <a:buChar char="•"/>
              <a:defRPr sz="3600"/>
            </a:pPr>
            <a:r>
              <a:rPr sz="3600" dirty="0"/>
              <a:t>notify()</a:t>
            </a:r>
          </a:p>
          <a:p>
            <a:pPr marL="1779961" lvl="1" indent="-571557">
              <a:buSzPct val="100000"/>
              <a:buFont typeface="Arial"/>
              <a:buChar char="•"/>
              <a:defRPr sz="3600"/>
            </a:pPr>
            <a:r>
              <a:rPr sz="3600" dirty="0"/>
              <a:t>notifyAll()</a:t>
            </a:r>
          </a:p>
        </p:txBody>
      </p:sp>
      <p:pic>
        <p:nvPicPr>
          <p:cNvPr id="356" name="pasted-image.tiff" descr="pasted-image.tiff"/>
          <p:cNvPicPr>
            <a:picLocks noChangeAspect="1"/>
          </p:cNvPicPr>
          <p:nvPr/>
        </p:nvPicPr>
        <p:blipFill>
          <a:blip r:embed="rId2">
            <a:extLst/>
          </a:blip>
          <a:stretch>
            <a:fillRect/>
          </a:stretch>
        </p:blipFill>
        <p:spPr>
          <a:xfrm>
            <a:off x="6133315" y="6340961"/>
            <a:ext cx="15096017" cy="6691209"/>
          </a:xfrm>
          <a:prstGeom prst="rect">
            <a:avLst/>
          </a:prstGeom>
          <a:ln w="12700">
            <a:miter lim="400000"/>
          </a:ln>
        </p:spPr>
      </p:pic>
    </p:spTree>
    <p:extLst>
      <p:ext uri="{BB962C8B-B14F-4D97-AF65-F5344CB8AC3E}">
        <p14:creationId xmlns:p14="http://schemas.microsoft.com/office/powerpoint/2010/main" val="70418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53"/>
                                        </p:tgtEl>
                                        <p:attrNameLst>
                                          <p:attrName>style.visibility</p:attrName>
                                        </p:attrNameLst>
                                      </p:cBhvr>
                                      <p:to>
                                        <p:strVal val="visible"/>
                                      </p:to>
                                    </p:set>
                                    <p:anim calcmode="lin" valueType="num">
                                      <p:cBhvr>
                                        <p:cTn id="7" dur="1000" fill="hold"/>
                                        <p:tgtEl>
                                          <p:spTgt spid="353"/>
                                        </p:tgtEl>
                                        <p:attrNameLst>
                                          <p:attrName>ppt_x</p:attrName>
                                        </p:attrNameLst>
                                      </p:cBhvr>
                                      <p:tavLst>
                                        <p:tav tm="0">
                                          <p:val>
                                            <p:strVal val="0-#ppt_w/2"/>
                                          </p:val>
                                        </p:tav>
                                        <p:tav tm="100000">
                                          <p:val>
                                            <p:strVal val="#ppt_x"/>
                                          </p:val>
                                        </p:tav>
                                      </p:tavLst>
                                    </p:anim>
                                    <p:anim calcmode="lin" valueType="num">
                                      <p:cBhvr>
                                        <p:cTn id="8" dur="1000" fill="hold"/>
                                        <p:tgtEl>
                                          <p:spTgt spid="35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54"/>
                                        </p:tgtEl>
                                        <p:attrNameLst>
                                          <p:attrName>style.visibility</p:attrName>
                                        </p:attrNameLst>
                                      </p:cBhvr>
                                      <p:to>
                                        <p:strVal val="visible"/>
                                      </p:to>
                                    </p:set>
                                    <p:anim calcmode="lin" valueType="num">
                                      <p:cBhvr>
                                        <p:cTn id="12" dur="500" fill="hold"/>
                                        <p:tgtEl>
                                          <p:spTgt spid="354"/>
                                        </p:tgtEl>
                                        <p:attrNameLst>
                                          <p:attrName>ppt_x</p:attrName>
                                        </p:attrNameLst>
                                      </p:cBhvr>
                                      <p:tavLst>
                                        <p:tav tm="0">
                                          <p:val>
                                            <p:strVal val="#ppt_x"/>
                                          </p:val>
                                        </p:tav>
                                        <p:tav tm="100000">
                                          <p:val>
                                            <p:strVal val="#ppt_x"/>
                                          </p:val>
                                        </p:tav>
                                      </p:tavLst>
                                    </p:anim>
                                    <p:anim calcmode="lin" valueType="num">
                                      <p:cBhvr>
                                        <p:cTn id="13" dur="500" fill="hold"/>
                                        <p:tgtEl>
                                          <p:spTgt spid="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advAuto="0"/>
      <p:bldP spid="354"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Difference between wait and sleep?</a:t>
            </a:r>
          </a:p>
        </p:txBody>
      </p:sp>
      <p:sp>
        <p:nvSpPr>
          <p:cNvPr id="359" name="10 Conector recto"/>
          <p:cNvSpPr/>
          <p:nvPr/>
        </p:nvSpPr>
        <p:spPr>
          <a:xfrm>
            <a:off x="1905918" y="2763853"/>
            <a:ext cx="9416386" cy="1"/>
          </a:xfrm>
          <a:prstGeom prst="line">
            <a:avLst/>
          </a:prstGeom>
          <a:ln w="57150">
            <a:solidFill>
              <a:srgbClr val="C00000"/>
            </a:solidFill>
            <a:miter/>
          </a:ln>
        </p:spPr>
        <p:txBody>
          <a:bodyPr lIns="45722" rIns="45722"/>
          <a:lstStyle/>
          <a:p>
            <a:endParaRPr/>
          </a:p>
        </p:txBody>
      </p:sp>
      <p:pic>
        <p:nvPicPr>
          <p:cNvPr id="360" name="Screen Shot 2017-08-15 at 3.32.42 PM.png" descr="Screen Shot 2017-08-15 at 3.32.42 PM.png"/>
          <p:cNvPicPr>
            <a:picLocks noChangeAspect="1"/>
          </p:cNvPicPr>
          <p:nvPr/>
        </p:nvPicPr>
        <p:blipFill>
          <a:blip r:embed="rId2">
            <a:extLst/>
          </a:blip>
          <a:stretch>
            <a:fillRect/>
          </a:stretch>
        </p:blipFill>
        <p:spPr>
          <a:xfrm>
            <a:off x="1822729" y="2882252"/>
            <a:ext cx="20740130" cy="5900402"/>
          </a:xfrm>
          <a:prstGeom prst="rect">
            <a:avLst/>
          </a:prstGeom>
          <a:ln w="12700">
            <a:miter lim="400000"/>
          </a:ln>
        </p:spPr>
      </p:pic>
    </p:spTree>
    <p:extLst>
      <p:ext uri="{BB962C8B-B14F-4D97-AF65-F5344CB8AC3E}">
        <p14:creationId xmlns:p14="http://schemas.microsoft.com/office/powerpoint/2010/main" val="47910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58"/>
                                        </p:tgtEl>
                                        <p:attrNameLst>
                                          <p:attrName>style.visibility</p:attrName>
                                        </p:attrNameLst>
                                      </p:cBhvr>
                                      <p:to>
                                        <p:strVal val="visible"/>
                                      </p:to>
                                    </p:set>
                                    <p:anim calcmode="lin" valueType="num">
                                      <p:cBhvr>
                                        <p:cTn id="7" dur="1000" fill="hold"/>
                                        <p:tgtEl>
                                          <p:spTgt spid="358"/>
                                        </p:tgtEl>
                                        <p:attrNameLst>
                                          <p:attrName>ppt_x</p:attrName>
                                        </p:attrNameLst>
                                      </p:cBhvr>
                                      <p:tavLst>
                                        <p:tav tm="0">
                                          <p:val>
                                            <p:strVal val="0-#ppt_w/2"/>
                                          </p:val>
                                        </p:tav>
                                        <p:tav tm="100000">
                                          <p:val>
                                            <p:strVal val="#ppt_x"/>
                                          </p:val>
                                        </p:tav>
                                      </p:tavLst>
                                    </p:anim>
                                    <p:anim calcmode="lin" valueType="num">
                                      <p:cBhvr>
                                        <p:cTn id="8" dur="1000" fill="hold"/>
                                        <p:tgtEl>
                                          <p:spTgt spid="35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59"/>
                                        </p:tgtEl>
                                        <p:attrNameLst>
                                          <p:attrName>style.visibility</p:attrName>
                                        </p:attrNameLst>
                                      </p:cBhvr>
                                      <p:to>
                                        <p:strVal val="visible"/>
                                      </p:to>
                                    </p:set>
                                    <p:anim calcmode="lin" valueType="num">
                                      <p:cBhvr>
                                        <p:cTn id="12" dur="500" fill="hold"/>
                                        <p:tgtEl>
                                          <p:spTgt spid="359"/>
                                        </p:tgtEl>
                                        <p:attrNameLst>
                                          <p:attrName>ppt_x</p:attrName>
                                        </p:attrNameLst>
                                      </p:cBhvr>
                                      <p:tavLst>
                                        <p:tav tm="0">
                                          <p:val>
                                            <p:strVal val="#ppt_x"/>
                                          </p:val>
                                        </p:tav>
                                        <p:tav tm="100000">
                                          <p:val>
                                            <p:strVal val="#ppt_x"/>
                                          </p:val>
                                        </p:tav>
                                      </p:tavLst>
                                    </p:anim>
                                    <p:anim calcmode="lin" valueType="num">
                                      <p:cBhvr>
                                        <p:cTn id="13"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animBg="1" advAuto="0"/>
      <p:bldP spid="359"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3123379"/>
            <a:ext cx="15166684" cy="984712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Streams Based I/O (input/output), Networking and </a:t>
            </a:r>
            <a:r>
              <a:rPr lang="en-US" sz="4000" dirty="0" smtClean="0">
                <a:ea typeface="Open Sans" panose="020B0606030504020204" pitchFamily="34" charset="0"/>
                <a:cs typeface="Open Sans" panose="020B0606030504020204" pitchFamily="34" charset="0"/>
              </a:rPr>
              <a:t>Serialization</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I/O and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and Implementation of </a:t>
            </a:r>
            <a:r>
              <a:rPr lang="en-US" sz="2800" dirty="0" err="1">
                <a:ea typeface="Open Sans" panose="020B0606030504020204" pitchFamily="34" charset="0"/>
                <a:cs typeface="Open Sans" panose="020B0606030504020204" pitchFamily="34" charset="0"/>
              </a:rPr>
              <a:t>ByteStream</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Character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Buffered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Data Streams and Object Streams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File I/O</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Network Programming</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TCP and UDP</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Implementation of Socket and </a:t>
            </a:r>
            <a:r>
              <a:rPr lang="en-US" sz="2800" dirty="0" err="1">
                <a:ea typeface="Open Sans" panose="020B0606030504020204" pitchFamily="34" charset="0"/>
                <a:cs typeface="Open Sans" panose="020B0606030504020204" pitchFamily="34" charset="0"/>
              </a:rPr>
              <a:t>InetAddress</a:t>
            </a:r>
            <a:r>
              <a:rPr lang="en-US" sz="28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URL in Terms of Java Network Programming</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Datagram in network environment</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DNS and Reverse DNS Lookup</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Serializable in Java</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Class Refactoring with Serialization and </a:t>
            </a:r>
            <a:r>
              <a:rPr lang="en-US" sz="2800" dirty="0" err="1">
                <a:ea typeface="Open Sans" panose="020B0606030504020204" pitchFamily="34" charset="0"/>
                <a:cs typeface="Open Sans" panose="020B0606030504020204" pitchFamily="34" charset="0"/>
              </a:rPr>
              <a:t>serialVersionUID</a:t>
            </a:r>
            <a:endParaRPr lang="en-US" sz="28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a:t>
            </a:r>
            <a:r>
              <a:rPr lang="en-US" sz="2800" dirty="0" err="1">
                <a:ea typeface="Open Sans" panose="020B0606030504020204" pitchFamily="34" charset="0"/>
                <a:cs typeface="Open Sans" panose="020B0606030504020204" pitchFamily="34" charset="0"/>
              </a:rPr>
              <a:t>Externalizable</a:t>
            </a:r>
            <a:r>
              <a:rPr lang="en-US" sz="2800" dirty="0">
                <a:ea typeface="Open Sans" panose="020B0606030504020204" pitchFamily="34" charset="0"/>
                <a:cs typeface="Open Sans" panose="020B0606030504020204" pitchFamily="34" charset="0"/>
              </a:rPr>
              <a:t> Interface</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Serialization Methods</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Serialization with Inheritance</a:t>
            </a:r>
          </a:p>
          <a:p>
            <a:pPr marL="4310678" lvl="3"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Serialization Proxy Pattern</a:t>
            </a:r>
            <a:endParaRPr lang="en-US" sz="28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 Bean - Properties</a:t>
            </a:r>
          </a:p>
        </p:txBody>
      </p:sp>
      <p:sp>
        <p:nvSpPr>
          <p:cNvPr id="191" name="10 Conector recto"/>
          <p:cNvSpPr/>
          <p:nvPr/>
        </p:nvSpPr>
        <p:spPr>
          <a:xfrm>
            <a:off x="1905918" y="2763853"/>
            <a:ext cx="5798600" cy="1"/>
          </a:xfrm>
          <a:prstGeom prst="line">
            <a:avLst/>
          </a:prstGeom>
          <a:ln w="57150">
            <a:solidFill>
              <a:srgbClr val="C00000"/>
            </a:solidFill>
            <a:miter/>
          </a:ln>
        </p:spPr>
        <p:txBody>
          <a:bodyPr lIns="45722" rIns="45722"/>
          <a:lstStyle/>
          <a:p>
            <a:endParaRPr/>
          </a:p>
        </p:txBody>
      </p:sp>
      <p:sp>
        <p:nvSpPr>
          <p:cNvPr id="192" name="TextBox 34"/>
          <p:cNvSpPr txBox="1"/>
          <p:nvPr/>
        </p:nvSpPr>
        <p:spPr>
          <a:xfrm>
            <a:off x="2428454" y="3506570"/>
            <a:ext cx="19983523" cy="618630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Bean properties are attributes of the bean's internal state.  These  associated pieces can be:</a:t>
            </a:r>
          </a:p>
          <a:p>
            <a:pPr marL="1779961" lvl="1" indent="-571557">
              <a:buSzPct val="100000"/>
              <a:buFont typeface="Arial"/>
              <a:buChar char="•"/>
              <a:defRPr sz="4400"/>
            </a:pPr>
            <a:r>
              <a:rPr sz="3600" dirty="0"/>
              <a:t>queried or </a:t>
            </a:r>
          </a:p>
          <a:p>
            <a:pPr marL="1779961" lvl="1" indent="-571557">
              <a:buSzPct val="100000"/>
              <a:buFont typeface="Arial"/>
              <a:buChar char="•"/>
              <a:defRPr sz="4400"/>
            </a:pPr>
            <a:r>
              <a:rPr sz="3600" dirty="0"/>
              <a:t>can be set via appropriate methods exported by the bean. </a:t>
            </a:r>
          </a:p>
          <a:p>
            <a:pPr marL="571557" indent="-571557">
              <a:buSzPct val="100000"/>
              <a:buFont typeface="Arial"/>
              <a:buChar char="•"/>
              <a:defRPr sz="4400"/>
            </a:pPr>
            <a:r>
              <a:rPr sz="3600" dirty="0"/>
              <a:t>In addition to basic properties, the property itself may be indexed, bound or constrained</a:t>
            </a:r>
            <a:r>
              <a:rPr sz="3600" dirty="0" smtClean="0"/>
              <a:t>.</a:t>
            </a:r>
            <a:endParaRPr lang="en-US" sz="3600" dirty="0" smtClean="0"/>
          </a:p>
          <a:p>
            <a:pPr marL="571557" indent="-571557">
              <a:buSzPct val="100000"/>
              <a:buFont typeface="Arial"/>
              <a:buChar char="•"/>
              <a:defRPr sz="4400"/>
            </a:pPr>
            <a:r>
              <a:rPr lang="en-US" sz="3600" dirty="0"/>
              <a:t>An indexed  property has an array value whereas methods allow each element or the entire array to be set.</a:t>
            </a:r>
          </a:p>
          <a:p>
            <a:pPr marL="571557" indent="-571557">
              <a:buSzPct val="100000"/>
              <a:buFont typeface="Arial"/>
              <a:buChar char="•"/>
              <a:defRPr sz="4400"/>
            </a:pPr>
            <a:r>
              <a:rPr lang="en-US" sz="3600" dirty="0"/>
              <a:t>A bound property provides notification service when a property changes.  In general, a </a:t>
            </a:r>
            <a:r>
              <a:rPr lang="en-US" sz="3600" dirty="0" err="1"/>
              <a:t>PropertyChangeListener</a:t>
            </a:r>
            <a:r>
              <a:rPr lang="en-US" sz="3600" dirty="0"/>
              <a:t> event listener interface reports the event.  </a:t>
            </a:r>
          </a:p>
          <a:p>
            <a:pPr marL="571557" indent="-571557">
              <a:buSzPct val="100000"/>
              <a:buFont typeface="Arial"/>
              <a:buChar char="•"/>
              <a:defRPr sz="4400"/>
            </a:pPr>
            <a:r>
              <a:rPr lang="en-US" sz="3600" dirty="0"/>
              <a:t>A constrained property not only notifies registered listeners, but it also allows for input.  Another bean may veto the change deeming it invalid; thus the property change cannot commence until all interested beans concur</a:t>
            </a:r>
            <a:r>
              <a:rPr lang="en-US" sz="3600" dirty="0" smtClean="0"/>
              <a:t>.</a:t>
            </a:r>
            <a:endParaRPr lang="en-US" sz="3600" dirty="0"/>
          </a:p>
        </p:txBody>
      </p:sp>
      <p:grpSp>
        <p:nvGrpSpPr>
          <p:cNvPr id="195" name="Group 9"/>
          <p:cNvGrpSpPr/>
          <p:nvPr/>
        </p:nvGrpSpPr>
        <p:grpSpPr>
          <a:xfrm>
            <a:off x="19147628" y="9853826"/>
            <a:ext cx="3026674" cy="3026673"/>
            <a:chOff x="0" y="0"/>
            <a:chExt cx="3026475" cy="3026475"/>
          </a:xfrm>
        </p:grpSpPr>
        <p:graphicFrame>
          <p:nvGraphicFramePr>
            <p:cNvPr id="19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19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10" name="TextBox 34"/>
          <p:cNvSpPr txBox="1"/>
          <p:nvPr/>
        </p:nvSpPr>
        <p:spPr>
          <a:xfrm>
            <a:off x="2428454" y="7476522"/>
            <a:ext cx="19983523" cy="64633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endParaRPr sz="3600" dirty="0"/>
          </a:p>
        </p:txBody>
      </p:sp>
    </p:spTree>
    <p:extLst>
      <p:ext uri="{BB962C8B-B14F-4D97-AF65-F5344CB8AC3E}">
        <p14:creationId xmlns:p14="http://schemas.microsoft.com/office/powerpoint/2010/main" val="105397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190"/>
                                        </p:tgtEl>
                                        <p:attrNameLst>
                                          <p:attrName>style.visibility</p:attrName>
                                        </p:attrNameLst>
                                      </p:cBhvr>
                                      <p:to>
                                        <p:strVal val="visible"/>
                                      </p:to>
                                    </p:set>
                                    <p:anim calcmode="lin" valueType="num">
                                      <p:cBhvr>
                                        <p:cTn id="7" dur="1000" fill="hold"/>
                                        <p:tgtEl>
                                          <p:spTgt spid="190"/>
                                        </p:tgtEl>
                                        <p:attrNameLst>
                                          <p:attrName>ppt_x</p:attrName>
                                        </p:attrNameLst>
                                      </p:cBhvr>
                                      <p:tavLst>
                                        <p:tav tm="0">
                                          <p:val>
                                            <p:strVal val="0-#ppt_w/2"/>
                                          </p:val>
                                        </p:tav>
                                        <p:tav tm="100000">
                                          <p:val>
                                            <p:strVal val="#ppt_x"/>
                                          </p:val>
                                        </p:tav>
                                      </p:tavLst>
                                    </p:anim>
                                    <p:anim calcmode="lin" valueType="num">
                                      <p:cBhvr>
                                        <p:cTn id="8" dur="1000" fill="hold"/>
                                        <p:tgtEl>
                                          <p:spTgt spid="19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191"/>
                                        </p:tgtEl>
                                        <p:attrNameLst>
                                          <p:attrName>style.visibility</p:attrName>
                                        </p:attrNameLst>
                                      </p:cBhvr>
                                      <p:to>
                                        <p:strVal val="visible"/>
                                      </p:to>
                                    </p:set>
                                    <p:anim calcmode="lin" valueType="num">
                                      <p:cBhvr>
                                        <p:cTn id="12" dur="500" fill="hold"/>
                                        <p:tgtEl>
                                          <p:spTgt spid="191"/>
                                        </p:tgtEl>
                                        <p:attrNameLst>
                                          <p:attrName>ppt_x</p:attrName>
                                        </p:attrNameLst>
                                      </p:cBhvr>
                                      <p:tavLst>
                                        <p:tav tm="0">
                                          <p:val>
                                            <p:strVal val="#ppt_x"/>
                                          </p:val>
                                        </p:tav>
                                        <p:tav tm="100000">
                                          <p:val>
                                            <p:strVal val="#ppt_x"/>
                                          </p:val>
                                        </p:tav>
                                      </p:tavLst>
                                    </p:anim>
                                    <p:anim calcmode="lin" valueType="num">
                                      <p:cBhvr>
                                        <p:cTn id="13"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advAuto="0"/>
      <p:bldP spid="191"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40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Methods</a:t>
            </a:r>
          </a:p>
        </p:txBody>
      </p:sp>
      <p:sp>
        <p:nvSpPr>
          <p:cNvPr id="205" name="10 Conector recto"/>
          <p:cNvSpPr/>
          <p:nvPr/>
        </p:nvSpPr>
        <p:spPr>
          <a:xfrm>
            <a:off x="1905917" y="2763853"/>
            <a:ext cx="7386367" cy="1"/>
          </a:xfrm>
          <a:prstGeom prst="line">
            <a:avLst/>
          </a:prstGeom>
          <a:ln w="57150">
            <a:solidFill>
              <a:srgbClr val="C00000"/>
            </a:solidFill>
            <a:miter/>
          </a:ln>
        </p:spPr>
        <p:txBody>
          <a:bodyPr lIns="45722" rIns="45722"/>
          <a:lstStyle/>
          <a:p>
            <a:endParaRPr/>
          </a:p>
        </p:txBody>
      </p:sp>
      <p:sp>
        <p:nvSpPr>
          <p:cNvPr id="206"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JavaBean methods do not entail any special meaning. They are simply any external methods supported by a bean.</a:t>
            </a:r>
          </a:p>
          <a:p>
            <a:pPr marL="571557" indent="-571557">
              <a:buSzPct val="100000"/>
              <a:buFont typeface="Arial"/>
              <a:buChar char="•"/>
              <a:defRPr sz="4400"/>
            </a:pPr>
            <a:r>
              <a:rPr sz="3600" dirty="0"/>
              <a:t>A bean's methods are the things it can do. Any public method that is not part of a property definition is a bean method. When you use a bean in the context of a builder tool like NetBeans, you can use a bean's methods as part of your application. For example, you could wire a button press to call one of your bean's methods.</a:t>
            </a:r>
          </a:p>
        </p:txBody>
      </p:sp>
      <p:grpSp>
        <p:nvGrpSpPr>
          <p:cNvPr id="209" name="Group 9"/>
          <p:cNvGrpSpPr/>
          <p:nvPr/>
        </p:nvGrpSpPr>
        <p:grpSpPr>
          <a:xfrm>
            <a:off x="19147628" y="9853826"/>
            <a:ext cx="3026674" cy="3026673"/>
            <a:chOff x="0" y="0"/>
            <a:chExt cx="3026475" cy="3026475"/>
          </a:xfrm>
        </p:grpSpPr>
        <p:graphicFrame>
          <p:nvGraphicFramePr>
            <p:cNvPr id="20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8" name="Marcador de texto 4"/>
          <p:cNvSpPr txBox="1"/>
          <p:nvPr/>
        </p:nvSpPr>
        <p:spPr>
          <a:xfrm>
            <a:off x="1829713" y="7368958"/>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Events</a:t>
            </a:r>
          </a:p>
        </p:txBody>
      </p:sp>
      <p:sp>
        <p:nvSpPr>
          <p:cNvPr id="9" name="10 Conector recto"/>
          <p:cNvSpPr/>
          <p:nvPr/>
        </p:nvSpPr>
        <p:spPr>
          <a:xfrm>
            <a:off x="1905917" y="8226546"/>
            <a:ext cx="7386367" cy="1"/>
          </a:xfrm>
          <a:prstGeom prst="line">
            <a:avLst/>
          </a:prstGeom>
          <a:ln w="57150">
            <a:solidFill>
              <a:srgbClr val="C00000"/>
            </a:solidFill>
            <a:miter/>
          </a:ln>
        </p:spPr>
        <p:txBody>
          <a:bodyPr lIns="45722" rIns="45722"/>
          <a:lstStyle/>
          <a:p>
            <a:endParaRPr/>
          </a:p>
        </p:txBody>
      </p:sp>
      <p:sp>
        <p:nvSpPr>
          <p:cNvPr id="10" name="TextBox 34"/>
          <p:cNvSpPr txBox="1"/>
          <p:nvPr/>
        </p:nvSpPr>
        <p:spPr>
          <a:xfrm>
            <a:off x="2428454" y="8969263"/>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Events are a core feature of the JavaBeans. This is well suited for event driven programming. JavaBean event modelling is based on the AWT components.</a:t>
            </a:r>
          </a:p>
          <a:p>
            <a:pPr marL="571557" indent="-571557">
              <a:buSzPct val="100000"/>
              <a:buFont typeface="Arial"/>
              <a:buChar char="•"/>
              <a:defRPr sz="4400"/>
            </a:pPr>
            <a:r>
              <a:rPr sz="3600" dirty="0"/>
              <a:t>When an event is dispatched to the appropriate listener, it passes through the processEvent() method. In general, this method checks the class of the event and sends it to the class specific method. For example, if a mouse event occurred, the event is passed to either:</a:t>
            </a:r>
          </a:p>
          <a:p>
            <a:pPr marL="1779961" lvl="1" indent="-571557">
              <a:buSzPct val="100000"/>
              <a:buFont typeface="Arial"/>
              <a:buChar char="•"/>
              <a:defRPr sz="4400"/>
            </a:pPr>
            <a:r>
              <a:rPr sz="3600" dirty="0"/>
              <a:t>processMouseEvent() or </a:t>
            </a:r>
          </a:p>
          <a:p>
            <a:pPr marL="1779961" lvl="1" indent="-571557">
              <a:buSzPct val="100000"/>
              <a:buFont typeface="Arial"/>
              <a:buChar char="•"/>
              <a:defRPr sz="4400"/>
            </a:pPr>
            <a:r>
              <a:rPr sz="3600" dirty="0"/>
              <a:t>processMouseMotionEvent().</a:t>
            </a:r>
          </a:p>
        </p:txBody>
      </p:sp>
    </p:spTree>
    <p:extLst>
      <p:ext uri="{BB962C8B-B14F-4D97-AF65-F5344CB8AC3E}">
        <p14:creationId xmlns:p14="http://schemas.microsoft.com/office/powerpoint/2010/main" val="69183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0-#ppt_w/2"/>
                                          </p:val>
                                        </p:tav>
                                        <p:tav tm="100000">
                                          <p:val>
                                            <p:strVal val="#ppt_x"/>
                                          </p:val>
                                        </p:tav>
                                      </p:tavLst>
                                    </p:anim>
                                    <p:anim calcmode="lin" valueType="num">
                                      <p:cBhvr>
                                        <p:cTn id="8" dur="1000" fill="hold"/>
                                        <p:tgtEl>
                                          <p:spTgt spid="20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5"/>
                                        </p:tgtEl>
                                        <p:attrNameLst>
                                          <p:attrName>style.visibility</p:attrName>
                                        </p:attrNameLst>
                                      </p:cBhvr>
                                      <p:to>
                                        <p:strVal val="visible"/>
                                      </p:to>
                                    </p:set>
                                    <p:anim calcmode="lin" valueType="num">
                                      <p:cBhvr>
                                        <p:cTn id="12" dur="500" fill="hold"/>
                                        <p:tgtEl>
                                          <p:spTgt spid="205"/>
                                        </p:tgtEl>
                                        <p:attrNameLst>
                                          <p:attrName>ppt_x</p:attrName>
                                        </p:attrNameLst>
                                      </p:cBhvr>
                                      <p:tavLst>
                                        <p:tav tm="0">
                                          <p:val>
                                            <p:strVal val="#ppt_x"/>
                                          </p:val>
                                        </p:tav>
                                        <p:tav tm="100000">
                                          <p:val>
                                            <p:strVal val="#ppt_x"/>
                                          </p:val>
                                        </p:tav>
                                      </p:tavLst>
                                    </p:anim>
                                    <p:anim calcmode="lin" valueType="num">
                                      <p:cBhvr>
                                        <p:cTn id="13" dur="500" fill="hold"/>
                                        <p:tgtEl>
                                          <p:spTgt spid="20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0-#ppt_w/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advAuto="0"/>
      <p:bldP spid="205" grpId="0" animBg="1" advAuto="0"/>
      <p:bldP spid="8" grpId="0" animBg="1" advAuto="0"/>
      <p:bldP spid="9"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Events Model</a:t>
            </a:r>
          </a:p>
        </p:txBody>
      </p:sp>
      <p:sp>
        <p:nvSpPr>
          <p:cNvPr id="216" name="10 Conector recto"/>
          <p:cNvSpPr/>
          <p:nvPr/>
        </p:nvSpPr>
        <p:spPr>
          <a:xfrm>
            <a:off x="1905918" y="2763853"/>
            <a:ext cx="3331900" cy="1"/>
          </a:xfrm>
          <a:prstGeom prst="line">
            <a:avLst/>
          </a:prstGeom>
          <a:ln w="57150">
            <a:solidFill>
              <a:srgbClr val="C00000"/>
            </a:solidFill>
            <a:miter/>
          </a:ln>
        </p:spPr>
        <p:txBody>
          <a:bodyPr lIns="45722" rIns="45722"/>
          <a:lstStyle/>
          <a:p>
            <a:endParaRPr/>
          </a:p>
        </p:txBody>
      </p:sp>
      <p:pic>
        <p:nvPicPr>
          <p:cNvPr id="217" name="pasted-image.tiff" descr="pasted-image.tiff"/>
          <p:cNvPicPr>
            <a:picLocks noChangeAspect="1"/>
          </p:cNvPicPr>
          <p:nvPr/>
        </p:nvPicPr>
        <p:blipFill>
          <a:blip r:embed="rId2">
            <a:extLst/>
          </a:blip>
          <a:stretch>
            <a:fillRect/>
          </a:stretch>
        </p:blipFill>
        <p:spPr>
          <a:xfrm>
            <a:off x="4412349" y="3374147"/>
            <a:ext cx="14899849" cy="9299736"/>
          </a:xfrm>
          <a:prstGeom prst="rect">
            <a:avLst/>
          </a:prstGeom>
          <a:ln w="12700">
            <a:miter lim="400000"/>
          </a:ln>
        </p:spPr>
      </p:pic>
    </p:spTree>
    <p:extLst>
      <p:ext uri="{BB962C8B-B14F-4D97-AF65-F5344CB8AC3E}">
        <p14:creationId xmlns:p14="http://schemas.microsoft.com/office/powerpoint/2010/main" val="1604687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5"/>
                                        </p:tgtEl>
                                        <p:attrNameLst>
                                          <p:attrName>style.visibility</p:attrName>
                                        </p:attrNameLst>
                                      </p:cBhvr>
                                      <p:to>
                                        <p:strVal val="visible"/>
                                      </p:to>
                                    </p:set>
                                    <p:anim calcmode="lin" valueType="num">
                                      <p:cBhvr>
                                        <p:cTn id="7" dur="1000" fill="hold"/>
                                        <p:tgtEl>
                                          <p:spTgt spid="215"/>
                                        </p:tgtEl>
                                        <p:attrNameLst>
                                          <p:attrName>ppt_x</p:attrName>
                                        </p:attrNameLst>
                                      </p:cBhvr>
                                      <p:tavLst>
                                        <p:tav tm="0">
                                          <p:val>
                                            <p:strVal val="0-#ppt_w/2"/>
                                          </p:val>
                                        </p:tav>
                                        <p:tav tm="100000">
                                          <p:val>
                                            <p:strVal val="#ppt_x"/>
                                          </p:val>
                                        </p:tav>
                                      </p:tavLst>
                                    </p:anim>
                                    <p:anim calcmode="lin" valueType="num">
                                      <p:cBhvr>
                                        <p:cTn id="8" dur="1000" fill="hold"/>
                                        <p:tgtEl>
                                          <p:spTgt spid="21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6"/>
                                        </p:tgtEl>
                                        <p:attrNameLst>
                                          <p:attrName>style.visibility</p:attrName>
                                        </p:attrNameLst>
                                      </p:cBhvr>
                                      <p:to>
                                        <p:strVal val="visible"/>
                                      </p:to>
                                    </p:set>
                                    <p:anim calcmode="lin" valueType="num">
                                      <p:cBhvr>
                                        <p:cTn id="12" dur="500" fill="hold"/>
                                        <p:tgtEl>
                                          <p:spTgt spid="216"/>
                                        </p:tgtEl>
                                        <p:attrNameLst>
                                          <p:attrName>ppt_x</p:attrName>
                                        </p:attrNameLst>
                                      </p:cBhvr>
                                      <p:tavLst>
                                        <p:tav tm="0">
                                          <p:val>
                                            <p:strVal val="#ppt_x"/>
                                          </p:val>
                                        </p:tav>
                                        <p:tav tm="100000">
                                          <p:val>
                                            <p:strVal val="#ppt_x"/>
                                          </p:val>
                                        </p:tav>
                                      </p:tavLst>
                                    </p:anim>
                                    <p:anim calcmode="lin" valueType="num">
                                      <p:cBhvr>
                                        <p:cTn id="13"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advAuto="0"/>
      <p:bldP spid="21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Events - How it works</a:t>
            </a:r>
          </a:p>
        </p:txBody>
      </p:sp>
      <p:sp>
        <p:nvSpPr>
          <p:cNvPr id="220" name="10 Conector recto"/>
          <p:cNvSpPr/>
          <p:nvPr/>
        </p:nvSpPr>
        <p:spPr>
          <a:xfrm>
            <a:off x="1905918" y="2763853"/>
            <a:ext cx="8586778" cy="1"/>
          </a:xfrm>
          <a:prstGeom prst="line">
            <a:avLst/>
          </a:prstGeom>
          <a:ln w="57150">
            <a:solidFill>
              <a:srgbClr val="C00000"/>
            </a:solidFill>
            <a:miter/>
          </a:ln>
        </p:spPr>
        <p:txBody>
          <a:bodyPr lIns="45722" rIns="45722"/>
          <a:lstStyle/>
          <a:p>
            <a:endParaRPr/>
          </a:p>
        </p:txBody>
      </p:sp>
      <p:sp>
        <p:nvSpPr>
          <p:cNvPr id="221"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A bean class can fire off any type of event, including custom events. As with properties, events are identified by a specific pattern of method names.</a:t>
            </a:r>
          </a:p>
          <a:p>
            <a:pPr marL="571557" indent="-571557">
              <a:buSzPct val="100000"/>
              <a:buFont typeface="Arial"/>
              <a:buChar char="•"/>
              <a:defRPr sz="4400"/>
            </a:pPr>
            <a:r>
              <a:rPr sz="3600" dirty="0"/>
              <a:t>public void add&lt;Event&gt;Listener(&lt;Event&gt;Listener a)</a:t>
            </a:r>
          </a:p>
          <a:p>
            <a:pPr marL="571557" indent="-571557">
              <a:buSzPct val="100000"/>
              <a:buFont typeface="Arial"/>
              <a:buChar char="•"/>
              <a:defRPr sz="4400"/>
            </a:pPr>
            <a:r>
              <a:rPr sz="3600" dirty="0"/>
              <a:t>public void remove&lt;Event&gt;Listener(&lt;Event&gt;Listener a)</a:t>
            </a:r>
          </a:p>
          <a:p>
            <a:pPr marL="571557" indent="-571557">
              <a:buSzPct val="100000"/>
              <a:buFont typeface="Arial"/>
              <a:buChar char="•"/>
              <a:defRPr sz="4400"/>
            </a:pPr>
            <a:r>
              <a:rPr sz="3600" dirty="0"/>
              <a:t>The listener type must be a descendant of java.util.EventListener.</a:t>
            </a:r>
          </a:p>
          <a:p>
            <a:pPr marL="571557" indent="-571557">
              <a:buSzPct val="100000"/>
              <a:buFont typeface="Arial"/>
              <a:buChar char="•"/>
              <a:defRPr sz="4400"/>
            </a:pPr>
            <a:r>
              <a:rPr sz="3600" dirty="0"/>
              <a:t>For example, a Swing JButton is a bean that fires action events when the user clicks on it. JButton includes the following methods (actually inherited from AbstractButton), which are the bean pattern for an event:</a:t>
            </a:r>
          </a:p>
          <a:p>
            <a:pPr marL="571557" indent="-571557">
              <a:buSzPct val="100000"/>
              <a:buFont typeface="Arial"/>
              <a:buChar char="•"/>
              <a:defRPr sz="4400"/>
            </a:pPr>
            <a:r>
              <a:rPr sz="3600" dirty="0"/>
              <a:t>public void addActionListener(ActionListener l);</a:t>
            </a:r>
          </a:p>
          <a:p>
            <a:pPr marL="571557" indent="-571557">
              <a:buSzPct val="100000"/>
              <a:buFont typeface="Arial"/>
              <a:buChar char="•"/>
              <a:defRPr sz="4400"/>
            </a:pPr>
            <a:r>
              <a:rPr sz="3600" dirty="0"/>
              <a:t>public void removeActionListener(ActionListener l);</a:t>
            </a:r>
          </a:p>
          <a:p>
            <a:pPr marL="571557" indent="-571557">
              <a:buSzPct val="100000"/>
              <a:buFont typeface="Arial"/>
              <a:buChar char="•"/>
              <a:defRPr sz="4400"/>
            </a:pPr>
            <a:r>
              <a:rPr sz="3600" dirty="0"/>
              <a:t>Bean events are recognised by builder tools and can be used in wiring components together. For example, you can wire a button's action event to make \something happen, like invoking another bean's method</a:t>
            </a:r>
            <a:r>
              <a:rPr sz="3600" dirty="0" smtClean="0"/>
              <a:t>.</a:t>
            </a:r>
            <a:endParaRPr sz="3600" dirty="0"/>
          </a:p>
        </p:txBody>
      </p:sp>
    </p:spTree>
    <p:extLst>
      <p:ext uri="{BB962C8B-B14F-4D97-AF65-F5344CB8AC3E}">
        <p14:creationId xmlns:p14="http://schemas.microsoft.com/office/powerpoint/2010/main" val="187764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9"/>
                                        </p:tgtEl>
                                        <p:attrNameLst>
                                          <p:attrName>style.visibility</p:attrName>
                                        </p:attrNameLst>
                                      </p:cBhvr>
                                      <p:to>
                                        <p:strVal val="visible"/>
                                      </p:to>
                                    </p:set>
                                    <p:anim calcmode="lin" valueType="num">
                                      <p:cBhvr>
                                        <p:cTn id="7" dur="1000" fill="hold"/>
                                        <p:tgtEl>
                                          <p:spTgt spid="219"/>
                                        </p:tgtEl>
                                        <p:attrNameLst>
                                          <p:attrName>ppt_x</p:attrName>
                                        </p:attrNameLst>
                                      </p:cBhvr>
                                      <p:tavLst>
                                        <p:tav tm="0">
                                          <p:val>
                                            <p:strVal val="0-#ppt_w/2"/>
                                          </p:val>
                                        </p:tav>
                                        <p:tav tm="100000">
                                          <p:val>
                                            <p:strVal val="#ppt_x"/>
                                          </p:val>
                                        </p:tav>
                                      </p:tavLst>
                                    </p:anim>
                                    <p:anim calcmode="lin" valueType="num">
                                      <p:cBhvr>
                                        <p:cTn id="8" dur="1000" fill="hold"/>
                                        <p:tgtEl>
                                          <p:spTgt spid="2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0"/>
                                        </p:tgtEl>
                                        <p:attrNameLst>
                                          <p:attrName>style.visibility</p:attrName>
                                        </p:attrNameLst>
                                      </p:cBhvr>
                                      <p:to>
                                        <p:strVal val="visible"/>
                                      </p:to>
                                    </p:set>
                                    <p:anim calcmode="lin" valueType="num">
                                      <p:cBhvr>
                                        <p:cTn id="12" dur="500" fill="hold"/>
                                        <p:tgtEl>
                                          <p:spTgt spid="220"/>
                                        </p:tgtEl>
                                        <p:attrNameLst>
                                          <p:attrName>ppt_x</p:attrName>
                                        </p:attrNameLst>
                                      </p:cBhvr>
                                      <p:tavLst>
                                        <p:tav tm="0">
                                          <p:val>
                                            <p:strVal val="#ppt_x"/>
                                          </p:val>
                                        </p:tav>
                                        <p:tav tm="100000">
                                          <p:val>
                                            <p:strVal val="#ppt_x"/>
                                          </p:val>
                                        </p:tav>
                                      </p:tavLst>
                                    </p:anim>
                                    <p:anim calcmode="lin" valueType="num">
                                      <p:cBhvr>
                                        <p:cTn id="13"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advAuto="0"/>
      <p:bldP spid="220"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Java.beans Package</a:t>
            </a:r>
          </a:p>
        </p:txBody>
      </p:sp>
      <p:sp>
        <p:nvSpPr>
          <p:cNvPr id="224" name="10 Conector recto"/>
          <p:cNvSpPr/>
          <p:nvPr/>
        </p:nvSpPr>
        <p:spPr>
          <a:xfrm>
            <a:off x="1905918" y="2763853"/>
            <a:ext cx="7626842" cy="1"/>
          </a:xfrm>
          <a:prstGeom prst="line">
            <a:avLst/>
          </a:prstGeom>
          <a:ln w="57150">
            <a:solidFill>
              <a:srgbClr val="C00000"/>
            </a:solidFill>
            <a:miter/>
          </a:ln>
        </p:spPr>
        <p:txBody>
          <a:bodyPr lIns="45722" rIns="45722"/>
          <a:lstStyle/>
          <a:p>
            <a:endParaRPr/>
          </a:p>
        </p:txBody>
      </p:sp>
      <p:sp>
        <p:nvSpPr>
          <p:cNvPr id="225"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400"/>
            </a:pPr>
            <a:r>
              <a:rPr sz="3600" dirty="0"/>
              <a:t>The java.beans package contains classes and interfaces related to JavaBeans components. Most of the classes and interfaces are used by tools that manipulate beans, rather than by the beans themselves. They are also used or implemented by auxiliary classes provided by bean implementors for the benefit of bean-manipulation tools.</a:t>
            </a:r>
          </a:p>
          <a:p>
            <a:pPr marL="571557" indent="-571557">
              <a:buSzPct val="100000"/>
              <a:buFont typeface="Arial"/>
              <a:buChar char="•"/>
              <a:defRPr sz="4400"/>
            </a:pPr>
            <a:r>
              <a:rPr sz="3600" dirty="0"/>
              <a:t>The Beans class defines several generally useful static methods. Its instantiate() method is particularly important. The Introspector class is used to obtain information about a bean and the properties, events, and methods it exports. Most of this information is returned using the FeatureDescriptor class and its various subclasses. The java.beans package also defines the PropertyChangeEvent class and the PropertyChangeListener interface that are widely used by AWT and Swing to provide notification when a bound property of a GUI component changes</a:t>
            </a:r>
            <a:r>
              <a:rPr sz="3600" dirty="0" smtClean="0"/>
              <a:t>.</a:t>
            </a:r>
            <a:endParaRPr sz="3600" dirty="0"/>
          </a:p>
        </p:txBody>
      </p:sp>
    </p:spTree>
    <p:extLst>
      <p:ext uri="{BB962C8B-B14F-4D97-AF65-F5344CB8AC3E}">
        <p14:creationId xmlns:p14="http://schemas.microsoft.com/office/powerpoint/2010/main" val="290027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3"/>
                                        </p:tgtEl>
                                        <p:attrNameLst>
                                          <p:attrName>style.visibility</p:attrName>
                                        </p:attrNameLst>
                                      </p:cBhvr>
                                      <p:to>
                                        <p:strVal val="visible"/>
                                      </p:to>
                                    </p:set>
                                    <p:anim calcmode="lin" valueType="num">
                                      <p:cBhvr>
                                        <p:cTn id="7" dur="1000" fill="hold"/>
                                        <p:tgtEl>
                                          <p:spTgt spid="223"/>
                                        </p:tgtEl>
                                        <p:attrNameLst>
                                          <p:attrName>ppt_x</p:attrName>
                                        </p:attrNameLst>
                                      </p:cBhvr>
                                      <p:tavLst>
                                        <p:tav tm="0">
                                          <p:val>
                                            <p:strVal val="0-#ppt_w/2"/>
                                          </p:val>
                                        </p:tav>
                                        <p:tav tm="100000">
                                          <p:val>
                                            <p:strVal val="#ppt_x"/>
                                          </p:val>
                                        </p:tav>
                                      </p:tavLst>
                                    </p:anim>
                                    <p:anim calcmode="lin" valueType="num">
                                      <p:cBhvr>
                                        <p:cTn id="8" dur="1000" fill="hold"/>
                                        <p:tgtEl>
                                          <p:spTgt spid="2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4"/>
                                        </p:tgtEl>
                                        <p:attrNameLst>
                                          <p:attrName>style.visibility</p:attrName>
                                        </p:attrNameLst>
                                      </p:cBhvr>
                                      <p:to>
                                        <p:strVal val="visible"/>
                                      </p:to>
                                    </p:set>
                                    <p:anim calcmode="lin" valueType="num">
                                      <p:cBhvr>
                                        <p:cTn id="12" dur="500" fill="hold"/>
                                        <p:tgtEl>
                                          <p:spTgt spid="224"/>
                                        </p:tgtEl>
                                        <p:attrNameLst>
                                          <p:attrName>ppt_x</p:attrName>
                                        </p:attrNameLst>
                                      </p:cBhvr>
                                      <p:tavLst>
                                        <p:tav tm="0">
                                          <p:val>
                                            <p:strVal val="#ppt_x"/>
                                          </p:val>
                                        </p:tav>
                                        <p:tav tm="100000">
                                          <p:val>
                                            <p:strVal val="#ppt_x"/>
                                          </p:val>
                                        </p:tav>
                                      </p:tavLst>
                                    </p:anim>
                                    <p:anim calcmode="lin" valueType="num">
                                      <p:cBhvr>
                                        <p:cTn id="13"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advAuto="0"/>
      <p:bldP spid="224"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Java.beans Package - Hierarchy</a:t>
            </a:r>
          </a:p>
        </p:txBody>
      </p:sp>
      <p:sp>
        <p:nvSpPr>
          <p:cNvPr id="228" name="10 Conector recto"/>
          <p:cNvSpPr/>
          <p:nvPr/>
        </p:nvSpPr>
        <p:spPr>
          <a:xfrm>
            <a:off x="1905918" y="2763853"/>
            <a:ext cx="8107029" cy="1"/>
          </a:xfrm>
          <a:prstGeom prst="line">
            <a:avLst/>
          </a:prstGeom>
          <a:ln w="57150">
            <a:solidFill>
              <a:srgbClr val="C00000"/>
            </a:solidFill>
            <a:miter/>
          </a:ln>
        </p:spPr>
        <p:txBody>
          <a:bodyPr lIns="45722" rIns="45722"/>
          <a:lstStyle/>
          <a:p>
            <a:endParaRPr/>
          </a:p>
        </p:txBody>
      </p:sp>
      <p:pic>
        <p:nvPicPr>
          <p:cNvPr id="229" name="pasted-image.tiff" descr="pasted-image.tiff"/>
          <p:cNvPicPr>
            <a:picLocks noChangeAspect="1"/>
          </p:cNvPicPr>
          <p:nvPr/>
        </p:nvPicPr>
        <p:blipFill>
          <a:blip r:embed="rId2">
            <a:extLst/>
          </a:blip>
          <a:stretch>
            <a:fillRect/>
          </a:stretch>
        </p:blipFill>
        <p:spPr>
          <a:xfrm>
            <a:off x="6214301" y="2882252"/>
            <a:ext cx="9371275" cy="10283523"/>
          </a:xfrm>
          <a:prstGeom prst="rect">
            <a:avLst/>
          </a:prstGeom>
          <a:ln w="12700">
            <a:miter lim="400000"/>
          </a:ln>
        </p:spPr>
      </p:pic>
    </p:spTree>
    <p:extLst>
      <p:ext uri="{BB962C8B-B14F-4D97-AF65-F5344CB8AC3E}">
        <p14:creationId xmlns:p14="http://schemas.microsoft.com/office/powerpoint/2010/main" val="185905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164994</TotalTime>
  <Words>2711</Words>
  <Application>Microsoft Macintosh PowerPoint</Application>
  <PresentationFormat>Custom</PresentationFormat>
  <Paragraphs>322</Paragraphs>
  <Slides>40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40</vt:i4>
      </vt:variant>
    </vt:vector>
  </HeadingPairs>
  <TitlesOfParts>
    <vt:vector size="55" baseType="lpstr">
      <vt:lpstr>Calibri</vt:lpstr>
      <vt:lpstr>Calibri Light</vt:lpstr>
      <vt:lpstr>Helvetica</vt:lpstr>
      <vt:lpstr>Open Sans</vt:lpstr>
      <vt:lpstr>Open Sans Extrabold</vt:lpstr>
      <vt:lpstr>Open Sans Semibold</vt:lpstr>
      <vt:lpstr>Oswald</vt:lpstr>
      <vt:lpstr>Segoe UI</vt:lpstr>
      <vt:lpstr>Source Sans Pro</vt:lpstr>
      <vt:lpstr>Times</vt:lpstr>
      <vt:lpstr>Times New Roman</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12277</cp:revision>
  <dcterms:created xsi:type="dcterms:W3CDTF">2014-07-01T16:42:18Z</dcterms:created>
  <dcterms:modified xsi:type="dcterms:W3CDTF">2017-12-12T00:31:39Z</dcterms:modified>
</cp:coreProperties>
</file>