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6"/>
  </p:notesMasterIdLst>
  <p:handoutMasterIdLst>
    <p:handoutMasterId r:id="rId17"/>
  </p:handoutMasterIdLst>
  <p:sldIdLst>
    <p:sldId id="793" r:id="rId2"/>
    <p:sldId id="804" r:id="rId3"/>
    <p:sldId id="887" r:id="rId4"/>
    <p:sldId id="892" r:id="rId5"/>
    <p:sldId id="884" r:id="rId6"/>
    <p:sldId id="876" r:id="rId7"/>
    <p:sldId id="877" r:id="rId8"/>
    <p:sldId id="890" r:id="rId9"/>
    <p:sldId id="889" r:id="rId10"/>
    <p:sldId id="888" r:id="rId11"/>
    <p:sldId id="891" r:id="rId12"/>
    <p:sldId id="849" r:id="rId13"/>
    <p:sldId id="850" r:id="rId14"/>
    <p:sldId id="794" r:id="rId15"/>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94" autoAdjust="0"/>
  </p:normalViewPr>
  <p:slideViewPr>
    <p:cSldViewPr>
      <p:cViewPr>
        <p:scale>
          <a:sx n="50" d="100"/>
          <a:sy n="50" d="100"/>
        </p:scale>
        <p:origin x="1048" y="42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commentAuthors" Target="commentAuthors.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10/10/17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10/10/17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5</a:t>
            </a:fld>
            <a:endParaRPr lang="es-MX"/>
          </a:p>
        </p:txBody>
      </p:sp>
    </p:spTree>
    <p:extLst>
      <p:ext uri="{BB962C8B-B14F-4D97-AF65-F5344CB8AC3E}">
        <p14:creationId xmlns:p14="http://schemas.microsoft.com/office/powerpoint/2010/main" val="420819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6</a:t>
            </a:fld>
            <a:endParaRPr lang="es-MX"/>
          </a:p>
        </p:txBody>
      </p:sp>
    </p:spTree>
    <p:extLst>
      <p:ext uri="{BB962C8B-B14F-4D97-AF65-F5344CB8AC3E}">
        <p14:creationId xmlns:p14="http://schemas.microsoft.com/office/powerpoint/2010/main" val="170008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7</a:t>
            </a:fld>
            <a:endParaRPr lang="es-MX"/>
          </a:p>
        </p:txBody>
      </p:sp>
    </p:spTree>
    <p:extLst>
      <p:ext uri="{BB962C8B-B14F-4D97-AF65-F5344CB8AC3E}">
        <p14:creationId xmlns:p14="http://schemas.microsoft.com/office/powerpoint/2010/main" val="2065543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8</a:t>
            </a:fld>
            <a:endParaRPr lang="es-MX"/>
          </a:p>
        </p:txBody>
      </p:sp>
    </p:spTree>
    <p:extLst>
      <p:ext uri="{BB962C8B-B14F-4D97-AF65-F5344CB8AC3E}">
        <p14:creationId xmlns:p14="http://schemas.microsoft.com/office/powerpoint/2010/main" val="1656158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9</a:t>
            </a:fld>
            <a:endParaRPr lang="es-MX"/>
          </a:p>
        </p:txBody>
      </p:sp>
    </p:spTree>
    <p:extLst>
      <p:ext uri="{BB962C8B-B14F-4D97-AF65-F5344CB8AC3E}">
        <p14:creationId xmlns:p14="http://schemas.microsoft.com/office/powerpoint/2010/main" val="365170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10</a:t>
            </a:fld>
            <a:endParaRPr lang="es-MX"/>
          </a:p>
        </p:txBody>
      </p:sp>
    </p:spTree>
    <p:extLst>
      <p:ext uri="{BB962C8B-B14F-4D97-AF65-F5344CB8AC3E}">
        <p14:creationId xmlns:p14="http://schemas.microsoft.com/office/powerpoint/2010/main" val="694428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11</a:t>
            </a:fld>
            <a:endParaRPr lang="es-MX"/>
          </a:p>
        </p:txBody>
      </p:sp>
    </p:spTree>
    <p:extLst>
      <p:ext uri="{BB962C8B-B14F-4D97-AF65-F5344CB8AC3E}">
        <p14:creationId xmlns:p14="http://schemas.microsoft.com/office/powerpoint/2010/main" val="704906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12</a:t>
            </a:fld>
            <a:endParaRPr lang="es-MX"/>
          </a:p>
        </p:txBody>
      </p:sp>
    </p:spTree>
    <p:extLst>
      <p:ext uri="{BB962C8B-B14F-4D97-AF65-F5344CB8AC3E}">
        <p14:creationId xmlns:p14="http://schemas.microsoft.com/office/powerpoint/2010/main" val="1096922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CompleteJavaTraining/JavaEssentials/tree/master/Code/COREJ1-Chapter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4: Object Oriented Programming with Java -1</a:t>
            </a:r>
          </a:p>
        </p:txBody>
      </p:sp>
      <p:cxnSp>
        <p:nvCxnSpPr>
          <p:cNvPr id="11" name="10 Conector recto"/>
          <p:cNvCxnSpPr/>
          <p:nvPr/>
        </p:nvCxnSpPr>
        <p:spPr>
          <a:xfrm flipV="1">
            <a:off x="2422724" y="6679560"/>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Polymorphism</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7848302"/>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Polymorphism is the ability of an object to take on many forms. The most common use of polymorphism in OOP occurs when a parent class reference is used to refer to a child class object</a:t>
            </a:r>
            <a:r>
              <a:rPr lang="en-IN" sz="3600" dirty="0" smtClean="0"/>
              <a:t>.</a:t>
            </a:r>
          </a:p>
          <a:p>
            <a:pPr marL="571500" indent="-571500" algn="just">
              <a:buFont typeface="Arial" panose="020B0604020202020204" pitchFamily="34" charset="0"/>
              <a:buChar char="•"/>
            </a:pPr>
            <a:r>
              <a:rPr lang="en-IN" sz="3600" dirty="0"/>
              <a:t>Any Java object that can pass more than one IS-A test is considered to be polymorphic. In Java, all Java objects are polymorphic since any object will pass the IS-A test for their own type and for the class Object</a:t>
            </a:r>
            <a:r>
              <a:rPr lang="en-IN" sz="3600" dirty="0" smtClean="0"/>
              <a:t>.</a:t>
            </a:r>
          </a:p>
          <a:p>
            <a:pPr marL="571500" indent="-571500" algn="just">
              <a:buFont typeface="Arial" panose="020B0604020202020204" pitchFamily="34" charset="0"/>
              <a:buChar char="•"/>
            </a:pPr>
            <a:r>
              <a:rPr lang="en-IN" sz="3600" dirty="0"/>
              <a:t>It is important to know that the only possible way to access an object is through a reference variable. A reference variable can be of only one type. Once declared, the type of a reference variable cannot be changed</a:t>
            </a:r>
            <a:r>
              <a:rPr lang="en-IN" sz="3600" dirty="0" smtClean="0"/>
              <a:t>.</a:t>
            </a:r>
          </a:p>
          <a:p>
            <a:pPr marL="571500" indent="-571500" algn="just">
              <a:buFont typeface="Arial" panose="020B0604020202020204" pitchFamily="34" charset="0"/>
              <a:buChar char="•"/>
            </a:pPr>
            <a:r>
              <a:rPr lang="en-IN" sz="3600" dirty="0"/>
              <a:t>The reference variable can be reassigned to other objects provided that it is not declared final. The type of the reference variable would determine the methods that it can invoke on the object</a:t>
            </a:r>
            <a:r>
              <a:rPr lang="en-IN" sz="3600" dirty="0" smtClean="0"/>
              <a:t>.</a:t>
            </a:r>
          </a:p>
          <a:p>
            <a:pPr marL="571500" indent="-571500" algn="just">
              <a:buFont typeface="Arial" panose="020B0604020202020204" pitchFamily="34" charset="0"/>
              <a:buChar char="•"/>
            </a:pPr>
            <a:r>
              <a:rPr lang="en-IN" sz="3600" dirty="0"/>
              <a:t>A reference variable can refer to any object of its declared type or any subtype of its declared type. A reference variable can be declared as a class or interface type</a:t>
            </a:r>
            <a:r>
              <a:rPr lang="en-IN" sz="3600" dirty="0" smtClean="0"/>
              <a:t>. Once declared a reference variable can only refer to the objects of declared type or it’s sub types.</a:t>
            </a:r>
          </a:p>
          <a:p>
            <a:pPr marL="571500" indent="-571500" algn="just">
              <a:buFont typeface="Arial" panose="020B0604020202020204" pitchFamily="34" charset="0"/>
              <a:buChar char="•"/>
            </a:pPr>
            <a:r>
              <a:rPr lang="en-IN" sz="3600" dirty="0"/>
              <a:t>Virtual Methods: An overridden method is essentially hidden in the parent class, and is not invoked unless the child class uses the super keyword within the overriding method.</a:t>
            </a:r>
            <a:endParaRPr lang="en-IN" sz="3600" dirty="0" smtClean="0"/>
          </a:p>
        </p:txBody>
      </p:sp>
      <p:cxnSp>
        <p:nvCxnSpPr>
          <p:cNvPr id="4" name="10 Conector recto"/>
          <p:cNvCxnSpPr/>
          <p:nvPr/>
        </p:nvCxnSpPr>
        <p:spPr>
          <a:xfrm flipV="1">
            <a:off x="1886648" y="2198156"/>
            <a:ext cx="5175576" cy="2513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27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Method Signatures, Overloading &amp; Overriding</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9325630"/>
          </a:xfrm>
          <a:prstGeom prst="rect">
            <a:avLst/>
          </a:prstGeom>
          <a:noFill/>
        </p:spPr>
        <p:txBody>
          <a:bodyPr wrap="square" rtlCol="0">
            <a:spAutoFit/>
          </a:bodyPr>
          <a:lstStyle/>
          <a:p>
            <a:pPr marL="571500" indent="-571500" algn="just">
              <a:buFont typeface="Arial" panose="020B0604020202020204" pitchFamily="34" charset="0"/>
              <a:buChar char="•"/>
            </a:pPr>
            <a:r>
              <a:rPr lang="en-IN" sz="3000" dirty="0"/>
              <a:t>In computer science, a type signature or type annotation defines the inputs and outputs for a function, subroutine or method. A type signature includes the number of arguments, the types of arguments and the order of the arguments contained by a function. A type signature is typically used during overload resolution for choosing the correct definition of a function to be called among many overloaded forms</a:t>
            </a:r>
            <a:r>
              <a:rPr lang="en-IN" sz="3000" dirty="0" smtClean="0"/>
              <a:t>.</a:t>
            </a:r>
          </a:p>
          <a:p>
            <a:pPr marL="571500" indent="-571500" algn="just">
              <a:buFont typeface="Arial" panose="020B0604020202020204" pitchFamily="34" charset="0"/>
              <a:buChar char="•"/>
            </a:pPr>
            <a:r>
              <a:rPr lang="en-IN" sz="3000" dirty="0"/>
              <a:t>In the Java virtual machine, internal type signatures are used to identify methods and classes at the level of the virtual machine code</a:t>
            </a:r>
            <a:r>
              <a:rPr lang="en-IN" sz="3000" dirty="0" smtClean="0"/>
              <a:t>.</a:t>
            </a:r>
          </a:p>
          <a:p>
            <a:pPr marL="571500" indent="-571500" algn="just">
              <a:buFont typeface="Arial" panose="020B0604020202020204" pitchFamily="34" charset="0"/>
              <a:buChar char="•"/>
            </a:pPr>
            <a:r>
              <a:rPr lang="en-IN" sz="3000" dirty="0"/>
              <a:t>In the Java programming language, a method signature is the method name and the number and type of its parameters. Return types and thrown exceptions are not considered to be a part of the method signature</a:t>
            </a:r>
            <a:r>
              <a:rPr lang="en-IN" sz="3000" dirty="0" smtClean="0"/>
              <a:t>.</a:t>
            </a:r>
          </a:p>
          <a:p>
            <a:pPr marL="571500" indent="-571500" algn="just">
              <a:buFont typeface="Arial" panose="020B0604020202020204" pitchFamily="34" charset="0"/>
              <a:buChar char="•"/>
            </a:pPr>
            <a:r>
              <a:rPr lang="en-IN" sz="3000" dirty="0" smtClean="0"/>
              <a:t>Overloaded methods are the ones that have same method name, but different number or type of input parameters</a:t>
            </a:r>
          </a:p>
          <a:p>
            <a:pPr marL="571500" indent="-571500" algn="just">
              <a:buFont typeface="Arial" panose="020B0604020202020204" pitchFamily="34" charset="0"/>
              <a:buChar char="•"/>
            </a:pPr>
            <a:r>
              <a:rPr lang="en-IN" sz="3000" dirty="0" smtClean="0"/>
              <a:t>You can overload a method of a class by:</a:t>
            </a:r>
          </a:p>
          <a:p>
            <a:pPr marL="1779783" lvl="1" indent="-571500" algn="just">
              <a:buFont typeface="Arial" panose="020B0604020202020204" pitchFamily="34" charset="0"/>
              <a:buChar char="•"/>
            </a:pPr>
            <a:r>
              <a:rPr lang="en-IN" sz="3000" dirty="0"/>
              <a:t>By changing number of </a:t>
            </a:r>
            <a:r>
              <a:rPr lang="en-IN" sz="3000" dirty="0" smtClean="0"/>
              <a:t>arguments</a:t>
            </a:r>
          </a:p>
          <a:p>
            <a:pPr marL="1779783" lvl="1" indent="-571500" algn="just">
              <a:buFont typeface="Arial" panose="020B0604020202020204" pitchFamily="34" charset="0"/>
              <a:buChar char="•"/>
            </a:pPr>
            <a:r>
              <a:rPr lang="en-IN" sz="3000" dirty="0"/>
              <a:t>By changing the data </a:t>
            </a:r>
            <a:r>
              <a:rPr lang="en-IN" sz="3000" dirty="0" smtClean="0"/>
              <a:t>type</a:t>
            </a:r>
          </a:p>
          <a:p>
            <a:pPr marL="571500" indent="-571500" algn="just">
              <a:buFont typeface="Arial" panose="020B0604020202020204" pitchFamily="34" charset="0"/>
              <a:buChar char="•"/>
            </a:pPr>
            <a:r>
              <a:rPr lang="en-IN" sz="3000" dirty="0"/>
              <a:t>If subclass (child class) has the same method as declared in the parent class, it is known as method </a:t>
            </a:r>
            <a:r>
              <a:rPr lang="en-IN" sz="3000" dirty="0" smtClean="0"/>
              <a:t>overriding.</a:t>
            </a:r>
          </a:p>
          <a:p>
            <a:pPr marL="571500" indent="-571500" algn="just">
              <a:buFont typeface="Arial" panose="020B0604020202020204" pitchFamily="34" charset="0"/>
              <a:buChar char="•"/>
            </a:pPr>
            <a:r>
              <a:rPr lang="en-IN" sz="3000" dirty="0" smtClean="0"/>
              <a:t>Why do we need to override methods:</a:t>
            </a:r>
          </a:p>
          <a:p>
            <a:pPr marL="1779783" lvl="1" indent="-571500" algn="just">
              <a:buFont typeface="Arial" panose="020B0604020202020204" pitchFamily="34" charset="0"/>
              <a:buChar char="•"/>
            </a:pPr>
            <a:r>
              <a:rPr lang="en-IN" sz="3000" dirty="0"/>
              <a:t>Method overriding is used to provide specific implementation of a method that is already provided by its super class</a:t>
            </a:r>
            <a:r>
              <a:rPr lang="en-IN" sz="3000" dirty="0" smtClean="0"/>
              <a:t>.</a:t>
            </a:r>
          </a:p>
          <a:p>
            <a:pPr marL="1779783" lvl="1" indent="-571500" algn="just">
              <a:buFont typeface="Arial" panose="020B0604020202020204" pitchFamily="34" charset="0"/>
              <a:buChar char="•"/>
            </a:pPr>
            <a:r>
              <a:rPr lang="en-IN" sz="3000" dirty="0"/>
              <a:t>Method overriding is used for runtime </a:t>
            </a:r>
            <a:r>
              <a:rPr lang="en-IN" sz="3000" dirty="0" smtClean="0"/>
              <a:t>polymorphism (more on this in the next chapter).</a:t>
            </a:r>
          </a:p>
          <a:p>
            <a:pPr marL="571500" indent="-571500" algn="just">
              <a:buFont typeface="Arial" panose="020B0604020202020204" pitchFamily="34" charset="0"/>
              <a:buChar char="•"/>
            </a:pPr>
            <a:r>
              <a:rPr lang="en-IN" sz="3000" dirty="0"/>
              <a:t>Rules for Java Method </a:t>
            </a:r>
            <a:r>
              <a:rPr lang="en-IN" sz="3000" dirty="0" smtClean="0"/>
              <a:t>Overriding:</a:t>
            </a:r>
          </a:p>
          <a:p>
            <a:pPr marL="1779783" lvl="1" indent="-571500" algn="just">
              <a:buFont typeface="Arial" panose="020B0604020202020204" pitchFamily="34" charset="0"/>
              <a:buChar char="•"/>
            </a:pPr>
            <a:r>
              <a:rPr lang="en-IN" sz="3000" dirty="0" smtClean="0"/>
              <a:t>Method </a:t>
            </a:r>
            <a:r>
              <a:rPr lang="en-IN" sz="3000" dirty="0"/>
              <a:t>must have same name as in the parent </a:t>
            </a:r>
            <a:r>
              <a:rPr lang="en-IN" sz="3000" dirty="0" smtClean="0"/>
              <a:t>class</a:t>
            </a:r>
          </a:p>
          <a:p>
            <a:pPr marL="1779783" lvl="1" indent="-571500" algn="just">
              <a:buFont typeface="Arial" panose="020B0604020202020204" pitchFamily="34" charset="0"/>
              <a:buChar char="•"/>
            </a:pPr>
            <a:r>
              <a:rPr lang="en-IN" sz="3000" dirty="0" smtClean="0"/>
              <a:t>Method </a:t>
            </a:r>
            <a:r>
              <a:rPr lang="en-IN" sz="3000" dirty="0"/>
              <a:t>must have same parameter as in the parent class</a:t>
            </a:r>
            <a:r>
              <a:rPr lang="en-IN" sz="3000" dirty="0" smtClean="0"/>
              <a:t>.</a:t>
            </a:r>
          </a:p>
          <a:p>
            <a:pPr marL="1779783" lvl="1" indent="-571500" algn="just">
              <a:buFont typeface="Arial" panose="020B0604020202020204" pitchFamily="34" charset="0"/>
              <a:buChar char="•"/>
            </a:pPr>
            <a:r>
              <a:rPr lang="en-IN" sz="3000" dirty="0" smtClean="0"/>
              <a:t>Must </a:t>
            </a:r>
            <a:r>
              <a:rPr lang="en-IN" sz="3000" dirty="0"/>
              <a:t>be IS-A relationship </a:t>
            </a:r>
            <a:r>
              <a:rPr lang="en-IN" sz="3000" dirty="0" smtClean="0"/>
              <a:t>between the </a:t>
            </a:r>
            <a:r>
              <a:rPr lang="en-IN" sz="3000" smtClean="0"/>
              <a:t>two types(inheritance</a:t>
            </a:r>
            <a:r>
              <a:rPr lang="en-IN" sz="3000"/>
              <a:t>).</a:t>
            </a:r>
            <a:endParaRPr lang="en-IN" sz="3000" dirty="0" smtClean="0"/>
          </a:p>
        </p:txBody>
      </p:sp>
      <p:cxnSp>
        <p:nvCxnSpPr>
          <p:cNvPr id="4" name="10 Conector recto"/>
          <p:cNvCxnSpPr/>
          <p:nvPr/>
        </p:nvCxnSpPr>
        <p:spPr>
          <a:xfrm flipV="1">
            <a:off x="1886648" y="2144832"/>
            <a:ext cx="16156796" cy="7845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87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4</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smtClean="0"/>
              <a:t>See COREJ1-Chapter4 </a:t>
            </a:r>
            <a:r>
              <a:rPr lang="en-US" sz="3600" dirty="0"/>
              <a:t>at </a:t>
            </a:r>
            <a:r>
              <a:rPr lang="en-US" sz="3600" dirty="0">
                <a:hlinkClick r:id="rId3"/>
              </a:rPr>
              <a:t>https://</a:t>
            </a:r>
            <a:r>
              <a:rPr lang="en-US" sz="3600" dirty="0" smtClean="0">
                <a:hlinkClick r:id="rId3"/>
              </a:rPr>
              <a:t>github.com/CompleteJavaTraining/JavaEssentials/tree/master/Code/COREJ1-Chapter4</a:t>
            </a:r>
            <a:r>
              <a:rPr lang="en-US" sz="3600" dirty="0" smtClean="0"/>
              <a:t> </a:t>
            </a:r>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16101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5969143"/>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will continue to </a:t>
            </a:r>
            <a:r>
              <a:rPr lang="en-US" sz="4000" dirty="0">
                <a:ea typeface="Open Sans" panose="020B0606030504020204" pitchFamily="34" charset="0"/>
                <a:cs typeface="Open Sans" panose="020B0606030504020204" pitchFamily="34" charset="0"/>
              </a:rPr>
              <a:t>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Object Oriented Programming with Java</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Static VS Dynamic Polymorphism</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Constructors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this or super</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Final &amp; static</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Abstract class and Interface</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Composition, inheritance, and delegation</a:t>
            </a:r>
          </a:p>
          <a:p>
            <a:pPr marL="4310678" lvl="3" indent="-685800">
              <a:buFont typeface="Wingdings" panose="05000000000000000000" pitchFamily="2" charset="2"/>
              <a:buChar char="ü"/>
            </a:pPr>
            <a:r>
              <a:rPr lang="en-US" sz="3600">
                <a:ea typeface="Open Sans" panose="020B0606030504020204" pitchFamily="34" charset="0"/>
                <a:cs typeface="Open Sans" panose="020B0606030504020204" pitchFamily="34" charset="0"/>
              </a:rPr>
              <a:t>SOLID principles</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14</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260709"/>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Package Declaration in OOPs context</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Accessibility Modifiers &amp; Import statement in object oriented context</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Encapsulation</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Inheritance (IS-A Relationship)</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Polymorphism</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Method Signature</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Overloading</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OOP: Introduction</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4104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294305"/>
          </a:xfrm>
          <a:prstGeom prst="rect">
            <a:avLst/>
          </a:prstGeom>
          <a:noFill/>
        </p:spPr>
        <p:txBody>
          <a:bodyPr wrap="square" rtlCol="0">
            <a:spAutoFit/>
          </a:bodyPr>
          <a:lstStyle/>
          <a:p>
            <a:pPr marL="571500" indent="-571500">
              <a:buFont typeface="Arial" panose="020B0604020202020204" pitchFamily="34" charset="0"/>
              <a:buChar char="•"/>
            </a:pPr>
            <a:r>
              <a:rPr lang="en-US" sz="3600" dirty="0"/>
              <a:t>Object-oriented programming (OOP) refers to a type of computer programming (software design) in which programmers define not only the data type of a data structure, but also the types of operations (functions) that can be applied to the data structure.</a:t>
            </a:r>
          </a:p>
          <a:p>
            <a:pPr marL="571500" indent="-571500">
              <a:buFont typeface="Arial" panose="020B0604020202020204" pitchFamily="34" charset="0"/>
              <a:buChar char="•"/>
            </a:pPr>
            <a:r>
              <a:rPr lang="en-US" sz="3600" dirty="0" smtClean="0"/>
              <a:t>Java </a:t>
            </a:r>
            <a:r>
              <a:rPr lang="en-US" sz="3600" dirty="0"/>
              <a:t>provides full support for object-oriented programming including </a:t>
            </a:r>
            <a:r>
              <a:rPr lang="en-US" sz="3600" dirty="0" smtClean="0"/>
              <a:t>abstraction, encapsulation</a:t>
            </a:r>
            <a:r>
              <a:rPr lang="en-US" sz="3600" dirty="0"/>
              <a:t>, inheritance, and polymorphism</a:t>
            </a:r>
            <a:r>
              <a:rPr lang="en-US" sz="3600" dirty="0" smtClean="0"/>
              <a:t>.</a:t>
            </a:r>
          </a:p>
          <a:p>
            <a:pPr marL="571500" indent="-571500">
              <a:buFont typeface="Arial" panose="020B0604020202020204" pitchFamily="34" charset="0"/>
              <a:buChar char="•"/>
            </a:pPr>
            <a:r>
              <a:rPr lang="en-US" sz="3600" dirty="0"/>
              <a:t>Abstraction </a:t>
            </a:r>
            <a:r>
              <a:rPr lang="en-US" sz="3600" dirty="0" smtClean="0"/>
              <a:t>is </a:t>
            </a:r>
            <a:r>
              <a:rPr lang="en-US" sz="3600" dirty="0"/>
              <a:t>a process of hiding the implementation details from the user, only the functionality will be provided to the user. In other words, the user will have the information on what the object does instead of how it does it. In Java, abstraction is achieved using Abstract classes and interfaces.</a:t>
            </a:r>
            <a:endParaRPr lang="en-US" sz="3600" dirty="0" smtClean="0"/>
          </a:p>
          <a:p>
            <a:pPr marL="571500" indent="-571500">
              <a:buFont typeface="Arial" panose="020B0604020202020204" pitchFamily="34" charset="0"/>
              <a:buChar char="•"/>
            </a:pPr>
            <a:r>
              <a:rPr lang="en-US" sz="3600" dirty="0" smtClean="0"/>
              <a:t>Encapsulation </a:t>
            </a:r>
            <a:r>
              <a:rPr lang="en-US" sz="3600" dirty="0"/>
              <a:t>means that a group of related properties, methods, and other members are treated as a single unit or object</a:t>
            </a:r>
            <a:r>
              <a:rPr lang="en-US" sz="3600" dirty="0" smtClean="0"/>
              <a:t>.</a:t>
            </a:r>
          </a:p>
          <a:p>
            <a:pPr marL="571500" indent="-571500">
              <a:buFont typeface="Arial" panose="020B0604020202020204" pitchFamily="34" charset="0"/>
              <a:buChar char="•"/>
            </a:pPr>
            <a:r>
              <a:rPr lang="en-US" sz="3600" dirty="0" smtClean="0"/>
              <a:t>Inheritance </a:t>
            </a:r>
            <a:r>
              <a:rPr lang="en-US" sz="3600" dirty="0"/>
              <a:t>describes the ability to create new classes based on an existing class</a:t>
            </a:r>
            <a:r>
              <a:rPr lang="en-US" sz="3600" dirty="0" smtClean="0"/>
              <a:t>.</a:t>
            </a:r>
          </a:p>
          <a:p>
            <a:pPr marL="571500" indent="-571500">
              <a:buFont typeface="Arial" panose="020B0604020202020204" pitchFamily="34" charset="0"/>
              <a:buChar char="•"/>
            </a:pPr>
            <a:r>
              <a:rPr lang="en-US" sz="3600" dirty="0" smtClean="0"/>
              <a:t>Polymorphism </a:t>
            </a:r>
            <a:r>
              <a:rPr lang="en-US" sz="3600" dirty="0"/>
              <a:t>means that you can have multiple classes that can be used interchangeably, even though each class implements the same properties or methods in different ways.</a:t>
            </a:r>
          </a:p>
        </p:txBody>
      </p:sp>
    </p:spTree>
    <p:extLst>
      <p:ext uri="{BB962C8B-B14F-4D97-AF65-F5344CB8AC3E}">
        <p14:creationId xmlns:p14="http://schemas.microsoft.com/office/powerpoint/2010/main" val="187441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Object-Oriented Programming</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 name="10 Conector recto"/>
          <p:cNvCxnSpPr/>
          <p:nvPr/>
        </p:nvCxnSpPr>
        <p:spPr>
          <a:xfrm>
            <a:off x="1886648" y="2178276"/>
            <a:ext cx="10621181" cy="4500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1886648" y="2855847"/>
            <a:ext cx="20616220" cy="8143407"/>
          </a:xfrm>
          <a:prstGeom prst="rect">
            <a:avLst/>
          </a:prstGeom>
        </p:spPr>
      </p:pic>
    </p:spTree>
    <p:extLst>
      <p:ext uri="{BB962C8B-B14F-4D97-AF65-F5344CB8AC3E}">
        <p14:creationId xmlns:p14="http://schemas.microsoft.com/office/powerpoint/2010/main" val="43550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910523"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Packages and OOPs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4524315"/>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In the previous lesson we learned about packages, OOP is all about segregation of behaviour, data and responsibilities of different parts of our code.</a:t>
            </a:r>
          </a:p>
          <a:p>
            <a:pPr marL="571500" indent="-571500" algn="just">
              <a:buFont typeface="Arial" panose="020B0604020202020204" pitchFamily="34" charset="0"/>
              <a:buChar char="•"/>
            </a:pPr>
            <a:r>
              <a:rPr lang="en-IN" sz="3600" dirty="0" smtClean="0"/>
              <a:t>Packages help you keeping the segregated types organized under related headings.</a:t>
            </a:r>
          </a:p>
          <a:p>
            <a:pPr marL="571500" indent="-571500" algn="just">
              <a:buFont typeface="Arial" panose="020B0604020202020204" pitchFamily="34" charset="0"/>
              <a:buChar char="•"/>
            </a:pPr>
            <a:r>
              <a:rPr lang="en-IN" sz="3600" dirty="0" smtClean="0"/>
              <a:t>It </a:t>
            </a:r>
            <a:r>
              <a:rPr lang="en-IN" sz="3600" dirty="0"/>
              <a:t>is a good practice to group related classes implemented by you so that a programmer can easily determine that the classes, interfaces, enumerations, and annotations are related</a:t>
            </a:r>
            <a:r>
              <a:rPr lang="en-IN" sz="3600" dirty="0" smtClean="0"/>
              <a:t>.</a:t>
            </a:r>
          </a:p>
          <a:p>
            <a:pPr marL="571500" indent="-571500" algn="just">
              <a:buFont typeface="Arial" panose="020B0604020202020204" pitchFamily="34" charset="0"/>
              <a:buChar char="•"/>
            </a:pPr>
            <a:r>
              <a:rPr lang="en-IN" sz="3600" dirty="0"/>
              <a:t>Since the package creates a new namespace there won't be any name conflicts with names in other packages. Using packages, it is easier to provide access control and it is also easier to locate the related classes.</a:t>
            </a:r>
            <a:endParaRPr lang="en-IN" sz="3600" dirty="0" smtClean="0"/>
          </a:p>
        </p:txBody>
      </p:sp>
      <p:cxnSp>
        <p:nvCxnSpPr>
          <p:cNvPr id="4" name="10 Conector recto"/>
          <p:cNvCxnSpPr/>
          <p:nvPr/>
        </p:nvCxnSpPr>
        <p:spPr>
          <a:xfrm flipV="1">
            <a:off x="1886648" y="2189420"/>
            <a:ext cx="6975776" cy="3386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53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2052228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000" dirty="0" smtClean="0">
                <a:solidFill>
                  <a:schemeClr val="accent3">
                    <a:lumMod val="75000"/>
                  </a:schemeClr>
                </a:solidFill>
                <a:ea typeface="Open Sans Semibold" panose="020B0706030804020204" pitchFamily="34" charset="0"/>
                <a:cs typeface="Open Sans Semibold" panose="020B0706030804020204" pitchFamily="34" charset="0"/>
              </a:rPr>
              <a:t>Access </a:t>
            </a:r>
            <a:r>
              <a:rPr lang="en-US" sz="6000" dirty="0">
                <a:solidFill>
                  <a:schemeClr val="accent3">
                    <a:lumMod val="75000"/>
                  </a:schemeClr>
                </a:solidFill>
                <a:ea typeface="Open Sans Semibold" panose="020B0706030804020204" pitchFamily="34" charset="0"/>
                <a:cs typeface="Open Sans Semibold" panose="020B0706030804020204" pitchFamily="34" charset="0"/>
              </a:rPr>
              <a:t>Modifiers &amp; Import statement in </a:t>
            </a:r>
            <a:r>
              <a:rPr lang="en-US" sz="6000" dirty="0" smtClean="0">
                <a:solidFill>
                  <a:schemeClr val="accent3">
                    <a:lumMod val="75000"/>
                  </a:schemeClr>
                </a:solidFill>
                <a:ea typeface="Open Sans Semibold" panose="020B0706030804020204" pitchFamily="34" charset="0"/>
                <a:cs typeface="Open Sans Semibold" panose="020B0706030804020204" pitchFamily="34" charset="0"/>
              </a:rPr>
              <a:t>OOP </a:t>
            </a:r>
            <a:r>
              <a:rPr lang="en-US" sz="6000" dirty="0">
                <a:solidFill>
                  <a:schemeClr val="accent3">
                    <a:lumMod val="75000"/>
                  </a:schemeClr>
                </a:solidFill>
                <a:ea typeface="Open Sans Semibold" panose="020B0706030804020204" pitchFamily="34" charset="0"/>
                <a:cs typeface="Open Sans Semibold" panose="020B0706030804020204" pitchFamily="34" charset="0"/>
              </a:rPr>
              <a:t>context</a:t>
            </a:r>
          </a:p>
        </p:txBody>
      </p:sp>
      <p:sp>
        <p:nvSpPr>
          <p:cNvPr id="3" name="TextBox 2"/>
          <p:cNvSpPr txBox="1"/>
          <p:nvPr/>
        </p:nvSpPr>
        <p:spPr>
          <a:xfrm>
            <a:off x="2201683" y="3573429"/>
            <a:ext cx="20522281" cy="5632311"/>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Access modifiers helps you enforce the OOP principles like abstraction (by hiding internal stuff), inheritance (by exposing protected members) and encapsulation (by exposing public members).</a:t>
            </a:r>
          </a:p>
          <a:p>
            <a:pPr marL="571500" indent="-571500" algn="just">
              <a:buFont typeface="Arial" panose="020B0604020202020204" pitchFamily="34" charset="0"/>
              <a:buChar char="•"/>
            </a:pPr>
            <a:r>
              <a:rPr lang="en-IN" sz="3600" dirty="0" smtClean="0"/>
              <a:t>SOLID principles of Object-Oriented Design rely heavily on access modifiers to enforce the best practices for Object-Oriented programming.</a:t>
            </a:r>
          </a:p>
          <a:p>
            <a:pPr marL="571500" indent="-571500" algn="just">
              <a:buFont typeface="Arial" panose="020B0604020202020204" pitchFamily="34" charset="0"/>
              <a:buChar char="•"/>
            </a:pPr>
            <a:r>
              <a:rPr lang="en-IN" sz="3600" dirty="0" smtClean="0"/>
              <a:t>We will discuss more about SOLID principles towards the end of the next chapter.</a:t>
            </a:r>
          </a:p>
          <a:p>
            <a:pPr marL="571500" indent="-571500" algn="just">
              <a:buFont typeface="Arial" panose="020B0604020202020204" pitchFamily="34" charset="0"/>
              <a:buChar char="•"/>
            </a:pPr>
            <a:r>
              <a:rPr lang="en-IN" sz="3600" dirty="0"/>
              <a:t>i</a:t>
            </a:r>
            <a:r>
              <a:rPr lang="en-IN" sz="3600" dirty="0" smtClean="0"/>
              <a:t>mport statements allow you to bring in stuff from other packages (classes, interfaces, enumerated types etc.)</a:t>
            </a:r>
          </a:p>
          <a:p>
            <a:pPr marL="571500" indent="-571500" algn="just">
              <a:buFont typeface="Arial" panose="020B0604020202020204" pitchFamily="34" charset="0"/>
              <a:buChar char="•"/>
            </a:pPr>
            <a:r>
              <a:rPr lang="en-IN" sz="3600" dirty="0" smtClean="0"/>
              <a:t>You should not import packages/types unnecessarily to avoid namespace pollution or cluttering. This also ensures that you don’t accidentally use something that you are not supposed to (due to similar or same names, typographical errors, </a:t>
            </a:r>
            <a:r>
              <a:rPr lang="en-IN" sz="3600" dirty="0" err="1" smtClean="0"/>
              <a:t>intellisense</a:t>
            </a:r>
            <a:r>
              <a:rPr lang="en-IN" sz="3600" dirty="0" smtClean="0"/>
              <a:t>/auto-complete features of the IDEs)</a:t>
            </a:r>
          </a:p>
        </p:txBody>
      </p:sp>
      <p:cxnSp>
        <p:nvCxnSpPr>
          <p:cNvPr id="4" name="10 Conector recto"/>
          <p:cNvCxnSpPr/>
          <p:nvPr/>
        </p:nvCxnSpPr>
        <p:spPr>
          <a:xfrm flipV="1">
            <a:off x="1886648" y="2140678"/>
            <a:ext cx="17011891" cy="826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4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Encapsulation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8402300"/>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Encapsulation in Java is a mechanism of wrapping the data (variables) and code acting on the data (methods) together as a single unit</a:t>
            </a:r>
            <a:r>
              <a:rPr lang="en-IN" sz="3600" dirty="0" smtClean="0"/>
              <a:t>.</a:t>
            </a:r>
          </a:p>
          <a:p>
            <a:pPr marL="571500" indent="-571500" algn="just">
              <a:buFont typeface="Arial" panose="020B0604020202020204" pitchFamily="34" charset="0"/>
              <a:buChar char="•"/>
            </a:pPr>
            <a:r>
              <a:rPr lang="en-IN" sz="3600" dirty="0"/>
              <a:t>In encapsulation, the variables of a class will be hidden from other classes, and can be accessed only through the methods of their current class. Therefore, it is also known as data hiding</a:t>
            </a:r>
            <a:r>
              <a:rPr lang="en-IN" sz="3600" dirty="0" smtClean="0"/>
              <a:t>.</a:t>
            </a:r>
          </a:p>
          <a:p>
            <a:pPr marL="571500" indent="-571500" algn="just">
              <a:buFont typeface="Arial" panose="020B0604020202020204" pitchFamily="34" charset="0"/>
              <a:buChar char="•"/>
            </a:pPr>
            <a:r>
              <a:rPr lang="en-IN" sz="3600" dirty="0" smtClean="0"/>
              <a:t>You only expose the members as public on a type that are supposed to be invoked by other consumers of the type.</a:t>
            </a:r>
          </a:p>
          <a:p>
            <a:pPr marL="571500" indent="-571500" algn="just">
              <a:buFont typeface="Arial" panose="020B0604020202020204" pitchFamily="34" charset="0"/>
              <a:buChar char="•"/>
            </a:pPr>
            <a:r>
              <a:rPr lang="en-IN" sz="3600" dirty="0" smtClean="0"/>
              <a:t>On very high level - to </a:t>
            </a:r>
            <a:r>
              <a:rPr lang="en-IN" sz="3600" dirty="0"/>
              <a:t>achieve encapsulation in </a:t>
            </a:r>
            <a:r>
              <a:rPr lang="en-IN" sz="3600" dirty="0" smtClean="0"/>
              <a:t>Java, you do the following:</a:t>
            </a:r>
          </a:p>
          <a:p>
            <a:pPr marL="1779783" lvl="1" indent="-571500" algn="just">
              <a:buFont typeface="Arial" panose="020B0604020202020204" pitchFamily="34" charset="0"/>
              <a:buChar char="•"/>
            </a:pPr>
            <a:r>
              <a:rPr lang="en-IN" sz="3600" dirty="0"/>
              <a:t>Declare the variables of a class as private</a:t>
            </a:r>
            <a:r>
              <a:rPr lang="en-IN" sz="3600" dirty="0" smtClean="0"/>
              <a:t>.</a:t>
            </a:r>
          </a:p>
          <a:p>
            <a:pPr marL="1779783" lvl="1" indent="-571500" algn="just">
              <a:buFont typeface="Arial" panose="020B0604020202020204" pitchFamily="34" charset="0"/>
              <a:buChar char="•"/>
            </a:pPr>
            <a:r>
              <a:rPr lang="en-IN" sz="3600" dirty="0"/>
              <a:t>Provide public setter and getter methods to modify and view the variables values</a:t>
            </a:r>
            <a:r>
              <a:rPr lang="en-IN" sz="3600" dirty="0" smtClean="0"/>
              <a:t>.</a:t>
            </a:r>
          </a:p>
          <a:p>
            <a:pPr marL="571500" indent="-571500" algn="just">
              <a:buFont typeface="Arial" panose="020B0604020202020204" pitchFamily="34" charset="0"/>
              <a:buChar char="•"/>
            </a:pPr>
            <a:r>
              <a:rPr lang="en-IN" sz="3600" dirty="0" smtClean="0"/>
              <a:t>This gives you the ability to control, validate and enforce business logic related to the data of a class.</a:t>
            </a:r>
          </a:p>
          <a:p>
            <a:pPr marL="571500" indent="-571500" algn="just">
              <a:buFont typeface="Arial" panose="020B0604020202020204" pitchFamily="34" charset="0"/>
              <a:buChar char="•"/>
            </a:pPr>
            <a:r>
              <a:rPr lang="en-IN" sz="3600" dirty="0"/>
              <a:t>Benefits of </a:t>
            </a:r>
            <a:r>
              <a:rPr lang="en-IN" sz="3600" dirty="0" smtClean="0"/>
              <a:t>Encapsulation:</a:t>
            </a:r>
          </a:p>
          <a:p>
            <a:pPr marL="1779783" lvl="1" indent="-571500" algn="just">
              <a:buFont typeface="Arial" panose="020B0604020202020204" pitchFamily="34" charset="0"/>
              <a:buChar char="•"/>
            </a:pPr>
            <a:r>
              <a:rPr lang="en-IN" sz="3600" dirty="0"/>
              <a:t>The fields of a class can be made read-only or write-only</a:t>
            </a:r>
            <a:r>
              <a:rPr lang="en-IN" sz="3600" dirty="0" smtClean="0"/>
              <a:t>.</a:t>
            </a:r>
          </a:p>
          <a:p>
            <a:pPr marL="1779783" lvl="1" indent="-571500" algn="just">
              <a:buFont typeface="Arial" panose="020B0604020202020204" pitchFamily="34" charset="0"/>
              <a:buChar char="•"/>
            </a:pPr>
            <a:r>
              <a:rPr lang="en-IN" sz="3600" dirty="0" smtClean="0"/>
              <a:t>A </a:t>
            </a:r>
            <a:r>
              <a:rPr lang="en-IN" sz="3600" dirty="0"/>
              <a:t>class can have total control over what is stored in its fields</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users of a class do not know how the class stores its data. A class can change the data type of a field and users of the class do not need to change any of their code.</a:t>
            </a:r>
            <a:endParaRPr lang="en-IN" sz="3600" dirty="0" smtClean="0"/>
          </a:p>
        </p:txBody>
      </p:sp>
      <p:cxnSp>
        <p:nvCxnSpPr>
          <p:cNvPr id="4" name="10 Conector recto"/>
          <p:cNvCxnSpPr/>
          <p:nvPr/>
        </p:nvCxnSpPr>
        <p:spPr>
          <a:xfrm flipV="1">
            <a:off x="1886648" y="2199030"/>
            <a:ext cx="4995556" cy="2425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28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Abstraction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5078313"/>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In </a:t>
            </a:r>
            <a:r>
              <a:rPr lang="en-IN" sz="3600" dirty="0"/>
              <a:t>Object-oriented programming, abstraction is a process of hiding the implementation details from the user, only the functionality will be provided to the user. In other words, the user will have the information on what the object does instead of how it does it</a:t>
            </a:r>
            <a:r>
              <a:rPr lang="en-IN" sz="3600" dirty="0" smtClean="0"/>
              <a:t>.</a:t>
            </a:r>
          </a:p>
          <a:p>
            <a:pPr marL="571500" indent="-571500" algn="just">
              <a:buFont typeface="Arial" panose="020B0604020202020204" pitchFamily="34" charset="0"/>
              <a:buChar char="•"/>
            </a:pPr>
            <a:r>
              <a:rPr lang="en-IN" sz="3600" dirty="0"/>
              <a:t>For example, when you consider the case of e-mail, complex details such as what happens as soon as you send an e-mail, the protocol your e-mail server uses are hidden from the user. Therefore, to send an e-mail you just need to type the content, mention the address of the receiver, and click send</a:t>
            </a:r>
            <a:r>
              <a:rPr lang="en-IN" sz="3600" dirty="0" smtClean="0"/>
              <a:t>.</a:t>
            </a:r>
          </a:p>
          <a:p>
            <a:pPr marL="571500" indent="-571500" algn="just">
              <a:buFont typeface="Arial" panose="020B0604020202020204" pitchFamily="34" charset="0"/>
              <a:buChar char="•"/>
            </a:pPr>
            <a:r>
              <a:rPr lang="en-IN" sz="3600" dirty="0"/>
              <a:t>In Java, abstraction is achieved using Abstract </a:t>
            </a:r>
            <a:r>
              <a:rPr lang="en-IN" sz="3600" dirty="0" smtClean="0"/>
              <a:t>classes or Abstract Methods, </a:t>
            </a:r>
            <a:r>
              <a:rPr lang="en-IN" sz="3600" dirty="0"/>
              <a:t>and </a:t>
            </a:r>
            <a:r>
              <a:rPr lang="en-IN" sz="3600" dirty="0" smtClean="0"/>
              <a:t>Interfaces.</a:t>
            </a:r>
          </a:p>
          <a:p>
            <a:pPr marL="571500" indent="-571500" algn="just">
              <a:buFont typeface="Arial" panose="020B0604020202020204" pitchFamily="34" charset="0"/>
              <a:buChar char="•"/>
            </a:pPr>
            <a:r>
              <a:rPr lang="en-IN" sz="3600" dirty="0" smtClean="0"/>
              <a:t>We will learn more about abstract classes and interfaces in the next chapter, you will be able to make decision about when to use each.</a:t>
            </a:r>
            <a:endParaRPr lang="en-IN" sz="3600" dirty="0" smtClean="0"/>
          </a:p>
        </p:txBody>
      </p:sp>
      <p:cxnSp>
        <p:nvCxnSpPr>
          <p:cNvPr id="4" name="10 Conector recto"/>
          <p:cNvCxnSpPr/>
          <p:nvPr/>
        </p:nvCxnSpPr>
        <p:spPr>
          <a:xfrm flipV="1">
            <a:off x="1886648" y="2202745"/>
            <a:ext cx="4230471" cy="2054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8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Inheritance</a:t>
            </a:r>
          </a:p>
        </p:txBody>
      </p:sp>
      <p:sp>
        <p:nvSpPr>
          <p:cNvPr id="3" name="TextBox 2"/>
          <p:cNvSpPr txBox="1"/>
          <p:nvPr/>
        </p:nvSpPr>
        <p:spPr>
          <a:xfrm>
            <a:off x="2201683" y="3573429"/>
            <a:ext cx="10801201" cy="9325630"/>
          </a:xfrm>
          <a:prstGeom prst="rect">
            <a:avLst/>
          </a:prstGeom>
          <a:noFill/>
        </p:spPr>
        <p:txBody>
          <a:bodyPr wrap="square" rtlCol="0">
            <a:spAutoFit/>
          </a:bodyPr>
          <a:lstStyle/>
          <a:p>
            <a:pPr marL="571500" indent="-571500" algn="just">
              <a:buFont typeface="Arial" panose="020B0604020202020204" pitchFamily="34" charset="0"/>
              <a:buChar char="•"/>
            </a:pPr>
            <a:r>
              <a:rPr lang="en-IN" sz="3000" dirty="0"/>
              <a:t>Inheritance can be defined as the process where one class acquires the properties (methods and fields) of another. With the use of inheritance the information is made manageable in a hierarchical order</a:t>
            </a:r>
            <a:r>
              <a:rPr lang="en-IN" sz="3000" dirty="0" smtClean="0"/>
              <a:t>.</a:t>
            </a:r>
          </a:p>
          <a:p>
            <a:pPr marL="571500" indent="-571500" algn="just">
              <a:buFont typeface="Arial" panose="020B0604020202020204" pitchFamily="34" charset="0"/>
              <a:buChar char="•"/>
            </a:pPr>
            <a:r>
              <a:rPr lang="en-IN" sz="3000" dirty="0"/>
              <a:t>The class which inherits the properties of other is known as subclass (derived class, child class) and the class whose properties are inherited is known as superclass (base class, parent class</a:t>
            </a:r>
            <a:r>
              <a:rPr lang="en-IN" sz="3000" dirty="0" smtClean="0"/>
              <a:t>).</a:t>
            </a:r>
          </a:p>
          <a:p>
            <a:pPr marL="571500" indent="-571500" algn="just">
              <a:buFont typeface="Arial" panose="020B0604020202020204" pitchFamily="34" charset="0"/>
              <a:buChar char="•"/>
            </a:pPr>
            <a:r>
              <a:rPr lang="en-IN" sz="3000" dirty="0"/>
              <a:t>extends is the keyword used to inherit the properties of a class</a:t>
            </a:r>
            <a:r>
              <a:rPr lang="en-IN" sz="3000" dirty="0" smtClean="0"/>
              <a:t>.</a:t>
            </a:r>
          </a:p>
          <a:p>
            <a:pPr marL="571500" indent="-571500" algn="just">
              <a:buFont typeface="Arial" panose="020B0604020202020204" pitchFamily="34" charset="0"/>
              <a:buChar char="•"/>
            </a:pPr>
            <a:r>
              <a:rPr lang="en-IN" sz="3000" dirty="0"/>
              <a:t>With the use of the extends keyword, the subclasses will be able to inherit all the properties of the superclass except for the private properties of the superclass.</a:t>
            </a:r>
            <a:endParaRPr lang="en-IN" sz="3000" dirty="0" smtClean="0"/>
          </a:p>
          <a:p>
            <a:pPr marL="571500" indent="-571500" algn="just">
              <a:buFont typeface="Arial" panose="020B0604020202020204" pitchFamily="34" charset="0"/>
              <a:buChar char="•"/>
            </a:pPr>
            <a:r>
              <a:rPr lang="en-IN" sz="3000" dirty="0"/>
              <a:t>IS-A </a:t>
            </a:r>
            <a:r>
              <a:rPr lang="en-IN" sz="3000" dirty="0" smtClean="0"/>
              <a:t>Relationship: IS-A </a:t>
            </a:r>
            <a:r>
              <a:rPr lang="en-IN" sz="3000" dirty="0"/>
              <a:t>is a way of saying: This object is a type of that object</a:t>
            </a:r>
            <a:r>
              <a:rPr lang="en-IN" sz="3000" dirty="0" smtClean="0"/>
              <a:t>.</a:t>
            </a:r>
          </a:p>
          <a:p>
            <a:pPr marL="571500" indent="-571500" algn="just">
              <a:buFont typeface="Arial" panose="020B0604020202020204" pitchFamily="34" charset="0"/>
              <a:buChar char="•"/>
            </a:pPr>
            <a:r>
              <a:rPr lang="en-IN" sz="3000" dirty="0"/>
              <a:t>The </a:t>
            </a:r>
            <a:r>
              <a:rPr lang="en-IN" sz="3000" dirty="0" err="1"/>
              <a:t>instanceof</a:t>
            </a:r>
            <a:r>
              <a:rPr lang="en-IN" sz="3000" dirty="0"/>
              <a:t> </a:t>
            </a:r>
            <a:r>
              <a:rPr lang="en-IN" sz="3000" dirty="0" smtClean="0"/>
              <a:t>Keyword/operator lets you check the IS-A relationship between an object and a type.</a:t>
            </a:r>
          </a:p>
          <a:p>
            <a:pPr marL="571500" indent="-571500" algn="just">
              <a:buFont typeface="Arial" panose="020B0604020202020204" pitchFamily="34" charset="0"/>
              <a:buChar char="•"/>
            </a:pPr>
            <a:r>
              <a:rPr lang="en-IN" sz="3000" dirty="0"/>
              <a:t>These relationships are mainly based on the usage. This determines whether a certain class HAS-A certain thing. This relationship helps to reduce duplication of code as well as </a:t>
            </a:r>
            <a:r>
              <a:rPr lang="en-IN" sz="3000" dirty="0" smtClean="0"/>
              <a:t>bugs (we will learn more in next chapter).</a:t>
            </a:r>
            <a:endParaRPr lang="en-IN" sz="3000" dirty="0" smtClean="0"/>
          </a:p>
        </p:txBody>
      </p:sp>
      <p:cxnSp>
        <p:nvCxnSpPr>
          <p:cNvPr id="4" name="10 Conector recto"/>
          <p:cNvCxnSpPr/>
          <p:nvPr/>
        </p:nvCxnSpPr>
        <p:spPr>
          <a:xfrm flipV="1">
            <a:off x="1886648" y="2203182"/>
            <a:ext cx="4140461" cy="2010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13452934" y="4029495"/>
            <a:ext cx="10136745" cy="8413498"/>
          </a:xfrm>
          <a:prstGeom prst="rect">
            <a:avLst/>
          </a:prstGeom>
        </p:spPr>
      </p:pic>
    </p:spTree>
    <p:extLst>
      <p:ext uri="{BB962C8B-B14F-4D97-AF65-F5344CB8AC3E}">
        <p14:creationId xmlns:p14="http://schemas.microsoft.com/office/powerpoint/2010/main" val="211850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165191</TotalTime>
  <Words>1644</Words>
  <Application>Microsoft Macintosh PowerPoint</Application>
  <PresentationFormat>Custom</PresentationFormat>
  <Paragraphs>99</Paragraphs>
  <Slides>14</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12307</cp:revision>
  <dcterms:created xsi:type="dcterms:W3CDTF">2014-07-01T16:42:18Z</dcterms:created>
  <dcterms:modified xsi:type="dcterms:W3CDTF">2017-10-10T17:21:55Z</dcterms:modified>
</cp:coreProperties>
</file>