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2"/>
  </p:notesMasterIdLst>
  <p:handoutMasterIdLst>
    <p:handoutMasterId r:id="rId13"/>
  </p:handoutMasterIdLst>
  <p:sldIdLst>
    <p:sldId id="793" r:id="rId2"/>
    <p:sldId id="804" r:id="rId3"/>
    <p:sldId id="887" r:id="rId4"/>
    <p:sldId id="884" r:id="rId5"/>
    <p:sldId id="877" r:id="rId6"/>
    <p:sldId id="890" r:id="rId7"/>
    <p:sldId id="889" r:id="rId8"/>
    <p:sldId id="891" r:id="rId9"/>
    <p:sldId id="849" r:id="rId10"/>
    <p:sldId id="794" r:id="rId11"/>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14/10/17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14/10/17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420819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5</a:t>
            </a:fld>
            <a:endParaRPr lang="es-MX"/>
          </a:p>
        </p:txBody>
      </p:sp>
    </p:spTree>
    <p:extLst>
      <p:ext uri="{BB962C8B-B14F-4D97-AF65-F5344CB8AC3E}">
        <p14:creationId xmlns:p14="http://schemas.microsoft.com/office/powerpoint/2010/main" val="2065543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165615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36517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1184950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109692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CompleteJavaTraining/JavaEssentials/tree/master/Code/COREJ1-Chapter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5</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Object Oriented Programming with Java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-2</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10</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26070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Static VS Dynamic Polymorphism</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Constructors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this or super</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Final &amp; static</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Abstract class and Interface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Composition, inheritance, and delegation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SOLID principles</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Static VS Dynamic Polymorphism</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8308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a:t>Static Polymorphism also known as compile time polymorphism. Polymorphism that is resolved during compiler time is known as static polymorphism. Method overloading is an example of compile time polymorphism.</a:t>
            </a:r>
            <a:endParaRPr lang="en-US" sz="3600" dirty="0" smtClean="0"/>
          </a:p>
          <a:p>
            <a:pPr marL="571500" indent="-571500">
              <a:buFont typeface="Arial" panose="020B0604020202020204" pitchFamily="34" charset="0"/>
              <a:buChar char="•"/>
            </a:pPr>
            <a:r>
              <a:rPr lang="en-US" sz="3600" dirty="0"/>
              <a:t>Dynamic Polymorphism also known as runtime polymorphism. It is also known as Dynamic Method Dispatch. Dynamic polymorphism is a process in which a call to an overridden method is resolved at runtime, </a:t>
            </a:r>
            <a:r>
              <a:rPr lang="en-US" sz="3600" dirty="0" smtClean="0"/>
              <a:t>that's </a:t>
            </a:r>
            <a:r>
              <a:rPr lang="en-US" sz="3600" dirty="0"/>
              <a:t>why it is called runtime polymorphism. When an overridden method is called through a reference of parent class, then type of the object determines which method is to be executed. Thus, this determination is made at run time.</a:t>
            </a:r>
            <a:endParaRPr lang="en-US" sz="3600" dirty="0" smtClean="0"/>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187441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910523"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Constructors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9571851"/>
          </a:xfrm>
          <a:prstGeom prst="rect">
            <a:avLst/>
          </a:prstGeom>
          <a:noFill/>
        </p:spPr>
        <p:txBody>
          <a:bodyPr wrap="square" rtlCol="0">
            <a:spAutoFit/>
          </a:bodyPr>
          <a:lstStyle/>
          <a:p>
            <a:pPr marL="571500" indent="-571500" algn="just">
              <a:buFont typeface="Arial" panose="020B0604020202020204" pitchFamily="34" charset="0"/>
              <a:buChar char="•"/>
            </a:pPr>
            <a:r>
              <a:rPr lang="en-IN" sz="2800" dirty="0"/>
              <a:t>Constructor is a block of code that initializes the newly created object. A constructor resembles an instance method in java but it’s not a method as it doesn’t have a return type. In short constructor and method are different(More on this at the end of this guide). People often refer constructor as special type of method in Java</a:t>
            </a:r>
            <a:r>
              <a:rPr lang="en-IN" sz="2800" dirty="0" smtClean="0"/>
              <a:t>.</a:t>
            </a:r>
            <a:r>
              <a:rPr lang="en-IN" sz="2800" dirty="0"/>
              <a:t> Constructor has same name as the </a:t>
            </a:r>
            <a:r>
              <a:rPr lang="en-IN" sz="2800" dirty="0" smtClean="0"/>
              <a:t>class.</a:t>
            </a:r>
          </a:p>
          <a:p>
            <a:pPr marL="571500" indent="-571500" algn="just">
              <a:buFont typeface="Arial" panose="020B0604020202020204" pitchFamily="34" charset="0"/>
              <a:buChar char="•"/>
            </a:pPr>
            <a:r>
              <a:rPr lang="en-IN" sz="2800" dirty="0"/>
              <a:t>If you do not implement any constructor in your class, Java compiler inserts a default constructor into your code on your behalf. This constructor is known as default constructor. You would not find it in your source code(the java file) as it would be inserted into the code during compilation and exists in .class file</a:t>
            </a:r>
            <a:r>
              <a:rPr lang="en-IN" sz="2800" dirty="0" smtClean="0"/>
              <a:t>. </a:t>
            </a:r>
            <a:r>
              <a:rPr lang="en-IN" sz="2800" b="1" dirty="0"/>
              <a:t>NOTE:</a:t>
            </a:r>
            <a:r>
              <a:rPr lang="en-IN" sz="2800" dirty="0"/>
              <a:t> </a:t>
            </a:r>
            <a:r>
              <a:rPr lang="en-IN" sz="2800" i="1" dirty="0"/>
              <a:t>If you implement any constructor then you no longer receive a default constructor from Java compiler</a:t>
            </a:r>
            <a:r>
              <a:rPr lang="en-IN" sz="2800" i="1" dirty="0" smtClean="0"/>
              <a:t>.</a:t>
            </a:r>
          </a:p>
          <a:p>
            <a:pPr marL="571500" indent="-571500" algn="just">
              <a:buFont typeface="Arial" panose="020B0604020202020204" pitchFamily="34" charset="0"/>
              <a:buChar char="•"/>
            </a:pPr>
            <a:r>
              <a:rPr lang="en-IN" sz="2800" dirty="0"/>
              <a:t>Constructor with no arguments is known as </a:t>
            </a:r>
            <a:r>
              <a:rPr lang="en-IN" sz="2800" b="1" i="1" dirty="0"/>
              <a:t>no-</a:t>
            </a:r>
            <a:r>
              <a:rPr lang="en-IN" sz="2800" b="1" i="1" dirty="0" err="1"/>
              <a:t>arg</a:t>
            </a:r>
            <a:r>
              <a:rPr lang="en-IN" sz="2800" dirty="0"/>
              <a:t> constructor. The signature is same as default constructor, however body can have any code unlike default constructor where the body of the constructor is empty</a:t>
            </a:r>
            <a:r>
              <a:rPr lang="en-IN" sz="2800" dirty="0" smtClean="0"/>
              <a:t>.</a:t>
            </a:r>
          </a:p>
          <a:p>
            <a:pPr marL="571500" indent="-571500" algn="just">
              <a:buFont typeface="Arial" panose="020B0604020202020204" pitchFamily="34" charset="0"/>
              <a:buChar char="•"/>
            </a:pPr>
            <a:r>
              <a:rPr lang="en-IN" sz="2800" dirty="0"/>
              <a:t>Constructor with arguments(or you can say parameters) is known as Parameterized constructor</a:t>
            </a:r>
            <a:r>
              <a:rPr lang="en-IN" sz="2800" dirty="0" smtClean="0"/>
              <a:t>.</a:t>
            </a:r>
          </a:p>
          <a:p>
            <a:pPr marL="571500" indent="-571500" algn="just">
              <a:buFont typeface="Arial" panose="020B0604020202020204" pitchFamily="34" charset="0"/>
              <a:buChar char="•"/>
            </a:pPr>
            <a:r>
              <a:rPr lang="en-IN" sz="2800" dirty="0"/>
              <a:t>When A constructor calls another constructor of same class then this is called constructor chaining</a:t>
            </a:r>
            <a:r>
              <a:rPr lang="en-IN" sz="2800" dirty="0" smtClean="0"/>
              <a:t>.</a:t>
            </a:r>
          </a:p>
          <a:p>
            <a:pPr marL="571500" indent="-571500" algn="just">
              <a:buFont typeface="Arial" panose="020B0604020202020204" pitchFamily="34" charset="0"/>
              <a:buChar char="•"/>
            </a:pPr>
            <a:r>
              <a:rPr lang="en-IN" sz="2800" dirty="0"/>
              <a:t>Whenever a child class constructor gets invoked it implicitly invokes the constructor of parent class. You can also say that the compiler inserts a super(); statement at the beginning of child class constructor</a:t>
            </a:r>
            <a:r>
              <a:rPr lang="en-IN" sz="2800" dirty="0" smtClean="0"/>
              <a:t>.</a:t>
            </a:r>
          </a:p>
          <a:p>
            <a:pPr marL="571500" indent="-571500" algn="just">
              <a:buFont typeface="Arial" panose="020B0604020202020204" pitchFamily="34" charset="0"/>
              <a:buChar char="•"/>
            </a:pPr>
            <a:r>
              <a:rPr lang="en-IN" sz="2800" dirty="0"/>
              <a:t>A copy constructor is used for copying the values of one object to another object</a:t>
            </a:r>
            <a:r>
              <a:rPr lang="en-IN" sz="2800" dirty="0" smtClean="0"/>
              <a:t>.</a:t>
            </a:r>
          </a:p>
          <a:p>
            <a:pPr marL="571500" indent="-571500" algn="just">
              <a:buFont typeface="Arial" panose="020B0604020202020204" pitchFamily="34" charset="0"/>
              <a:buChar char="•"/>
            </a:pPr>
            <a:r>
              <a:rPr lang="en-IN" sz="2800" dirty="0"/>
              <a:t>Difference between Constructor and </a:t>
            </a:r>
            <a:r>
              <a:rPr lang="en-IN" sz="2800" dirty="0" smtClean="0"/>
              <a:t>Method:</a:t>
            </a:r>
          </a:p>
          <a:p>
            <a:pPr marL="1779783" lvl="1" indent="-571500" algn="just">
              <a:buFont typeface="Arial" panose="020B0604020202020204" pitchFamily="34" charset="0"/>
              <a:buChar char="•"/>
            </a:pPr>
            <a:r>
              <a:rPr lang="en-IN" sz="2800" dirty="0"/>
              <a:t>The purpose of constructor is to initialize the object of a class while the purpose of a method is to perform a task by executing java code</a:t>
            </a:r>
            <a:r>
              <a:rPr lang="en-IN" sz="2800" dirty="0" smtClean="0"/>
              <a:t>.</a:t>
            </a:r>
          </a:p>
          <a:p>
            <a:pPr marL="1779783" lvl="1" indent="-571500" algn="just">
              <a:buFont typeface="Arial" panose="020B0604020202020204" pitchFamily="34" charset="0"/>
              <a:buChar char="•"/>
            </a:pPr>
            <a:r>
              <a:rPr lang="en-IN" sz="2800" dirty="0" smtClean="0"/>
              <a:t>Constructors </a:t>
            </a:r>
            <a:r>
              <a:rPr lang="en-IN" sz="2800" dirty="0"/>
              <a:t>cannot be abstract, final, static and synchronised while methods can be</a:t>
            </a:r>
            <a:r>
              <a:rPr lang="en-IN" sz="2800" dirty="0" smtClean="0"/>
              <a:t>.</a:t>
            </a:r>
          </a:p>
          <a:p>
            <a:pPr marL="1779783" lvl="1" indent="-571500" algn="just">
              <a:buFont typeface="Arial" panose="020B0604020202020204" pitchFamily="34" charset="0"/>
              <a:buChar char="•"/>
            </a:pPr>
            <a:r>
              <a:rPr lang="en-IN" sz="2800" dirty="0" smtClean="0"/>
              <a:t>Constructors </a:t>
            </a:r>
            <a:r>
              <a:rPr lang="en-IN" sz="2800" dirty="0"/>
              <a:t>do not have return types while methods </a:t>
            </a:r>
            <a:r>
              <a:rPr lang="en-IN" sz="2800" dirty="0" smtClean="0"/>
              <a:t>do (because they return the object of the class).</a:t>
            </a:r>
          </a:p>
          <a:p>
            <a:pPr marL="571500" indent="-571500" algn="just">
              <a:buFont typeface="Arial" panose="020B0604020202020204" pitchFamily="34" charset="0"/>
              <a:buChar char="•"/>
            </a:pPr>
            <a:r>
              <a:rPr lang="en-IN" sz="2800" dirty="0"/>
              <a:t>The use of private constructor is to serve singleton classes. A singleton class is one which limits the number of objects creation to one. Using private constructor we can ensure that no more than one object can be created at a time. By providing a private constructor you prevent class instances from being created in any place other than this very class.</a:t>
            </a:r>
            <a:endParaRPr lang="en-IN" sz="2800" dirty="0" smtClean="0"/>
          </a:p>
        </p:txBody>
      </p:sp>
      <p:cxnSp>
        <p:nvCxnSpPr>
          <p:cNvPr id="4" name="10 Conector recto"/>
          <p:cNvCxnSpPr/>
          <p:nvPr/>
        </p:nvCxnSpPr>
        <p:spPr>
          <a:xfrm flipV="1">
            <a:off x="1886648" y="2200564"/>
            <a:ext cx="4680521" cy="2272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3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f</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inal and static members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9325630"/>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a:t>The Java programming language supports static methods as well as static variables. Static methods, which have the static modifier in their declarations, should be invoked with the class name, without the need for creating an instance of the </a:t>
            </a:r>
            <a:r>
              <a:rPr lang="en-IN" sz="3000" dirty="0" smtClean="0"/>
              <a:t>class.</a:t>
            </a:r>
          </a:p>
          <a:p>
            <a:pPr marL="571500" indent="-571500" algn="just">
              <a:buFont typeface="Arial" panose="020B0604020202020204" pitchFamily="34" charset="0"/>
              <a:buChar char="•"/>
            </a:pPr>
            <a:r>
              <a:rPr lang="en-IN" sz="3000" dirty="0"/>
              <a:t>Note: You can also refer to static methods with an object reference, but this is discouraged because it does not make it clear that they are class methods</a:t>
            </a:r>
            <a:r>
              <a:rPr lang="en-IN" sz="3000" dirty="0" smtClean="0"/>
              <a:t>.</a:t>
            </a:r>
          </a:p>
          <a:p>
            <a:pPr marL="571500" indent="-571500" algn="just">
              <a:buFont typeface="Arial" panose="020B0604020202020204" pitchFamily="34" charset="0"/>
              <a:buChar char="•"/>
            </a:pPr>
            <a:r>
              <a:rPr lang="en-IN" sz="3000" dirty="0" smtClean="0"/>
              <a:t>Static member are also called as “class methods” because they are available directly on the class and you do not an object of the class to call them. Here are some rules regarding static members:</a:t>
            </a:r>
          </a:p>
          <a:p>
            <a:pPr marL="1779783" lvl="1" indent="-571500" algn="just">
              <a:buFont typeface="Arial" panose="020B0604020202020204" pitchFamily="34" charset="0"/>
              <a:buChar char="•"/>
            </a:pPr>
            <a:r>
              <a:rPr lang="en-IN" sz="3000" dirty="0"/>
              <a:t>Instance methods can access instance variables and instance methods directly</a:t>
            </a:r>
            <a:r>
              <a:rPr lang="en-IN" sz="3000" dirty="0" smtClean="0"/>
              <a:t>.</a:t>
            </a:r>
          </a:p>
          <a:p>
            <a:pPr marL="1779783" lvl="1" indent="-571500" algn="just">
              <a:buFont typeface="Arial" panose="020B0604020202020204" pitchFamily="34" charset="0"/>
              <a:buChar char="•"/>
            </a:pPr>
            <a:r>
              <a:rPr lang="en-IN" sz="3000" dirty="0" smtClean="0"/>
              <a:t>Instance </a:t>
            </a:r>
            <a:r>
              <a:rPr lang="en-IN" sz="3000" dirty="0"/>
              <a:t>methods can access class variables and class methods directly</a:t>
            </a:r>
            <a:r>
              <a:rPr lang="en-IN" sz="3000" dirty="0" smtClean="0"/>
              <a:t>.</a:t>
            </a:r>
          </a:p>
          <a:p>
            <a:pPr marL="1779783" lvl="1" indent="-571500" algn="just">
              <a:buFont typeface="Arial" panose="020B0604020202020204" pitchFamily="34" charset="0"/>
              <a:buChar char="•"/>
            </a:pPr>
            <a:r>
              <a:rPr lang="en-IN" sz="3000" dirty="0" smtClean="0"/>
              <a:t>Class </a:t>
            </a:r>
            <a:r>
              <a:rPr lang="en-IN" sz="3000" dirty="0"/>
              <a:t>methods can access class variables and class methods directly</a:t>
            </a:r>
            <a:r>
              <a:rPr lang="en-IN" sz="3000" dirty="0" smtClean="0"/>
              <a:t>.</a:t>
            </a:r>
          </a:p>
          <a:p>
            <a:pPr marL="1779783" lvl="1" indent="-571500" algn="just">
              <a:buFont typeface="Arial" panose="020B0604020202020204" pitchFamily="34" charset="0"/>
              <a:buChar char="•"/>
            </a:pPr>
            <a:r>
              <a:rPr lang="en-IN" sz="3000" dirty="0" smtClean="0"/>
              <a:t>Class </a:t>
            </a:r>
            <a:r>
              <a:rPr lang="en-IN" sz="3000" dirty="0"/>
              <a:t>methods cannot access instance variables or instance methods directly—they must use an object reference. Also, class methods cannot use the this keyword as there is no instance for this to refer to</a:t>
            </a:r>
            <a:r>
              <a:rPr lang="en-IN" sz="3000" dirty="0" smtClean="0"/>
              <a:t>.</a:t>
            </a:r>
          </a:p>
          <a:p>
            <a:pPr marL="571500" indent="-571500" algn="just">
              <a:buFont typeface="Arial" panose="020B0604020202020204" pitchFamily="34" charset="0"/>
              <a:buChar char="•"/>
            </a:pPr>
            <a:r>
              <a:rPr lang="en-IN" sz="3000" dirty="0"/>
              <a:t>The static modifier, in combination with the final modifier, is also used to define constants. The final modifier indicates that the value of this field cannot change</a:t>
            </a:r>
            <a:r>
              <a:rPr lang="en-IN" sz="3000" dirty="0" smtClean="0"/>
              <a:t>.</a:t>
            </a:r>
          </a:p>
          <a:p>
            <a:pPr marL="571500" indent="-571500" algn="just">
              <a:buFont typeface="Arial" panose="020B0604020202020204" pitchFamily="34" charset="0"/>
              <a:buChar char="•"/>
            </a:pPr>
            <a:r>
              <a:rPr lang="en-IN" sz="3000" dirty="0"/>
              <a:t>Constants defined in this way cannot be reassigned, and it is a compile-time error if your program tries to do so. By convention, the names of constant values are spelled in uppercase letters. If the name is composed of more than one word, the words are separated by an underscore </a:t>
            </a:r>
            <a:r>
              <a:rPr lang="en-IN" sz="3000" dirty="0" smtClean="0"/>
              <a:t>(_).</a:t>
            </a:r>
          </a:p>
          <a:p>
            <a:pPr marL="571500" indent="-571500" algn="just">
              <a:buFont typeface="Arial" panose="020B0604020202020204" pitchFamily="34" charset="0"/>
              <a:buChar char="•"/>
            </a:pPr>
            <a:r>
              <a:rPr lang="en-IN" sz="3000" dirty="0"/>
              <a:t>Note: If a primitive type or a string is defined as a constant and the value is known at compile time, the compiler replaces the constant name everywhere in the code with its value. This is called a compile-time constant. If the value of the constant in the outside world changes (for example, if it is legislated that pi actually should be 3.975), you will need to recompile any classes that use this constant to get the current value.</a:t>
            </a:r>
            <a:endParaRPr lang="en-IN" sz="3000" dirty="0" smtClean="0"/>
          </a:p>
        </p:txBody>
      </p:sp>
      <p:cxnSp>
        <p:nvCxnSpPr>
          <p:cNvPr id="4" name="10 Conector recto"/>
          <p:cNvCxnSpPr/>
          <p:nvPr/>
        </p:nvCxnSpPr>
        <p:spPr>
          <a:xfrm flipV="1">
            <a:off x="1886648" y="2181110"/>
            <a:ext cx="8685966" cy="4217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28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Abstract classes and interfaces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0838"/>
            <a:ext cx="10801201" cy="5245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8099516"/>
              </p:ext>
            </p:extLst>
          </p:nvPr>
        </p:nvGraphicFramePr>
        <p:xfrm>
          <a:off x="1886647" y="2871975"/>
          <a:ext cx="20612292" cy="8046720"/>
        </p:xfrm>
        <a:graphic>
          <a:graphicData uri="http://schemas.openxmlformats.org/drawingml/2006/table">
            <a:tbl>
              <a:tblPr firstRow="1" bandRow="1">
                <a:tableStyleId>{5C22544A-7EE6-4342-B048-85BDC9FD1C3A}</a:tableStyleId>
              </a:tblPr>
              <a:tblGrid>
                <a:gridCol w="10306146"/>
                <a:gridCol w="10306146"/>
              </a:tblGrid>
              <a:tr h="370840">
                <a:tc>
                  <a:txBody>
                    <a:bodyPr/>
                    <a:lstStyle/>
                    <a:p>
                      <a:r>
                        <a:rPr lang="en-US" sz="5400" dirty="0" smtClean="0"/>
                        <a:t>Abstract Class</a:t>
                      </a:r>
                      <a:endParaRPr lang="en-US" sz="5400" dirty="0"/>
                    </a:p>
                  </a:txBody>
                  <a:tcPr/>
                </a:tc>
                <a:tc>
                  <a:txBody>
                    <a:bodyPr/>
                    <a:lstStyle/>
                    <a:p>
                      <a:r>
                        <a:rPr lang="en-US" sz="5400" dirty="0" smtClean="0"/>
                        <a:t>Interface</a:t>
                      </a:r>
                      <a:endParaRPr lang="en-US" sz="5400" dirty="0"/>
                    </a:p>
                  </a:txBody>
                  <a:tcPr/>
                </a:tc>
              </a:tr>
              <a:tr h="370840">
                <a:tc>
                  <a:txBody>
                    <a:bodyPr/>
                    <a:lstStyle/>
                    <a:p>
                      <a:r>
                        <a:rPr lang="en-US" sz="3600" dirty="0" smtClean="0"/>
                        <a:t>An abstract class can extend only one class or one abstract class at a time.</a:t>
                      </a:r>
                      <a:endParaRPr lang="en-US" sz="3600" dirty="0"/>
                    </a:p>
                  </a:txBody>
                  <a:tcPr/>
                </a:tc>
                <a:tc>
                  <a:txBody>
                    <a:bodyPr/>
                    <a:lstStyle/>
                    <a:p>
                      <a:r>
                        <a:rPr lang="en-US" sz="3600" dirty="0" smtClean="0"/>
                        <a:t>An interface can extend any number of interfaces at a time.</a:t>
                      </a:r>
                      <a:endParaRPr lang="en-US" sz="3600" dirty="0"/>
                    </a:p>
                  </a:txBody>
                  <a:tcPr/>
                </a:tc>
              </a:tr>
              <a:tr h="370840">
                <a:tc>
                  <a:txBody>
                    <a:bodyPr/>
                    <a:lstStyle/>
                    <a:p>
                      <a:r>
                        <a:rPr lang="en-US" sz="3600" b="0" i="0" kern="1200" dirty="0" smtClean="0">
                          <a:solidFill>
                            <a:schemeClr val="dk1"/>
                          </a:solidFill>
                          <a:effectLst/>
                          <a:latin typeface="+mn-lt"/>
                          <a:ea typeface="+mn-ea"/>
                          <a:cs typeface="+mn-cs"/>
                        </a:rPr>
                        <a:t>An abstract class can extend another concrete (regular) class or abstract class.</a:t>
                      </a:r>
                      <a:endParaRPr lang="en-US" sz="3600" dirty="0"/>
                    </a:p>
                  </a:txBody>
                  <a:tcPr/>
                </a:tc>
                <a:tc>
                  <a:txBody>
                    <a:bodyPr/>
                    <a:lstStyle/>
                    <a:p>
                      <a:r>
                        <a:rPr lang="en-US" sz="3600" b="0" i="0" kern="1200" dirty="0" smtClean="0">
                          <a:solidFill>
                            <a:schemeClr val="dk1"/>
                          </a:solidFill>
                          <a:effectLst/>
                          <a:latin typeface="+mn-lt"/>
                          <a:ea typeface="+mn-ea"/>
                          <a:cs typeface="+mn-cs"/>
                        </a:rPr>
                        <a:t>An interface can only extend another interface.</a:t>
                      </a:r>
                      <a:endParaRPr lang="en-US" sz="3600" dirty="0"/>
                    </a:p>
                  </a:txBody>
                  <a:tcPr/>
                </a:tc>
              </a:tr>
              <a:tr h="370840">
                <a:tc>
                  <a:txBody>
                    <a:bodyPr/>
                    <a:lstStyle/>
                    <a:p>
                      <a:r>
                        <a:rPr lang="en-US" sz="3600" b="0" i="0" kern="1200" dirty="0" smtClean="0">
                          <a:solidFill>
                            <a:schemeClr val="dk1"/>
                          </a:solidFill>
                          <a:effectLst/>
                          <a:latin typeface="+mn-lt"/>
                          <a:ea typeface="+mn-ea"/>
                          <a:cs typeface="+mn-cs"/>
                        </a:rPr>
                        <a:t>An abstract class can have both abstract and concrete methods.</a:t>
                      </a:r>
                      <a:endParaRPr lang="en-US" sz="3600" dirty="0"/>
                    </a:p>
                  </a:txBody>
                  <a:tcPr/>
                </a:tc>
                <a:tc>
                  <a:txBody>
                    <a:bodyPr/>
                    <a:lstStyle/>
                    <a:p>
                      <a:r>
                        <a:rPr lang="en-US" sz="3600" b="0" i="0" kern="1200" dirty="0" smtClean="0">
                          <a:solidFill>
                            <a:schemeClr val="dk1"/>
                          </a:solidFill>
                          <a:effectLst/>
                          <a:latin typeface="+mn-lt"/>
                          <a:ea typeface="+mn-ea"/>
                          <a:cs typeface="+mn-cs"/>
                        </a:rPr>
                        <a:t>An interface can have only abstract methods.</a:t>
                      </a:r>
                      <a:endParaRPr lang="en-US" sz="3600" dirty="0"/>
                    </a:p>
                  </a:txBody>
                  <a:tcPr/>
                </a:tc>
              </a:tr>
              <a:tr h="370840">
                <a:tc>
                  <a:txBody>
                    <a:bodyPr/>
                    <a:lstStyle/>
                    <a:p>
                      <a:r>
                        <a:rPr lang="en-US" sz="3600" dirty="0" smtClean="0"/>
                        <a:t>In abstract class keyword “abstract” is mandatory to declare a method as an abstract.</a:t>
                      </a:r>
                      <a:endParaRPr lang="en-US" sz="3600" dirty="0"/>
                    </a:p>
                  </a:txBody>
                  <a:tcPr/>
                </a:tc>
                <a:tc>
                  <a:txBody>
                    <a:bodyPr/>
                    <a:lstStyle/>
                    <a:p>
                      <a:r>
                        <a:rPr lang="en-US" sz="3600" b="0" i="0" kern="1200" dirty="0" smtClean="0">
                          <a:solidFill>
                            <a:schemeClr val="dk1"/>
                          </a:solidFill>
                          <a:effectLst/>
                          <a:latin typeface="+mn-lt"/>
                          <a:ea typeface="+mn-ea"/>
                          <a:cs typeface="+mn-cs"/>
                        </a:rPr>
                        <a:t>In an interface keyword “abstract” is optional to declare a method as an abstract.</a:t>
                      </a:r>
                      <a:endParaRPr lang="en-US" sz="3600" dirty="0"/>
                    </a:p>
                  </a:txBody>
                  <a:tcPr/>
                </a:tc>
              </a:tr>
              <a:tr h="370840">
                <a:tc>
                  <a:txBody>
                    <a:bodyPr/>
                    <a:lstStyle/>
                    <a:p>
                      <a:r>
                        <a:rPr lang="en-US" sz="3600" b="0" i="0" kern="1200" dirty="0" smtClean="0">
                          <a:solidFill>
                            <a:schemeClr val="dk1"/>
                          </a:solidFill>
                          <a:effectLst/>
                          <a:latin typeface="+mn-lt"/>
                          <a:ea typeface="+mn-ea"/>
                          <a:cs typeface="+mn-cs"/>
                        </a:rPr>
                        <a:t>An abstract class can have protected and public abstract methods.</a:t>
                      </a:r>
                      <a:endParaRPr lang="en-US" sz="3600" dirty="0"/>
                    </a:p>
                  </a:txBody>
                  <a:tcPr/>
                </a:tc>
                <a:tc>
                  <a:txBody>
                    <a:bodyPr/>
                    <a:lstStyle/>
                    <a:p>
                      <a:r>
                        <a:rPr lang="en-US" sz="3600" b="0" i="0" kern="1200" dirty="0" smtClean="0">
                          <a:solidFill>
                            <a:schemeClr val="dk1"/>
                          </a:solidFill>
                          <a:effectLst/>
                          <a:latin typeface="+mn-lt"/>
                          <a:ea typeface="+mn-ea"/>
                          <a:cs typeface="+mn-cs"/>
                        </a:rPr>
                        <a:t>An interface can have only have public abstract methods.</a:t>
                      </a:r>
                      <a:endParaRPr lang="en-US" sz="3600" dirty="0"/>
                    </a:p>
                  </a:txBody>
                  <a:tcPr/>
                </a:tc>
              </a:tr>
              <a:tr h="370840">
                <a:tc>
                  <a:txBody>
                    <a:bodyPr/>
                    <a:lstStyle/>
                    <a:p>
                      <a:r>
                        <a:rPr lang="en-US" sz="3600" dirty="0" smtClean="0"/>
                        <a:t>An abstract class can have static, final or static final variable with any access specifier.</a:t>
                      </a:r>
                      <a:endParaRPr lang="en-US" sz="3600" dirty="0"/>
                    </a:p>
                  </a:txBody>
                  <a:tcPr/>
                </a:tc>
                <a:tc>
                  <a:txBody>
                    <a:bodyPr/>
                    <a:lstStyle/>
                    <a:p>
                      <a:r>
                        <a:rPr lang="en-US" sz="3600" b="0" i="0" kern="1200" dirty="0" smtClean="0">
                          <a:solidFill>
                            <a:schemeClr val="dk1"/>
                          </a:solidFill>
                          <a:effectLst/>
                          <a:latin typeface="+mn-lt"/>
                          <a:ea typeface="+mn-ea"/>
                          <a:cs typeface="+mn-cs"/>
                        </a:rPr>
                        <a:t>interface can only have public static final (constant) variable.</a:t>
                      </a:r>
                      <a:endParaRPr lang="en-US" sz="3600" dirty="0"/>
                    </a:p>
                  </a:txBody>
                  <a:tcPr/>
                </a:tc>
              </a:tr>
            </a:tbl>
          </a:graphicData>
        </a:graphic>
      </p:graphicFrame>
    </p:spTree>
    <p:extLst>
      <p:ext uri="{BB962C8B-B14F-4D97-AF65-F5344CB8AC3E}">
        <p14:creationId xmlns:p14="http://schemas.microsoft.com/office/powerpoint/2010/main" val="18498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497056"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Composition, Aggregation &amp; Delegation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4708981"/>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a:t>Delegation: When a type delegates some of it’s behaviour, responsibilities to another type, this is known as Delegation. Example the </a:t>
            </a:r>
            <a:r>
              <a:rPr lang="en-IN" sz="3000" dirty="0" smtClean="0"/>
              <a:t>Duck type </a:t>
            </a:r>
            <a:r>
              <a:rPr lang="en-IN" sz="3000" dirty="0"/>
              <a:t>delegates the </a:t>
            </a:r>
            <a:r>
              <a:rPr lang="en-IN" sz="3000" dirty="0" smtClean="0"/>
              <a:t>behaviour of Quack and Fly to Quack and Fly Types.</a:t>
            </a:r>
          </a:p>
          <a:p>
            <a:pPr marL="571500" indent="-571500" algn="just">
              <a:buFont typeface="Arial" panose="020B0604020202020204" pitchFamily="34" charset="0"/>
              <a:buChar char="•"/>
            </a:pPr>
            <a:r>
              <a:rPr lang="en-IN" sz="3000" dirty="0" smtClean="0"/>
              <a:t>Composition: You create types by combining types of different behaviour, example a Duck type is composed of behaviour types depending on it’s capabilities </a:t>
            </a:r>
            <a:r>
              <a:rPr lang="mr-IN" sz="3000" dirty="0" smtClean="0"/>
              <a:t>–</a:t>
            </a:r>
            <a:r>
              <a:rPr lang="en-IN" sz="3000" dirty="0" smtClean="0"/>
              <a:t> Quack is a behaviour and some Ducks have the ability to fly so you can add a Fly behaviour as well on </a:t>
            </a:r>
            <a:r>
              <a:rPr lang="en-IN" sz="3000" dirty="0" err="1" smtClean="0"/>
              <a:t>FlyingDuck</a:t>
            </a:r>
            <a:r>
              <a:rPr lang="en-IN" sz="3000" dirty="0" smtClean="0"/>
              <a:t> type.</a:t>
            </a:r>
          </a:p>
          <a:p>
            <a:pPr marL="571500" indent="-571500" algn="just">
              <a:buFont typeface="Arial" panose="020B0604020202020204" pitchFamily="34" charset="0"/>
              <a:buChar char="•"/>
            </a:pPr>
            <a:r>
              <a:rPr lang="en-IN" sz="3000" dirty="0" smtClean="0"/>
              <a:t>Aggregation: You create a complex type by aggregating basic types (or less complex types), example the </a:t>
            </a:r>
            <a:r>
              <a:rPr lang="en-US" sz="3000" dirty="0" smtClean="0"/>
              <a:t>Flock type is an aggregate of Ducks, and even if a Duck is destroyed, the flock is still active</a:t>
            </a:r>
            <a:r>
              <a:rPr lang="en-IN" sz="3000" dirty="0" smtClean="0"/>
              <a:t>.</a:t>
            </a:r>
          </a:p>
          <a:p>
            <a:pPr marL="571500" indent="-571500" algn="just">
              <a:buFont typeface="Arial" panose="020B0604020202020204" pitchFamily="34" charset="0"/>
              <a:buChar char="•"/>
            </a:pPr>
            <a:r>
              <a:rPr lang="en-IN" sz="3000" dirty="0" smtClean="0"/>
              <a:t>The advantage of using Object-Oriented Programming is that you can model your real world business objects/entities and define behaviour. Moreover you can use the design patterns invented in real world to solve the problems of your specific domain.</a:t>
            </a:r>
          </a:p>
        </p:txBody>
      </p:sp>
      <p:cxnSp>
        <p:nvCxnSpPr>
          <p:cNvPr id="4" name="10 Conector recto"/>
          <p:cNvCxnSpPr/>
          <p:nvPr/>
        </p:nvCxnSpPr>
        <p:spPr>
          <a:xfrm flipV="1">
            <a:off x="1886648" y="2155758"/>
            <a:ext cx="13906546" cy="6753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0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SOLID Principles of Object-Oriented Design</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50296"/>
            <a:ext cx="15031671" cy="7299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974971412"/>
              </p:ext>
            </p:extLst>
          </p:nvPr>
        </p:nvGraphicFramePr>
        <p:xfrm>
          <a:off x="1886647" y="2871975"/>
          <a:ext cx="20612292" cy="8503920"/>
        </p:xfrm>
        <a:graphic>
          <a:graphicData uri="http://schemas.openxmlformats.org/drawingml/2006/table">
            <a:tbl>
              <a:tblPr firstRow="1" bandRow="1">
                <a:tableStyleId>{5C22544A-7EE6-4342-B048-85BDC9FD1C3A}</a:tableStyleId>
              </a:tblPr>
              <a:tblGrid>
                <a:gridCol w="10306146"/>
                <a:gridCol w="10306146"/>
              </a:tblGrid>
              <a:tr h="370840">
                <a:tc>
                  <a:txBody>
                    <a:bodyPr/>
                    <a:lstStyle/>
                    <a:p>
                      <a:r>
                        <a:rPr lang="en-US" sz="5400" dirty="0" smtClean="0"/>
                        <a:t>Principal</a:t>
                      </a:r>
                      <a:endParaRPr lang="en-US" sz="5400" dirty="0"/>
                    </a:p>
                  </a:txBody>
                  <a:tcPr/>
                </a:tc>
                <a:tc>
                  <a:txBody>
                    <a:bodyPr/>
                    <a:lstStyle/>
                    <a:p>
                      <a:r>
                        <a:rPr lang="en-US" sz="5400" dirty="0" smtClean="0"/>
                        <a:t>Description</a:t>
                      </a:r>
                      <a:endParaRPr lang="en-US" sz="5400" dirty="0"/>
                    </a:p>
                  </a:txBody>
                  <a:tcPr/>
                </a:tc>
              </a:tr>
              <a:tr h="370840">
                <a:tc>
                  <a:txBody>
                    <a:bodyPr/>
                    <a:lstStyle/>
                    <a:p>
                      <a:r>
                        <a:rPr lang="en-US" sz="3600" dirty="0" smtClean="0"/>
                        <a:t>Single</a:t>
                      </a:r>
                      <a:r>
                        <a:rPr lang="en-US" sz="3600" baseline="0" dirty="0" smtClean="0"/>
                        <a:t> Responsibility Principle</a:t>
                      </a:r>
                      <a:endParaRPr lang="en-US" sz="3600" dirty="0"/>
                    </a:p>
                  </a:txBody>
                  <a:tcPr/>
                </a:tc>
                <a:tc>
                  <a:txBody>
                    <a:bodyPr/>
                    <a:lstStyle/>
                    <a:p>
                      <a:r>
                        <a:rPr lang="en-US" sz="3600" dirty="0" smtClean="0"/>
                        <a:t>a class should have only a single responsibility (i.e. changes to only one part of the software's specification should be able to affect the specification of the class)</a:t>
                      </a:r>
                      <a:endParaRPr lang="en-US" sz="3600" dirty="0"/>
                    </a:p>
                  </a:txBody>
                  <a:tcPr/>
                </a:tc>
              </a:tr>
              <a:tr h="370840">
                <a:tc>
                  <a:txBody>
                    <a:bodyPr/>
                    <a:lstStyle/>
                    <a:p>
                      <a:r>
                        <a:rPr lang="en-US" sz="3600" b="0" i="0" kern="1200" dirty="0" smtClean="0">
                          <a:solidFill>
                            <a:schemeClr val="dk1"/>
                          </a:solidFill>
                          <a:effectLst/>
                          <a:latin typeface="+mn-lt"/>
                          <a:ea typeface="+mn-ea"/>
                          <a:cs typeface="+mn-cs"/>
                        </a:rPr>
                        <a:t>Open Closed Principle</a:t>
                      </a:r>
                      <a:endParaRPr lang="en-US" sz="3600" dirty="0"/>
                    </a:p>
                  </a:txBody>
                  <a:tcPr/>
                </a:tc>
                <a:tc>
                  <a:txBody>
                    <a:bodyPr/>
                    <a:lstStyle/>
                    <a:p>
                      <a:r>
                        <a:rPr lang="en-US" sz="3600" dirty="0" smtClean="0"/>
                        <a:t>software entities … should be open for extension, but closed for modification.</a:t>
                      </a:r>
                      <a:endParaRPr lang="en-US" sz="3600" dirty="0"/>
                    </a:p>
                  </a:txBody>
                  <a:tcPr/>
                </a:tc>
              </a:tr>
              <a:tr h="370840">
                <a:tc>
                  <a:txBody>
                    <a:bodyPr/>
                    <a:lstStyle/>
                    <a:p>
                      <a:r>
                        <a:rPr lang="en-US" sz="3600" b="0" i="0" kern="1200" dirty="0" err="1" smtClean="0">
                          <a:solidFill>
                            <a:schemeClr val="dk1"/>
                          </a:solidFill>
                          <a:effectLst/>
                          <a:latin typeface="+mn-lt"/>
                          <a:ea typeface="+mn-ea"/>
                          <a:cs typeface="+mn-cs"/>
                        </a:rPr>
                        <a:t>Liskov’s</a:t>
                      </a:r>
                      <a:r>
                        <a:rPr lang="en-US" sz="3600" b="0" i="0" kern="1200" dirty="0" smtClean="0">
                          <a:solidFill>
                            <a:schemeClr val="dk1"/>
                          </a:solidFill>
                          <a:effectLst/>
                          <a:latin typeface="+mn-lt"/>
                          <a:ea typeface="+mn-ea"/>
                          <a:cs typeface="+mn-cs"/>
                        </a:rPr>
                        <a:t> Substitution Principle</a:t>
                      </a:r>
                      <a:endParaRPr lang="en-US" sz="3600" dirty="0"/>
                    </a:p>
                  </a:txBody>
                  <a:tcPr/>
                </a:tc>
                <a:tc>
                  <a:txBody>
                    <a:bodyPr/>
                    <a:lstStyle/>
                    <a:p>
                      <a:r>
                        <a:rPr lang="en-US" sz="3600" b="0" i="0" kern="1200" dirty="0" smtClean="0">
                          <a:solidFill>
                            <a:schemeClr val="dk1"/>
                          </a:solidFill>
                          <a:effectLst/>
                          <a:latin typeface="+mn-lt"/>
                          <a:ea typeface="+mn-ea"/>
                          <a:cs typeface="+mn-cs"/>
                        </a:rPr>
                        <a:t>objects in a program should be replaceable with instances of their subtypes without altering the correctness of that program</a:t>
                      </a:r>
                      <a:endParaRPr lang="en-US" sz="3600" dirty="0"/>
                    </a:p>
                  </a:txBody>
                  <a:tcPr/>
                </a:tc>
              </a:tr>
              <a:tr h="370840">
                <a:tc>
                  <a:txBody>
                    <a:bodyPr/>
                    <a:lstStyle/>
                    <a:p>
                      <a:r>
                        <a:rPr lang="en-US" sz="3600" dirty="0" smtClean="0"/>
                        <a:t>Interface Segregation Principle</a:t>
                      </a:r>
                      <a:endParaRPr lang="en-US" sz="3600" dirty="0"/>
                    </a:p>
                  </a:txBody>
                  <a:tcPr/>
                </a:tc>
                <a:tc>
                  <a:txBody>
                    <a:bodyPr/>
                    <a:lstStyle/>
                    <a:p>
                      <a:r>
                        <a:rPr lang="en-US" sz="3600" b="0" i="0" kern="1200" dirty="0" smtClean="0">
                          <a:solidFill>
                            <a:schemeClr val="dk1"/>
                          </a:solidFill>
                          <a:effectLst/>
                          <a:latin typeface="+mn-lt"/>
                          <a:ea typeface="+mn-ea"/>
                          <a:cs typeface="+mn-cs"/>
                        </a:rPr>
                        <a:t>many client-specific interfaces are better than one general-purpose interface.</a:t>
                      </a:r>
                      <a:endParaRPr lang="en-US" sz="3600" dirty="0"/>
                    </a:p>
                  </a:txBody>
                  <a:tcPr/>
                </a:tc>
              </a:tr>
              <a:tr h="370840">
                <a:tc>
                  <a:txBody>
                    <a:bodyPr/>
                    <a:lstStyle/>
                    <a:p>
                      <a:r>
                        <a:rPr lang="en-US" sz="3600" b="0" i="0" kern="1200" dirty="0" smtClean="0">
                          <a:solidFill>
                            <a:schemeClr val="dk1"/>
                          </a:solidFill>
                          <a:effectLst/>
                          <a:latin typeface="+mn-lt"/>
                          <a:ea typeface="+mn-ea"/>
                          <a:cs typeface="+mn-cs"/>
                        </a:rPr>
                        <a:t>Dependency Inversion Principle</a:t>
                      </a:r>
                      <a:endParaRPr lang="en-US" sz="3600" dirty="0"/>
                    </a:p>
                  </a:txBody>
                  <a:tcPr/>
                </a:tc>
                <a:tc>
                  <a:txBody>
                    <a:bodyPr/>
                    <a:lstStyle/>
                    <a:p>
                      <a:r>
                        <a:rPr lang="en-US" sz="3600" dirty="0" smtClean="0"/>
                        <a:t>one should “depend upon abstractions, [not] concretions.”</a:t>
                      </a:r>
                      <a:endParaRPr lang="en-US" sz="3600" dirty="0"/>
                    </a:p>
                  </a:txBody>
                  <a:tcPr/>
                </a:tc>
              </a:tr>
            </a:tbl>
          </a:graphicData>
        </a:graphic>
      </p:graphicFrame>
    </p:spTree>
    <p:extLst>
      <p:ext uri="{BB962C8B-B14F-4D97-AF65-F5344CB8AC3E}">
        <p14:creationId xmlns:p14="http://schemas.microsoft.com/office/powerpoint/2010/main" val="211241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5</a:t>
            </a: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COREJ1-Chapter5 </a:t>
            </a:r>
            <a:r>
              <a:rPr lang="en-US" sz="3600" dirty="0"/>
              <a:t>at </a:t>
            </a:r>
            <a:r>
              <a:rPr lang="en-US" sz="3600" dirty="0">
                <a:hlinkClick r:id="rId3"/>
              </a:rPr>
              <a:t>https://</a:t>
            </a:r>
            <a:r>
              <a:rPr lang="en-US" sz="3600" dirty="0" smtClean="0">
                <a:hlinkClick r:id="rId3"/>
              </a:rPr>
              <a:t>github.com/CompleteJavaTraining/JavaEssentials</a:t>
            </a:r>
            <a:r>
              <a:rPr lang="en-US" sz="3600" smtClean="0">
                <a:hlinkClick r:id="rId3"/>
              </a:rPr>
              <a:t>/tree/master/Code/COREJ1-Chapter5</a:t>
            </a:r>
            <a:r>
              <a:rPr lang="en-US" sz="3600" smtClean="0"/>
              <a:t> </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169466</TotalTime>
  <Words>1331</Words>
  <Application>Microsoft Macintosh PowerPoint</Application>
  <PresentationFormat>Custom</PresentationFormat>
  <Paragraphs>80</Paragraphs>
  <Slides>10</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Calibri</vt:lpstr>
      <vt:lpstr>Calibri Light</vt:lpstr>
      <vt:lpstr>Helvetica</vt:lpstr>
      <vt:lpstr>Mangal</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12330</cp:revision>
  <dcterms:created xsi:type="dcterms:W3CDTF">2014-07-01T16:42:18Z</dcterms:created>
  <dcterms:modified xsi:type="dcterms:W3CDTF">2017-10-14T17:12:10Z</dcterms:modified>
</cp:coreProperties>
</file>