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xlsx" ContentType="application/vnd.openxmlformats-officedocument.spreadsheetml.sheet"/>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charts/chart3.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3"/>
  </p:notesMasterIdLst>
  <p:handoutMasterIdLst>
    <p:handoutMasterId r:id="rId24"/>
  </p:handoutMasterIdLst>
  <p:sldIdLst>
    <p:sldId id="793" r:id="rId2"/>
    <p:sldId id="804" r:id="rId3"/>
    <p:sldId id="892" r:id="rId4"/>
    <p:sldId id="887" r:id="rId5"/>
    <p:sldId id="893" r:id="rId6"/>
    <p:sldId id="884" r:id="rId7"/>
    <p:sldId id="894" r:id="rId8"/>
    <p:sldId id="876" r:id="rId9"/>
    <p:sldId id="895" r:id="rId10"/>
    <p:sldId id="896" r:id="rId11"/>
    <p:sldId id="897" r:id="rId12"/>
    <p:sldId id="899" r:id="rId13"/>
    <p:sldId id="900" r:id="rId14"/>
    <p:sldId id="898" r:id="rId15"/>
    <p:sldId id="901" r:id="rId16"/>
    <p:sldId id="903" r:id="rId17"/>
    <p:sldId id="904" r:id="rId18"/>
    <p:sldId id="902" r:id="rId19"/>
    <p:sldId id="849" r:id="rId20"/>
    <p:sldId id="850" r:id="rId21"/>
    <p:sldId id="794" r:id="rId22"/>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26/11/17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26/11/17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520505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1877986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16395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207500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19</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70008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455085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178314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19969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87001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81404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86729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CompleteJavaTraining/JavaEssentials/tree/master/Code/COREJ1-Chapter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2.ti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Collections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Maps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Map interface maps unique keys to values. A key is an object that you use to retrieve a value at a later </a:t>
            </a:r>
            <a:r>
              <a:rPr lang="en-IN" sz="3600" dirty="0" smtClean="0"/>
              <a:t>time.</a:t>
            </a:r>
          </a:p>
          <a:p>
            <a:pPr marL="571500" indent="-571500" algn="just">
              <a:buFont typeface="Arial" panose="020B0604020202020204" pitchFamily="34" charset="0"/>
              <a:buChar char="•"/>
            </a:pPr>
            <a:r>
              <a:rPr lang="en-IN" sz="3600" dirty="0"/>
              <a:t>General-Purpose Map </a:t>
            </a:r>
            <a:r>
              <a:rPr lang="en-IN" sz="3600" dirty="0" smtClean="0"/>
              <a:t>Implementations:</a:t>
            </a:r>
          </a:p>
          <a:p>
            <a:pPr marL="1779783" lvl="1" indent="-571500" algn="just">
              <a:buFont typeface="Arial" panose="020B0604020202020204" pitchFamily="34" charset="0"/>
              <a:buChar char="•"/>
            </a:pPr>
            <a:r>
              <a:rPr lang="en-IN" sz="3600" dirty="0"/>
              <a:t>The three general-purpose Map implementations are </a:t>
            </a:r>
            <a:r>
              <a:rPr lang="en-IN" sz="3600" dirty="0" err="1"/>
              <a:t>HashMap</a:t>
            </a:r>
            <a:r>
              <a:rPr lang="en-IN" sz="3600" dirty="0"/>
              <a:t>, </a:t>
            </a:r>
            <a:r>
              <a:rPr lang="en-IN" sz="3600" dirty="0" err="1"/>
              <a:t>TreeMap</a:t>
            </a:r>
            <a:r>
              <a:rPr lang="en-IN" sz="3600" dirty="0"/>
              <a:t> and </a:t>
            </a:r>
            <a:r>
              <a:rPr lang="en-IN" sz="3600" dirty="0" err="1"/>
              <a:t>LinkedHashMap</a:t>
            </a:r>
            <a:r>
              <a:rPr lang="en-IN" sz="3600" dirty="0"/>
              <a:t>. If you need </a:t>
            </a:r>
            <a:r>
              <a:rPr lang="en-IN" sz="3600" dirty="0" err="1"/>
              <a:t>SortedMap</a:t>
            </a:r>
            <a:r>
              <a:rPr lang="en-IN" sz="3600" dirty="0"/>
              <a:t> operations or key-ordered Collection-view iteration, use </a:t>
            </a:r>
            <a:r>
              <a:rPr lang="en-IN" sz="3600" dirty="0" err="1"/>
              <a:t>TreeMap</a:t>
            </a:r>
            <a:r>
              <a:rPr lang="en-IN" sz="3600" dirty="0"/>
              <a:t>; if you want maximum speed and don't care about iteration order, use </a:t>
            </a:r>
            <a:r>
              <a:rPr lang="en-IN" sz="3600" dirty="0" err="1"/>
              <a:t>HashMap</a:t>
            </a:r>
            <a:r>
              <a:rPr lang="en-IN" sz="3600" dirty="0"/>
              <a:t>; if you want near-</a:t>
            </a:r>
            <a:r>
              <a:rPr lang="en-IN" sz="3600" dirty="0" err="1"/>
              <a:t>HashMap</a:t>
            </a:r>
            <a:r>
              <a:rPr lang="en-IN" sz="3600" dirty="0"/>
              <a:t> performance and insertion-order iteration, use </a:t>
            </a:r>
            <a:r>
              <a:rPr lang="en-IN" sz="3600" dirty="0" err="1" smtClean="0"/>
              <a:t>LinkedHashMap</a:t>
            </a:r>
            <a:r>
              <a:rPr lang="en-IN" sz="3600" dirty="0" smtClean="0"/>
              <a:t>.</a:t>
            </a:r>
          </a:p>
          <a:p>
            <a:pPr marL="1779783" lvl="1" indent="-571500" algn="just">
              <a:buFont typeface="Arial" panose="020B0604020202020204" pitchFamily="34" charset="0"/>
              <a:buChar char="•"/>
            </a:pPr>
            <a:r>
              <a:rPr lang="en-IN" sz="3600" dirty="0" smtClean="0"/>
              <a:t>In </a:t>
            </a:r>
            <a:r>
              <a:rPr lang="en-IN" sz="3600" dirty="0"/>
              <a:t>this respect, the situation for Map is analogous to Set. Likewise, everything else in the Set Implementations section also applies to Map implementations</a:t>
            </a:r>
            <a:r>
              <a:rPr lang="en-IN" sz="3600" dirty="0" smtClean="0"/>
              <a:t>.</a:t>
            </a:r>
          </a:p>
          <a:p>
            <a:pPr marL="1779783" lvl="1" indent="-571500" algn="just">
              <a:buFont typeface="Arial" panose="020B0604020202020204" pitchFamily="34" charset="0"/>
              <a:buChar char="•"/>
            </a:pPr>
            <a:r>
              <a:rPr lang="en-IN" sz="3600" dirty="0" err="1" smtClean="0"/>
              <a:t>LinkedHashMap</a:t>
            </a:r>
            <a:r>
              <a:rPr lang="en-IN" sz="3600" dirty="0" smtClean="0"/>
              <a:t> </a:t>
            </a:r>
            <a:r>
              <a:rPr lang="en-IN" sz="3600" dirty="0"/>
              <a:t>provides two capabilities that are not available with </a:t>
            </a:r>
            <a:r>
              <a:rPr lang="en-IN" sz="3600" dirty="0" err="1"/>
              <a:t>LinkedHashSet</a:t>
            </a:r>
            <a:r>
              <a:rPr lang="en-IN" sz="3600" dirty="0"/>
              <a:t>. When you create a </a:t>
            </a:r>
            <a:r>
              <a:rPr lang="en-IN" sz="3600" dirty="0" err="1"/>
              <a:t>LinkedHashMap</a:t>
            </a:r>
            <a:r>
              <a:rPr lang="en-IN" sz="3600" dirty="0"/>
              <a:t>, you can order it based on key access rather than insertion. In other words, merely looking up the value associated with a key brings that key to the end of the </a:t>
            </a:r>
            <a:r>
              <a:rPr lang="en-IN" sz="3600" dirty="0" smtClean="0"/>
              <a:t>map.</a:t>
            </a:r>
          </a:p>
          <a:p>
            <a:pPr marL="1779783" lvl="1" indent="-571500" algn="just">
              <a:buFont typeface="Arial" panose="020B0604020202020204" pitchFamily="34" charset="0"/>
              <a:buChar char="•"/>
            </a:pPr>
            <a:r>
              <a:rPr lang="en-IN" sz="3600" dirty="0" smtClean="0"/>
              <a:t>Also</a:t>
            </a:r>
            <a:r>
              <a:rPr lang="en-IN" sz="3600" dirty="0"/>
              <a:t>, </a:t>
            </a:r>
            <a:r>
              <a:rPr lang="en-IN" sz="3600" dirty="0" err="1"/>
              <a:t>LinkedHashMap</a:t>
            </a:r>
            <a:r>
              <a:rPr lang="en-IN" sz="3600" dirty="0"/>
              <a:t> provides the </a:t>
            </a:r>
            <a:r>
              <a:rPr lang="en-IN" sz="3600" dirty="0" err="1"/>
              <a:t>removeEldestEntry</a:t>
            </a:r>
            <a:r>
              <a:rPr lang="en-IN" sz="3600" dirty="0"/>
              <a:t> method, which may be overridden to impose a policy for removing stale mappings automatically when new mappings are added to the map. This makes it very easy to implement a custom cache.</a:t>
            </a:r>
            <a:endParaRPr lang="en-IN" sz="3600" dirty="0" smtClean="0"/>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223291"/>
            <a:ext cx="198022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28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Maps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901785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Special-Purpose Map </a:t>
            </a:r>
            <a:r>
              <a:rPr lang="en-IN" sz="3600" dirty="0" smtClean="0"/>
              <a:t>Implementations:</a:t>
            </a:r>
          </a:p>
          <a:p>
            <a:pPr marL="1779783" lvl="1" indent="-571500" algn="just">
              <a:buFont typeface="Arial" panose="020B0604020202020204" pitchFamily="34" charset="0"/>
              <a:buChar char="•"/>
            </a:pPr>
            <a:r>
              <a:rPr lang="en-IN" sz="3200" dirty="0"/>
              <a:t>There are three special-purpose Map implementations — </a:t>
            </a:r>
            <a:r>
              <a:rPr lang="en-IN" sz="3200" dirty="0" err="1"/>
              <a:t>EnumMap</a:t>
            </a:r>
            <a:r>
              <a:rPr lang="en-IN" sz="3200" dirty="0"/>
              <a:t>, </a:t>
            </a:r>
            <a:r>
              <a:rPr lang="en-IN" sz="3200" dirty="0" err="1"/>
              <a:t>WeakHashMap</a:t>
            </a:r>
            <a:r>
              <a:rPr lang="en-IN" sz="3200" dirty="0"/>
              <a:t> and </a:t>
            </a:r>
            <a:r>
              <a:rPr lang="en-IN" sz="3200" dirty="0" err="1"/>
              <a:t>IdentityHashMap</a:t>
            </a:r>
            <a:r>
              <a:rPr lang="en-IN" sz="3200" dirty="0"/>
              <a:t>. </a:t>
            </a:r>
            <a:endParaRPr lang="en-IN" sz="3200" dirty="0" smtClean="0"/>
          </a:p>
          <a:p>
            <a:pPr marL="1779783" lvl="1" indent="-571500" algn="just">
              <a:buFont typeface="Arial" panose="020B0604020202020204" pitchFamily="34" charset="0"/>
              <a:buChar char="•"/>
            </a:pPr>
            <a:r>
              <a:rPr lang="en-IN" sz="3200" dirty="0" err="1" smtClean="0"/>
              <a:t>EnumMap</a:t>
            </a:r>
            <a:r>
              <a:rPr lang="en-IN" sz="3200" dirty="0"/>
              <a:t>, which is internally implemented as an array, is a high-performance Map implementation for use with </a:t>
            </a:r>
            <a:r>
              <a:rPr lang="en-IN" sz="3200" dirty="0" err="1"/>
              <a:t>enum</a:t>
            </a:r>
            <a:r>
              <a:rPr lang="en-IN" sz="3200" dirty="0"/>
              <a:t> keys. This implementation combines the richness and safety of the Map interface with a speed approaching that of an array. If you want to map an </a:t>
            </a:r>
            <a:r>
              <a:rPr lang="en-IN" sz="3200" dirty="0" err="1"/>
              <a:t>enum</a:t>
            </a:r>
            <a:r>
              <a:rPr lang="en-IN" sz="3200" dirty="0"/>
              <a:t> to a value, you should always use an </a:t>
            </a:r>
            <a:r>
              <a:rPr lang="en-IN" sz="3200" dirty="0" err="1"/>
              <a:t>EnumMap</a:t>
            </a:r>
            <a:r>
              <a:rPr lang="en-IN" sz="3200" dirty="0"/>
              <a:t> in preference to an array</a:t>
            </a:r>
            <a:r>
              <a:rPr lang="en-IN" sz="3200" dirty="0" smtClean="0"/>
              <a:t>.</a:t>
            </a:r>
          </a:p>
          <a:p>
            <a:pPr marL="1779783" lvl="1" indent="-571500" algn="just">
              <a:buFont typeface="Arial" panose="020B0604020202020204" pitchFamily="34" charset="0"/>
              <a:buChar char="•"/>
            </a:pPr>
            <a:r>
              <a:rPr lang="en-IN" sz="3200" dirty="0" err="1" smtClean="0"/>
              <a:t>WeakHashMap</a:t>
            </a:r>
            <a:r>
              <a:rPr lang="en-IN" sz="3200" dirty="0" smtClean="0"/>
              <a:t> </a:t>
            </a:r>
            <a:r>
              <a:rPr lang="en-IN" sz="3200" dirty="0"/>
              <a:t>is an implementation of the Map interface that stores only weak references to its keys. Storing only weak references allows a key-value pair to be garbage-collected when its key is no longer referenced outside of the </a:t>
            </a:r>
            <a:r>
              <a:rPr lang="en-IN" sz="3200" dirty="0" err="1"/>
              <a:t>WeakHashMap</a:t>
            </a:r>
            <a:r>
              <a:rPr lang="en-IN" sz="3200" dirty="0"/>
              <a:t>. This class provides the easiest way to harness the power of weak references. It is useful for implementing "registry-like" data structures, where the utility of an entry vanishes when its key is no longer reachable by any thread</a:t>
            </a:r>
            <a:r>
              <a:rPr lang="en-IN" sz="3200" dirty="0" smtClean="0"/>
              <a:t>.</a:t>
            </a:r>
          </a:p>
          <a:p>
            <a:pPr marL="1779783" lvl="1" indent="-571500" algn="just">
              <a:buFont typeface="Arial" panose="020B0604020202020204" pitchFamily="34" charset="0"/>
              <a:buChar char="•"/>
            </a:pPr>
            <a:r>
              <a:rPr lang="en-IN" sz="3200" dirty="0" err="1" smtClean="0"/>
              <a:t>IdentityHashMap</a:t>
            </a:r>
            <a:r>
              <a:rPr lang="en-IN" sz="3200" dirty="0" smtClean="0"/>
              <a:t> </a:t>
            </a:r>
            <a:r>
              <a:rPr lang="en-IN" sz="3200" dirty="0"/>
              <a:t>is an identity-based Map implementation based on a hash table. This class is useful for topology-preserving object graph transformations, such as serialization or deep-copying. To perform such transformations, you need to maintain an identity-based "node table" that keeps track of which objects have already been seen. Identity-based maps are also used to maintain object-to-meta-information mappings in dynamic debuggers and similar systems. Finally, identity-based maps are useful in thwarting "spoof attacks" that are a result of intentionally perverse equals methods because </a:t>
            </a:r>
            <a:r>
              <a:rPr lang="en-IN" sz="3200" dirty="0" err="1"/>
              <a:t>IdentityHashMap</a:t>
            </a:r>
            <a:r>
              <a:rPr lang="en-IN" sz="3200" dirty="0"/>
              <a:t> never invokes the equals method on its keys. An added benefit of this implementation is that it is fast.</a:t>
            </a:r>
            <a:endParaRPr lang="en-IN" sz="3200" dirty="0" smtClean="0"/>
          </a:p>
        </p:txBody>
      </p:sp>
      <p:cxnSp>
        <p:nvCxnSpPr>
          <p:cNvPr id="4" name="10 Conector recto"/>
          <p:cNvCxnSpPr/>
          <p:nvPr/>
        </p:nvCxnSpPr>
        <p:spPr>
          <a:xfrm flipV="1">
            <a:off x="1886648" y="2223291"/>
            <a:ext cx="198022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05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a:solidFill>
                  <a:schemeClr val="accent3">
                    <a:lumMod val="75000"/>
                  </a:schemeClr>
                </a:solidFill>
                <a:ea typeface="Open Sans Semibold" panose="020B0706030804020204" pitchFamily="34" charset="0"/>
                <a:cs typeface="Open Sans Semibold" panose="020B0706030804020204" pitchFamily="34" charset="0"/>
              </a:rPr>
              <a:t>Understanding Hashes and Hash Generation</a:t>
            </a:r>
          </a:p>
        </p:txBody>
      </p:sp>
      <p:sp>
        <p:nvSpPr>
          <p:cNvPr id="3" name="TextBox 2"/>
          <p:cNvSpPr txBox="1"/>
          <p:nvPr/>
        </p:nvSpPr>
        <p:spPr>
          <a:xfrm>
            <a:off x="2201683" y="3573429"/>
            <a:ext cx="20522281"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Hashing is a </a:t>
            </a:r>
            <a:r>
              <a:rPr lang="en-IN" sz="3600" dirty="0"/>
              <a:t>technique used (among other applications) to implement Java's common map and set classes. Hashing is designed to solve the problem of needing to efficiently find or store an item in a collection. For example, if we have a list of 10,000 words of English and we want to check if a given word is in the list, it would be inefficient to successively compare the word with all 10,000 items until we find a match. Hashing is a technique to make things more efficient by effectively narrowing down the search at the outset</a:t>
            </a:r>
            <a:r>
              <a:rPr lang="en-IN" sz="3600" dirty="0" smtClean="0"/>
              <a:t>.</a:t>
            </a:r>
          </a:p>
          <a:p>
            <a:pPr marL="571500" indent="-571500" algn="just">
              <a:buFont typeface="Arial" panose="020B0604020202020204" pitchFamily="34" charset="0"/>
              <a:buChar char="•"/>
            </a:pPr>
            <a:r>
              <a:rPr lang="en-IN" sz="3600" dirty="0"/>
              <a:t>Hashing means using some function or algorithm to map object data to some representative integer value. This so-called hash code (or simply hash) can then be used as a way to narrow down our search when looking for the item in the map</a:t>
            </a:r>
            <a:r>
              <a:rPr lang="en-IN" sz="3600" dirty="0" smtClean="0"/>
              <a:t>.</a:t>
            </a:r>
          </a:p>
          <a:p>
            <a:pPr marL="571500" indent="-571500" algn="just">
              <a:buFont typeface="Arial" panose="020B0604020202020204" pitchFamily="34" charset="0"/>
              <a:buChar char="•"/>
            </a:pPr>
            <a:r>
              <a:rPr lang="en-IN" sz="3600" dirty="0"/>
              <a:t>A hash function that returns a unique hash number is called a universal hash </a:t>
            </a:r>
            <a:r>
              <a:rPr lang="en-IN" sz="3600" dirty="0" smtClean="0"/>
              <a:t>function.</a:t>
            </a:r>
          </a:p>
          <a:p>
            <a:pPr marL="571500" indent="-571500" algn="just">
              <a:buFont typeface="Arial" panose="020B0604020202020204" pitchFamily="34" charset="0"/>
              <a:buChar char="•"/>
            </a:pPr>
            <a:r>
              <a:rPr lang="en-IN" sz="3600" dirty="0" smtClean="0"/>
              <a:t>In </a:t>
            </a:r>
            <a:r>
              <a:rPr lang="en-IN" sz="3600" dirty="0"/>
              <a:t>practice it is extremely hard to assign unique numbers to objects. The later is always possible only if you know (or approximate) the number of objects to be </a:t>
            </a:r>
            <a:r>
              <a:rPr lang="en-IN" sz="3600" dirty="0" err="1"/>
              <a:t>proccessed</a:t>
            </a:r>
            <a:r>
              <a:rPr lang="en-IN" sz="3600" dirty="0" smtClean="0"/>
              <a:t>.</a:t>
            </a:r>
          </a:p>
          <a:p>
            <a:pPr marL="571500" indent="-571500" algn="just">
              <a:buFont typeface="Arial" panose="020B0604020202020204" pitchFamily="34" charset="0"/>
              <a:buChar char="•"/>
            </a:pPr>
            <a:r>
              <a:rPr lang="en-IN" sz="3600" dirty="0" smtClean="0"/>
              <a:t>Thus</a:t>
            </a:r>
            <a:r>
              <a:rPr lang="en-IN" sz="3600" dirty="0"/>
              <a:t>, we say that our hash function has the following </a:t>
            </a:r>
            <a:r>
              <a:rPr lang="en-IN" sz="3600" dirty="0" smtClean="0"/>
              <a:t>properties:</a:t>
            </a:r>
          </a:p>
          <a:p>
            <a:pPr marL="1779783" lvl="1" indent="-571500" algn="just">
              <a:buFont typeface="Arial" panose="020B0604020202020204" pitchFamily="34" charset="0"/>
              <a:buChar char="•"/>
            </a:pPr>
            <a:r>
              <a:rPr lang="en-IN" sz="3600" dirty="0" smtClean="0"/>
              <a:t>it </a:t>
            </a:r>
            <a:r>
              <a:rPr lang="en-IN" sz="3600" dirty="0"/>
              <a:t>always returns a number for an object</a:t>
            </a:r>
            <a:r>
              <a:rPr lang="en-IN" sz="3600" dirty="0" smtClean="0"/>
              <a:t>.</a:t>
            </a:r>
          </a:p>
          <a:p>
            <a:pPr marL="1779783" lvl="1" indent="-571500" algn="just">
              <a:buFont typeface="Arial" panose="020B0604020202020204" pitchFamily="34" charset="0"/>
              <a:buChar char="•"/>
            </a:pPr>
            <a:r>
              <a:rPr lang="en-IN" sz="3600" dirty="0" smtClean="0"/>
              <a:t>two </a:t>
            </a:r>
            <a:r>
              <a:rPr lang="en-IN" sz="3600" dirty="0"/>
              <a:t>equal objects will always have the same </a:t>
            </a:r>
            <a:r>
              <a:rPr lang="en-IN" sz="3600" dirty="0" smtClean="0"/>
              <a:t>number</a:t>
            </a:r>
          </a:p>
          <a:p>
            <a:pPr marL="1779783" lvl="1" indent="-571500" algn="just">
              <a:buFont typeface="Arial" panose="020B0604020202020204" pitchFamily="34" charset="0"/>
              <a:buChar char="•"/>
            </a:pPr>
            <a:r>
              <a:rPr lang="en-IN" sz="3600" dirty="0" smtClean="0"/>
              <a:t>two </a:t>
            </a:r>
            <a:r>
              <a:rPr lang="en-IN" sz="3600" dirty="0"/>
              <a:t>unequal objects not always have different numbers</a:t>
            </a:r>
            <a:endParaRPr lang="en-IN" sz="3600" dirty="0" smtClean="0"/>
          </a:p>
        </p:txBody>
      </p:sp>
      <p:cxnSp>
        <p:nvCxnSpPr>
          <p:cNvPr id="4" name="10 Conector recto"/>
          <p:cNvCxnSpPr/>
          <p:nvPr/>
        </p:nvCxnSpPr>
        <p:spPr>
          <a:xfrm flipV="1">
            <a:off x="1886648" y="2223293"/>
            <a:ext cx="1413157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12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a:solidFill>
                  <a:schemeClr val="accent3">
                    <a:lumMod val="75000"/>
                  </a:schemeClr>
                </a:solidFill>
                <a:ea typeface="Open Sans Semibold" panose="020B0706030804020204" pitchFamily="34" charset="0"/>
                <a:cs typeface="Open Sans Semibold" panose="020B0706030804020204" pitchFamily="34" charset="0"/>
              </a:rPr>
              <a:t>Understanding Hashes and Hash Generation</a:t>
            </a:r>
          </a:p>
        </p:txBody>
      </p:sp>
      <p:sp>
        <p:nvSpPr>
          <p:cNvPr id="3" name="TextBox 2"/>
          <p:cNvSpPr txBox="1"/>
          <p:nvPr/>
        </p:nvSpPr>
        <p:spPr>
          <a:xfrm>
            <a:off x="2201683" y="3573429"/>
            <a:ext cx="20522281"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Hashing is a </a:t>
            </a:r>
            <a:r>
              <a:rPr lang="en-IN" sz="3600" dirty="0"/>
              <a:t>technique used (among other applications) to implement Java's common map and set classes. Hashing is designed to solve the problem of needing to efficiently find or store an item in a collection. For example, if we have a list of 10,000 words of English and we want to check if a given word is in the list, it would be inefficient to successively compare the word with all 10,000 items until we find a match. Hashing is a technique to make things more efficient by effectively narrowing down the search at the outset</a:t>
            </a:r>
            <a:r>
              <a:rPr lang="en-IN" sz="3600" dirty="0" smtClean="0"/>
              <a:t>.</a:t>
            </a:r>
          </a:p>
          <a:p>
            <a:pPr marL="571500" indent="-571500" algn="just">
              <a:buFont typeface="Arial" panose="020B0604020202020204" pitchFamily="34" charset="0"/>
              <a:buChar char="•"/>
            </a:pPr>
            <a:r>
              <a:rPr lang="en-IN" sz="3600" dirty="0"/>
              <a:t>Hashing means using some function or algorithm to map object data to some representative integer value. This so-called hash code (or simply hash) can then be used as a way to narrow down our search when looking for the item in the map</a:t>
            </a:r>
            <a:r>
              <a:rPr lang="en-IN" sz="3600" dirty="0" smtClean="0"/>
              <a:t>.</a:t>
            </a:r>
          </a:p>
          <a:p>
            <a:pPr marL="571500" indent="-571500" algn="just">
              <a:buFont typeface="Arial" panose="020B0604020202020204" pitchFamily="34" charset="0"/>
              <a:buChar char="•"/>
            </a:pPr>
            <a:r>
              <a:rPr lang="en-IN" sz="3600" dirty="0"/>
              <a:t>A hash function that returns a unique hash number is called a universal hash </a:t>
            </a:r>
            <a:r>
              <a:rPr lang="en-IN" sz="3600" dirty="0" smtClean="0"/>
              <a:t>function.</a:t>
            </a:r>
          </a:p>
          <a:p>
            <a:pPr marL="571500" indent="-571500" algn="just">
              <a:buFont typeface="Arial" panose="020B0604020202020204" pitchFamily="34" charset="0"/>
              <a:buChar char="•"/>
            </a:pPr>
            <a:r>
              <a:rPr lang="en-IN" sz="3600" dirty="0" smtClean="0"/>
              <a:t>In </a:t>
            </a:r>
            <a:r>
              <a:rPr lang="en-IN" sz="3600" dirty="0"/>
              <a:t>practice it is extremely hard to assign unique numbers to objects. The later is always possible only if you know (or approximate) the number of objects to be </a:t>
            </a:r>
            <a:r>
              <a:rPr lang="en-IN" sz="3600" dirty="0" err="1"/>
              <a:t>proccessed</a:t>
            </a:r>
            <a:r>
              <a:rPr lang="en-IN" sz="3600" dirty="0" smtClean="0"/>
              <a:t>.</a:t>
            </a:r>
          </a:p>
          <a:p>
            <a:pPr marL="571500" indent="-571500" algn="just">
              <a:buFont typeface="Arial" panose="020B0604020202020204" pitchFamily="34" charset="0"/>
              <a:buChar char="•"/>
            </a:pPr>
            <a:r>
              <a:rPr lang="en-IN" sz="3600" dirty="0" smtClean="0"/>
              <a:t>Thus</a:t>
            </a:r>
            <a:r>
              <a:rPr lang="en-IN" sz="3600" dirty="0"/>
              <a:t>, we say that our hash function has the following </a:t>
            </a:r>
            <a:r>
              <a:rPr lang="en-IN" sz="3600" dirty="0" smtClean="0"/>
              <a:t>properties:</a:t>
            </a:r>
          </a:p>
          <a:p>
            <a:pPr marL="1779783" lvl="1" indent="-571500" algn="just">
              <a:buFont typeface="Arial" panose="020B0604020202020204" pitchFamily="34" charset="0"/>
              <a:buChar char="•"/>
            </a:pPr>
            <a:r>
              <a:rPr lang="en-IN" sz="3600" dirty="0" smtClean="0"/>
              <a:t>it </a:t>
            </a:r>
            <a:r>
              <a:rPr lang="en-IN" sz="3600" dirty="0"/>
              <a:t>always returns a number for an object</a:t>
            </a:r>
            <a:r>
              <a:rPr lang="en-IN" sz="3600" dirty="0" smtClean="0"/>
              <a:t>.</a:t>
            </a:r>
          </a:p>
          <a:p>
            <a:pPr marL="1779783" lvl="1" indent="-571500" algn="just">
              <a:buFont typeface="Arial" panose="020B0604020202020204" pitchFamily="34" charset="0"/>
              <a:buChar char="•"/>
            </a:pPr>
            <a:r>
              <a:rPr lang="en-IN" sz="3600" smtClean="0"/>
              <a:t>two </a:t>
            </a:r>
            <a:r>
              <a:rPr lang="en-IN" sz="3600" dirty="0"/>
              <a:t>equal objects will always have the </a:t>
            </a:r>
            <a:r>
              <a:rPr lang="en-IN" sz="3600"/>
              <a:t>same </a:t>
            </a:r>
            <a:r>
              <a:rPr lang="en-IN" sz="3600" smtClean="0"/>
              <a:t>number</a:t>
            </a:r>
          </a:p>
          <a:p>
            <a:pPr marL="1779783" lvl="1" indent="-571500" algn="just">
              <a:buFont typeface="Arial" panose="020B0604020202020204" pitchFamily="34" charset="0"/>
              <a:buChar char="•"/>
            </a:pPr>
            <a:r>
              <a:rPr lang="en-IN" sz="3600" dirty="0" smtClean="0"/>
              <a:t>two </a:t>
            </a:r>
            <a:r>
              <a:rPr lang="en-IN" sz="3600" dirty="0"/>
              <a:t>unequal objects not always have different numbers</a:t>
            </a:r>
            <a:endParaRPr lang="en-IN" sz="3600" dirty="0" smtClean="0"/>
          </a:p>
        </p:txBody>
      </p:sp>
      <p:cxnSp>
        <p:nvCxnSpPr>
          <p:cNvPr id="4" name="10 Conector recto"/>
          <p:cNvCxnSpPr/>
          <p:nvPr/>
        </p:nvCxnSpPr>
        <p:spPr>
          <a:xfrm flipV="1">
            <a:off x="1886648" y="2223293"/>
            <a:ext cx="1413157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6018218" y="8929024"/>
            <a:ext cx="5895655" cy="4520002"/>
          </a:xfrm>
          <a:prstGeom prst="rect">
            <a:avLst/>
          </a:prstGeom>
        </p:spPr>
      </p:pic>
    </p:spTree>
    <p:extLst>
      <p:ext uri="{BB962C8B-B14F-4D97-AF65-F5344CB8AC3E}">
        <p14:creationId xmlns:p14="http://schemas.microsoft.com/office/powerpoint/2010/main" val="8865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err="1">
                <a:solidFill>
                  <a:schemeClr val="accent3">
                    <a:lumMod val="75000"/>
                  </a:schemeClr>
                </a:solidFill>
                <a:ea typeface="Open Sans Semibold" panose="020B0706030804020204" pitchFamily="34" charset="0"/>
                <a:cs typeface="Open Sans Semibold" panose="020B0706030804020204" pitchFamily="34" charset="0"/>
              </a:rPr>
              <a:t>ArrayList</a:t>
            </a:r>
            <a:r>
              <a:rPr lang="en-US" sz="6000" dirty="0">
                <a:solidFill>
                  <a:schemeClr val="accent3">
                    <a:lumMod val="75000"/>
                  </a:schemeClr>
                </a:solidFill>
                <a:ea typeface="Open Sans Semibold" panose="020B0706030804020204" pitchFamily="34" charset="0"/>
                <a:cs typeface="Open Sans Semibold" panose="020B0706030804020204" pitchFamily="34" charset="0"/>
              </a:rPr>
              <a:t> and Vectors</a:t>
            </a:r>
          </a:p>
        </p:txBody>
      </p:sp>
      <p:sp>
        <p:nvSpPr>
          <p:cNvPr id="3" name="TextBox 2"/>
          <p:cNvSpPr txBox="1"/>
          <p:nvPr/>
        </p:nvSpPr>
        <p:spPr>
          <a:xfrm>
            <a:off x="2201683" y="3573429"/>
            <a:ext cx="20522281" cy="618630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a:t>
            </a:r>
            <a:r>
              <a:rPr lang="en-IN" sz="3600" dirty="0" err="1"/>
              <a:t>ArrayList</a:t>
            </a:r>
            <a:r>
              <a:rPr lang="en-IN" sz="3600" dirty="0"/>
              <a:t> class extends </a:t>
            </a:r>
            <a:r>
              <a:rPr lang="en-IN" sz="3600" dirty="0" err="1"/>
              <a:t>AbstractList</a:t>
            </a:r>
            <a:r>
              <a:rPr lang="en-IN" sz="3600" dirty="0"/>
              <a:t> and implements the List interface. </a:t>
            </a:r>
            <a:r>
              <a:rPr lang="en-IN" sz="3600" dirty="0" err="1"/>
              <a:t>ArrayList</a:t>
            </a:r>
            <a:r>
              <a:rPr lang="en-IN" sz="3600" dirty="0"/>
              <a:t> supports dynamic arrays that can grow as needed</a:t>
            </a:r>
            <a:r>
              <a:rPr lang="en-IN" sz="3600" dirty="0" smtClean="0"/>
              <a:t>.</a:t>
            </a:r>
          </a:p>
          <a:p>
            <a:pPr marL="1779783" lvl="1" indent="-571500" algn="just">
              <a:buFont typeface="Arial" panose="020B0604020202020204" pitchFamily="34" charset="0"/>
              <a:buChar char="•"/>
            </a:pPr>
            <a:r>
              <a:rPr lang="en-IN" sz="3600" dirty="0" smtClean="0"/>
              <a:t>Standard </a:t>
            </a:r>
            <a:r>
              <a:rPr lang="en-IN" sz="3600" dirty="0"/>
              <a:t>Java arrays are of a fixed length. After arrays are created, they cannot grow or shrink, which means that you must know in advance how many elements an array will hold</a:t>
            </a:r>
            <a:r>
              <a:rPr lang="en-IN" sz="3600" dirty="0" smtClean="0"/>
              <a:t>.</a:t>
            </a:r>
          </a:p>
          <a:p>
            <a:pPr marL="1779783" lvl="1" indent="-571500" algn="just">
              <a:buFont typeface="Arial" panose="020B0604020202020204" pitchFamily="34" charset="0"/>
              <a:buChar char="•"/>
            </a:pPr>
            <a:r>
              <a:rPr lang="en-IN" sz="3600" dirty="0" smtClean="0"/>
              <a:t>Array </a:t>
            </a:r>
            <a:r>
              <a:rPr lang="en-IN" sz="3600" dirty="0"/>
              <a:t>lists are created with an initial size. When this size is exceeded, the collection is automatically enlarged. When objects are removed, the array may be shrunk</a:t>
            </a:r>
            <a:r>
              <a:rPr lang="en-IN" sz="3600" dirty="0" smtClean="0"/>
              <a:t>.</a:t>
            </a:r>
          </a:p>
          <a:p>
            <a:pPr marL="571500" indent="-571500" algn="just">
              <a:buFont typeface="Arial" panose="020B0604020202020204" pitchFamily="34" charset="0"/>
              <a:buChar char="•"/>
            </a:pPr>
            <a:r>
              <a:rPr lang="en-IN" sz="3600" dirty="0"/>
              <a:t>Vector implements a dynamic array. It is similar to </a:t>
            </a:r>
            <a:r>
              <a:rPr lang="en-IN" sz="3600" dirty="0" err="1"/>
              <a:t>ArrayList</a:t>
            </a:r>
            <a:r>
              <a:rPr lang="en-IN" sz="3600" dirty="0"/>
              <a:t>, but with two </a:t>
            </a:r>
            <a:r>
              <a:rPr lang="en-IN" sz="3600" dirty="0" smtClean="0"/>
              <a:t>differences:</a:t>
            </a:r>
          </a:p>
          <a:p>
            <a:pPr marL="1779783" lvl="1" indent="-571500" algn="just">
              <a:buFont typeface="Arial" panose="020B0604020202020204" pitchFamily="34" charset="0"/>
              <a:buChar char="•"/>
            </a:pPr>
            <a:r>
              <a:rPr lang="en-IN" sz="3600" dirty="0" smtClean="0"/>
              <a:t>Vector </a:t>
            </a:r>
            <a:r>
              <a:rPr lang="en-IN" sz="3600" dirty="0"/>
              <a:t>is synchronized</a:t>
            </a:r>
            <a:r>
              <a:rPr lang="en-IN" sz="3600" dirty="0" smtClean="0"/>
              <a:t>.</a:t>
            </a:r>
          </a:p>
          <a:p>
            <a:pPr marL="1779783" lvl="1" indent="-571500" algn="just">
              <a:buFont typeface="Arial" panose="020B0604020202020204" pitchFamily="34" charset="0"/>
              <a:buChar char="•"/>
            </a:pPr>
            <a:r>
              <a:rPr lang="en-IN" sz="3600" dirty="0" smtClean="0"/>
              <a:t>Vector </a:t>
            </a:r>
            <a:r>
              <a:rPr lang="en-IN" sz="3600" dirty="0"/>
              <a:t>contains many legacy methods that are not part of the collections framework</a:t>
            </a:r>
            <a:r>
              <a:rPr lang="en-IN" sz="3600" dirty="0" smtClean="0"/>
              <a:t>.</a:t>
            </a:r>
          </a:p>
          <a:p>
            <a:pPr marL="571500" indent="-571500" algn="just">
              <a:buFont typeface="Arial" panose="020B0604020202020204" pitchFamily="34" charset="0"/>
              <a:buChar char="•"/>
            </a:pPr>
            <a:r>
              <a:rPr lang="en-IN" sz="3600" dirty="0" smtClean="0"/>
              <a:t>Vector </a:t>
            </a:r>
            <a:r>
              <a:rPr lang="en-IN" sz="3600" dirty="0"/>
              <a:t>proves to be very useful if you don't know the size of the array in advance or you just need one that can change sizes over the lifetime of a program.</a:t>
            </a:r>
            <a:endParaRPr lang="en-IN" sz="3600" dirty="0" smtClean="0"/>
          </a:p>
        </p:txBody>
      </p:sp>
      <p:cxnSp>
        <p:nvCxnSpPr>
          <p:cNvPr id="4" name="10 Conector recto"/>
          <p:cNvCxnSpPr/>
          <p:nvPr/>
        </p:nvCxnSpPr>
        <p:spPr>
          <a:xfrm flipV="1">
            <a:off x="1886648" y="2223292"/>
            <a:ext cx="684076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8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Iterators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556933"/>
            <a:ext cx="20522281" cy="1117228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Iterators are used in Collection framework in Java to retrieve elements one by one. There are three iterators</a:t>
            </a:r>
            <a:r>
              <a:rPr lang="en-IN" sz="3600" dirty="0" smtClean="0"/>
              <a:t>.</a:t>
            </a:r>
          </a:p>
          <a:p>
            <a:pPr marL="571500" indent="-571500" algn="just">
              <a:buFont typeface="Arial" panose="020B0604020202020204" pitchFamily="34" charset="0"/>
              <a:buChar char="•"/>
            </a:pPr>
            <a:r>
              <a:rPr lang="en-IN" sz="3600" dirty="0"/>
              <a:t>Enumeration: </a:t>
            </a:r>
            <a:endParaRPr lang="en-IN" sz="3600" dirty="0" smtClean="0"/>
          </a:p>
          <a:p>
            <a:pPr marL="1779783" lvl="1" indent="-571500" algn="just">
              <a:buFont typeface="Arial" panose="020B0604020202020204" pitchFamily="34" charset="0"/>
              <a:buChar char="•"/>
            </a:pPr>
            <a:r>
              <a:rPr lang="en-IN" sz="3600" dirty="0" smtClean="0"/>
              <a:t>It </a:t>
            </a:r>
            <a:r>
              <a:rPr lang="en-IN" sz="3600" dirty="0"/>
              <a:t>is a interface used to get elements of legacy collections(Vector, </a:t>
            </a:r>
            <a:r>
              <a:rPr lang="en-IN" sz="3600" dirty="0" err="1"/>
              <a:t>Hashtable</a:t>
            </a:r>
            <a:r>
              <a:rPr lang="en-IN" sz="3600" dirty="0"/>
              <a:t>). Enumeration is the first iterator present from JDK 1.0, rests are included in JDK 1.2 with more functionality. Enumerations are also used to specify the input streams to a </a:t>
            </a:r>
            <a:r>
              <a:rPr lang="en-IN" sz="3600" dirty="0" err="1"/>
              <a:t>SequenceInputStream</a:t>
            </a:r>
            <a:r>
              <a:rPr lang="en-IN" sz="3600" dirty="0"/>
              <a:t>. We can create Enumeration object by calling elements() method of vector class on any vector </a:t>
            </a:r>
            <a:r>
              <a:rPr lang="en-IN" sz="3600" dirty="0" smtClean="0"/>
              <a:t>object.</a:t>
            </a:r>
          </a:p>
          <a:p>
            <a:pPr marL="1779783" lvl="1" indent="-571500" algn="just">
              <a:buFont typeface="Arial" panose="020B0604020202020204" pitchFamily="34" charset="0"/>
              <a:buChar char="•"/>
            </a:pPr>
            <a:r>
              <a:rPr lang="en-IN" sz="3600" dirty="0"/>
              <a:t>Limitations of </a:t>
            </a:r>
            <a:r>
              <a:rPr lang="en-IN" sz="3600" dirty="0" smtClean="0"/>
              <a:t>Enumeration:</a:t>
            </a:r>
          </a:p>
          <a:p>
            <a:pPr marL="2988081" lvl="2" indent="-571500" algn="just">
              <a:buFont typeface="Arial" panose="020B0604020202020204" pitchFamily="34" charset="0"/>
              <a:buChar char="•"/>
            </a:pPr>
            <a:r>
              <a:rPr lang="en-IN" sz="3600" dirty="0" smtClean="0"/>
              <a:t>Enumeration </a:t>
            </a:r>
            <a:r>
              <a:rPr lang="en-IN" sz="3600" dirty="0"/>
              <a:t>is for legacy classes(Vector, </a:t>
            </a:r>
            <a:r>
              <a:rPr lang="en-IN" sz="3600" dirty="0" err="1"/>
              <a:t>Hashtable</a:t>
            </a:r>
            <a:r>
              <a:rPr lang="en-IN" sz="3600" dirty="0"/>
              <a:t>) only. Hence it is not a universal iterator</a:t>
            </a:r>
            <a:r>
              <a:rPr lang="en-IN" sz="3600" dirty="0" smtClean="0"/>
              <a:t>.</a:t>
            </a:r>
          </a:p>
          <a:p>
            <a:pPr marL="2988081" lvl="2" indent="-571500" algn="just">
              <a:buFont typeface="Arial" panose="020B0604020202020204" pitchFamily="34" charset="0"/>
              <a:buChar char="•"/>
            </a:pPr>
            <a:r>
              <a:rPr lang="en-IN" sz="3600" dirty="0" smtClean="0"/>
              <a:t>Remove </a:t>
            </a:r>
            <a:r>
              <a:rPr lang="en-IN" sz="3600" dirty="0"/>
              <a:t>operations can’t be performed using </a:t>
            </a:r>
            <a:r>
              <a:rPr lang="en-IN" sz="3600" dirty="0" err="1"/>
              <a:t>Enumeration.Only</a:t>
            </a:r>
            <a:r>
              <a:rPr lang="en-IN" sz="3600" dirty="0"/>
              <a:t> forward direction iterating is possible</a:t>
            </a:r>
            <a:r>
              <a:rPr lang="en-IN" sz="3600" dirty="0" smtClean="0"/>
              <a:t>.</a:t>
            </a:r>
          </a:p>
          <a:p>
            <a:pPr marL="571500" indent="-571500" algn="just">
              <a:buFont typeface="Arial" panose="020B0604020202020204" pitchFamily="34" charset="0"/>
              <a:buChar char="•"/>
            </a:pPr>
            <a:r>
              <a:rPr lang="en-IN" sz="3600" dirty="0" smtClean="0"/>
              <a:t>Iterator:</a:t>
            </a:r>
          </a:p>
          <a:p>
            <a:pPr marL="1779783" lvl="1" indent="-571500" algn="just">
              <a:buFont typeface="Arial" panose="020B0604020202020204" pitchFamily="34" charset="0"/>
              <a:buChar char="•"/>
            </a:pPr>
            <a:r>
              <a:rPr lang="en-IN" sz="3600" dirty="0" smtClean="0"/>
              <a:t>It </a:t>
            </a:r>
            <a:r>
              <a:rPr lang="en-IN" sz="3600" dirty="0"/>
              <a:t>is a universal iterator as we can apply it to any Collection object. By using Iterator, we can perform both read and remove operations. It is improved version of Enumeration with additional functionality of remove-ability of a </a:t>
            </a:r>
            <a:r>
              <a:rPr lang="en-IN" sz="3600" dirty="0" smtClean="0"/>
              <a:t>element.</a:t>
            </a:r>
          </a:p>
          <a:p>
            <a:pPr marL="1779783" lvl="1" indent="-571500" algn="just">
              <a:buFont typeface="Arial" panose="020B0604020202020204" pitchFamily="34" charset="0"/>
              <a:buChar char="•"/>
            </a:pPr>
            <a:r>
              <a:rPr lang="en-IN" sz="3600" dirty="0" smtClean="0"/>
              <a:t>Iterator </a:t>
            </a:r>
            <a:r>
              <a:rPr lang="en-IN" sz="3600" dirty="0"/>
              <a:t>must be used whenever we want to enumerate elements in all Collection framework implemented interfaces like Set, List, Queue, </a:t>
            </a:r>
            <a:r>
              <a:rPr lang="en-IN" sz="3600" dirty="0" err="1"/>
              <a:t>Deque</a:t>
            </a:r>
            <a:r>
              <a:rPr lang="en-IN" sz="3600" dirty="0"/>
              <a:t> and also in all implemented classes of Map interface. Iterator is the only cursor available for entire collection framework</a:t>
            </a:r>
            <a:r>
              <a:rPr lang="en-IN" sz="3600" dirty="0" smtClean="0"/>
              <a:t>.</a:t>
            </a:r>
          </a:p>
          <a:p>
            <a:pPr marL="1779783" lvl="1" indent="-571500" algn="just">
              <a:buFont typeface="Arial" panose="020B0604020202020204" pitchFamily="34" charset="0"/>
              <a:buChar char="•"/>
            </a:pPr>
            <a:r>
              <a:rPr lang="en-IN" sz="3600" dirty="0" smtClean="0"/>
              <a:t>Iterator </a:t>
            </a:r>
            <a:r>
              <a:rPr lang="en-IN" sz="3600" dirty="0"/>
              <a:t>object can be created by calling iterator() method present in Collection interface</a:t>
            </a:r>
            <a:r>
              <a:rPr lang="en-IN" sz="3600" dirty="0" smtClean="0"/>
              <a:t>.</a:t>
            </a:r>
          </a:p>
          <a:p>
            <a:pPr marL="571500" indent="-571500" algn="just">
              <a:buFont typeface="Arial" panose="020B0604020202020204" pitchFamily="34" charset="0"/>
              <a:buChar char="•"/>
            </a:pPr>
            <a:endParaRPr lang="en-IN" sz="3600" dirty="0"/>
          </a:p>
        </p:txBody>
      </p:sp>
      <p:cxnSp>
        <p:nvCxnSpPr>
          <p:cNvPr id="4" name="10 Conector recto"/>
          <p:cNvCxnSpPr/>
          <p:nvPr/>
        </p:nvCxnSpPr>
        <p:spPr>
          <a:xfrm flipV="1">
            <a:off x="1886648" y="2223294"/>
            <a:ext cx="292532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2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Iterators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556933"/>
            <a:ext cx="20522281" cy="6740307"/>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Iterator:</a:t>
            </a:r>
          </a:p>
          <a:p>
            <a:pPr marL="1779783" lvl="1" indent="-571500" algn="just">
              <a:buFont typeface="Arial" panose="020B0604020202020204" pitchFamily="34" charset="0"/>
              <a:buChar char="•"/>
            </a:pPr>
            <a:r>
              <a:rPr lang="en-IN" sz="3600" dirty="0" smtClean="0"/>
              <a:t>It </a:t>
            </a:r>
            <a:r>
              <a:rPr lang="en-IN" sz="3600" dirty="0"/>
              <a:t>is a universal iterator as we can apply it to any Collection object. By using Iterator, we can perform both read and remove operations. It is improved version of Enumeration with additional functionality of remove-ability of a </a:t>
            </a:r>
            <a:r>
              <a:rPr lang="en-IN" sz="3600" dirty="0" smtClean="0"/>
              <a:t>element.</a:t>
            </a:r>
          </a:p>
          <a:p>
            <a:pPr marL="1779783" lvl="1" indent="-571500" algn="just">
              <a:buFont typeface="Arial" panose="020B0604020202020204" pitchFamily="34" charset="0"/>
              <a:buChar char="•"/>
            </a:pPr>
            <a:r>
              <a:rPr lang="en-IN" sz="3600" dirty="0" smtClean="0"/>
              <a:t>Iterator </a:t>
            </a:r>
            <a:r>
              <a:rPr lang="en-IN" sz="3600" dirty="0"/>
              <a:t>must be used whenever we want to enumerate elements in all Collection framework implemented interfaces like Set, List, Queue, </a:t>
            </a:r>
            <a:r>
              <a:rPr lang="en-IN" sz="3600" dirty="0" err="1"/>
              <a:t>Deque</a:t>
            </a:r>
            <a:r>
              <a:rPr lang="en-IN" sz="3600" dirty="0"/>
              <a:t> and also in all implemented classes of Map interface. Iterator is the only cursor available for entire collection framework</a:t>
            </a:r>
            <a:r>
              <a:rPr lang="en-IN" sz="3600" dirty="0" smtClean="0"/>
              <a:t>.</a:t>
            </a:r>
          </a:p>
          <a:p>
            <a:pPr marL="1779783" lvl="1" indent="-571500" algn="just">
              <a:buFont typeface="Arial" panose="020B0604020202020204" pitchFamily="34" charset="0"/>
              <a:buChar char="•"/>
            </a:pPr>
            <a:r>
              <a:rPr lang="en-IN" sz="3600" dirty="0" smtClean="0"/>
              <a:t>Iterator </a:t>
            </a:r>
            <a:r>
              <a:rPr lang="en-IN" sz="3600" dirty="0"/>
              <a:t>object can be created by calling iterator() method present in Collection interface</a:t>
            </a:r>
            <a:r>
              <a:rPr lang="en-IN" sz="3600" dirty="0" smtClean="0"/>
              <a:t>.</a:t>
            </a:r>
          </a:p>
          <a:p>
            <a:pPr marL="1779783" lvl="1" indent="-571500" algn="just">
              <a:buFont typeface="Arial" panose="020B0604020202020204" pitchFamily="34" charset="0"/>
              <a:buChar char="•"/>
            </a:pPr>
            <a:r>
              <a:rPr lang="en-IN" sz="3600" dirty="0"/>
              <a:t>Limitations of </a:t>
            </a:r>
            <a:r>
              <a:rPr lang="en-IN" sz="3600" dirty="0" smtClean="0"/>
              <a:t>Iterator:</a:t>
            </a:r>
          </a:p>
          <a:p>
            <a:pPr marL="2988081" lvl="2" indent="-571500" algn="just">
              <a:buFont typeface="Arial" panose="020B0604020202020204" pitchFamily="34" charset="0"/>
              <a:buChar char="•"/>
            </a:pPr>
            <a:r>
              <a:rPr lang="en-IN" sz="3600" dirty="0" smtClean="0"/>
              <a:t>Only </a:t>
            </a:r>
            <a:r>
              <a:rPr lang="en-IN" sz="3600" dirty="0"/>
              <a:t>forward direction iterating is possible</a:t>
            </a:r>
            <a:r>
              <a:rPr lang="en-IN" sz="3600" dirty="0" smtClean="0"/>
              <a:t>.</a:t>
            </a:r>
          </a:p>
          <a:p>
            <a:pPr marL="2988081" lvl="2" indent="-571500" algn="just">
              <a:buFont typeface="Arial" panose="020B0604020202020204" pitchFamily="34" charset="0"/>
              <a:buChar char="•"/>
            </a:pPr>
            <a:r>
              <a:rPr lang="en-IN" sz="3600" dirty="0" smtClean="0"/>
              <a:t>Replacement </a:t>
            </a:r>
            <a:r>
              <a:rPr lang="en-IN" sz="3600" dirty="0"/>
              <a:t>and addition of new element is not supported by Iterator.</a:t>
            </a:r>
            <a:endParaRPr lang="en-IN" sz="3600" dirty="0" smtClean="0"/>
          </a:p>
          <a:p>
            <a:pPr marL="571500" indent="-571500" algn="just">
              <a:buFont typeface="Arial" panose="020B0604020202020204" pitchFamily="34" charset="0"/>
              <a:buChar char="•"/>
            </a:pPr>
            <a:endParaRPr lang="en-IN" sz="3600" dirty="0"/>
          </a:p>
        </p:txBody>
      </p:sp>
      <p:cxnSp>
        <p:nvCxnSpPr>
          <p:cNvPr id="4" name="10 Conector recto"/>
          <p:cNvCxnSpPr/>
          <p:nvPr/>
        </p:nvCxnSpPr>
        <p:spPr>
          <a:xfrm flipV="1">
            <a:off x="1886648" y="2223294"/>
            <a:ext cx="292532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2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Iterators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556933"/>
            <a:ext cx="20522281"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err="1"/>
              <a:t>ListIterator</a:t>
            </a:r>
            <a:r>
              <a:rPr lang="en-IN" sz="3600" dirty="0" smtClean="0"/>
              <a:t>:</a:t>
            </a:r>
          </a:p>
          <a:p>
            <a:pPr marL="1779783" lvl="1" indent="-571500" algn="just">
              <a:buFont typeface="Arial" panose="020B0604020202020204" pitchFamily="34" charset="0"/>
              <a:buChar char="•"/>
            </a:pPr>
            <a:r>
              <a:rPr lang="en-IN" sz="3600" dirty="0"/>
              <a:t>It is only applicable for List collection implemented classes like </a:t>
            </a:r>
            <a:r>
              <a:rPr lang="en-IN" sz="3600" dirty="0" err="1"/>
              <a:t>arraylist</a:t>
            </a:r>
            <a:r>
              <a:rPr lang="en-IN" sz="3600" dirty="0"/>
              <a:t>, </a:t>
            </a:r>
            <a:r>
              <a:rPr lang="en-IN" sz="3600" dirty="0" err="1"/>
              <a:t>linkedlist</a:t>
            </a:r>
            <a:r>
              <a:rPr lang="en-IN" sz="3600" dirty="0"/>
              <a:t> etc. It provides bi-directional </a:t>
            </a:r>
            <a:r>
              <a:rPr lang="en-IN" sz="3600" dirty="0" err="1"/>
              <a:t>iteration.ListIterator</a:t>
            </a:r>
            <a:r>
              <a:rPr lang="en-IN" sz="3600" dirty="0"/>
              <a:t> must be used when we want to enumerate elements of List. This cursor has more functionality(methods) than </a:t>
            </a:r>
            <a:r>
              <a:rPr lang="en-IN" sz="3600" dirty="0" err="1"/>
              <a:t>iterator.ListIterator</a:t>
            </a:r>
            <a:r>
              <a:rPr lang="en-IN" sz="3600" dirty="0"/>
              <a:t> object can be created by calling </a:t>
            </a:r>
            <a:r>
              <a:rPr lang="en-IN" sz="3600" dirty="0" err="1"/>
              <a:t>listIterator</a:t>
            </a:r>
            <a:r>
              <a:rPr lang="en-IN" sz="3600" dirty="0"/>
              <a:t>() method present in List interface</a:t>
            </a:r>
            <a:r>
              <a:rPr lang="en-IN" sz="3600" dirty="0" smtClean="0"/>
              <a:t>.</a:t>
            </a:r>
          </a:p>
          <a:p>
            <a:pPr marL="1779783" lvl="1" indent="-571500" algn="just">
              <a:buFont typeface="Arial" panose="020B0604020202020204" pitchFamily="34" charset="0"/>
              <a:buChar char="•"/>
            </a:pPr>
            <a:r>
              <a:rPr lang="en-IN" sz="3600" dirty="0" err="1"/>
              <a:t>ListIterator</a:t>
            </a:r>
            <a:r>
              <a:rPr lang="en-IN" sz="3600" dirty="0"/>
              <a:t> interface extends Iterator interface. So all three methods of Iterator interface are available for </a:t>
            </a:r>
            <a:r>
              <a:rPr lang="en-IN" sz="3600" dirty="0" err="1"/>
              <a:t>ListIterator</a:t>
            </a:r>
            <a:r>
              <a:rPr lang="en-IN" sz="3600" dirty="0" smtClean="0"/>
              <a:t>.</a:t>
            </a:r>
          </a:p>
          <a:p>
            <a:pPr marL="1779783" lvl="1" indent="-571500" algn="just">
              <a:buFont typeface="Arial" panose="020B0604020202020204" pitchFamily="34" charset="0"/>
              <a:buChar char="•"/>
            </a:pPr>
            <a:r>
              <a:rPr lang="en-IN" sz="3600" dirty="0"/>
              <a:t>Limitations of </a:t>
            </a:r>
            <a:r>
              <a:rPr lang="en-IN" sz="3600" dirty="0" err="1" smtClean="0"/>
              <a:t>ListIterator</a:t>
            </a:r>
            <a:r>
              <a:rPr lang="en-IN" sz="3600" dirty="0" smtClean="0"/>
              <a:t>: </a:t>
            </a:r>
          </a:p>
          <a:p>
            <a:pPr marL="2988081" lvl="2" indent="-571500" algn="just">
              <a:buFont typeface="Arial" panose="020B0604020202020204" pitchFamily="34" charset="0"/>
              <a:buChar char="•"/>
            </a:pPr>
            <a:r>
              <a:rPr lang="en-IN" sz="3600" dirty="0" smtClean="0"/>
              <a:t>It </a:t>
            </a:r>
            <a:r>
              <a:rPr lang="en-IN" sz="3600" dirty="0"/>
              <a:t>is the most powerful iterator but it is only applicable for List implemented classes, so it is not a universal iterator</a:t>
            </a:r>
            <a:r>
              <a:rPr lang="en-IN" sz="3600" dirty="0" smtClean="0"/>
              <a:t>.</a:t>
            </a:r>
          </a:p>
          <a:p>
            <a:pPr marL="571500" indent="-571500" algn="just">
              <a:buFont typeface="Arial" panose="020B0604020202020204" pitchFamily="34" charset="0"/>
              <a:buChar char="•"/>
            </a:pPr>
            <a:r>
              <a:rPr lang="en-IN" sz="3600" dirty="0"/>
              <a:t>Important Common </a:t>
            </a:r>
            <a:r>
              <a:rPr lang="en-IN" sz="3600" dirty="0" smtClean="0"/>
              <a:t>Points</a:t>
            </a:r>
          </a:p>
          <a:p>
            <a:pPr marL="1779783" lvl="1" indent="-571500" algn="just">
              <a:buFont typeface="Arial" panose="020B0604020202020204" pitchFamily="34" charset="0"/>
              <a:buChar char="•"/>
            </a:pPr>
            <a:r>
              <a:rPr lang="en-IN" sz="3600" dirty="0"/>
              <a:t>Please note that initially any iterator reference will point to the index just before the index of first element in a collection</a:t>
            </a:r>
            <a:r>
              <a:rPr lang="en-IN" sz="3600" dirty="0" smtClean="0"/>
              <a:t>.</a:t>
            </a:r>
          </a:p>
          <a:p>
            <a:pPr marL="1779783" lvl="1" indent="-571500" algn="just">
              <a:buFont typeface="Arial" panose="020B0604020202020204" pitchFamily="34" charset="0"/>
              <a:buChar char="•"/>
            </a:pPr>
            <a:r>
              <a:rPr lang="en-IN" sz="3600" dirty="0"/>
              <a:t>We don’t create objects of Enumeration, Iterator, </a:t>
            </a:r>
            <a:r>
              <a:rPr lang="en-IN" sz="3600" dirty="0" err="1"/>
              <a:t>ListIterator</a:t>
            </a:r>
            <a:r>
              <a:rPr lang="en-IN" sz="3600" dirty="0"/>
              <a:t> because they are interfaces. We use methods like elements(), iterator(), </a:t>
            </a:r>
            <a:r>
              <a:rPr lang="en-IN" sz="3600" dirty="0" err="1"/>
              <a:t>listIterator</a:t>
            </a:r>
            <a:r>
              <a:rPr lang="en-IN" sz="3600" dirty="0"/>
              <a:t>() to create objects. These methods have anonymous Inner classes that extends respective interfaces and return this class object.</a:t>
            </a:r>
          </a:p>
        </p:txBody>
      </p:sp>
      <p:cxnSp>
        <p:nvCxnSpPr>
          <p:cNvPr id="4" name="10 Conector recto"/>
          <p:cNvCxnSpPr/>
          <p:nvPr/>
        </p:nvCxnSpPr>
        <p:spPr>
          <a:xfrm flipV="1">
            <a:off x="1886648" y="2223294"/>
            <a:ext cx="292532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9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Sequences and Generators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397031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In simple terms, a generator is a function which returns the next value in a sequence. </a:t>
            </a:r>
            <a:endParaRPr lang="en-IN" sz="3600" dirty="0" smtClean="0"/>
          </a:p>
          <a:p>
            <a:pPr marL="571500" indent="-571500" algn="just">
              <a:buFont typeface="Arial" panose="020B0604020202020204" pitchFamily="34" charset="0"/>
              <a:buChar char="•"/>
            </a:pPr>
            <a:r>
              <a:rPr lang="en-IN" sz="3600" dirty="0" smtClean="0"/>
              <a:t>Unlike </a:t>
            </a:r>
            <a:r>
              <a:rPr lang="en-IN" sz="3600" dirty="0"/>
              <a:t>an iterator, it generates the next value when needed, rather than returning the next item of a pre-generated collection. Some languages such as Python support generators natively via keywords such as yield. When a generator’s next value is requested in Python, the generator function continues to run until the next yield statement, where a value is returned. </a:t>
            </a:r>
            <a:endParaRPr lang="en-IN" sz="3600" dirty="0" smtClean="0"/>
          </a:p>
          <a:p>
            <a:pPr marL="571500" indent="-571500" algn="just">
              <a:buFont typeface="Arial" panose="020B0604020202020204" pitchFamily="34" charset="0"/>
              <a:buChar char="•"/>
            </a:pPr>
            <a:r>
              <a:rPr lang="en-IN" sz="3600" dirty="0" smtClean="0"/>
              <a:t>The </a:t>
            </a:r>
            <a:r>
              <a:rPr lang="en-IN" sz="3600" dirty="0"/>
              <a:t>generator function is able to continue where it left off which can be quite confusing the uninitiated</a:t>
            </a:r>
            <a:r>
              <a:rPr lang="en-IN" sz="3600" dirty="0" smtClean="0"/>
              <a:t>.</a:t>
            </a:r>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223293"/>
            <a:ext cx="873097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4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4</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COREJ2-Chapter4 </a:t>
            </a:r>
            <a:r>
              <a:rPr lang="en-US" sz="3600" dirty="0"/>
              <a:t>at </a:t>
            </a:r>
            <a:r>
              <a:rPr lang="en-US" sz="3600" dirty="0">
                <a:hlinkClick r:id="rId3"/>
              </a:rPr>
              <a:t>https://</a:t>
            </a:r>
            <a:r>
              <a:rPr lang="en-US" sz="3600" dirty="0" smtClean="0">
                <a:hlinkClick r:id="rId3"/>
              </a:rPr>
              <a:t>github.com/CompleteJavaTraining/JavaEssentials/tree/master/Code/COREJ2-Chapter4</a:t>
            </a:r>
            <a:r>
              <a:rPr lang="en-US" sz="3600" dirty="0" smtClean="0"/>
              <a:t> </a:t>
            </a:r>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Collections Overview</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Collection Types, Arrays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Sequence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Maps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Understanding Hashes and Hash Generation</a:t>
            </a:r>
          </a:p>
          <a:p>
            <a:pPr marL="3102381" lvl="2"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ArrayList</a:t>
            </a:r>
            <a:r>
              <a:rPr lang="en-US" sz="2800" dirty="0">
                <a:ea typeface="Open Sans" panose="020B0606030504020204" pitchFamily="34" charset="0"/>
                <a:cs typeface="Open Sans" panose="020B0606030504020204" pitchFamily="34" charset="0"/>
              </a:rPr>
              <a:t> and Vectors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8739132"/>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smtClean="0">
                <a:ea typeface="Open Sans" panose="020B0606030504020204" pitchFamily="34" charset="0"/>
                <a:cs typeface="Open Sans" panose="020B0606030504020204" pitchFamily="34" charset="0"/>
              </a:rPr>
              <a:t>will </a:t>
            </a:r>
            <a:r>
              <a:rPr lang="en-US" sz="4000" dirty="0">
                <a:ea typeface="Open Sans" panose="020B0606030504020204" pitchFamily="34" charset="0"/>
                <a:cs typeface="Open Sans" panose="020B0606030504020204" pitchFamily="34" charset="0"/>
              </a:rPr>
              <a:t>learn about Generics &amp; </a:t>
            </a:r>
            <a:r>
              <a:rPr lang="en-US" sz="4000" dirty="0" err="1">
                <a:ea typeface="Open Sans" panose="020B0606030504020204" pitchFamily="34" charset="0"/>
                <a:cs typeface="Open Sans" panose="020B0606030504020204" pitchFamily="34" charset="0"/>
              </a:rPr>
              <a:t>Internationationalization</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Introduction to Generics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Bounded Types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Generics Wildcard</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Generic classes, methods and constructors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Java Type Erasure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Introduction to Internationalization and Localization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what is I18N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Localization ad Locale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Locale Class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Date, Time and Currency formatting</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Numbers and Measurements localization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Other Formatters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21</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Collections in Java</a:t>
            </a:r>
          </a:p>
        </p:txBody>
      </p:sp>
      <p:sp>
        <p:nvSpPr>
          <p:cNvPr id="207" name="10 Conector recto"/>
          <p:cNvSpPr/>
          <p:nvPr/>
        </p:nvSpPr>
        <p:spPr>
          <a:xfrm>
            <a:off x="1905918" y="2763853"/>
            <a:ext cx="4946571" cy="1"/>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674074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Collections in java is a framework that provides an architecture to store and manipulate the group of objects.</a:t>
            </a:r>
          </a:p>
          <a:p>
            <a:pPr marL="571557" indent="-571557">
              <a:buSzPct val="100000"/>
              <a:buFont typeface="Arial"/>
              <a:buChar char="•"/>
              <a:defRPr sz="3600"/>
            </a:pPr>
            <a:r>
              <a:rPr sz="3600"/>
              <a:t>All the operations that you perform on a data such as searching, sorting, insertion, manipulation, deletion etc. can be performed by Java Collections.</a:t>
            </a:r>
          </a:p>
          <a:p>
            <a:pPr marL="571557" indent="-571557">
              <a:buSzPct val="100000"/>
              <a:buFont typeface="Arial"/>
              <a:buChar char="•"/>
              <a:defRPr sz="3600"/>
            </a:pPr>
            <a:r>
              <a:rPr sz="3600"/>
              <a:t>Java Collection simply means a single unit of objects. Java Collection framework provides many interfaces (Set, List, Queue, Deque etc.) and classes (ArrayList, Vector, LinkedList, PriorityQueue, HashSet, LinkedHashSet, TreeSet etc).</a:t>
            </a:r>
          </a:p>
          <a:p>
            <a:pPr marL="571557" indent="-571557">
              <a:buSzPct val="100000"/>
              <a:buFont typeface="Arial"/>
              <a:buChar char="•"/>
              <a:defRPr sz="3600"/>
            </a:pPr>
            <a:r>
              <a:rPr sz="3600"/>
              <a:t>Collection represents a single unit of objects i.e. a group.</a:t>
            </a:r>
          </a:p>
          <a:p>
            <a:pPr marL="571557" indent="-571557">
              <a:buSzPct val="100000"/>
              <a:buFont typeface="Arial"/>
              <a:buChar char="•"/>
              <a:defRPr sz="3600"/>
            </a:pPr>
            <a:r>
              <a:rPr sz="3600"/>
              <a:t>Collection framework represents a unified architecture for storing and manipulating group of objects. It has:</a:t>
            </a:r>
          </a:p>
          <a:p>
            <a:pPr marL="1779961" lvl="1" indent="-571557">
              <a:buSzPct val="100000"/>
              <a:buFont typeface="Arial"/>
              <a:buChar char="•"/>
              <a:defRPr sz="3600"/>
            </a:pPr>
            <a:r>
              <a:rPr sz="3600"/>
              <a:t>Interfaces and its implementations i.e. classes</a:t>
            </a:r>
          </a:p>
          <a:p>
            <a:pPr marL="1779961" lvl="1" indent="-571557">
              <a:buSzPct val="100000"/>
              <a:buFont typeface="Arial"/>
              <a:buChar char="•"/>
              <a:defRPr sz="3600"/>
            </a:pPr>
            <a:r>
              <a:rPr sz="3600"/>
              <a:t>Algorithm</a:t>
            </a:r>
          </a:p>
        </p:txBody>
      </p:sp>
    </p:spTree>
    <p:extLst>
      <p:ext uri="{BB962C8B-B14F-4D97-AF65-F5344CB8AC3E}">
        <p14:creationId xmlns:p14="http://schemas.microsoft.com/office/powerpoint/2010/main" val="129989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Collections Overview</a:t>
            </a:r>
          </a:p>
        </p:txBody>
      </p:sp>
      <p:cxnSp>
        <p:nvCxnSpPr>
          <p:cNvPr id="34" name="10 Conector recto"/>
          <p:cNvCxnSpPr/>
          <p:nvPr/>
        </p:nvCxnSpPr>
        <p:spPr>
          <a:xfrm>
            <a:off x="2246688" y="1955687"/>
            <a:ext cx="50855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372070"/>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collections framework was designed to meet several goals, such as </a:t>
            </a:r>
            <a:r>
              <a:rPr lang="en-US" sz="3600" dirty="0" smtClean="0"/>
              <a:t>−</a:t>
            </a:r>
          </a:p>
          <a:p>
            <a:pPr marL="1779783" lvl="1" indent="-571500">
              <a:buFont typeface="Arial" panose="020B0604020202020204" pitchFamily="34" charset="0"/>
              <a:buChar char="•"/>
            </a:pPr>
            <a:r>
              <a:rPr lang="en-US" sz="3600" dirty="0" smtClean="0"/>
              <a:t>The </a:t>
            </a:r>
            <a:r>
              <a:rPr lang="en-US" sz="3600" dirty="0"/>
              <a:t>framework had to be high-performance. The implementations for the fundamental collections (dynamic arrays, linked lists, trees, and </a:t>
            </a:r>
            <a:r>
              <a:rPr lang="en-US" sz="3600" dirty="0" err="1"/>
              <a:t>hashtables</a:t>
            </a:r>
            <a:r>
              <a:rPr lang="en-US" sz="3600" dirty="0"/>
              <a:t>) were to be highly efficient</a:t>
            </a:r>
            <a:r>
              <a:rPr lang="en-US" sz="3600" dirty="0" smtClean="0"/>
              <a:t>.</a:t>
            </a:r>
          </a:p>
          <a:p>
            <a:pPr marL="1779783" lvl="1" indent="-571500">
              <a:buFont typeface="Arial" panose="020B0604020202020204" pitchFamily="34" charset="0"/>
              <a:buChar char="•"/>
            </a:pPr>
            <a:r>
              <a:rPr lang="en-US" sz="3600" dirty="0" smtClean="0"/>
              <a:t>The </a:t>
            </a:r>
            <a:r>
              <a:rPr lang="en-US" sz="3600" dirty="0"/>
              <a:t>framework had to allow different types of collections to work in a similar manner and with a high degree of interoperability</a:t>
            </a:r>
            <a:r>
              <a:rPr lang="en-US" sz="3600" dirty="0" smtClean="0"/>
              <a:t>.</a:t>
            </a:r>
          </a:p>
          <a:p>
            <a:pPr marL="1779783" lvl="1" indent="-571500">
              <a:buFont typeface="Arial" panose="020B0604020202020204" pitchFamily="34" charset="0"/>
              <a:buChar char="•"/>
            </a:pPr>
            <a:r>
              <a:rPr lang="en-US" sz="3600" dirty="0" smtClean="0"/>
              <a:t>The </a:t>
            </a:r>
            <a:r>
              <a:rPr lang="en-US" sz="3600" dirty="0"/>
              <a:t>framework had to extend and/or adapt a collection easily</a:t>
            </a:r>
            <a:r>
              <a:rPr lang="en-US" sz="3600" dirty="0" smtClean="0"/>
              <a:t>.</a:t>
            </a:r>
          </a:p>
          <a:p>
            <a:pPr marL="571500" indent="-571500">
              <a:buFont typeface="Arial" panose="020B0604020202020204" pitchFamily="34" charset="0"/>
              <a:buChar char="•"/>
            </a:pPr>
            <a:r>
              <a:rPr lang="en-US" sz="3600" dirty="0" smtClean="0"/>
              <a:t>Towards </a:t>
            </a:r>
            <a:r>
              <a:rPr lang="en-US" sz="3600" dirty="0"/>
              <a:t>this end, the entire collections framework is designed around a set of standard </a:t>
            </a:r>
            <a:r>
              <a:rPr lang="en-US" sz="3600" dirty="0" smtClean="0"/>
              <a:t>interfaces.</a:t>
            </a:r>
          </a:p>
          <a:p>
            <a:pPr marL="571500" indent="-571500">
              <a:buFont typeface="Arial" panose="020B0604020202020204" pitchFamily="34" charset="0"/>
              <a:buChar char="•"/>
            </a:pPr>
            <a:r>
              <a:rPr lang="en-US" sz="3600" dirty="0" smtClean="0"/>
              <a:t>Several </a:t>
            </a:r>
            <a:r>
              <a:rPr lang="en-US" sz="3600" dirty="0"/>
              <a:t>standard implementations such as </a:t>
            </a:r>
            <a:r>
              <a:rPr lang="en-US" sz="3600" dirty="0" err="1"/>
              <a:t>LinkedList</a:t>
            </a:r>
            <a:r>
              <a:rPr lang="en-US" sz="3600" dirty="0"/>
              <a:t>, </a:t>
            </a:r>
            <a:r>
              <a:rPr lang="en-US" sz="3600" dirty="0" err="1"/>
              <a:t>HashSet</a:t>
            </a:r>
            <a:r>
              <a:rPr lang="en-US" sz="3600" dirty="0"/>
              <a:t>, and </a:t>
            </a:r>
            <a:r>
              <a:rPr lang="en-US" sz="3600" dirty="0" err="1"/>
              <a:t>TreeSet</a:t>
            </a:r>
            <a:r>
              <a:rPr lang="en-US" sz="3600" dirty="0"/>
              <a:t>, of these interfaces are provided that you may use as-is and you may also implement your own collection, if you choose</a:t>
            </a:r>
            <a:r>
              <a:rPr lang="en-US" sz="3600" dirty="0" smtClean="0"/>
              <a:t>.</a:t>
            </a:r>
          </a:p>
          <a:p>
            <a:pPr marL="571500" indent="-571500">
              <a:buFont typeface="Arial" panose="020B0604020202020204" pitchFamily="34" charset="0"/>
              <a:buChar char="•"/>
            </a:pPr>
            <a:r>
              <a:rPr lang="en-US" sz="3600" dirty="0" smtClean="0"/>
              <a:t>A </a:t>
            </a:r>
            <a:r>
              <a:rPr lang="en-US" sz="3600" dirty="0"/>
              <a:t>collections framework is a unified architecture for representing and manipulating collections</a:t>
            </a:r>
            <a:r>
              <a:rPr lang="en-US" sz="3600" dirty="0" smtClean="0"/>
              <a:t>.</a:t>
            </a:r>
          </a:p>
          <a:p>
            <a:pPr marL="571500" indent="-571500">
              <a:buFont typeface="Arial" panose="020B0604020202020204" pitchFamily="34" charset="0"/>
              <a:buChar char="•"/>
            </a:pPr>
            <a:r>
              <a:rPr lang="en-US" sz="3600" dirty="0" smtClean="0"/>
              <a:t>Collections </a:t>
            </a:r>
            <a:r>
              <a:rPr lang="en-US" sz="3600" dirty="0"/>
              <a:t>frameworks contain the following </a:t>
            </a:r>
            <a:r>
              <a:rPr lang="en-US" sz="3600" dirty="0" smtClean="0"/>
              <a:t>−</a:t>
            </a:r>
          </a:p>
          <a:p>
            <a:pPr marL="1779783" lvl="1" indent="-571500">
              <a:buFont typeface="Arial" panose="020B0604020202020204" pitchFamily="34" charset="0"/>
              <a:buChar char="•"/>
            </a:pPr>
            <a:r>
              <a:rPr lang="en-US" sz="3400" dirty="0"/>
              <a:t>Interfaces − These are abstract data types that represent collections. Interfaces allow collections to be manipulated independently of the details of their representation. In object-oriented languages, interfaces generally form a hierarchy</a:t>
            </a:r>
            <a:r>
              <a:rPr lang="en-US" sz="3400" dirty="0" smtClean="0"/>
              <a:t>.</a:t>
            </a:r>
          </a:p>
          <a:p>
            <a:pPr marL="1779783" lvl="1" indent="-571500">
              <a:buFont typeface="Arial" panose="020B0604020202020204" pitchFamily="34" charset="0"/>
              <a:buChar char="•"/>
            </a:pPr>
            <a:r>
              <a:rPr lang="en-US" sz="3400" dirty="0"/>
              <a:t>Implementations, i.e., Classes − These are the concrete implementations of the collection interfaces. In essence, they are reusable data structures</a:t>
            </a:r>
            <a:r>
              <a:rPr lang="en-US" sz="3400" dirty="0" smtClean="0"/>
              <a:t>.</a:t>
            </a:r>
          </a:p>
          <a:p>
            <a:pPr marL="1779783" lvl="1" indent="-571500">
              <a:buFont typeface="Arial" panose="020B0604020202020204" pitchFamily="34" charset="0"/>
              <a:buChar char="•"/>
            </a:pPr>
            <a:r>
              <a:rPr lang="en-US" sz="3400" dirty="0"/>
              <a:t>Algorithms −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a:t>
            </a:r>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Hierarchy of Collection Framework</a:t>
            </a:r>
          </a:p>
        </p:txBody>
      </p:sp>
      <p:sp>
        <p:nvSpPr>
          <p:cNvPr id="214" name="10 Conector recto"/>
          <p:cNvSpPr/>
          <p:nvPr/>
        </p:nvSpPr>
        <p:spPr>
          <a:xfrm>
            <a:off x="1905918" y="2763853"/>
            <a:ext cx="9080528" cy="1"/>
          </a:xfrm>
          <a:prstGeom prst="line">
            <a:avLst/>
          </a:prstGeom>
          <a:ln w="57150">
            <a:solidFill>
              <a:srgbClr val="C00000"/>
            </a:solidFill>
            <a:miter/>
          </a:ln>
        </p:spPr>
        <p:txBody>
          <a:bodyPr lIns="45722" rIns="45722"/>
          <a:lstStyle/>
          <a:p>
            <a:endParaRPr/>
          </a:p>
        </p:txBody>
      </p:sp>
      <p:pic>
        <p:nvPicPr>
          <p:cNvPr id="215" name="Image" descr="Image"/>
          <p:cNvPicPr>
            <a:picLocks noChangeAspect="1"/>
          </p:cNvPicPr>
          <p:nvPr/>
        </p:nvPicPr>
        <p:blipFill>
          <a:blip r:embed="rId3">
            <a:extLst/>
          </a:blip>
          <a:stretch>
            <a:fillRect/>
          </a:stretch>
        </p:blipFill>
        <p:spPr>
          <a:xfrm>
            <a:off x="4439520" y="2882252"/>
            <a:ext cx="11883400" cy="10041820"/>
          </a:xfrm>
          <a:prstGeom prst="rect">
            <a:avLst/>
          </a:prstGeom>
          <a:ln w="12700">
            <a:miter lim="400000"/>
          </a:ln>
        </p:spPr>
      </p:pic>
    </p:spTree>
    <p:extLst>
      <p:ext uri="{BB962C8B-B14F-4D97-AF65-F5344CB8AC3E}">
        <p14:creationId xmlns:p14="http://schemas.microsoft.com/office/powerpoint/2010/main" val="92336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Collection </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Types Vs </a:t>
            </a:r>
            <a:r>
              <a:rPr lang="en-IN" sz="6600" dirty="0">
                <a:solidFill>
                  <a:schemeClr val="accent3">
                    <a:lumMod val="75000"/>
                  </a:schemeClr>
                </a:solidFill>
                <a:ea typeface="Open Sans Semibold" panose="020B0706030804020204" pitchFamily="34" charset="0"/>
                <a:cs typeface="Open Sans Semibold" panose="020B0706030804020204" pitchFamily="34" charset="0"/>
              </a:rPr>
              <a:t>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3861541"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Java offers two types of constructs where you can store multiple values or objects of the same type: arrays and </a:t>
            </a:r>
            <a:r>
              <a:rPr lang="en-IN" sz="3600" dirty="0" smtClean="0"/>
              <a:t>collections.</a:t>
            </a:r>
          </a:p>
          <a:p>
            <a:pPr marL="571500" indent="-571500" algn="just">
              <a:buFont typeface="Arial" panose="020B0604020202020204" pitchFamily="34" charset="0"/>
              <a:buChar char="•"/>
            </a:pPr>
            <a:r>
              <a:rPr lang="en-IN" sz="3600" dirty="0" smtClean="0"/>
              <a:t>Array </a:t>
            </a:r>
            <a:r>
              <a:rPr lang="en-IN" sz="3600" dirty="0"/>
              <a:t>or collection? Arrays are simple constructs with linear storage of fixed size and therefore they can only store a given number of </a:t>
            </a:r>
            <a:r>
              <a:rPr lang="en-IN" sz="3600" dirty="0" smtClean="0"/>
              <a:t>elements.</a:t>
            </a:r>
          </a:p>
          <a:p>
            <a:pPr marL="571500" indent="-571500" algn="just">
              <a:buFont typeface="Arial" panose="020B0604020202020204" pitchFamily="34" charset="0"/>
              <a:buChar char="•"/>
            </a:pPr>
            <a:r>
              <a:rPr lang="en-IN" sz="3600" dirty="0" smtClean="0"/>
              <a:t>Arrays </a:t>
            </a:r>
            <a:r>
              <a:rPr lang="en-IN" sz="3600" dirty="0"/>
              <a:t>are built into the core of Java language and the array-related Java syntax is very easy and straightforward, for example the nth element of the array can be obtained as array[n-1</a:t>
            </a:r>
            <a:r>
              <a:rPr lang="en-IN" sz="3600" dirty="0" smtClean="0"/>
              <a:t>].</a:t>
            </a:r>
          </a:p>
          <a:p>
            <a:pPr marL="571500" indent="-571500" algn="just">
              <a:buFont typeface="Arial" panose="020B0604020202020204" pitchFamily="34" charset="0"/>
              <a:buChar char="•"/>
            </a:pPr>
            <a:r>
              <a:rPr lang="en-IN" sz="3600" dirty="0" smtClean="0"/>
              <a:t>Collections </a:t>
            </a:r>
            <a:r>
              <a:rPr lang="en-IN" sz="3600" dirty="0"/>
              <a:t>are more sophisticated and flexible. First of all, they are resizable: you can add any number of elements to a collection. A collection will automatically handle deletion of an element from any position. There are several types of collections with different internal storage structure (linear, list, hash set, tree, etc.) and you can choose a collection type best matching your problem so that your most frequent operations will be convenient and </a:t>
            </a:r>
            <a:r>
              <a:rPr lang="en-IN" sz="3600" dirty="0" smtClean="0"/>
              <a:t>efficient.</a:t>
            </a:r>
          </a:p>
          <a:p>
            <a:pPr marL="571500" indent="-571500" algn="just">
              <a:buFont typeface="Arial" panose="020B0604020202020204" pitchFamily="34" charset="0"/>
              <a:buChar char="•"/>
            </a:pPr>
            <a:r>
              <a:rPr lang="en-IN" sz="3600" dirty="0" smtClean="0"/>
              <a:t>Collections </a:t>
            </a:r>
            <a:r>
              <a:rPr lang="en-IN" sz="3600" dirty="0"/>
              <a:t>are Java classes and syntax for obtaining, e.g., the nth element of a collection of type </a:t>
            </a:r>
            <a:r>
              <a:rPr lang="en-IN" sz="3600" dirty="0" err="1"/>
              <a:t>ArrayList</a:t>
            </a:r>
            <a:r>
              <a:rPr lang="en-IN" sz="3600" dirty="0"/>
              <a:t> is </a:t>
            </a:r>
            <a:r>
              <a:rPr lang="en-IN" sz="3600" dirty="0" err="1"/>
              <a:t>collection.get</a:t>
            </a:r>
            <a:r>
              <a:rPr lang="en-IN" sz="3600" dirty="0"/>
              <a:t>(n).</a:t>
            </a:r>
            <a:endParaRPr lang="en-IN" sz="3600" dirty="0" smtClean="0"/>
          </a:p>
        </p:txBody>
      </p:sp>
      <p:cxnSp>
        <p:nvCxnSpPr>
          <p:cNvPr id="4" name="10 Conector recto"/>
          <p:cNvCxnSpPr/>
          <p:nvPr/>
        </p:nvCxnSpPr>
        <p:spPr>
          <a:xfrm flipV="1">
            <a:off x="1886648" y="2182209"/>
            <a:ext cx="8460941" cy="4108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3223" y="3566208"/>
            <a:ext cx="7987155" cy="3562616"/>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9812" y="8073929"/>
            <a:ext cx="7980566" cy="4279688"/>
          </a:xfrm>
          <a:prstGeom prst="rect">
            <a:avLst/>
          </a:prstGeom>
        </p:spPr>
      </p:pic>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Methods of Collection interface</a:t>
            </a:r>
          </a:p>
        </p:txBody>
      </p:sp>
      <p:sp>
        <p:nvSpPr>
          <p:cNvPr id="218" name="10 Conector recto"/>
          <p:cNvSpPr/>
          <p:nvPr/>
        </p:nvSpPr>
        <p:spPr>
          <a:xfrm>
            <a:off x="1905918" y="2763853"/>
            <a:ext cx="11914513" cy="1"/>
          </a:xfrm>
          <a:prstGeom prst="line">
            <a:avLst/>
          </a:prstGeom>
          <a:ln w="57150">
            <a:solidFill>
              <a:srgbClr val="C00000"/>
            </a:solidFill>
            <a:miter/>
          </a:ln>
        </p:spPr>
        <p:txBody>
          <a:bodyPr lIns="45722" rIns="45722"/>
          <a:lstStyle/>
          <a:p>
            <a:endParaRPr/>
          </a:p>
        </p:txBody>
      </p:sp>
      <p:pic>
        <p:nvPicPr>
          <p:cNvPr id="219" name="Screen Shot 2017-08-15 at 10.39.58 PM.png" descr="Screen Shot 2017-08-15 at 10.39.58 PM.png"/>
          <p:cNvPicPr>
            <a:picLocks noChangeAspect="1"/>
          </p:cNvPicPr>
          <p:nvPr/>
        </p:nvPicPr>
        <p:blipFill>
          <a:blip r:embed="rId2">
            <a:extLst/>
          </a:blip>
          <a:stretch>
            <a:fillRect/>
          </a:stretch>
        </p:blipFill>
        <p:spPr>
          <a:xfrm>
            <a:off x="2744261" y="2882253"/>
            <a:ext cx="17863473" cy="10188796"/>
          </a:xfrm>
          <a:prstGeom prst="rect">
            <a:avLst/>
          </a:prstGeom>
          <a:ln w="12700">
            <a:miter lim="400000"/>
          </a:ln>
        </p:spPr>
      </p:pic>
      <p:grpSp>
        <p:nvGrpSpPr>
          <p:cNvPr id="222" name="Group 9"/>
          <p:cNvGrpSpPr/>
          <p:nvPr/>
        </p:nvGrpSpPr>
        <p:grpSpPr>
          <a:xfrm>
            <a:off x="19147628" y="9853826"/>
            <a:ext cx="3026674" cy="3026673"/>
            <a:chOff x="0" y="0"/>
            <a:chExt cx="3026475" cy="3026475"/>
          </a:xfrm>
        </p:grpSpPr>
        <p:graphicFrame>
          <p:nvGraphicFramePr>
            <p:cNvPr id="22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3"/>
            </a:graphicData>
          </a:graphic>
        </p:graphicFrame>
        <p:sp>
          <p:nvSpPr>
            <p:cNvPr id="22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130836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7"/>
                                        </p:tgtEl>
                                        <p:attrNameLst>
                                          <p:attrName>style.visibility</p:attrName>
                                        </p:attrNameLst>
                                      </p:cBhvr>
                                      <p:to>
                                        <p:strVal val="visible"/>
                                      </p:to>
                                    </p:set>
                                    <p:anim calcmode="lin" valueType="num">
                                      <p:cBhvr>
                                        <p:cTn id="7" dur="1000" fill="hold"/>
                                        <p:tgtEl>
                                          <p:spTgt spid="217"/>
                                        </p:tgtEl>
                                        <p:attrNameLst>
                                          <p:attrName>ppt_x</p:attrName>
                                        </p:attrNameLst>
                                      </p:cBhvr>
                                      <p:tavLst>
                                        <p:tav tm="0">
                                          <p:val>
                                            <p:strVal val="0-#ppt_w/2"/>
                                          </p:val>
                                        </p:tav>
                                        <p:tav tm="100000">
                                          <p:val>
                                            <p:strVal val="#ppt_x"/>
                                          </p:val>
                                        </p:tav>
                                      </p:tavLst>
                                    </p:anim>
                                    <p:anim calcmode="lin" valueType="num">
                                      <p:cBhvr>
                                        <p:cTn id="8" dur="1000" fill="hold"/>
                                        <p:tgtEl>
                                          <p:spTgt spid="21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8"/>
                                        </p:tgtEl>
                                        <p:attrNameLst>
                                          <p:attrName>style.visibility</p:attrName>
                                        </p:attrNameLst>
                                      </p:cBhvr>
                                      <p:to>
                                        <p:strVal val="visible"/>
                                      </p:to>
                                    </p:set>
                                    <p:anim calcmode="lin" valueType="num">
                                      <p:cBhvr>
                                        <p:cTn id="12" dur="500" fill="hold"/>
                                        <p:tgtEl>
                                          <p:spTgt spid="218"/>
                                        </p:tgtEl>
                                        <p:attrNameLst>
                                          <p:attrName>ppt_x</p:attrName>
                                        </p:attrNameLst>
                                      </p:cBhvr>
                                      <p:tavLst>
                                        <p:tav tm="0">
                                          <p:val>
                                            <p:strVal val="#ppt_x"/>
                                          </p:val>
                                        </p:tav>
                                        <p:tav tm="100000">
                                          <p:val>
                                            <p:strVal val="#ppt_x"/>
                                          </p:val>
                                        </p:tav>
                                      </p:tavLst>
                                    </p:anim>
                                    <p:anim calcmode="lin" valueType="num">
                                      <p:cBhvr>
                                        <p:cTn id="13"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advAuto="0"/>
      <p:bldP spid="218"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Sets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Set is a Collection that cannot contain duplicate elements. It models the mathematical set abstraction</a:t>
            </a:r>
            <a:r>
              <a:rPr lang="en-IN" sz="3600" dirty="0" smtClean="0"/>
              <a:t>.</a:t>
            </a:r>
          </a:p>
          <a:p>
            <a:pPr marL="571500" indent="-571500" algn="just">
              <a:buFont typeface="Arial" panose="020B0604020202020204" pitchFamily="34" charset="0"/>
              <a:buChar char="•"/>
            </a:pPr>
            <a:r>
              <a:rPr lang="en-IN" sz="3600" dirty="0" smtClean="0"/>
              <a:t>The </a:t>
            </a:r>
            <a:r>
              <a:rPr lang="en-IN" sz="3600" dirty="0"/>
              <a:t>Set interface contains only methods inherited from Collection and adds the restriction that duplicate elements are prohibited</a:t>
            </a:r>
            <a:r>
              <a:rPr lang="en-IN" sz="3600" dirty="0" smtClean="0"/>
              <a:t>.</a:t>
            </a:r>
          </a:p>
          <a:p>
            <a:pPr marL="571500" indent="-571500" algn="just">
              <a:buFont typeface="Arial" panose="020B0604020202020204" pitchFamily="34" charset="0"/>
              <a:buChar char="•"/>
            </a:pPr>
            <a:r>
              <a:rPr lang="en-IN" sz="3600" dirty="0" smtClean="0"/>
              <a:t>Set </a:t>
            </a:r>
            <a:r>
              <a:rPr lang="en-IN" sz="3600" dirty="0"/>
              <a:t>also adds a stronger contract on the </a:t>
            </a:r>
            <a:r>
              <a:rPr lang="en-IN" sz="3600" dirty="0" smtClean="0"/>
              <a:t>behaviour </a:t>
            </a:r>
            <a:r>
              <a:rPr lang="en-IN" sz="3600" dirty="0"/>
              <a:t>of the equals and </a:t>
            </a:r>
            <a:r>
              <a:rPr lang="en-IN" sz="3600" dirty="0" err="1"/>
              <a:t>hashCode</a:t>
            </a:r>
            <a:r>
              <a:rPr lang="en-IN" sz="3600" dirty="0"/>
              <a:t> operations, allowing Set instances to be compared meaningfully even if their implementation types differ</a:t>
            </a:r>
            <a:r>
              <a:rPr lang="en-IN" sz="3600" dirty="0" smtClean="0"/>
              <a:t>.</a:t>
            </a:r>
          </a:p>
          <a:p>
            <a:pPr marL="571500" indent="-571500" algn="just">
              <a:buFont typeface="Arial" panose="020B0604020202020204" pitchFamily="34" charset="0"/>
              <a:buChar char="•"/>
            </a:pPr>
            <a:r>
              <a:rPr lang="en-IN" sz="3600" dirty="0"/>
              <a:t>General-Purpose Set </a:t>
            </a:r>
            <a:r>
              <a:rPr lang="en-IN" sz="3600" dirty="0" smtClean="0"/>
              <a:t>Implementations:</a:t>
            </a:r>
          </a:p>
          <a:p>
            <a:pPr marL="1779783" lvl="1" indent="-571500" algn="just">
              <a:buFont typeface="Arial" panose="020B0604020202020204" pitchFamily="34" charset="0"/>
              <a:buChar char="•"/>
            </a:pPr>
            <a:r>
              <a:rPr lang="en-IN" sz="3600" dirty="0"/>
              <a:t>There are three general-purpose Set implementations — </a:t>
            </a:r>
            <a:r>
              <a:rPr lang="en-IN" sz="3600" dirty="0" err="1"/>
              <a:t>HashSet</a:t>
            </a:r>
            <a:r>
              <a:rPr lang="en-IN" sz="3600" dirty="0"/>
              <a:t>, </a:t>
            </a:r>
            <a:r>
              <a:rPr lang="en-IN" sz="3600" dirty="0" err="1"/>
              <a:t>TreeSet</a:t>
            </a:r>
            <a:r>
              <a:rPr lang="en-IN" sz="3600" dirty="0"/>
              <a:t>, and </a:t>
            </a:r>
            <a:r>
              <a:rPr lang="en-IN" sz="3600" dirty="0" err="1"/>
              <a:t>LinkedHashSet</a:t>
            </a:r>
            <a:r>
              <a:rPr lang="en-IN" sz="3600" dirty="0"/>
              <a:t>. Which of these three to use is generally straightforward. </a:t>
            </a:r>
            <a:r>
              <a:rPr lang="en-IN" sz="3600" dirty="0" err="1"/>
              <a:t>HashSet</a:t>
            </a:r>
            <a:r>
              <a:rPr lang="en-IN" sz="3600" dirty="0"/>
              <a:t> is much faster than </a:t>
            </a:r>
            <a:r>
              <a:rPr lang="en-IN" sz="3600" dirty="0" err="1"/>
              <a:t>TreeSet</a:t>
            </a:r>
            <a:r>
              <a:rPr lang="en-IN" sz="3600" dirty="0"/>
              <a:t> (constant-time versus log-time for most operations) but offers no ordering guarantees. If you need to use the operations in the </a:t>
            </a:r>
            <a:r>
              <a:rPr lang="en-IN" sz="3600" dirty="0" err="1"/>
              <a:t>SortedSet</a:t>
            </a:r>
            <a:r>
              <a:rPr lang="en-IN" sz="3600" dirty="0"/>
              <a:t> interface, or if value-ordered iteration is required, use </a:t>
            </a:r>
            <a:r>
              <a:rPr lang="en-IN" sz="3600" dirty="0" err="1"/>
              <a:t>TreeSet</a:t>
            </a:r>
            <a:r>
              <a:rPr lang="en-IN" sz="3600" dirty="0"/>
              <a:t>; otherwise, use </a:t>
            </a:r>
            <a:r>
              <a:rPr lang="en-IN" sz="3600" dirty="0" err="1"/>
              <a:t>HashSet</a:t>
            </a:r>
            <a:r>
              <a:rPr lang="en-IN" sz="3600" dirty="0"/>
              <a:t>. It's a fair bet that you'll end up using </a:t>
            </a:r>
            <a:r>
              <a:rPr lang="en-IN" sz="3600" dirty="0" err="1"/>
              <a:t>HashSet</a:t>
            </a:r>
            <a:r>
              <a:rPr lang="en-IN" sz="3600" dirty="0"/>
              <a:t> most of the time</a:t>
            </a:r>
            <a:r>
              <a:rPr lang="en-IN" sz="3600" dirty="0" smtClean="0"/>
              <a:t>.</a:t>
            </a:r>
          </a:p>
          <a:p>
            <a:pPr marL="1779783" lvl="1" indent="-571500" algn="just">
              <a:buFont typeface="Arial" panose="020B0604020202020204" pitchFamily="34" charset="0"/>
              <a:buChar char="•"/>
            </a:pPr>
            <a:r>
              <a:rPr lang="en-IN" sz="3600" dirty="0" err="1"/>
              <a:t>LinkedHashSet</a:t>
            </a:r>
            <a:r>
              <a:rPr lang="en-IN" sz="3600" dirty="0"/>
              <a:t> is in some sense intermediate between </a:t>
            </a:r>
            <a:r>
              <a:rPr lang="en-IN" sz="3600" dirty="0" err="1"/>
              <a:t>HashSet</a:t>
            </a:r>
            <a:r>
              <a:rPr lang="en-IN" sz="3600" dirty="0"/>
              <a:t> and </a:t>
            </a:r>
            <a:r>
              <a:rPr lang="en-IN" sz="3600" dirty="0" err="1"/>
              <a:t>TreeSet</a:t>
            </a:r>
            <a:r>
              <a:rPr lang="en-IN" sz="3600" dirty="0"/>
              <a:t>. Implemented as a hash table with a linked list running through it, it provides insertion-ordered iteration (least recently inserted to most recently) and runs nearly as fast as </a:t>
            </a:r>
            <a:r>
              <a:rPr lang="en-IN" sz="3600" dirty="0" err="1"/>
              <a:t>HashSet</a:t>
            </a:r>
            <a:r>
              <a:rPr lang="en-IN" sz="3600" dirty="0"/>
              <a:t>. The </a:t>
            </a:r>
            <a:r>
              <a:rPr lang="en-IN" sz="3600" dirty="0" err="1"/>
              <a:t>LinkedHashSet</a:t>
            </a:r>
            <a:r>
              <a:rPr lang="en-IN" sz="3600" dirty="0"/>
              <a:t> implementation spares its clients from the unspecified, generally chaotic ordering provided by </a:t>
            </a:r>
            <a:r>
              <a:rPr lang="en-IN" sz="3600" dirty="0" err="1"/>
              <a:t>HashSet</a:t>
            </a:r>
            <a:r>
              <a:rPr lang="en-IN" sz="3600" dirty="0"/>
              <a:t> without incurring the increased cost associated with </a:t>
            </a:r>
            <a:r>
              <a:rPr lang="en-IN" sz="3600" dirty="0" err="1"/>
              <a:t>TreeSet</a:t>
            </a:r>
            <a:r>
              <a:rPr lang="en-IN" sz="3600" dirty="0"/>
              <a:t>.</a:t>
            </a:r>
            <a:endParaRPr lang="en-IN" sz="3600" dirty="0" smtClean="0"/>
          </a:p>
        </p:txBody>
      </p:sp>
      <p:cxnSp>
        <p:nvCxnSpPr>
          <p:cNvPr id="4" name="10 Conector recto"/>
          <p:cNvCxnSpPr/>
          <p:nvPr/>
        </p:nvCxnSpPr>
        <p:spPr>
          <a:xfrm flipV="1">
            <a:off x="1886648" y="2215203"/>
            <a:ext cx="1665186" cy="808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Sets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Special-Purpose Set </a:t>
            </a:r>
            <a:r>
              <a:rPr lang="en-IN" sz="3600" dirty="0" smtClean="0"/>
              <a:t>Implementations:</a:t>
            </a:r>
          </a:p>
          <a:p>
            <a:pPr marL="1779783" lvl="1" indent="-571500" algn="just">
              <a:buFont typeface="Arial" panose="020B0604020202020204" pitchFamily="34" charset="0"/>
              <a:buChar char="•"/>
            </a:pPr>
            <a:r>
              <a:rPr lang="en-IN" sz="3600" dirty="0" smtClean="0"/>
              <a:t>There are </a:t>
            </a:r>
            <a:r>
              <a:rPr lang="en-IN" sz="3600" dirty="0"/>
              <a:t>two special-purpose Set implementations — </a:t>
            </a:r>
            <a:r>
              <a:rPr lang="en-IN" sz="3600" dirty="0" err="1"/>
              <a:t>EnumSet</a:t>
            </a:r>
            <a:r>
              <a:rPr lang="en-IN" sz="3600" dirty="0"/>
              <a:t> and </a:t>
            </a:r>
            <a:r>
              <a:rPr lang="en-IN" sz="3600" dirty="0" err="1"/>
              <a:t>CopyOnWriteArraySet</a:t>
            </a:r>
            <a:r>
              <a:rPr lang="en-IN" sz="3600" dirty="0" smtClean="0"/>
              <a:t>.</a:t>
            </a:r>
          </a:p>
          <a:p>
            <a:pPr marL="1779783" lvl="1" indent="-571500" algn="just">
              <a:buFont typeface="Arial" panose="020B0604020202020204" pitchFamily="34" charset="0"/>
              <a:buChar char="•"/>
            </a:pPr>
            <a:r>
              <a:rPr lang="en-IN" sz="3600" dirty="0" err="1" smtClean="0"/>
              <a:t>EnumSet</a:t>
            </a:r>
            <a:r>
              <a:rPr lang="en-IN" sz="3600" dirty="0" smtClean="0"/>
              <a:t> </a:t>
            </a:r>
            <a:r>
              <a:rPr lang="en-IN" sz="3600" dirty="0"/>
              <a:t>is a high-performance Set implementation for </a:t>
            </a:r>
            <a:r>
              <a:rPr lang="en-IN" sz="3600" dirty="0" err="1"/>
              <a:t>enum</a:t>
            </a:r>
            <a:r>
              <a:rPr lang="en-IN" sz="3600" dirty="0"/>
              <a:t> types. All of the members of an </a:t>
            </a:r>
            <a:r>
              <a:rPr lang="en-IN" sz="3600" dirty="0" err="1"/>
              <a:t>enum</a:t>
            </a:r>
            <a:r>
              <a:rPr lang="en-IN" sz="3600" dirty="0"/>
              <a:t> set must be of the same </a:t>
            </a:r>
            <a:r>
              <a:rPr lang="en-IN" sz="3600" dirty="0" err="1"/>
              <a:t>enum</a:t>
            </a:r>
            <a:r>
              <a:rPr lang="en-IN" sz="3600" dirty="0"/>
              <a:t> type. Internally, it is represented by a bit-vector, typically a single long. </a:t>
            </a:r>
            <a:r>
              <a:rPr lang="en-IN" sz="3600" dirty="0" err="1"/>
              <a:t>Enum</a:t>
            </a:r>
            <a:r>
              <a:rPr lang="en-IN" sz="3600" dirty="0"/>
              <a:t> sets support iteration over ranges of </a:t>
            </a:r>
            <a:r>
              <a:rPr lang="en-IN" sz="3600" dirty="0" err="1"/>
              <a:t>enum</a:t>
            </a:r>
            <a:r>
              <a:rPr lang="en-IN" sz="3600" dirty="0"/>
              <a:t> types. For example, given the </a:t>
            </a:r>
            <a:r>
              <a:rPr lang="en-IN" sz="3600" dirty="0" err="1"/>
              <a:t>enum</a:t>
            </a:r>
            <a:r>
              <a:rPr lang="en-IN" sz="3600" dirty="0"/>
              <a:t> declaration for the days of the week, you can iterate over the weekdays. The </a:t>
            </a:r>
            <a:r>
              <a:rPr lang="en-IN" sz="3600" dirty="0" err="1"/>
              <a:t>EnumSet</a:t>
            </a:r>
            <a:r>
              <a:rPr lang="en-IN" sz="3600" dirty="0"/>
              <a:t> class provides a static factory that makes it easy</a:t>
            </a:r>
            <a:r>
              <a:rPr lang="en-IN" sz="3600" dirty="0" smtClean="0"/>
              <a:t>.</a:t>
            </a:r>
          </a:p>
          <a:p>
            <a:pPr marL="1779783" lvl="1" indent="-571500" algn="just">
              <a:buFont typeface="Arial" panose="020B0604020202020204" pitchFamily="34" charset="0"/>
              <a:buChar char="•"/>
            </a:pPr>
            <a:r>
              <a:rPr lang="en-IN" sz="3600" dirty="0" err="1"/>
              <a:t>Enum</a:t>
            </a:r>
            <a:r>
              <a:rPr lang="en-IN" sz="3600" dirty="0"/>
              <a:t> sets also provide a rich, </a:t>
            </a:r>
            <a:r>
              <a:rPr lang="en-IN" sz="3600" dirty="0" err="1"/>
              <a:t>typesafe</a:t>
            </a:r>
            <a:r>
              <a:rPr lang="en-IN" sz="3600" dirty="0"/>
              <a:t> replacement for traditional bit flags</a:t>
            </a:r>
            <a:r>
              <a:rPr lang="en-IN" sz="3600" dirty="0" smtClean="0"/>
              <a:t>.</a:t>
            </a:r>
          </a:p>
          <a:p>
            <a:pPr marL="1779783" lvl="1" indent="-571500" algn="just">
              <a:buFont typeface="Arial" panose="020B0604020202020204" pitchFamily="34" charset="0"/>
              <a:buChar char="•"/>
            </a:pPr>
            <a:r>
              <a:rPr lang="en-IN" sz="3600" dirty="0" err="1"/>
              <a:t>CopyOnWriteArraySet</a:t>
            </a:r>
            <a:r>
              <a:rPr lang="en-IN" sz="3600" dirty="0"/>
              <a:t> is a Set implementation backed up by a copy-on-write array. All mutative operations, such as add, set, and remove, are implemented by making a new copy of the array; no locking is ever required. Even iteration may safely proceed concurrently with element insertion and deletion. Unlike most Set implementations, the add, remove, and contains methods require time proportional to the size of the set. This implementation is only appropriate for sets that are rarely modified but frequently iterated. It is well suited to maintaining event-handler lists that must prevent duplicates.</a:t>
            </a:r>
            <a:endParaRPr lang="en-IN" sz="3600" dirty="0" smtClean="0"/>
          </a:p>
        </p:txBody>
      </p:sp>
      <p:cxnSp>
        <p:nvCxnSpPr>
          <p:cNvPr id="4" name="10 Conector recto"/>
          <p:cNvCxnSpPr/>
          <p:nvPr/>
        </p:nvCxnSpPr>
        <p:spPr>
          <a:xfrm flipV="1">
            <a:off x="1886648" y="2215203"/>
            <a:ext cx="1665186" cy="808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33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167660</TotalTime>
  <Words>2796</Words>
  <Application>Microsoft Macintosh PowerPoint</Application>
  <PresentationFormat>Custom</PresentationFormat>
  <Paragraphs>154</Paragraphs>
  <Slides>21</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12325</cp:revision>
  <dcterms:created xsi:type="dcterms:W3CDTF">2014-07-01T16:42:18Z</dcterms:created>
  <dcterms:modified xsi:type="dcterms:W3CDTF">2017-11-26T11:20:21Z</dcterms:modified>
</cp:coreProperties>
</file>