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3"/>
  </p:notesMasterIdLst>
  <p:handoutMasterIdLst>
    <p:handoutMasterId r:id="rId24"/>
  </p:handoutMasterIdLst>
  <p:sldIdLst>
    <p:sldId id="793" r:id="rId2"/>
    <p:sldId id="804" r:id="rId3"/>
    <p:sldId id="887" r:id="rId4"/>
    <p:sldId id="849" r:id="rId5"/>
    <p:sldId id="893" r:id="rId6"/>
    <p:sldId id="884" r:id="rId7"/>
    <p:sldId id="894" r:id="rId8"/>
    <p:sldId id="877" r:id="rId9"/>
    <p:sldId id="892" r:id="rId10"/>
    <p:sldId id="895" r:id="rId11"/>
    <p:sldId id="896" r:id="rId12"/>
    <p:sldId id="898" r:id="rId13"/>
    <p:sldId id="897" r:id="rId14"/>
    <p:sldId id="899" r:id="rId15"/>
    <p:sldId id="903" r:id="rId16"/>
    <p:sldId id="900" r:id="rId17"/>
    <p:sldId id="904" r:id="rId18"/>
    <p:sldId id="901" r:id="rId19"/>
    <p:sldId id="905" r:id="rId20"/>
    <p:sldId id="902" r:id="rId21"/>
    <p:sldId id="794" r:id="rId22"/>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26/11/17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26/11/17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59504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670098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213321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956845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116324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785941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407499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19</a:t>
            </a:fld>
            <a:endParaRPr lang="es-MX"/>
          </a:p>
        </p:txBody>
      </p:sp>
    </p:spTree>
    <p:extLst>
      <p:ext uri="{BB962C8B-B14F-4D97-AF65-F5344CB8AC3E}">
        <p14:creationId xmlns:p14="http://schemas.microsoft.com/office/powerpoint/2010/main" val="94234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20</a:t>
            </a:fld>
            <a:endParaRPr lang="es-MX"/>
          </a:p>
        </p:txBody>
      </p:sp>
    </p:spTree>
    <p:extLst>
      <p:ext uri="{BB962C8B-B14F-4D97-AF65-F5344CB8AC3E}">
        <p14:creationId xmlns:p14="http://schemas.microsoft.com/office/powerpoint/2010/main" val="41106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188160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42081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344159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2065543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34471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310605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709798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CompleteJavaTraining/JavaEssentials/tree/master/Code/COREJ1-Chapter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CompleteJavaTraining/JavaEssentials/tree/master/Code/COREJ1-Chapter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CompleteJavaTraining/JavaEssentials/tree/master/Code/COREJ1-Chapter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javadoc.io/doc/javax.measure/unit-api/1.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CompleteJavaTraining/JavaEssentials/tree/master/Code/COREJ1-Chapter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CompleteJavaTraining/JavaEssentials/tree/master/Code/COREJ1-Chapter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CompleteJavaTraining/JavaEssentials/tree/master/Code/COREJ1-Chapter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CompleteJavaTraining/JavaEssentials/tree/master/Code/COREJ1-Chapter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CompleteJavaTraining/JavaEssentials/tree/master/Code/COREJ1-Chapter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CompleteJavaTraining/JavaEssentials/tree/master/Code/COREJ1-Chapter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5</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Generics &amp; </a:t>
            </a:r>
            <a:r>
              <a:rPr lang="en-US" sz="6600" dirty="0" err="1">
                <a:solidFill>
                  <a:schemeClr val="accent3">
                    <a:lumMod val="75000"/>
                  </a:schemeClr>
                </a:solidFill>
                <a:ea typeface="Open Sans Semibold" panose="020B0706030804020204" pitchFamily="34" charset="0"/>
                <a:cs typeface="Open Sans Semibold" panose="020B0706030804020204" pitchFamily="34" charset="0"/>
              </a:rPr>
              <a:t>Internationationalization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Type Erasure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7940635"/>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a:t>Generics were introduced to the Java language to provide tighter type checks at compile time and to support generic programming. To implement generics, the Java compiler applies type erasure to</a:t>
            </a:r>
            <a:r>
              <a:rPr lang="en-IN" sz="3000" dirty="0" smtClean="0"/>
              <a:t>:</a:t>
            </a:r>
          </a:p>
          <a:p>
            <a:pPr marL="1779783" lvl="1" indent="-571500" algn="just">
              <a:buFont typeface="Arial" panose="020B0604020202020204" pitchFamily="34" charset="0"/>
              <a:buChar char="•"/>
            </a:pPr>
            <a:r>
              <a:rPr lang="en-IN" sz="3000" dirty="0" smtClean="0"/>
              <a:t>Replace </a:t>
            </a:r>
            <a:r>
              <a:rPr lang="en-IN" sz="3000" dirty="0"/>
              <a:t>all type parameters in generic types with their bounds or Object if the type parameters are unbounded. The produced bytecode, therefore, contains only ordinary classes, interfaces, and methods</a:t>
            </a:r>
            <a:r>
              <a:rPr lang="en-IN" sz="3000" dirty="0" smtClean="0"/>
              <a:t>.</a:t>
            </a:r>
          </a:p>
          <a:p>
            <a:pPr marL="1779783" lvl="1" indent="-571500" algn="just">
              <a:buFont typeface="Arial" panose="020B0604020202020204" pitchFamily="34" charset="0"/>
              <a:buChar char="•"/>
            </a:pPr>
            <a:r>
              <a:rPr lang="en-IN" sz="3000" dirty="0" smtClean="0"/>
              <a:t>Insert </a:t>
            </a:r>
            <a:r>
              <a:rPr lang="en-IN" sz="3000" dirty="0"/>
              <a:t>type casts if necessary to preserve type safety</a:t>
            </a:r>
            <a:r>
              <a:rPr lang="en-IN" sz="3000" dirty="0" smtClean="0"/>
              <a:t>.</a:t>
            </a:r>
          </a:p>
          <a:p>
            <a:pPr marL="1779783" lvl="1" indent="-571500" algn="just">
              <a:buFont typeface="Arial" panose="020B0604020202020204" pitchFamily="34" charset="0"/>
              <a:buChar char="•"/>
            </a:pPr>
            <a:r>
              <a:rPr lang="en-IN" sz="3000" dirty="0" smtClean="0"/>
              <a:t>Generate </a:t>
            </a:r>
            <a:r>
              <a:rPr lang="en-IN" sz="3000" dirty="0"/>
              <a:t>bridge methods to preserve polymorphism in extended generic types</a:t>
            </a:r>
            <a:r>
              <a:rPr lang="en-IN" sz="3000" dirty="0" smtClean="0"/>
              <a:t>.</a:t>
            </a:r>
          </a:p>
          <a:p>
            <a:pPr marL="571500" indent="-571500" algn="just">
              <a:buFont typeface="Arial" panose="020B0604020202020204" pitchFamily="34" charset="0"/>
              <a:buChar char="•"/>
            </a:pPr>
            <a:r>
              <a:rPr lang="en-IN" sz="3000" dirty="0" smtClean="0"/>
              <a:t>Type </a:t>
            </a:r>
            <a:r>
              <a:rPr lang="en-IN" sz="3000" dirty="0"/>
              <a:t>erasure ensures that no new classes are created for parameterized types; consequently, generics incur no runtime overhead</a:t>
            </a:r>
            <a:r>
              <a:rPr lang="en-IN" sz="3000" dirty="0" smtClean="0"/>
              <a:t>.</a:t>
            </a:r>
          </a:p>
          <a:p>
            <a:pPr marL="571500" indent="-571500" algn="just">
              <a:buFont typeface="Arial" panose="020B0604020202020204" pitchFamily="34" charset="0"/>
              <a:buChar char="•"/>
            </a:pPr>
            <a:r>
              <a:rPr lang="en-IN" sz="3000" dirty="0"/>
              <a:t>During the type erasure process, the Java compiler erases all type parameters and replaces each with its first bound if the type parameter is bounded, or Object if the type parameter is unbounded</a:t>
            </a:r>
            <a:r>
              <a:rPr lang="en-IN" sz="3000" dirty="0" smtClean="0"/>
              <a:t>.</a:t>
            </a:r>
          </a:p>
          <a:p>
            <a:pPr marL="571500" indent="-571500" algn="just">
              <a:buFont typeface="Arial" panose="020B0604020202020204" pitchFamily="34" charset="0"/>
              <a:buChar char="•"/>
            </a:pPr>
            <a:r>
              <a:rPr lang="en-IN" sz="3000" dirty="0"/>
              <a:t>The Java compiler also erases type parameters in generic method arguments</a:t>
            </a:r>
            <a:r>
              <a:rPr lang="en-IN" sz="3000" dirty="0" smtClean="0"/>
              <a:t>.</a:t>
            </a:r>
          </a:p>
          <a:p>
            <a:pPr marL="571500" indent="-571500" algn="just">
              <a:buFont typeface="Arial" panose="020B0604020202020204" pitchFamily="34" charset="0"/>
              <a:buChar char="•"/>
            </a:pPr>
            <a:r>
              <a:rPr lang="en-IN" sz="3000" dirty="0"/>
              <a:t>Sometimes type erasure causes a situation that you may not have anticipated</a:t>
            </a:r>
            <a:r>
              <a:rPr lang="en-IN" sz="3000" dirty="0" smtClean="0"/>
              <a:t>.</a:t>
            </a:r>
          </a:p>
          <a:p>
            <a:pPr marL="571500" indent="-571500" algn="just">
              <a:buFont typeface="Arial" panose="020B0604020202020204" pitchFamily="34" charset="0"/>
              <a:buChar char="•"/>
            </a:pPr>
            <a:r>
              <a:rPr lang="en-IN" sz="30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r>
              <a:rPr lang="en-IN" sz="3000" dirty="0" smtClean="0"/>
              <a:t>.</a:t>
            </a:r>
          </a:p>
          <a:p>
            <a:pPr marL="571500" indent="-571500" algn="just">
              <a:buFont typeface="Arial" panose="020B0604020202020204" pitchFamily="34" charset="0"/>
              <a:buChar char="•"/>
            </a:pPr>
            <a:r>
              <a:rPr lang="en-IN" sz="3000" dirty="0"/>
              <a:t>To solve this problem and preserve the polymorphism of generic types after type erasure, a Java compiler generates a bridge method to ensure that subtyping works as expected.</a:t>
            </a:r>
            <a:endParaRPr lang="en-IN" sz="3000" dirty="0" smtClean="0"/>
          </a:p>
        </p:txBody>
      </p:sp>
      <p:cxnSp>
        <p:nvCxnSpPr>
          <p:cNvPr id="4" name="10 Conector recto"/>
          <p:cNvCxnSpPr/>
          <p:nvPr/>
        </p:nvCxnSpPr>
        <p:spPr>
          <a:xfrm flipV="1">
            <a:off x="1886648" y="2200560"/>
            <a:ext cx="4680521" cy="2272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82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Internationalization and Localization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Internationalization is the process of designing an application so that it can be adapted to various languages and regions without engineering changes. Sometimes the term internationalization is abbreviated as i18n, because there are 18 letters between the first "</a:t>
            </a:r>
            <a:r>
              <a:rPr lang="en-IN" sz="3600" dirty="0" err="1"/>
              <a:t>i</a:t>
            </a:r>
            <a:r>
              <a:rPr lang="en-IN" sz="3600" dirty="0"/>
              <a:t>" and the last "n</a:t>
            </a:r>
            <a:r>
              <a:rPr lang="en-IN" sz="3600" dirty="0" smtClean="0"/>
              <a:t>.”</a:t>
            </a:r>
          </a:p>
          <a:p>
            <a:pPr marL="571500" indent="-571500" algn="just">
              <a:buFont typeface="Arial" panose="020B0604020202020204" pitchFamily="34" charset="0"/>
              <a:buChar char="•"/>
            </a:pPr>
            <a:r>
              <a:rPr lang="en-IN" sz="3600" dirty="0"/>
              <a:t>An internationalized program has the following characteristics</a:t>
            </a:r>
            <a:r>
              <a:rPr lang="en-IN" sz="3600" dirty="0" smtClean="0"/>
              <a:t>:</a:t>
            </a:r>
          </a:p>
          <a:p>
            <a:pPr marL="1779783" lvl="1" indent="-571500" algn="just">
              <a:buFont typeface="Arial" panose="020B0604020202020204" pitchFamily="34" charset="0"/>
              <a:buChar char="•"/>
            </a:pPr>
            <a:r>
              <a:rPr lang="en-IN" sz="3600" dirty="0" smtClean="0"/>
              <a:t>With </a:t>
            </a:r>
            <a:r>
              <a:rPr lang="en-IN" sz="3600" dirty="0"/>
              <a:t>the addition of localized data, the same executable can run worldwide</a:t>
            </a:r>
            <a:r>
              <a:rPr lang="en-IN" sz="3600" dirty="0" smtClean="0"/>
              <a:t>.</a:t>
            </a:r>
          </a:p>
          <a:p>
            <a:pPr marL="1779783" lvl="1" indent="-571500" algn="just">
              <a:buFont typeface="Arial" panose="020B0604020202020204" pitchFamily="34" charset="0"/>
              <a:buChar char="•"/>
            </a:pPr>
            <a:r>
              <a:rPr lang="en-IN" sz="3600" dirty="0" smtClean="0"/>
              <a:t>Textual </a:t>
            </a:r>
            <a:r>
              <a:rPr lang="en-IN" sz="3600" dirty="0"/>
              <a:t>elements, such as status messages and the GUI component labels, are not hardcoded in the program. Instead they are stored outside the source code and retrieved dynamically</a:t>
            </a:r>
            <a:r>
              <a:rPr lang="en-IN" sz="3600" dirty="0" smtClean="0"/>
              <a:t>.</a:t>
            </a:r>
          </a:p>
          <a:p>
            <a:pPr marL="1779783" lvl="1" indent="-571500" algn="just">
              <a:buFont typeface="Arial" panose="020B0604020202020204" pitchFamily="34" charset="0"/>
              <a:buChar char="•"/>
            </a:pPr>
            <a:r>
              <a:rPr lang="en-IN" sz="3600" dirty="0" smtClean="0"/>
              <a:t>Support </a:t>
            </a:r>
            <a:r>
              <a:rPr lang="en-IN" sz="3600" dirty="0"/>
              <a:t>for new languages does not require recompilation</a:t>
            </a:r>
            <a:r>
              <a:rPr lang="en-IN" sz="3600" dirty="0" smtClean="0"/>
              <a:t>.</a:t>
            </a:r>
          </a:p>
          <a:p>
            <a:pPr marL="1779783" lvl="1" indent="-571500" algn="just">
              <a:buFont typeface="Arial" panose="020B0604020202020204" pitchFamily="34" charset="0"/>
              <a:buChar char="•"/>
            </a:pPr>
            <a:r>
              <a:rPr lang="en-IN" sz="3600" dirty="0" smtClean="0"/>
              <a:t>Culturally-dependent </a:t>
            </a:r>
            <a:r>
              <a:rPr lang="en-IN" sz="3600" dirty="0"/>
              <a:t>data, such as dates and currencies, appear in formats that conform to the end user's region and language</a:t>
            </a:r>
            <a:r>
              <a:rPr lang="en-IN" sz="3600" dirty="0" smtClean="0"/>
              <a:t>.</a:t>
            </a:r>
          </a:p>
          <a:p>
            <a:pPr marL="1779783" lvl="1" indent="-571500" algn="just">
              <a:buFont typeface="Arial" panose="020B0604020202020204" pitchFamily="34" charset="0"/>
              <a:buChar char="•"/>
            </a:pPr>
            <a:r>
              <a:rPr lang="en-IN" sz="3600" dirty="0" smtClean="0"/>
              <a:t>It </a:t>
            </a:r>
            <a:r>
              <a:rPr lang="en-IN" sz="3600" dirty="0"/>
              <a:t>can be localized quickly</a:t>
            </a:r>
            <a:r>
              <a:rPr lang="en-IN" sz="3600" dirty="0" smtClean="0"/>
              <a:t>.</a:t>
            </a:r>
          </a:p>
          <a:p>
            <a:pPr marL="571500" indent="-571500" algn="just">
              <a:buFont typeface="Arial" panose="020B0604020202020204" pitchFamily="34" charset="0"/>
              <a:buChar char="•"/>
            </a:pPr>
            <a:r>
              <a:rPr lang="en-IN" sz="3600" dirty="0"/>
              <a:t>Localization is the process of adapting software for a specific region or language by adding locale-specific components and translating text. The term localization is often abbreviated as l10n, because there are 10 letters between the "l" and the "n</a:t>
            </a:r>
            <a:r>
              <a:rPr lang="en-IN" sz="3600" dirty="0" smtClean="0"/>
              <a:t>.”</a:t>
            </a:r>
          </a:p>
          <a:p>
            <a:pPr marL="571500" indent="-571500" algn="just">
              <a:buFont typeface="Arial" panose="020B0604020202020204" pitchFamily="34" charset="0"/>
              <a:buChar char="•"/>
            </a:pPr>
            <a:r>
              <a:rPr lang="en-IN" sz="3600" dirty="0"/>
              <a:t>The primary task of localization is translating the user interface elements and documentation. Localization involves not only changing the language interaction, but also other relevant changes such as display of numbers, dates, currency, and so on.</a:t>
            </a:r>
            <a:endParaRPr lang="en-IN" sz="3600" dirty="0" smtClean="0"/>
          </a:p>
        </p:txBody>
      </p:sp>
      <p:cxnSp>
        <p:nvCxnSpPr>
          <p:cNvPr id="4" name="10 Conector recto"/>
          <p:cNvCxnSpPr/>
          <p:nvPr/>
        </p:nvCxnSpPr>
        <p:spPr>
          <a:xfrm flipV="1">
            <a:off x="1886648" y="2161005"/>
            <a:ext cx="12826426" cy="6228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69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5: Internationalization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32419"/>
            <a:ext cx="14536616" cy="908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COREJ1-Chapter5 </a:t>
            </a:r>
            <a:r>
              <a:rPr lang="en-US" sz="3600" dirty="0"/>
              <a:t>at </a:t>
            </a:r>
            <a:r>
              <a:rPr lang="en-US" sz="3600" dirty="0">
                <a:hlinkClick r:id="rId3"/>
              </a:rPr>
              <a:t>https://</a:t>
            </a:r>
            <a:r>
              <a:rPr lang="en-US" sz="3600" dirty="0" smtClean="0">
                <a:hlinkClick r:id="rId3"/>
              </a:rPr>
              <a:t>github.com/CompleteJavaTraining/JavaEssentials</a:t>
            </a:r>
            <a:r>
              <a:rPr lang="en-US" sz="3600" smtClean="0">
                <a:hlinkClick r:id="rId3"/>
              </a:rPr>
              <a:t>/tree/master/Code/COREJ1-Chapter5</a:t>
            </a:r>
            <a:r>
              <a:rPr lang="en-US" sz="3600" smtClean="0"/>
              <a:t> </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54428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Locale Class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Locale object is an identifier for a particular combination of language and region. If a class varies its </a:t>
            </a:r>
            <a:r>
              <a:rPr lang="en-IN" sz="3600" dirty="0" err="1"/>
              <a:t>behavior</a:t>
            </a:r>
            <a:r>
              <a:rPr lang="en-IN" sz="3600" dirty="0"/>
              <a:t> according to Locale, it is said to be </a:t>
            </a:r>
            <a:r>
              <a:rPr lang="en-IN" sz="3600" dirty="0" smtClean="0"/>
              <a:t>locale-sensitive.</a:t>
            </a:r>
          </a:p>
          <a:p>
            <a:pPr marL="1779783" lvl="1" indent="-571500" algn="just">
              <a:buFont typeface="Arial" panose="020B0604020202020204" pitchFamily="34" charset="0"/>
              <a:buChar char="•"/>
            </a:pPr>
            <a:r>
              <a:rPr lang="en-IN" sz="3600" dirty="0" smtClean="0"/>
              <a:t>For </a:t>
            </a:r>
            <a:r>
              <a:rPr lang="en-IN" sz="3600" dirty="0"/>
              <a:t>example, the </a:t>
            </a:r>
            <a:r>
              <a:rPr lang="en-IN" sz="3600" dirty="0" err="1"/>
              <a:t>NumberFormat</a:t>
            </a:r>
            <a:r>
              <a:rPr lang="en-IN" sz="3600" dirty="0"/>
              <a:t> class is locale-sensitive; the format of the number it returns depends on the Locale. Thus </a:t>
            </a:r>
            <a:r>
              <a:rPr lang="en-IN" sz="3600" dirty="0" err="1"/>
              <a:t>NumberFormat</a:t>
            </a:r>
            <a:r>
              <a:rPr lang="en-IN" sz="3600" dirty="0"/>
              <a:t> may return a number as 902 300 (France), or 902.300 (Germany), or 902,300 (United States</a:t>
            </a:r>
            <a:r>
              <a:rPr lang="en-IN" sz="3600" dirty="0" smtClean="0"/>
              <a:t>).</a:t>
            </a:r>
          </a:p>
          <a:p>
            <a:pPr marL="571500" indent="-571500" algn="just">
              <a:buFont typeface="Arial" panose="020B0604020202020204" pitchFamily="34" charset="0"/>
              <a:buChar char="•"/>
            </a:pPr>
            <a:r>
              <a:rPr lang="en-IN" sz="3600" dirty="0" smtClean="0"/>
              <a:t>Locale </a:t>
            </a:r>
            <a:r>
              <a:rPr lang="en-IN" sz="3600" dirty="0"/>
              <a:t>objects are only identifiers. The real work, such as formatting and detecting word boundaries, is performed by the methods of the locale-sensitive classes</a:t>
            </a:r>
            <a:r>
              <a:rPr lang="en-IN" sz="3600" dirty="0" smtClean="0"/>
              <a:t>.</a:t>
            </a:r>
          </a:p>
          <a:p>
            <a:pPr marL="571500" indent="-571500" algn="just">
              <a:buFont typeface="Arial" panose="020B0604020202020204" pitchFamily="34" charset="0"/>
              <a:buChar char="•"/>
            </a:pPr>
            <a:r>
              <a:rPr lang="en-IN" sz="3600" dirty="0"/>
              <a:t>There are several ways to create a Locale object. Regardless of the technique used, creation can be as simple as specifying the language code. However, you can further distinguish the locale by setting the region (also referred to as "country") and variant codes. If you are using the JDK 7 release or later, you can also specify the script code and Unicode locale extensions</a:t>
            </a:r>
            <a:r>
              <a:rPr lang="en-IN" sz="3600" dirty="0" smtClean="0"/>
              <a:t>.</a:t>
            </a:r>
          </a:p>
          <a:p>
            <a:pPr marL="571500" indent="-571500" algn="just">
              <a:buFont typeface="Arial" panose="020B0604020202020204" pitchFamily="34" charset="0"/>
              <a:buChar char="•"/>
            </a:pPr>
            <a:r>
              <a:rPr lang="en-IN" sz="3600" dirty="0" smtClean="0"/>
              <a:t>The </a:t>
            </a:r>
            <a:r>
              <a:rPr lang="en-IN" sz="3600" dirty="0"/>
              <a:t>four ways to create a Locale object are</a:t>
            </a:r>
            <a:r>
              <a:rPr lang="en-IN" sz="3600" dirty="0" smtClean="0"/>
              <a:t>:</a:t>
            </a:r>
          </a:p>
          <a:p>
            <a:pPr marL="1779783" lvl="1" indent="-571500" algn="just">
              <a:buFont typeface="Arial" panose="020B0604020202020204" pitchFamily="34" charset="0"/>
              <a:buChar char="•"/>
            </a:pPr>
            <a:r>
              <a:rPr lang="en-IN" sz="3600" dirty="0" err="1" smtClean="0"/>
              <a:t>Locale.Builder</a:t>
            </a:r>
            <a:r>
              <a:rPr lang="en-IN" sz="3600" dirty="0" smtClean="0"/>
              <a:t> Class</a:t>
            </a:r>
          </a:p>
          <a:p>
            <a:pPr marL="1779783" lvl="1" indent="-571500" algn="just">
              <a:buFont typeface="Arial" panose="020B0604020202020204" pitchFamily="34" charset="0"/>
              <a:buChar char="•"/>
            </a:pPr>
            <a:r>
              <a:rPr lang="en-IN" sz="3600" dirty="0" smtClean="0"/>
              <a:t>Locale Constructors</a:t>
            </a:r>
          </a:p>
          <a:p>
            <a:pPr marL="1779783" lvl="1" indent="-571500" algn="just">
              <a:buFont typeface="Arial" panose="020B0604020202020204" pitchFamily="34" charset="0"/>
              <a:buChar char="•"/>
            </a:pPr>
            <a:r>
              <a:rPr lang="en-IN" sz="3600" dirty="0" err="1" smtClean="0"/>
              <a:t>Locale.forLanguageTag</a:t>
            </a:r>
            <a:r>
              <a:rPr lang="en-IN" sz="3600" dirty="0" smtClean="0"/>
              <a:t> </a:t>
            </a:r>
            <a:r>
              <a:rPr lang="en-IN" sz="3600" dirty="0"/>
              <a:t>Factory </a:t>
            </a:r>
            <a:r>
              <a:rPr lang="en-IN" sz="3600" dirty="0" smtClean="0"/>
              <a:t>Method</a:t>
            </a:r>
          </a:p>
          <a:p>
            <a:pPr marL="1779783" lvl="1" indent="-571500" algn="just">
              <a:buFont typeface="Arial" panose="020B0604020202020204" pitchFamily="34" charset="0"/>
              <a:buChar char="•"/>
            </a:pPr>
            <a:r>
              <a:rPr lang="en-IN" sz="3600" dirty="0" smtClean="0"/>
              <a:t>Locale </a:t>
            </a:r>
            <a:r>
              <a:rPr lang="en-IN" sz="3600" dirty="0"/>
              <a:t>Constants</a:t>
            </a:r>
            <a:endParaRPr lang="en-IN" sz="3600" dirty="0" smtClean="0"/>
          </a:p>
        </p:txBody>
      </p:sp>
      <p:cxnSp>
        <p:nvCxnSpPr>
          <p:cNvPr id="4" name="10 Conector recto"/>
          <p:cNvCxnSpPr/>
          <p:nvPr/>
        </p:nvCxnSpPr>
        <p:spPr>
          <a:xfrm flipV="1">
            <a:off x="1886648" y="2202090"/>
            <a:ext cx="4365486" cy="211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5: Locale Class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49692"/>
            <a:ext cx="11773258" cy="7359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COREJ1-Chapter5 </a:t>
            </a:r>
            <a:r>
              <a:rPr lang="en-US" sz="3600" dirty="0"/>
              <a:t>at </a:t>
            </a:r>
            <a:r>
              <a:rPr lang="en-US" sz="3600" dirty="0">
                <a:hlinkClick r:id="rId3"/>
              </a:rPr>
              <a:t>https://</a:t>
            </a:r>
            <a:r>
              <a:rPr lang="en-US" sz="3600" dirty="0" smtClean="0">
                <a:hlinkClick r:id="rId3"/>
              </a:rPr>
              <a:t>github.com/CompleteJavaTraining/JavaEssentials</a:t>
            </a:r>
            <a:r>
              <a:rPr lang="en-US" sz="3600" smtClean="0">
                <a:hlinkClick r:id="rId3"/>
              </a:rPr>
              <a:t>/tree/master/Code/COREJ1-Chapter5</a:t>
            </a:r>
            <a:r>
              <a:rPr lang="en-US" sz="3600" smtClean="0"/>
              <a:t> </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34838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Date, Time and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Currency Localization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618630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Date objects represent dates and times. You cannot display or print a Date object without first converting it to a String that is in the proper format. Just what is the "proper" format? First, the format should conform to the conventions of the end user's Locale. For example, Germans recognize 20.4.09 as a valid date, but Americans expect that same date to appear as 4/20/09. Second, the format should include the necessary information. For instance, a program that measures network performance may report on elapsed milliseconds. An online appointment calendar probably won't display milliseconds, but it will show the days of the week</a:t>
            </a:r>
            <a:r>
              <a:rPr lang="en-IN" sz="3600" dirty="0" smtClean="0"/>
              <a:t>.</a:t>
            </a:r>
          </a:p>
          <a:p>
            <a:pPr marL="571500" indent="-571500" algn="just">
              <a:buFont typeface="Arial" panose="020B0604020202020204" pitchFamily="34" charset="0"/>
              <a:buChar char="•"/>
            </a:pPr>
            <a:r>
              <a:rPr lang="en-IN" sz="3600" dirty="0"/>
              <a:t>If you are writing business applications, you will probably need to format and display currencies. You format currencies in the same manner as numbers, except that you call </a:t>
            </a:r>
            <a:r>
              <a:rPr lang="en-IN" sz="3600" dirty="0" err="1"/>
              <a:t>getCurrencyInstance</a:t>
            </a:r>
            <a:r>
              <a:rPr lang="en-IN" sz="3600" dirty="0"/>
              <a:t> to create a formatter. When you invoke the format method, it returns a String that includes the formatted number and the appropriate currency sign.</a:t>
            </a:r>
            <a:endParaRPr lang="en-IN" sz="3600" dirty="0" smtClean="0"/>
          </a:p>
        </p:txBody>
      </p:sp>
      <p:cxnSp>
        <p:nvCxnSpPr>
          <p:cNvPr id="4" name="10 Conector recto"/>
          <p:cNvCxnSpPr/>
          <p:nvPr/>
        </p:nvCxnSpPr>
        <p:spPr>
          <a:xfrm flipV="1">
            <a:off x="1886648" y="2159694"/>
            <a:ext cx="13096456" cy="6359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4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1197356"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5</a:t>
            </a:r>
            <a:r>
              <a:rPr lang="en-US" sz="6600" dirty="0">
                <a:solidFill>
                  <a:schemeClr val="accent3">
                    <a:lumMod val="75000"/>
                  </a:schemeClr>
                </a:solidFill>
                <a:ea typeface="Open Sans Semibold" panose="020B0706030804020204" pitchFamily="34" charset="0"/>
                <a:cs typeface="Open Sans Semibold" panose="020B0706030804020204" pitchFamily="34" charset="0"/>
              </a:rPr>
              <a:t>: Date, Time and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Currency</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21727"/>
            <a:ext cx="16246806" cy="10156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COREJ1-Chapter5 </a:t>
            </a:r>
            <a:r>
              <a:rPr lang="en-US" sz="3600" dirty="0"/>
              <a:t>at </a:t>
            </a:r>
            <a:r>
              <a:rPr lang="en-US" sz="3600" dirty="0">
                <a:hlinkClick r:id="rId3"/>
              </a:rPr>
              <a:t>https://</a:t>
            </a:r>
            <a:r>
              <a:rPr lang="en-US" sz="3600" dirty="0" smtClean="0">
                <a:hlinkClick r:id="rId3"/>
              </a:rPr>
              <a:t>github.com/CompleteJavaTraining/JavaEssentials</a:t>
            </a:r>
            <a:r>
              <a:rPr lang="en-US" sz="3600" smtClean="0">
                <a:hlinkClick r:id="rId3"/>
              </a:rPr>
              <a:t>/tree/master/Code/COREJ1-Chapter5</a:t>
            </a:r>
            <a:r>
              <a:rPr lang="en-US" sz="3600" smtClean="0"/>
              <a:t> </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87065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Numbers and Measurements Localization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397031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Programs store and operate on numbers in a locale-independent way. Before displaying or printing a number, a program must convert it to a String that is in a locale-sensitive format. For example, in France the number 123456.78 should be formatted as 123 456,78, and in Germany it should appear as 123.456,78</a:t>
            </a:r>
            <a:r>
              <a:rPr lang="en-IN" sz="3600" dirty="0" smtClean="0"/>
              <a:t>.</a:t>
            </a:r>
          </a:p>
          <a:p>
            <a:pPr marL="571500" indent="-571500" algn="just">
              <a:buFont typeface="Arial" panose="020B0604020202020204" pitchFamily="34" charset="0"/>
              <a:buChar char="•"/>
            </a:pPr>
            <a:r>
              <a:rPr lang="en-IN" sz="3600" dirty="0" smtClean="0"/>
              <a:t>As of September 2016, a measurement API has been added to Java:</a:t>
            </a:r>
          </a:p>
          <a:p>
            <a:pPr marL="1779783" lvl="1" indent="-571500" algn="just">
              <a:buFont typeface="Arial" panose="020B0604020202020204" pitchFamily="34" charset="0"/>
              <a:buChar char="•"/>
            </a:pPr>
            <a:r>
              <a:rPr lang="en-IN" sz="3600" dirty="0">
                <a:hlinkClick r:id="rId3"/>
              </a:rPr>
              <a:t>http://</a:t>
            </a:r>
            <a:r>
              <a:rPr lang="en-IN" sz="3600" dirty="0" smtClean="0">
                <a:hlinkClick r:id="rId3"/>
              </a:rPr>
              <a:t>www.javadoc.io/doc/javax.measure/unit-api/1.0</a:t>
            </a:r>
            <a:endParaRPr lang="en-IN" sz="3600" dirty="0" smtClean="0"/>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152482"/>
            <a:ext cx="14581621" cy="7080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1197356"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5</a:t>
            </a:r>
            <a:r>
              <a:rPr lang="en-US" sz="6600" dirty="0">
                <a:solidFill>
                  <a:schemeClr val="accent3">
                    <a:lumMod val="75000"/>
                  </a:schemeClr>
                </a:solidFill>
                <a:ea typeface="Open Sans Semibold" panose="020B0706030804020204" pitchFamily="34" charset="0"/>
                <a:cs typeface="Open Sans Semibold" panose="020B0706030804020204" pitchFamily="34" charset="0"/>
              </a:rPr>
              <a:t>: Numbers and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Measurements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12443"/>
            <a:ext cx="17731971" cy="11084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COREJ1-Chapter5 </a:t>
            </a:r>
            <a:r>
              <a:rPr lang="en-US" sz="3600" dirty="0"/>
              <a:t>at </a:t>
            </a:r>
            <a:r>
              <a:rPr lang="en-US" sz="3600" dirty="0">
                <a:hlinkClick r:id="rId3"/>
              </a:rPr>
              <a:t>https://</a:t>
            </a:r>
            <a:r>
              <a:rPr lang="en-US" sz="3600" dirty="0" smtClean="0">
                <a:hlinkClick r:id="rId3"/>
              </a:rPr>
              <a:t>github.com/CompleteJavaTraining/JavaEssentials</a:t>
            </a:r>
            <a:r>
              <a:rPr lang="en-US" sz="3600" smtClean="0">
                <a:hlinkClick r:id="rId3"/>
              </a:rPr>
              <a:t>/tree/master/Code/COREJ1-Chapter5</a:t>
            </a:r>
            <a:r>
              <a:rPr lang="en-US" sz="3600" smtClean="0"/>
              <a:t> </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49042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Compound Messages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729430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compound message may contain several kinds of variables: dates, times, strings, numbers, currencies, and percentages. To format a compound message in a locale-independent manner, you construct a pattern that you apply to a </a:t>
            </a:r>
            <a:r>
              <a:rPr lang="en-IN" sz="3600" dirty="0" err="1"/>
              <a:t>MessageFormat</a:t>
            </a:r>
            <a:r>
              <a:rPr lang="en-IN" sz="3600" dirty="0"/>
              <a:t> object</a:t>
            </a:r>
            <a:r>
              <a:rPr lang="en-IN" sz="3600" dirty="0" smtClean="0"/>
              <a:t>.</a:t>
            </a:r>
          </a:p>
          <a:p>
            <a:pPr marL="571500" indent="-571500" algn="just">
              <a:buFont typeface="Arial" panose="020B0604020202020204" pitchFamily="34" charset="0"/>
              <a:buChar char="•"/>
            </a:pPr>
            <a:r>
              <a:rPr lang="en-IN" sz="3600" dirty="0"/>
              <a:t>A compound message may contain several kinds of variables: dates, times, strings, numbers, currencies, and percentages. To format a compound message in a locale-independent manner, you construct a pattern that you apply to a </a:t>
            </a:r>
            <a:r>
              <a:rPr lang="en-IN" sz="3600" dirty="0" err="1"/>
              <a:t>MessageFormat</a:t>
            </a:r>
            <a:r>
              <a:rPr lang="en-IN" sz="3600" dirty="0"/>
              <a:t> object, and store this pattern in a </a:t>
            </a:r>
            <a:r>
              <a:rPr lang="en-IN" sz="3600" dirty="0" err="1"/>
              <a:t>ResourceBundle</a:t>
            </a:r>
            <a:r>
              <a:rPr lang="en-IN" sz="3600" dirty="0" smtClean="0"/>
              <a:t>.</a:t>
            </a:r>
          </a:p>
          <a:p>
            <a:pPr marL="571500" indent="-571500" algn="just">
              <a:buFont typeface="Arial" panose="020B0604020202020204" pitchFamily="34" charset="0"/>
              <a:buChar char="•"/>
            </a:pPr>
            <a:r>
              <a:rPr lang="en-IN" sz="3600" dirty="0"/>
              <a:t>The words in a message may vary if both plural and singular word forms are possible. With the </a:t>
            </a:r>
            <a:r>
              <a:rPr lang="en-IN" sz="3600" dirty="0" err="1"/>
              <a:t>ChoiceFormat</a:t>
            </a:r>
            <a:r>
              <a:rPr lang="en-IN" sz="3600" dirty="0"/>
              <a:t> class, you can map a number to a word or a phrase, allowing you to construct grammatically correct </a:t>
            </a:r>
            <a:r>
              <a:rPr lang="en-IN" sz="3600" dirty="0" err="1"/>
              <a:t>messages.In</a:t>
            </a:r>
            <a:r>
              <a:rPr lang="en-IN" sz="3600" dirty="0"/>
              <a:t> English the plural and singular forms of a word are usually different. This can present a problem when you are constructing messages that refer to quantities</a:t>
            </a:r>
            <a:r>
              <a:rPr lang="en-IN" sz="3600" dirty="0" smtClean="0"/>
              <a:t>.</a:t>
            </a:r>
          </a:p>
          <a:p>
            <a:pPr marL="571500" indent="-571500" algn="just">
              <a:buFont typeface="Arial" panose="020B0604020202020204" pitchFamily="34" charset="0"/>
              <a:buChar char="•"/>
            </a:pPr>
            <a:r>
              <a:rPr lang="en-IN" sz="3600" dirty="0" smtClean="0"/>
              <a:t>You can </a:t>
            </a:r>
            <a:r>
              <a:rPr lang="en-IN" sz="3600" dirty="0"/>
              <a:t>use the </a:t>
            </a:r>
            <a:r>
              <a:rPr lang="en-IN" sz="3600" dirty="0" err="1"/>
              <a:t>ChoiceFormat</a:t>
            </a:r>
            <a:r>
              <a:rPr lang="en-IN" sz="3600" dirty="0"/>
              <a:t> class</a:t>
            </a:r>
            <a:r>
              <a:rPr lang="en-IN" sz="3600" dirty="0" smtClean="0"/>
              <a:t>.</a:t>
            </a:r>
          </a:p>
          <a:p>
            <a:pPr marL="571500" indent="-571500" algn="just">
              <a:buFont typeface="Arial" panose="020B0604020202020204" pitchFamily="34" charset="0"/>
              <a:buChar char="•"/>
            </a:pPr>
            <a:r>
              <a:rPr lang="en-IN" sz="3600" dirty="0"/>
              <a:t>The </a:t>
            </a:r>
            <a:r>
              <a:rPr lang="en-IN" sz="3600" dirty="0" err="1"/>
              <a:t>ChoiceFormat</a:t>
            </a:r>
            <a:r>
              <a:rPr lang="en-IN" sz="3600" dirty="0"/>
              <a:t> object allows you to choose, based on a double number, a particular String. The range of double numbers, and the String objects to which they map, are specified in arrays</a:t>
            </a:r>
            <a:endParaRPr lang="en-IN" sz="3600" dirty="0" smtClean="0"/>
          </a:p>
        </p:txBody>
      </p:sp>
      <p:cxnSp>
        <p:nvCxnSpPr>
          <p:cNvPr id="4" name="10 Conector recto"/>
          <p:cNvCxnSpPr/>
          <p:nvPr/>
        </p:nvCxnSpPr>
        <p:spPr>
          <a:xfrm flipV="1">
            <a:off x="1886648" y="2186137"/>
            <a:ext cx="7650851" cy="3715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90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541514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Generics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Bounded Types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Generics Wildcard</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Generic classes, methods and constructors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Java Type Erasure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Internationalization and Localization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what is I18N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Localization ad Locale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Locale Class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Date, Time and Currency formatting</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Numbers and Measurements localization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Other Formatters</a:t>
            </a:r>
            <a:endParaRPr lang="en-US" sz="28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1197356"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5</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Messages &amp; Other Formatters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09067"/>
            <a:ext cx="18272031" cy="11422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COREJ1-Chapter5 </a:t>
            </a:r>
            <a:r>
              <a:rPr lang="en-US" sz="3600" dirty="0"/>
              <a:t>at </a:t>
            </a:r>
            <a:r>
              <a:rPr lang="en-US" sz="3600" dirty="0">
                <a:hlinkClick r:id="rId3"/>
              </a:rPr>
              <a:t>https://</a:t>
            </a:r>
            <a:r>
              <a:rPr lang="en-US" sz="3600" dirty="0" smtClean="0">
                <a:hlinkClick r:id="rId3"/>
              </a:rPr>
              <a:t>github.com/CompleteJavaTraining/JavaEssentials</a:t>
            </a:r>
            <a:r>
              <a:rPr lang="en-US" sz="3600" smtClean="0">
                <a:hlinkClick r:id="rId3"/>
              </a:rPr>
              <a:t>/tree/master/Code/COREJ1-Chapter5</a:t>
            </a:r>
            <a:r>
              <a:rPr lang="en-US" sz="3600" smtClean="0"/>
              <a:t> </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36571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21</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Generics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5005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In a nutshell, generics enable types (classes and interfaces) to be parameters when defining classes, interfaces and methods. Much like the more familiar formal parameters used in method declarations, type parameters provide a way for you to re-use the same code with different inputs. The difference is that the inputs to formal parameters are values, while the inputs to type parameters are types</a:t>
            </a:r>
            <a:r>
              <a:rPr lang="en-US" sz="3600" dirty="0" smtClean="0"/>
              <a:t>.</a:t>
            </a:r>
          </a:p>
          <a:p>
            <a:pPr marL="571500" indent="-571500">
              <a:buFont typeface="Arial" panose="020B0604020202020204" pitchFamily="34" charset="0"/>
              <a:buChar char="•"/>
            </a:pPr>
            <a:r>
              <a:rPr lang="en-US" sz="3600" dirty="0" smtClean="0"/>
              <a:t>Code </a:t>
            </a:r>
            <a:r>
              <a:rPr lang="en-US" sz="3600" dirty="0"/>
              <a:t>that uses generics has many benefits over non-generic code</a:t>
            </a:r>
            <a:r>
              <a:rPr lang="en-US" sz="3600" dirty="0" smtClean="0"/>
              <a:t>:</a:t>
            </a:r>
          </a:p>
          <a:p>
            <a:pPr marL="1779783" lvl="1" indent="-571500">
              <a:buFont typeface="Arial" panose="020B0604020202020204" pitchFamily="34" charset="0"/>
              <a:buChar char="•"/>
            </a:pPr>
            <a:r>
              <a:rPr lang="en-US" sz="3600" dirty="0" smtClean="0"/>
              <a:t>Stronger </a:t>
            </a:r>
            <a:r>
              <a:rPr lang="en-US" sz="3600" dirty="0"/>
              <a:t>type checks at compile </a:t>
            </a:r>
            <a:r>
              <a:rPr lang="en-US" sz="3600" dirty="0" smtClean="0"/>
              <a:t>time: A </a:t>
            </a:r>
            <a:r>
              <a:rPr lang="en-US" sz="3600" dirty="0"/>
              <a:t>Java compiler applies strong type checking to generic code and issues errors if the code violates type safety. Fixing compile-time errors is easier than fixing runtime errors, which can be difficult to find</a:t>
            </a:r>
            <a:r>
              <a:rPr lang="en-US" sz="3600" dirty="0" smtClean="0"/>
              <a:t>.</a:t>
            </a:r>
          </a:p>
          <a:p>
            <a:pPr marL="1779783" lvl="1" indent="-571500">
              <a:buFont typeface="Arial" panose="020B0604020202020204" pitchFamily="34" charset="0"/>
              <a:buChar char="•"/>
            </a:pPr>
            <a:r>
              <a:rPr lang="en-US" sz="3600" dirty="0"/>
              <a:t>Elimination of casts</a:t>
            </a:r>
            <a:r>
              <a:rPr lang="en-US" sz="3600" dirty="0" smtClean="0"/>
              <a:t>.</a:t>
            </a:r>
          </a:p>
          <a:p>
            <a:pPr marL="1779783" lvl="1" indent="-571500">
              <a:buFont typeface="Arial" panose="020B0604020202020204" pitchFamily="34" charset="0"/>
              <a:buChar char="•"/>
            </a:pPr>
            <a:r>
              <a:rPr lang="en-US" sz="3600" dirty="0"/>
              <a:t>Enabling programmers to implement generic </a:t>
            </a:r>
            <a:r>
              <a:rPr lang="en-US" sz="3600" dirty="0" smtClean="0"/>
              <a:t>algorithms: By </a:t>
            </a:r>
            <a:r>
              <a:rPr lang="en-US" sz="3600" dirty="0"/>
              <a:t>using generics, programmers can implement generic algorithms that work on collections of different types, can be customized, and are type safe and easier to read.</a:t>
            </a:r>
            <a:endParaRPr lang="en-US" sz="3600" dirty="0"/>
          </a:p>
        </p:txBody>
      </p:sp>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5: Generic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43953"/>
            <a:ext cx="12691411" cy="7933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COREJ2-Chapter5 </a:t>
            </a:r>
            <a:r>
              <a:rPr lang="en-US" sz="3600" dirty="0"/>
              <a:t>at </a:t>
            </a:r>
            <a:r>
              <a:rPr lang="en-US" sz="3600" dirty="0">
                <a:hlinkClick r:id="rId3"/>
              </a:rPr>
              <a:t>https://</a:t>
            </a:r>
            <a:r>
              <a:rPr lang="en-US" sz="3600" dirty="0" smtClean="0">
                <a:hlinkClick r:id="rId3"/>
              </a:rPr>
              <a:t>github.com/CompleteJavaTraining/JavaEssentials/tree/master/Code/COREJ1-Chapter5</a:t>
            </a:r>
            <a:r>
              <a:rPr lang="en-US" sz="3600" dirty="0" smtClean="0"/>
              <a:t> </a:t>
            </a:r>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5: Generic Methods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36357"/>
            <a:ext cx="13906546" cy="8693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COREJ2-Chapter5 </a:t>
            </a:r>
            <a:r>
              <a:rPr lang="en-US" sz="3600" dirty="0"/>
              <a:t>at </a:t>
            </a:r>
            <a:r>
              <a:rPr lang="en-US" sz="3600" dirty="0">
                <a:hlinkClick r:id="rId3"/>
              </a:rPr>
              <a:t>https://</a:t>
            </a:r>
            <a:r>
              <a:rPr lang="en-US" sz="3600" dirty="0" smtClean="0">
                <a:hlinkClick r:id="rId3"/>
              </a:rPr>
              <a:t>github.com/CompleteJavaTraining/JavaEssentials/tree/master/Code/COREJ1-Chapter5</a:t>
            </a:r>
            <a:r>
              <a:rPr lang="en-US" sz="3600" dirty="0" smtClean="0"/>
              <a:t> </a:t>
            </a:r>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68408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910523"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Bounded Type Parameters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There may be times when you want to restrict the types that can be used as type arguments in a parameterized type. For example, a method that operates on numbers might only want to accept instances of Number or its </a:t>
            </a:r>
            <a:r>
              <a:rPr lang="en-IN" sz="3600" dirty="0" smtClean="0"/>
              <a:t>subclasses.</a:t>
            </a:r>
          </a:p>
          <a:p>
            <a:pPr marL="571500" indent="-571500" algn="just">
              <a:buFont typeface="Arial" panose="020B0604020202020204" pitchFamily="34" charset="0"/>
              <a:buChar char="•"/>
            </a:pPr>
            <a:r>
              <a:rPr lang="en-IN" sz="3600" dirty="0" smtClean="0"/>
              <a:t>This </a:t>
            </a:r>
            <a:r>
              <a:rPr lang="en-IN" sz="3600" dirty="0"/>
              <a:t>is what bounded type parameters are for</a:t>
            </a:r>
            <a:r>
              <a:rPr lang="en-IN" sz="3600" dirty="0" smtClean="0"/>
              <a:t>.</a:t>
            </a:r>
          </a:p>
          <a:p>
            <a:pPr marL="571500" indent="-571500" algn="just">
              <a:buFont typeface="Arial" panose="020B0604020202020204" pitchFamily="34" charset="0"/>
              <a:buChar char="•"/>
            </a:pPr>
            <a:r>
              <a:rPr lang="en-IN" sz="3600" dirty="0" smtClean="0"/>
              <a:t>To </a:t>
            </a:r>
            <a:r>
              <a:rPr lang="en-IN" sz="3600" dirty="0"/>
              <a:t>declare a bounded type parameter, list the type parameter's name, followed by the extends keyword, followed by its upper bound, which in this example is Number. Note that, in this context, extends is used in a general sense to mean either "extends" (as in classes) or "implements" (as in interfaces</a:t>
            </a:r>
            <a:r>
              <a:rPr lang="en-IN" sz="3600" dirty="0" smtClean="0"/>
              <a:t>).</a:t>
            </a:r>
          </a:p>
          <a:p>
            <a:pPr marL="571500" indent="-571500" algn="just">
              <a:buFont typeface="Arial" panose="020B0604020202020204" pitchFamily="34" charset="0"/>
              <a:buChar char="•"/>
            </a:pPr>
            <a:r>
              <a:rPr lang="en-IN" sz="3600" dirty="0"/>
              <a:t>Bounded type parameters are key to the implementation of generic algorithms</a:t>
            </a:r>
            <a:r>
              <a:rPr lang="en-IN" sz="3600" dirty="0" smtClean="0"/>
              <a:t>.</a:t>
            </a:r>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177838"/>
            <a:ext cx="9361041" cy="4545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5: Bounded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36357"/>
            <a:ext cx="13906546" cy="8693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COREJ2-Chapter5 </a:t>
            </a:r>
            <a:r>
              <a:rPr lang="en-US" sz="3600" dirty="0"/>
              <a:t>at </a:t>
            </a:r>
            <a:r>
              <a:rPr lang="en-US" sz="3600" dirty="0">
                <a:hlinkClick r:id="rId3"/>
              </a:rPr>
              <a:t>https://</a:t>
            </a:r>
            <a:r>
              <a:rPr lang="en-US" sz="3600" dirty="0" smtClean="0">
                <a:hlinkClick r:id="rId3"/>
              </a:rPr>
              <a:t>github.com/CompleteJavaTraining/JavaEssentials/tree/master/Code/COREJ1-Chapter5</a:t>
            </a:r>
            <a:r>
              <a:rPr lang="en-US" sz="3600" dirty="0" smtClean="0"/>
              <a:t> </a:t>
            </a:r>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5655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Generic Wildcard</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7940635"/>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a:t>In generic code, the question mark (?),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sz="3000" dirty="0" err="1"/>
              <a:t>supertype</a:t>
            </a:r>
            <a:r>
              <a:rPr lang="en-IN" sz="3000" dirty="0" smtClean="0"/>
              <a:t>.</a:t>
            </a:r>
          </a:p>
          <a:p>
            <a:pPr marL="571500" indent="-571500" algn="just">
              <a:buFont typeface="Arial" panose="020B0604020202020204" pitchFamily="34" charset="0"/>
              <a:buChar char="•"/>
            </a:pPr>
            <a:r>
              <a:rPr lang="en-IN" sz="3000" dirty="0"/>
              <a:t>Upper Bounded </a:t>
            </a:r>
            <a:r>
              <a:rPr lang="en-IN" sz="3000" dirty="0" smtClean="0"/>
              <a:t>Wildcards:</a:t>
            </a:r>
          </a:p>
          <a:p>
            <a:pPr marL="1779783" lvl="1" indent="-571500" algn="just">
              <a:buFont typeface="Arial" panose="020B0604020202020204" pitchFamily="34" charset="0"/>
              <a:buChar char="•"/>
            </a:pPr>
            <a:r>
              <a:rPr lang="en-IN" sz="3000" dirty="0"/>
              <a:t>You can use an upper bounded wildcard to relax the restrictions on a variable. For example, say you want to write a method that works on List&lt;Integer&gt;, List&lt;Double&gt;, and List&lt;Number&gt;; you can achieve this by using an upper bounded wildcard</a:t>
            </a:r>
            <a:r>
              <a:rPr lang="en-IN" sz="3000" dirty="0" smtClean="0"/>
              <a:t>.</a:t>
            </a:r>
          </a:p>
          <a:p>
            <a:pPr marL="571500" indent="-571500" algn="just">
              <a:buFont typeface="Arial" panose="020B0604020202020204" pitchFamily="34" charset="0"/>
              <a:buChar char="•"/>
            </a:pPr>
            <a:r>
              <a:rPr lang="en-IN" sz="3000" dirty="0"/>
              <a:t>Unbounded Wildcards: The unbounded wildcard type is specified using the wildcard character (?), for example, List&lt;?&gt;. This is called a list of unknown type. There are two scenarios where an unbounded wildcard is a useful approach</a:t>
            </a:r>
            <a:r>
              <a:rPr lang="en-IN" sz="3000" dirty="0" smtClean="0"/>
              <a:t>:</a:t>
            </a:r>
          </a:p>
          <a:p>
            <a:pPr marL="1779783" lvl="1" indent="-571500" algn="just">
              <a:buFont typeface="Arial" panose="020B0604020202020204" pitchFamily="34" charset="0"/>
              <a:buChar char="•"/>
            </a:pPr>
            <a:r>
              <a:rPr lang="en-IN" sz="3000" dirty="0"/>
              <a:t>If you are writing a method that can be implemented using functionality provided in the Object class</a:t>
            </a:r>
            <a:r>
              <a:rPr lang="en-IN" sz="3000" dirty="0" smtClean="0"/>
              <a:t>.</a:t>
            </a:r>
          </a:p>
          <a:p>
            <a:pPr marL="1779783" lvl="1" indent="-571500" algn="just">
              <a:buFont typeface="Arial" panose="020B0604020202020204" pitchFamily="34" charset="0"/>
              <a:buChar char="•"/>
            </a:pPr>
            <a:r>
              <a:rPr lang="en-IN" sz="3000" dirty="0" smtClean="0"/>
              <a:t>When </a:t>
            </a:r>
            <a:r>
              <a:rPr lang="en-IN" sz="3000" dirty="0"/>
              <a:t>the code is using methods in the generic class that don't depend on the type parameter</a:t>
            </a:r>
            <a:r>
              <a:rPr lang="en-IN" sz="3000" dirty="0" smtClean="0"/>
              <a:t>.</a:t>
            </a:r>
          </a:p>
          <a:p>
            <a:pPr marL="571500" indent="-571500" algn="just">
              <a:buFont typeface="Arial" panose="020B0604020202020204" pitchFamily="34" charset="0"/>
              <a:buChar char="•"/>
            </a:pPr>
            <a:r>
              <a:rPr lang="en-IN" sz="3000" dirty="0"/>
              <a:t>Lower Bounded Wildcards: </a:t>
            </a:r>
            <a:r>
              <a:rPr lang="en-IN" sz="3000" dirty="0" smtClean="0"/>
              <a:t>In </a:t>
            </a:r>
            <a:r>
              <a:rPr lang="en-IN" sz="3000" dirty="0"/>
              <a:t>a similar way, a lower bounded wildcard restricts the unknown type to be a specific type or a super type of that type</a:t>
            </a:r>
            <a:r>
              <a:rPr lang="en-IN" sz="3000" dirty="0" smtClean="0"/>
              <a:t>.</a:t>
            </a:r>
          </a:p>
          <a:p>
            <a:pPr marL="1779783" lvl="1" indent="-571500" algn="just">
              <a:buFont typeface="Arial" panose="020B0604020202020204" pitchFamily="34" charset="0"/>
              <a:buChar char="•"/>
            </a:pPr>
            <a:r>
              <a:rPr lang="en-IN" sz="3000" dirty="0"/>
              <a:t>A lower bounded wildcard is expressed using the wildcard character ('?'), following by the super keyword, followed by its lower bound: &lt;? super A&gt;.</a:t>
            </a:r>
          </a:p>
          <a:p>
            <a:pPr marL="1779783" lvl="1" indent="-571500" algn="just">
              <a:buFont typeface="Arial" panose="020B0604020202020204" pitchFamily="34" charset="0"/>
              <a:buChar char="•"/>
            </a:pPr>
            <a:endParaRPr lang="en-IN" sz="3000" dirty="0" smtClean="0"/>
          </a:p>
        </p:txBody>
      </p:sp>
      <p:cxnSp>
        <p:nvCxnSpPr>
          <p:cNvPr id="4" name="10 Conector recto"/>
          <p:cNvCxnSpPr/>
          <p:nvPr/>
        </p:nvCxnSpPr>
        <p:spPr>
          <a:xfrm flipV="1">
            <a:off x="1886648" y="2193130"/>
            <a:ext cx="6210691" cy="3015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5: Generic Wildcards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35514"/>
            <a:ext cx="14041561" cy="877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COREJ1-Chapter5 </a:t>
            </a:r>
            <a:r>
              <a:rPr lang="en-US" sz="3600" dirty="0"/>
              <a:t>at </a:t>
            </a:r>
            <a:r>
              <a:rPr lang="en-US" sz="3600" dirty="0">
                <a:hlinkClick r:id="rId3"/>
              </a:rPr>
              <a:t>https://</a:t>
            </a:r>
            <a:r>
              <a:rPr lang="en-US" sz="3600" dirty="0" smtClean="0">
                <a:hlinkClick r:id="rId3"/>
              </a:rPr>
              <a:t>github.com/CompleteJavaTraining/JavaEssentials</a:t>
            </a:r>
            <a:r>
              <a:rPr lang="en-US" sz="3600" smtClean="0">
                <a:hlinkClick r:id="rId3"/>
              </a:rPr>
              <a:t>/tree/master/Code/COREJ1-Chapter5</a:t>
            </a:r>
            <a:r>
              <a:rPr lang="en-US" sz="3600" smtClean="0"/>
              <a:t> </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4691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169592</TotalTime>
  <Words>1936</Words>
  <Application>Microsoft Macintosh PowerPoint</Application>
  <PresentationFormat>Custom</PresentationFormat>
  <Paragraphs>116</Paragraphs>
  <Slides>21</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12365</cp:revision>
  <dcterms:created xsi:type="dcterms:W3CDTF">2014-07-01T16:42:18Z</dcterms:created>
  <dcterms:modified xsi:type="dcterms:W3CDTF">2017-11-26T13:27:05Z</dcterms:modified>
</cp:coreProperties>
</file>