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handoutMasterIdLst>
    <p:handoutMasterId r:id="rId23"/>
  </p:handoutMasterIdLst>
  <p:sldIdLst>
    <p:sldId id="793" r:id="rId2"/>
    <p:sldId id="804" r:id="rId3"/>
    <p:sldId id="798" r:id="rId4"/>
    <p:sldId id="851" r:id="rId5"/>
    <p:sldId id="852" r:id="rId6"/>
    <p:sldId id="853" r:id="rId7"/>
    <p:sldId id="854" r:id="rId8"/>
    <p:sldId id="856" r:id="rId9"/>
    <p:sldId id="858" r:id="rId10"/>
    <p:sldId id="860" r:id="rId11"/>
    <p:sldId id="862" r:id="rId12"/>
    <p:sldId id="865" r:id="rId13"/>
    <p:sldId id="855" r:id="rId14"/>
    <p:sldId id="795" r:id="rId15"/>
    <p:sldId id="866" r:id="rId16"/>
    <p:sldId id="867" r:id="rId17"/>
    <p:sldId id="868" r:id="rId18"/>
    <p:sldId id="849" r:id="rId19"/>
    <p:sldId id="850" r:id="rId20"/>
    <p:sldId id="794" r:id="rId2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8/10/17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08/10/17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09692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ring.io/tools/sts/all" TargetMode="External"/><Relationship Id="rId4" Type="http://schemas.openxmlformats.org/officeDocument/2006/relationships/hyperlink" Target="https://www.jetbrains.com/idea/download/" TargetMode="External"/><Relationship Id="rId1" Type="http://schemas.openxmlformats.org/officeDocument/2006/relationships/slideLayout" Target="../slideLayouts/slideLayout2.xml"/><Relationship Id="rId2" Type="http://schemas.openxmlformats.org/officeDocument/2006/relationships/hyperlink" Target="http://www.oracle.com/technetwork/pt/java/javase/downloads/jdk8-downloads-2133151.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CompleteJavaTraining/JavaEssentials/tree/master/Code/COREJ1-Chapter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Introduction to Java </a:t>
            </a:r>
            <a:r>
              <a:rPr lang="en-US" sz="6600" dirty="0">
                <a:solidFill>
                  <a:schemeClr val="accent3">
                    <a:lumMod val="75000"/>
                  </a:schemeClr>
                </a:solidFill>
                <a:ea typeface="Open Sans Semibold" panose="020B0706030804020204" pitchFamily="34" charset="0"/>
                <a:cs typeface="Open Sans Semibold" panose="020B0706030804020204" pitchFamily="34" charset="0"/>
              </a:rPr>
              <a:t>Programming Language</a:t>
            </a:r>
          </a:p>
        </p:txBody>
      </p:sp>
      <p:cxnSp>
        <p:nvCxnSpPr>
          <p:cNvPr id="11" name="10 Conector recto"/>
          <p:cNvCxnSpPr/>
          <p:nvPr/>
        </p:nvCxnSpPr>
        <p:spPr>
          <a:xfrm flipV="1">
            <a:off x="2606729" y="6710434"/>
            <a:ext cx="19166814" cy="72056"/>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Robust</a:t>
            </a: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It provides many features that make the program execute reliably in variety of environments.</a:t>
            </a:r>
          </a:p>
          <a:p>
            <a:pPr marL="571500" indent="-571500" algn="just">
              <a:buFont typeface="Arial" panose="020B0604020202020204" pitchFamily="34" charset="0"/>
              <a:buChar char="•"/>
            </a:pPr>
            <a:r>
              <a:rPr lang="en-IN" sz="4000" dirty="0"/>
              <a:t>Java is a strictly typed language. It checks code both at compile time and runtime.</a:t>
            </a:r>
          </a:p>
          <a:p>
            <a:pPr marL="571500" indent="-571500" algn="just">
              <a:buFont typeface="Arial" panose="020B0604020202020204" pitchFamily="34" charset="0"/>
              <a:buChar char="•"/>
            </a:pPr>
            <a:r>
              <a:rPr lang="en-IN" sz="4000" dirty="0"/>
              <a:t>Java takes care of all memory management problems with garbage-collection.</a:t>
            </a:r>
          </a:p>
          <a:p>
            <a:pPr marL="571500" indent="-571500" algn="just">
              <a:buFont typeface="Arial" panose="020B0604020202020204" pitchFamily="34" charset="0"/>
              <a:buChar char="•"/>
            </a:pPr>
            <a:r>
              <a:rPr lang="en-IN" sz="4000" dirty="0"/>
              <a:t>Java, with the help of exception handling captures all types of serious errors and eliminates any risk of crashing the system.</a:t>
            </a:r>
          </a:p>
        </p:txBody>
      </p:sp>
      <p:cxnSp>
        <p:nvCxnSpPr>
          <p:cNvPr id="4" name="10 Conector recto"/>
          <p:cNvCxnSpPr/>
          <p:nvPr/>
        </p:nvCxnSpPr>
        <p:spPr>
          <a:xfrm flipV="1">
            <a:off x="2021664" y="2088274"/>
            <a:ext cx="247527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Marcador de texto 4"/>
          <p:cNvSpPr txBox="1">
            <a:spLocks/>
          </p:cNvSpPr>
          <p:nvPr/>
        </p:nvSpPr>
        <p:spPr>
          <a:xfrm>
            <a:off x="1886648" y="6635451"/>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Secure</a:t>
            </a:r>
          </a:p>
        </p:txBody>
      </p:sp>
      <p:sp>
        <p:nvSpPr>
          <p:cNvPr id="7" name="TextBox 6"/>
          <p:cNvSpPr txBox="1"/>
          <p:nvPr/>
        </p:nvSpPr>
        <p:spPr>
          <a:xfrm>
            <a:off x="1892242" y="8423927"/>
            <a:ext cx="18407045" cy="3170099"/>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provides a “firewall” between a networked application and your computer.</a:t>
            </a:r>
          </a:p>
          <a:p>
            <a:pPr marL="571500" indent="-571500" algn="just">
              <a:buFont typeface="Arial" panose="020B0604020202020204" pitchFamily="34" charset="0"/>
              <a:buChar char="•"/>
            </a:pPr>
            <a:r>
              <a:rPr lang="en-IN" sz="4000" dirty="0"/>
              <a:t>When a Java Compatible Web browser is used, downloading can be done safely without fear of viral infection or malicious intent.</a:t>
            </a:r>
          </a:p>
          <a:p>
            <a:pPr marL="571500" indent="-571500" algn="just">
              <a:buFont typeface="Arial" panose="020B0604020202020204" pitchFamily="34" charset="0"/>
              <a:buChar char="•"/>
            </a:pPr>
            <a:r>
              <a:rPr lang="en-IN" sz="4000" dirty="0"/>
              <a:t>Java achieves this protection by confining a Java program to the java execution environment and not allowing it to access other parts of the computer.</a:t>
            </a:r>
          </a:p>
        </p:txBody>
      </p:sp>
      <p:cxnSp>
        <p:nvCxnSpPr>
          <p:cNvPr id="8" name="10 Conector recto"/>
          <p:cNvCxnSpPr/>
          <p:nvPr/>
        </p:nvCxnSpPr>
        <p:spPr>
          <a:xfrm flipV="1">
            <a:off x="2021664" y="7670576"/>
            <a:ext cx="247527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Architecture Neutral</a:t>
            </a:r>
          </a:p>
        </p:txBody>
      </p:sp>
      <p:sp>
        <p:nvSpPr>
          <p:cNvPr id="3" name="TextBox 2"/>
          <p:cNvSpPr txBox="1"/>
          <p:nvPr/>
        </p:nvSpPr>
        <p:spPr>
          <a:xfrm>
            <a:off x="1892242" y="2841625"/>
            <a:ext cx="1840704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language and Java Virtual Machine helped in achieving the goal of “write once; run anywhere, any time, forever.”</a:t>
            </a:r>
          </a:p>
          <a:p>
            <a:pPr marL="571500" indent="-571500" algn="just">
              <a:buFont typeface="Arial" panose="020B0604020202020204" pitchFamily="34" charset="0"/>
              <a:buChar char="•"/>
            </a:pPr>
            <a:r>
              <a:rPr lang="en-IN" sz="4000" dirty="0"/>
              <a:t>Changes and upgrades in operating systems, processors and system resources will not force any changes in Java Programs.</a:t>
            </a:r>
          </a:p>
        </p:txBody>
      </p:sp>
      <p:cxnSp>
        <p:nvCxnSpPr>
          <p:cNvPr id="4" name="10 Conector recto"/>
          <p:cNvCxnSpPr/>
          <p:nvPr/>
        </p:nvCxnSpPr>
        <p:spPr>
          <a:xfrm flipV="1">
            <a:off x="2021664" y="2088275"/>
            <a:ext cx="711079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texto 4"/>
          <p:cNvSpPr txBox="1">
            <a:spLocks/>
          </p:cNvSpPr>
          <p:nvPr/>
        </p:nvSpPr>
        <p:spPr>
          <a:xfrm>
            <a:off x="1886648" y="5396170"/>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Portable</a:t>
            </a:r>
          </a:p>
        </p:txBody>
      </p:sp>
      <p:sp>
        <p:nvSpPr>
          <p:cNvPr id="10" name="TextBox 9"/>
          <p:cNvSpPr txBox="1"/>
          <p:nvPr/>
        </p:nvSpPr>
        <p:spPr>
          <a:xfrm>
            <a:off x="1892242" y="7184646"/>
            <a:ext cx="18407045" cy="193899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Provides a way to download programs dynamically to all the various types of platforms connected to the Internet.</a:t>
            </a:r>
          </a:p>
          <a:p>
            <a:pPr marL="571500" indent="-571500" algn="just">
              <a:buFont typeface="Arial" panose="020B0604020202020204" pitchFamily="34" charset="0"/>
              <a:buChar char="•"/>
            </a:pPr>
            <a:r>
              <a:rPr lang="en-IN" sz="4000" dirty="0"/>
              <a:t>It helps in generating Portable executable code.</a:t>
            </a:r>
          </a:p>
        </p:txBody>
      </p:sp>
      <p:cxnSp>
        <p:nvCxnSpPr>
          <p:cNvPr id="11" name="10 Conector recto"/>
          <p:cNvCxnSpPr/>
          <p:nvPr/>
        </p:nvCxnSpPr>
        <p:spPr>
          <a:xfrm flipV="1">
            <a:off x="2021664" y="6431297"/>
            <a:ext cx="292532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Marcador de texto 4"/>
          <p:cNvSpPr txBox="1">
            <a:spLocks/>
          </p:cNvSpPr>
          <p:nvPr/>
        </p:nvSpPr>
        <p:spPr>
          <a:xfrm>
            <a:off x="1886648" y="9123638"/>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High Performance</a:t>
            </a:r>
          </a:p>
        </p:txBody>
      </p:sp>
      <p:sp>
        <p:nvSpPr>
          <p:cNvPr id="13" name="TextBox 12"/>
          <p:cNvSpPr txBox="1"/>
          <p:nvPr/>
        </p:nvSpPr>
        <p:spPr>
          <a:xfrm>
            <a:off x="1892242" y="10912114"/>
            <a:ext cx="18407045" cy="1323439"/>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performance is high because of the use of bytecode.</a:t>
            </a:r>
          </a:p>
          <a:p>
            <a:pPr marL="571500" indent="-571500" algn="just">
              <a:buFont typeface="Arial" panose="020B0604020202020204" pitchFamily="34" charset="0"/>
              <a:buChar char="•"/>
            </a:pPr>
            <a:r>
              <a:rPr lang="en-IN" sz="4000" dirty="0"/>
              <a:t>The bytecode was used, so that it was easily translated into native machine code.</a:t>
            </a:r>
          </a:p>
        </p:txBody>
      </p:sp>
      <p:cxnSp>
        <p:nvCxnSpPr>
          <p:cNvPr id="14" name="10 Conector recto"/>
          <p:cNvCxnSpPr/>
          <p:nvPr/>
        </p:nvCxnSpPr>
        <p:spPr>
          <a:xfrm flipV="1">
            <a:off x="2021664" y="10158766"/>
            <a:ext cx="621069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6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000" fill="hold"/>
                                        <p:tgtEl>
                                          <p:spTgt spid="12"/>
                                        </p:tgtEl>
                                        <p:attrNameLst>
                                          <p:attrName>ppt_x</p:attrName>
                                        </p:attrNameLst>
                                      </p:cBhvr>
                                      <p:tavLst>
                                        <p:tav tm="0">
                                          <p:val>
                                            <p:strVal val="0-#ppt_w/2"/>
                                          </p:val>
                                        </p:tav>
                                        <p:tav tm="100000">
                                          <p:val>
                                            <p:strVal val="#ppt_x"/>
                                          </p:val>
                                        </p:tav>
                                      </p:tavLst>
                                    </p:anim>
                                    <p:anim calcmode="lin" valueType="num">
                                      <p:cBhvr additive="base">
                                        <p:cTn id="26" dur="10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Multithreaded</a:t>
            </a:r>
          </a:p>
        </p:txBody>
      </p:sp>
      <p:sp>
        <p:nvSpPr>
          <p:cNvPr id="3" name="TextBox 2"/>
          <p:cNvSpPr txBox="1"/>
          <p:nvPr/>
        </p:nvSpPr>
        <p:spPr>
          <a:xfrm>
            <a:off x="1892242" y="2841625"/>
            <a:ext cx="18407045" cy="2554545"/>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Multithreaded Programs </a:t>
            </a:r>
            <a:r>
              <a:rPr lang="en-IN" sz="4000" dirty="0" smtClean="0"/>
              <a:t>handle </a:t>
            </a:r>
            <a:r>
              <a:rPr lang="en-IN" sz="4000" dirty="0"/>
              <a:t>multiple tasks simultaneously, which was helpful in creating interactive, networked programs.</a:t>
            </a:r>
          </a:p>
          <a:p>
            <a:pPr marL="571500" indent="-571500" algn="just">
              <a:buFont typeface="Arial" panose="020B0604020202020204" pitchFamily="34" charset="0"/>
              <a:buChar char="•"/>
            </a:pPr>
            <a:r>
              <a:rPr lang="en-IN" sz="4000" dirty="0"/>
              <a:t>Java run-time system comes with tools that support </a:t>
            </a:r>
            <a:r>
              <a:rPr lang="en-IN" sz="4000" dirty="0" err="1" smtClean="0"/>
              <a:t>multiprocess</a:t>
            </a:r>
            <a:r>
              <a:rPr lang="en-IN" sz="4000" dirty="0" smtClean="0"/>
              <a:t> </a:t>
            </a:r>
            <a:r>
              <a:rPr lang="en-IN" sz="4000" dirty="0"/>
              <a:t>synchronization used to construct smoothly interactive systems.</a:t>
            </a:r>
          </a:p>
        </p:txBody>
      </p:sp>
      <p:cxnSp>
        <p:nvCxnSpPr>
          <p:cNvPr id="4" name="10 Conector recto"/>
          <p:cNvCxnSpPr/>
          <p:nvPr/>
        </p:nvCxnSpPr>
        <p:spPr>
          <a:xfrm flipV="1">
            <a:off x="2021664" y="2088278"/>
            <a:ext cx="513057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Marcador de texto 4"/>
          <p:cNvSpPr txBox="1">
            <a:spLocks/>
          </p:cNvSpPr>
          <p:nvPr/>
        </p:nvSpPr>
        <p:spPr>
          <a:xfrm>
            <a:off x="2021664" y="5396170"/>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Dynamic</a:t>
            </a:r>
          </a:p>
        </p:txBody>
      </p:sp>
      <p:sp>
        <p:nvSpPr>
          <p:cNvPr id="8" name="TextBox 7"/>
          <p:cNvSpPr txBox="1"/>
          <p:nvPr/>
        </p:nvSpPr>
        <p:spPr>
          <a:xfrm>
            <a:off x="2027258" y="7184646"/>
            <a:ext cx="18407045" cy="193899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is capable of linking in new class libraries, methods, and objects.</a:t>
            </a:r>
          </a:p>
          <a:p>
            <a:pPr marL="571500" indent="-571500" algn="just">
              <a:buFont typeface="Arial" panose="020B0604020202020204" pitchFamily="34" charset="0"/>
              <a:buChar char="•"/>
            </a:pPr>
            <a:r>
              <a:rPr lang="en-IN" sz="4000" dirty="0"/>
              <a:t>It can also link native methods (the functions written in other languages such as C and C++).</a:t>
            </a:r>
          </a:p>
        </p:txBody>
      </p:sp>
      <p:cxnSp>
        <p:nvCxnSpPr>
          <p:cNvPr id="9" name="10 Conector recto"/>
          <p:cNvCxnSpPr/>
          <p:nvPr/>
        </p:nvCxnSpPr>
        <p:spPr>
          <a:xfrm flipV="1">
            <a:off x="2156680" y="6431300"/>
            <a:ext cx="306034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1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0-#ppt_w/2"/>
                                          </p:val>
                                        </p:tav>
                                        <p:tav tm="100000">
                                          <p:val>
                                            <p:strVal val="#ppt_x"/>
                                          </p:val>
                                        </p:tav>
                                      </p:tavLst>
                                    </p:anim>
                                    <p:anim calcmode="lin" valueType="num">
                                      <p:cBhvr additive="base">
                                        <p:cTn id="17" dur="10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9" y="1053149"/>
            <a:ext cx="1282642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a:solidFill>
                  <a:schemeClr val="accent3">
                    <a:lumMod val="75000"/>
                  </a:schemeClr>
                </a:solidFill>
                <a:ea typeface="Open Sans Semibold" panose="020B0706030804020204" pitchFamily="34" charset="0"/>
                <a:cs typeface="Open Sans Semibold" panose="020B0706030804020204" pitchFamily="34" charset="0"/>
              </a:rPr>
              <a:t>What is JVM (Java Virtual Machine) &amp; JRE( Java Run time Environment)?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87703" y="3901891"/>
            <a:ext cx="18407045" cy="6863417"/>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The Java virtual machine (JVM) is a software implementation of a computer that executes programs like a real machine.</a:t>
            </a:r>
          </a:p>
          <a:p>
            <a:pPr marL="571500" indent="-571500" algn="just">
              <a:buFont typeface="Arial" panose="020B0604020202020204" pitchFamily="34" charset="0"/>
              <a:buChar char="•"/>
            </a:pPr>
            <a:r>
              <a:rPr lang="en-IN" sz="4000" dirty="0"/>
              <a:t>The Java virtual machine is written specifically for a specific operating system, e.g. for Linux a special implementation is required as well as for Windows.</a:t>
            </a:r>
          </a:p>
          <a:p>
            <a:pPr marL="571500" indent="-571500" algn="just">
              <a:buFont typeface="Arial" panose="020B0604020202020204" pitchFamily="34" charset="0"/>
              <a:buChar char="•"/>
            </a:pPr>
            <a:r>
              <a:rPr lang="en-IN" sz="4000" dirty="0"/>
              <a:t>Java programs are compiled by the Java compiler into bytecode. The Java virtual machine interprets this bytecode and executes the Java program.</a:t>
            </a:r>
          </a:p>
          <a:p>
            <a:pPr marL="571500" indent="-571500" algn="just">
              <a:buFont typeface="Arial" panose="020B0604020202020204" pitchFamily="34" charset="0"/>
              <a:buChar char="•"/>
            </a:pPr>
            <a:r>
              <a:rPr lang="en-IN" sz="4000" dirty="0"/>
              <a:t>The Java runtime environment (JRE) consists of the JVM and the Java class libraries and contains the necessary functionality to start Java programs.</a:t>
            </a:r>
          </a:p>
          <a:p>
            <a:pPr marL="571500" indent="-571500" algn="just">
              <a:buFont typeface="Arial" panose="020B0604020202020204" pitchFamily="34" charset="0"/>
              <a:buChar char="•"/>
            </a:pPr>
            <a:r>
              <a:rPr lang="en-IN" sz="4000" dirty="0"/>
              <a:t>The JDK contains in addition the development tools necessary to create Java programs. The JDK consists therefore of a Java compiler, the Java virtual machine, and the Java class libraries.</a:t>
            </a:r>
          </a:p>
        </p:txBody>
      </p:sp>
      <p:cxnSp>
        <p:nvCxnSpPr>
          <p:cNvPr id="4" name="10 Conector recto"/>
          <p:cNvCxnSpPr/>
          <p:nvPr/>
        </p:nvCxnSpPr>
        <p:spPr>
          <a:xfrm flipV="1">
            <a:off x="1954157" y="3301304"/>
            <a:ext cx="126914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Pre-Requisites: Tools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flipV="1">
            <a:off x="2246688" y="1953249"/>
            <a:ext cx="4905546" cy="24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Development Machine:</a:t>
            </a:r>
          </a:p>
          <a:p>
            <a:pPr marL="1779783" lvl="1" indent="-571500">
              <a:buFont typeface="Arial" panose="020B0604020202020204" pitchFamily="34" charset="0"/>
              <a:buChar char="•"/>
            </a:pPr>
            <a:r>
              <a:rPr lang="en-US" sz="3600" dirty="0" smtClean="0"/>
              <a:t>PC with Windows OR Linux OR</a:t>
            </a:r>
          </a:p>
          <a:p>
            <a:pPr marL="1779783" lvl="1" indent="-571500">
              <a:buFont typeface="Arial" panose="020B0604020202020204" pitchFamily="34" charset="0"/>
              <a:buChar char="•"/>
            </a:pPr>
            <a:r>
              <a:rPr lang="en-US" sz="3600" dirty="0" smtClean="0"/>
              <a:t>Mac</a:t>
            </a:r>
          </a:p>
          <a:p>
            <a:pPr marL="571500" indent="-571500">
              <a:buFont typeface="Arial" panose="020B0604020202020204" pitchFamily="34" charset="0"/>
              <a:buChar char="•"/>
            </a:pPr>
            <a:r>
              <a:rPr lang="en-US" sz="3600" dirty="0" smtClean="0"/>
              <a:t>IDE</a:t>
            </a:r>
          </a:p>
          <a:p>
            <a:pPr marL="1779783" lvl="1" indent="-571500">
              <a:buFont typeface="Arial" panose="020B0604020202020204" pitchFamily="34" charset="0"/>
              <a:buChar char="•"/>
            </a:pPr>
            <a:r>
              <a:rPr lang="en-US" sz="3600" dirty="0" smtClean="0"/>
              <a:t>IntelliJ Idea Ultimate (if you want to buy) OR</a:t>
            </a:r>
          </a:p>
          <a:p>
            <a:pPr marL="1779783" lvl="1" indent="-571500">
              <a:buFont typeface="Arial" panose="020B0604020202020204" pitchFamily="34" charset="0"/>
              <a:buChar char="•"/>
            </a:pPr>
            <a:r>
              <a:rPr lang="en-US" sz="3600" dirty="0" smtClean="0"/>
              <a:t>Spring Tools Suite (Open source)</a:t>
            </a:r>
          </a:p>
          <a:p>
            <a:pPr marL="571500" indent="-571500">
              <a:buFont typeface="Arial" panose="020B0604020202020204" pitchFamily="34" charset="0"/>
              <a:buChar char="•"/>
            </a:pPr>
            <a:r>
              <a:rPr lang="en-US" sz="3600" dirty="0" smtClean="0"/>
              <a:t>JDK (Java Development Kit)</a:t>
            </a:r>
          </a:p>
          <a:p>
            <a:pPr marL="1779783" lvl="1" indent="-571500">
              <a:buFont typeface="Arial" panose="020B0604020202020204" pitchFamily="34" charset="0"/>
              <a:buChar char="•"/>
            </a:pPr>
            <a:r>
              <a:rPr lang="en-US" sz="3600" dirty="0"/>
              <a:t>Java Development Kit: </a:t>
            </a:r>
            <a:r>
              <a:rPr lang="en-US" sz="3600" dirty="0">
                <a:hlinkClick r:id="rId2"/>
              </a:rPr>
              <a:t>http://</a:t>
            </a:r>
            <a:r>
              <a:rPr lang="en-US" sz="3600" dirty="0" smtClean="0">
                <a:hlinkClick r:id="rId2"/>
              </a:rPr>
              <a:t>www.oracle.com/technetwork/pt/java/javase/downloads/jdk8-downloads-2133151.html</a:t>
            </a:r>
            <a:r>
              <a:rPr lang="en-US" sz="3600" dirty="0" smtClean="0"/>
              <a:t> </a:t>
            </a:r>
          </a:p>
          <a:p>
            <a:pPr marL="571500" indent="-571500">
              <a:buFont typeface="Arial" panose="020B0604020202020204" pitchFamily="34" charset="0"/>
              <a:buChar char="•"/>
            </a:pPr>
            <a:r>
              <a:rPr lang="en-US" sz="3600" dirty="0" smtClean="0"/>
              <a:t>Download/Instruction Links:</a:t>
            </a:r>
          </a:p>
          <a:p>
            <a:pPr marL="1779783" lvl="1" indent="-571500">
              <a:buFont typeface="Arial" panose="020B0604020202020204" pitchFamily="34" charset="0"/>
              <a:buChar char="•"/>
            </a:pPr>
            <a:r>
              <a:rPr lang="en-US" sz="3600" dirty="0" smtClean="0"/>
              <a:t>Spring Tools Suite: </a:t>
            </a:r>
            <a:r>
              <a:rPr lang="en-US" sz="3600" dirty="0">
                <a:hlinkClick r:id="rId3"/>
              </a:rPr>
              <a:t>https://</a:t>
            </a:r>
            <a:r>
              <a:rPr lang="en-US" sz="3600" dirty="0" smtClean="0">
                <a:hlinkClick r:id="rId3"/>
              </a:rPr>
              <a:t>spring.io/tools/sts/all</a:t>
            </a:r>
            <a:endParaRPr lang="en-US" sz="3600" dirty="0" smtClean="0"/>
          </a:p>
          <a:p>
            <a:pPr marL="1779783" lvl="1" indent="-571500">
              <a:buFont typeface="Arial" panose="020B0604020202020204" pitchFamily="34" charset="0"/>
              <a:buChar char="•"/>
            </a:pPr>
            <a:r>
              <a:rPr lang="en-US" sz="3600" dirty="0" smtClean="0"/>
              <a:t>IntelliJ Idea</a:t>
            </a:r>
            <a:r>
              <a:rPr lang="en-US" sz="3600" dirty="0"/>
              <a:t>: </a:t>
            </a:r>
            <a:r>
              <a:rPr lang="en-US" sz="3600" dirty="0">
                <a:hlinkClick r:id="rId4"/>
              </a:rPr>
              <a:t>https://</a:t>
            </a:r>
            <a:r>
              <a:rPr lang="en-US" sz="3600" dirty="0" smtClean="0">
                <a:hlinkClick r:id="rId4"/>
              </a:rPr>
              <a:t>www.jetbrains.com/idea/download/</a:t>
            </a:r>
            <a:endParaRPr lang="en-US" sz="3600" dirty="0" smtClean="0"/>
          </a:p>
          <a:p>
            <a:pPr marL="1779783" lvl="1" indent="-571500">
              <a:buFont typeface="Arial" panose="020B0604020202020204" pitchFamily="34" charset="0"/>
              <a:buChar char="•"/>
            </a:pPr>
            <a:endParaRPr lang="en-US" sz="3600" dirty="0" smtClean="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Anatomy of Java Programs</a:t>
            </a:r>
          </a:p>
        </p:txBody>
      </p:sp>
      <p:sp>
        <p:nvSpPr>
          <p:cNvPr id="3" name="TextBox 2"/>
          <p:cNvSpPr txBox="1"/>
          <p:nvPr/>
        </p:nvSpPr>
        <p:spPr>
          <a:xfrm>
            <a:off x="1892242" y="2841625"/>
            <a:ext cx="18407045" cy="6863417"/>
          </a:xfrm>
          <a:prstGeom prst="rect">
            <a:avLst/>
          </a:prstGeom>
          <a:noFill/>
        </p:spPr>
        <p:txBody>
          <a:bodyPr wrap="square" rtlCol="0">
            <a:spAutoFit/>
          </a:bodyPr>
          <a:lstStyle/>
          <a:p>
            <a:pPr algn="just"/>
            <a:r>
              <a:rPr lang="en-IN" sz="4000" dirty="0"/>
              <a:t>/**</a:t>
            </a:r>
          </a:p>
          <a:p>
            <a:pPr algn="just"/>
            <a:r>
              <a:rPr lang="en-IN" sz="4000" dirty="0"/>
              <a:t> * A simple program</a:t>
            </a:r>
          </a:p>
          <a:p>
            <a:pPr algn="just"/>
            <a:r>
              <a:rPr lang="en-IN" sz="4000" dirty="0"/>
              <a:t> */</a:t>
            </a:r>
          </a:p>
          <a:p>
            <a:pPr algn="just"/>
            <a:endParaRPr lang="en-IN" sz="4000" dirty="0"/>
          </a:p>
          <a:p>
            <a:pPr algn="just"/>
            <a:r>
              <a:rPr lang="en-IN" sz="4000" dirty="0"/>
              <a:t>public class HelloWorld</a:t>
            </a:r>
          </a:p>
          <a:p>
            <a:pPr algn="just"/>
            <a:r>
              <a:rPr lang="en-IN" sz="4000" dirty="0"/>
              <a:t>{</a:t>
            </a:r>
          </a:p>
          <a:p>
            <a:pPr algn="just"/>
            <a:r>
              <a:rPr lang="en-IN" sz="4000" dirty="0"/>
              <a:t>	public static void main(String[] </a:t>
            </a:r>
            <a:r>
              <a:rPr lang="en-IN" sz="4000" dirty="0" err="1"/>
              <a:t>args</a:t>
            </a:r>
            <a:r>
              <a:rPr lang="en-IN" sz="4000" dirty="0"/>
              <a:t>)</a:t>
            </a:r>
          </a:p>
          <a:p>
            <a:pPr algn="just"/>
            <a:r>
              <a:rPr lang="en-IN" sz="4000" dirty="0"/>
              <a:t>	{</a:t>
            </a:r>
          </a:p>
          <a:p>
            <a:pPr algn="just"/>
            <a:r>
              <a:rPr lang="en-IN" sz="4000" dirty="0"/>
              <a:t>		</a:t>
            </a:r>
            <a:r>
              <a:rPr lang="en-IN" sz="4000" dirty="0" err="1"/>
              <a:t>System.out.println</a:t>
            </a:r>
            <a:r>
              <a:rPr lang="en-IN" sz="4000" dirty="0"/>
              <a:t>("HELLO JANBASK!");</a:t>
            </a:r>
          </a:p>
          <a:p>
            <a:pPr algn="just"/>
            <a:r>
              <a:rPr lang="en-IN" sz="4000" dirty="0"/>
              <a:t>	}</a:t>
            </a:r>
          </a:p>
          <a:p>
            <a:pPr algn="just"/>
            <a:r>
              <a:rPr lang="en-IN" sz="4000" dirty="0"/>
              <a:t>}</a:t>
            </a:r>
          </a:p>
        </p:txBody>
      </p:sp>
      <p:cxnSp>
        <p:nvCxnSpPr>
          <p:cNvPr id="4" name="10 Conector recto"/>
          <p:cNvCxnSpPr/>
          <p:nvPr/>
        </p:nvCxnSpPr>
        <p:spPr>
          <a:xfrm flipV="1">
            <a:off x="2021664" y="2088268"/>
            <a:ext cx="126914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33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Anatomy of Java Programs - Explained</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685800" indent="-685800">
              <a:buFont typeface="Arial" charset="0"/>
              <a:buChar char="•"/>
            </a:pPr>
            <a:r>
              <a:rPr lang="en-US" altLang="en-US" dirty="0"/>
              <a:t>All code part of some </a:t>
            </a:r>
            <a:r>
              <a:rPr lang="en-US" altLang="en-US" i="1" dirty="0"/>
              <a:t>class</a:t>
            </a:r>
          </a:p>
          <a:p>
            <a:pPr lvl="1">
              <a:buNone/>
            </a:pPr>
            <a:r>
              <a:rPr lang="en-US" altLang="en-US" i="1" dirty="0"/>
              <a:t>   </a:t>
            </a:r>
            <a:r>
              <a:rPr lang="en-US" altLang="en-US" dirty="0">
                <a:latin typeface="Courier New" panose="02070309020205020404" pitchFamily="49" charset="0"/>
              </a:rPr>
              <a:t>public class Foo </a:t>
            </a:r>
            <a:br>
              <a:rPr lang="en-US" altLang="en-US" dirty="0">
                <a:latin typeface="Courier New" panose="02070309020205020404" pitchFamily="49" charset="0"/>
              </a:rPr>
            </a:br>
            <a:r>
              <a:rPr lang="en-US" altLang="en-US" dirty="0">
                <a:latin typeface="Courier New" panose="02070309020205020404" pitchFamily="49" charset="0"/>
              </a:rPr>
              <a:t>{	 //start of class Foo </a:t>
            </a:r>
            <a:br>
              <a:rPr lang="en-US" altLang="en-US" dirty="0">
                <a:latin typeface="Courier New" panose="02070309020205020404" pitchFamily="49" charset="0"/>
              </a:rPr>
            </a:br>
            <a:r>
              <a:rPr lang="en-US" altLang="en-US" dirty="0">
                <a:latin typeface="Courier New" panose="02070309020205020404" pitchFamily="49" charset="0"/>
              </a:rPr>
              <a:t>		/*all code in here!*/ </a:t>
            </a:r>
            <a:br>
              <a:rPr lang="en-US" altLang="en-US" dirty="0">
                <a:latin typeface="Courier New" panose="02070309020205020404" pitchFamily="49" charset="0"/>
              </a:rPr>
            </a:br>
            <a:r>
              <a:rPr lang="en-US" altLang="en-US" dirty="0">
                <a:latin typeface="Courier New" panose="02070309020205020404" pitchFamily="49" charset="0"/>
              </a:rPr>
              <a:t>} // end of class Foo</a:t>
            </a:r>
          </a:p>
          <a:p>
            <a:pPr marL="685800" indent="-685800">
              <a:buFont typeface="Arial" charset="0"/>
              <a:buChar char="•"/>
            </a:pPr>
            <a:r>
              <a:rPr lang="en-US" altLang="en-US" dirty="0"/>
              <a:t>The code for class Foo will be in a file named </a:t>
            </a:r>
            <a:r>
              <a:rPr lang="en-US" altLang="en-US" dirty="0" err="1"/>
              <a:t>Foo.java</a:t>
            </a:r>
            <a:endParaRPr lang="en-US" altLang="en-US" dirty="0"/>
          </a:p>
          <a:p>
            <a:pPr lvl="1"/>
            <a:r>
              <a:rPr lang="en-US" altLang="en-US" dirty="0"/>
              <a:t>just a text file with the .java extension</a:t>
            </a:r>
          </a:p>
          <a:p>
            <a:pPr lvl="1"/>
            <a:r>
              <a:rPr lang="en-US" altLang="en-US" dirty="0"/>
              <a:t>a class is a programmer defined data type</a:t>
            </a:r>
          </a:p>
          <a:p>
            <a:pPr marL="685800" indent="-685800">
              <a:buFont typeface="Arial" charset="0"/>
              <a:buChar char="•"/>
            </a:pPr>
            <a:r>
              <a:rPr lang="en-US" altLang="en-US" dirty="0"/>
              <a:t>A complete program will normally consist of many different classes and thus many different files</a:t>
            </a:r>
          </a:p>
        </p:txBody>
      </p:sp>
      <p:cxnSp>
        <p:nvCxnSpPr>
          <p:cNvPr id="4" name="10 Conector recto"/>
          <p:cNvCxnSpPr/>
          <p:nvPr/>
        </p:nvCxnSpPr>
        <p:spPr>
          <a:xfrm flipV="1">
            <a:off x="2021664" y="2043259"/>
            <a:ext cx="13231470"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4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Command Line and Main Method (Entry Point)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10741402"/>
          </a:xfrm>
          <a:prstGeom prst="rect">
            <a:avLst/>
          </a:prstGeom>
          <a:noFill/>
        </p:spPr>
        <p:txBody>
          <a:bodyPr wrap="square" rtlCol="0">
            <a:spAutoFit/>
          </a:bodyPr>
          <a:lstStyle/>
          <a:p>
            <a:pPr marL="685800" indent="-685800">
              <a:buFont typeface="Arial" charset="0"/>
              <a:buChar char="•"/>
            </a:pPr>
            <a:r>
              <a:rPr lang="en-US" altLang="en-US" dirty="0"/>
              <a:t>The command line argument is the argument passed to a program at the time when you run it. To access the command-line argument inside a java program is quite easy, they are stored as string in String array passed to the </a:t>
            </a:r>
            <a:r>
              <a:rPr lang="en-US" altLang="en-US" dirty="0" err="1"/>
              <a:t>args</a:t>
            </a:r>
            <a:r>
              <a:rPr lang="en-US" altLang="en-US" dirty="0"/>
              <a:t> parameter of main() method</a:t>
            </a:r>
            <a:r>
              <a:rPr lang="en-US" altLang="en-US" dirty="0" smtClean="0"/>
              <a:t>.</a:t>
            </a:r>
          </a:p>
          <a:p>
            <a:pPr marL="685800" indent="-685800">
              <a:buFont typeface="Arial" charset="0"/>
              <a:buChar char="•"/>
            </a:pPr>
            <a:r>
              <a:rPr lang="en-US" altLang="en-US" dirty="0" smtClean="0"/>
              <a:t>A </a:t>
            </a:r>
            <a:r>
              <a:rPr lang="en-US" altLang="en-US" dirty="0"/>
              <a:t>Java application program must have a starting class with a special method call main() as the execution entry point</a:t>
            </a:r>
            <a:r>
              <a:rPr lang="en-US" altLang="en-US" dirty="0" smtClean="0"/>
              <a:t>.</a:t>
            </a:r>
          </a:p>
          <a:p>
            <a:pPr marL="685800" indent="-685800">
              <a:buFont typeface="Arial" charset="0"/>
              <a:buChar char="•"/>
            </a:pPr>
            <a:r>
              <a:rPr lang="en-US" altLang="en-US" dirty="0" smtClean="0"/>
              <a:t>The below example shows the main method and command line arguments:</a:t>
            </a:r>
          </a:p>
          <a:p>
            <a:r>
              <a:rPr lang="en-US" altLang="en-US" sz="2600" dirty="0"/>
              <a:t>class </a:t>
            </a:r>
            <a:r>
              <a:rPr lang="en-US" altLang="en-US" sz="2600" dirty="0" err="1" smtClean="0"/>
              <a:t>CommandLine</a:t>
            </a:r>
            <a:endParaRPr lang="en-US" altLang="en-US" sz="2600" dirty="0" smtClean="0"/>
          </a:p>
          <a:p>
            <a:r>
              <a:rPr lang="en-US" altLang="en-US" sz="2600" dirty="0" smtClean="0"/>
              <a:t>{</a:t>
            </a:r>
          </a:p>
          <a:p>
            <a:r>
              <a:rPr lang="en-US" altLang="en-US" sz="2600" dirty="0"/>
              <a:t>	</a:t>
            </a:r>
            <a:r>
              <a:rPr lang="en-US" altLang="en-US" sz="2600" dirty="0" smtClean="0"/>
              <a:t>public </a:t>
            </a:r>
            <a:r>
              <a:rPr lang="en-US" altLang="en-US" sz="2600" dirty="0"/>
              <a:t>static void main(String[] a</a:t>
            </a:r>
            <a:r>
              <a:rPr lang="en-US" altLang="en-US" sz="2600" dirty="0" smtClean="0"/>
              <a:t>)</a:t>
            </a:r>
          </a:p>
          <a:p>
            <a:r>
              <a:rPr lang="en-US" altLang="en-US" sz="2600" dirty="0" smtClean="0"/>
              <a:t>	{</a:t>
            </a:r>
          </a:p>
          <a:p>
            <a:r>
              <a:rPr lang="en-US" altLang="en-US" sz="2600" dirty="0" smtClean="0"/>
              <a:t>		</a:t>
            </a:r>
            <a:r>
              <a:rPr lang="en-US" altLang="en-US" sz="2600" dirty="0" err="1" smtClean="0"/>
              <a:t>System.out.println</a:t>
            </a:r>
            <a:r>
              <a:rPr lang="en-US" altLang="en-US" sz="2600" dirty="0"/>
              <a:t>("Number of arguments = "+</a:t>
            </a:r>
            <a:r>
              <a:rPr lang="en-US" altLang="en-US" sz="2600" dirty="0" err="1"/>
              <a:t>a.length</a:t>
            </a:r>
            <a:r>
              <a:rPr lang="en-US" altLang="en-US" sz="2600" dirty="0" smtClean="0"/>
              <a:t>);</a:t>
            </a:r>
          </a:p>
          <a:p>
            <a:r>
              <a:rPr lang="en-US" altLang="en-US" sz="2600" dirty="0" smtClean="0"/>
              <a:t>		for </a:t>
            </a:r>
            <a:r>
              <a:rPr lang="en-US" altLang="en-US" sz="2600" dirty="0"/>
              <a:t>(</a:t>
            </a:r>
            <a:r>
              <a:rPr lang="en-US" altLang="en-US" sz="2600" dirty="0" err="1"/>
              <a:t>int</a:t>
            </a:r>
            <a:r>
              <a:rPr lang="en-US" altLang="en-US" sz="2600" dirty="0"/>
              <a:t> </a:t>
            </a:r>
            <a:r>
              <a:rPr lang="en-US" altLang="en-US" sz="2600" dirty="0" err="1"/>
              <a:t>i</a:t>
            </a:r>
            <a:r>
              <a:rPr lang="en-US" altLang="en-US" sz="2600" dirty="0"/>
              <a:t>=0; </a:t>
            </a:r>
            <a:r>
              <a:rPr lang="en-US" altLang="en-US" sz="2600" dirty="0" err="1"/>
              <a:t>i</a:t>
            </a:r>
            <a:r>
              <a:rPr lang="en-US" altLang="en-US" sz="2600" dirty="0"/>
              <a:t>&lt;</a:t>
            </a:r>
            <a:r>
              <a:rPr lang="en-US" altLang="en-US" sz="2600" dirty="0" err="1"/>
              <a:t>a.length</a:t>
            </a:r>
            <a:r>
              <a:rPr lang="en-US" altLang="en-US" sz="2600" dirty="0"/>
              <a:t>; </a:t>
            </a:r>
            <a:r>
              <a:rPr lang="en-US" altLang="en-US" sz="2600" dirty="0" err="1"/>
              <a:t>i</a:t>
            </a:r>
            <a:r>
              <a:rPr lang="en-US" altLang="en-US" sz="2600" dirty="0" smtClean="0"/>
              <a:t>++)</a:t>
            </a:r>
          </a:p>
          <a:p>
            <a:r>
              <a:rPr lang="en-US" altLang="en-US" sz="2600" dirty="0" smtClean="0"/>
              <a:t>		{</a:t>
            </a:r>
          </a:p>
          <a:p>
            <a:r>
              <a:rPr lang="en-US" altLang="en-US" sz="2600" dirty="0"/>
              <a:t>	</a:t>
            </a:r>
            <a:r>
              <a:rPr lang="en-US" altLang="en-US" sz="2600" dirty="0" smtClean="0"/>
              <a:t>		</a:t>
            </a:r>
            <a:r>
              <a:rPr lang="en-US" altLang="en-US" sz="2600" dirty="0" err="1" smtClean="0"/>
              <a:t>System.out.println</a:t>
            </a:r>
            <a:r>
              <a:rPr lang="en-US" altLang="en-US" sz="2600" dirty="0"/>
              <a:t>("  a</a:t>
            </a:r>
            <a:r>
              <a:rPr lang="en-US" altLang="en-US" sz="2600" dirty="0" smtClean="0"/>
              <a:t>["+ </a:t>
            </a:r>
            <a:r>
              <a:rPr lang="en-US" altLang="en-US" sz="2600" dirty="0" err="1" smtClean="0"/>
              <a:t>i</a:t>
            </a:r>
            <a:r>
              <a:rPr lang="en-US" altLang="en-US" sz="2600" dirty="0" smtClean="0"/>
              <a:t> +"] </a:t>
            </a:r>
            <a:r>
              <a:rPr lang="en-US" altLang="en-US" sz="2600" dirty="0"/>
              <a:t>= "+a[</a:t>
            </a:r>
            <a:r>
              <a:rPr lang="en-US" altLang="en-US" sz="2600" dirty="0" err="1"/>
              <a:t>i</a:t>
            </a:r>
            <a:r>
              <a:rPr lang="en-US" altLang="en-US" sz="2600" dirty="0" smtClean="0"/>
              <a:t>]);</a:t>
            </a:r>
          </a:p>
          <a:p>
            <a:r>
              <a:rPr lang="en-US" altLang="en-US" sz="2600" dirty="0"/>
              <a:t>	</a:t>
            </a:r>
            <a:r>
              <a:rPr lang="en-US" altLang="en-US" sz="2600" dirty="0" smtClean="0"/>
              <a:t>	}</a:t>
            </a:r>
          </a:p>
          <a:p>
            <a:r>
              <a:rPr lang="en-US" altLang="en-US" sz="2600" dirty="0"/>
              <a:t>	</a:t>
            </a:r>
            <a:r>
              <a:rPr lang="en-US" altLang="en-US" sz="2600" dirty="0" smtClean="0"/>
              <a:t>}</a:t>
            </a:r>
          </a:p>
          <a:p>
            <a:r>
              <a:rPr lang="en-US" altLang="en-US" sz="2600" dirty="0" smtClean="0"/>
              <a:t>}</a:t>
            </a:r>
            <a:endParaRPr lang="en-US" altLang="en-US" sz="2600" dirty="0"/>
          </a:p>
        </p:txBody>
      </p:sp>
      <p:cxnSp>
        <p:nvCxnSpPr>
          <p:cNvPr id="4" name="10 Conector recto"/>
          <p:cNvCxnSpPr/>
          <p:nvPr/>
        </p:nvCxnSpPr>
        <p:spPr>
          <a:xfrm flipV="1">
            <a:off x="2021664" y="2032542"/>
            <a:ext cx="16381820" cy="5572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2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Chapter 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COREJ1-Chapter1 at </a:t>
            </a:r>
            <a:r>
              <a:rPr lang="en-US" sz="3600" dirty="0">
                <a:hlinkClick r:id="rId3"/>
              </a:rPr>
              <a:t>https://</a:t>
            </a:r>
            <a:r>
              <a:rPr lang="en-US" sz="3600" dirty="0" smtClean="0">
                <a:hlinkClick r:id="rId3"/>
              </a:rPr>
              <a:t>github.com/CompleteJavaTraining/JavaEssentials/tree/master/Code/COREJ1-Chapter1</a:t>
            </a:r>
            <a:r>
              <a:rPr lang="en-US" sz="3600" dirty="0" smtClean="0"/>
              <a:t> </a:t>
            </a:r>
            <a:endParaRPr lang="en-US" sz="3600" dirty="0" smtClean="0"/>
          </a:p>
          <a:p>
            <a:pPr marL="571500" indent="-571500">
              <a:buFont typeface="Arial" panose="020B0604020202020204" pitchFamily="34" charset="0"/>
              <a:buChar char="•"/>
            </a:pP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836980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Java Language, Java operators and control </a:t>
            </a:r>
            <a:r>
              <a:rPr lang="en-US" sz="4000" dirty="0" smtClean="0">
                <a:ea typeface="Open Sans" panose="020B0606030504020204" pitchFamily="34" charset="0"/>
                <a:cs typeface="Open Sans" panose="020B0606030504020204" pitchFamily="34" charset="0"/>
              </a:rPr>
              <a:t>flow</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a:t>
            </a:r>
            <a:r>
              <a:rPr lang="en-US" sz="4000" dirty="0" smtClean="0">
                <a:ea typeface="Open Sans" panose="020B0606030504020204" pitchFamily="34" charset="0"/>
                <a:cs typeface="Open Sans" panose="020B0606030504020204" pitchFamily="34" charset="0"/>
              </a:rPr>
              <a:t>will learn about:</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Language keywords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Naming rules and conventions for identifiers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Data types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Building blocks of a program (variables, methods and objects)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Objects and classes.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Arithmetic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Increment or Decrement Operator</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Relational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Equality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Logical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Short-circuit(or conditional)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Ternary operator</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Assignment Operators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Type Casting</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Selection Statements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Iteration Statements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Transfer Statements</a:t>
            </a:r>
            <a:endParaRPr lang="en-US" sz="24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7631136"/>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 of Java </a:t>
            </a:r>
            <a:r>
              <a:rPr lang="en-US" sz="4000" dirty="0" err="1">
                <a:ea typeface="Open Sans" panose="020B0606030504020204" pitchFamily="34" charset="0"/>
                <a:cs typeface="Open Sans" panose="020B0606030504020204" pitchFamily="34" charset="0"/>
              </a:rPr>
              <a:t>Platfom</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Java Buzzword</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Components of Java</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Environment Setup and IDEs (Integrated Development Environment)</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 to Java Programming Language and Features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Anatomy of a Java Program</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Entry points (main method) and Command Line arguments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Java Statements, Expressions, Operators and Conditionals (if/</a:t>
            </a:r>
            <a:r>
              <a:rPr lang="en-US" sz="4000" dirty="0" err="1">
                <a:ea typeface="Open Sans" panose="020B0606030504020204" pitchFamily="34" charset="0"/>
                <a:cs typeface="Open Sans" panose="020B0606030504020204" pitchFamily="34" charset="0"/>
              </a:rPr>
              <a:t>elif</a:t>
            </a:r>
            <a:r>
              <a:rPr lang="en-US" sz="4000" dirty="0">
                <a:ea typeface="Open Sans" panose="020B0606030504020204" pitchFamily="34" charset="0"/>
                <a:cs typeface="Open Sans" panose="020B0606030504020204" pitchFamily="34" charset="0"/>
              </a:rPr>
              <a:t>/else, switch, loops)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is Java ?</a:t>
            </a:r>
          </a:p>
        </p:txBody>
      </p:sp>
      <p:sp>
        <p:nvSpPr>
          <p:cNvPr id="3" name="TextBox 2"/>
          <p:cNvSpPr txBox="1"/>
          <p:nvPr/>
        </p:nvSpPr>
        <p:spPr>
          <a:xfrm>
            <a:off x="1892242" y="2841625"/>
            <a:ext cx="18407045" cy="7294305"/>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Java is a programming </a:t>
            </a:r>
            <a:r>
              <a:rPr lang="en-IN" sz="3600" dirty="0" smtClean="0"/>
              <a:t>language:</a:t>
            </a:r>
          </a:p>
          <a:p>
            <a:pPr marL="1779783" lvl="1" indent="-571500" algn="just">
              <a:buFont typeface="Arial" panose="020B0604020202020204" pitchFamily="34" charset="0"/>
              <a:buChar char="•"/>
            </a:pPr>
            <a:r>
              <a:rPr lang="en-IN" sz="3600" dirty="0" smtClean="0"/>
              <a:t>Java </a:t>
            </a:r>
            <a:r>
              <a:rPr lang="en-IN" sz="3600" dirty="0"/>
              <a:t>is a platform-independent programming language used to create secure and robust application that may run on a single computer or may be distributed among servers and clients over a network.</a:t>
            </a:r>
          </a:p>
          <a:p>
            <a:pPr marL="571500" indent="-571500" algn="just">
              <a:buFont typeface="Arial" panose="020B0604020202020204" pitchFamily="34" charset="0"/>
              <a:buChar char="•"/>
            </a:pPr>
            <a:r>
              <a:rPr lang="en-IN" sz="3600" dirty="0"/>
              <a:t>Java is a computing platform</a:t>
            </a:r>
          </a:p>
          <a:p>
            <a:pPr marL="1779783" lvl="1" indent="-571500" algn="just">
              <a:buFont typeface="Arial" panose="020B0604020202020204" pitchFamily="34" charset="0"/>
              <a:buChar char="•"/>
            </a:pPr>
            <a:r>
              <a:rPr lang="en-IN" sz="3600" dirty="0" smtClean="0"/>
              <a:t>Java </a:t>
            </a:r>
            <a:r>
              <a:rPr lang="en-IN" sz="3600" dirty="0"/>
              <a:t>features such as platform-independency and portability ensure that while developing Java EE enterprise applications, you do not face the problems related to hardware , network , and the operating system</a:t>
            </a:r>
            <a:r>
              <a:rPr lang="en-IN" sz="3600" dirty="0" smtClean="0"/>
              <a:t>.</a:t>
            </a:r>
          </a:p>
          <a:p>
            <a:pPr marL="1779783" lvl="1" indent="-571500" algn="just">
              <a:buFont typeface="Arial" panose="020B0604020202020204" pitchFamily="34" charset="0"/>
              <a:buChar char="•"/>
            </a:pPr>
            <a:r>
              <a:rPr lang="en-IN" sz="3600" dirty="0"/>
              <a:t>Java offers a virtual machine that runs the java bytecode on different platforms. This gives you the ability to be able to run Java code on a variety of platforms. JVM is a robust platform so much so that it runs on big servers that handle millions on requests per second, Java is truly platform independent because it also runs on small embedded devices like routers, mobile phones and even watches.</a:t>
            </a:r>
            <a:endParaRPr lang="en-IN" sz="3600" dirty="0" smtClean="0"/>
          </a:p>
        </p:txBody>
      </p:sp>
      <p:cxnSp>
        <p:nvCxnSpPr>
          <p:cNvPr id="4" name="10 Conector recto"/>
          <p:cNvCxnSpPr/>
          <p:nvPr/>
        </p:nvCxnSpPr>
        <p:spPr>
          <a:xfrm flipV="1">
            <a:off x="2021664" y="2088265"/>
            <a:ext cx="477053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History of Java</a:t>
            </a:r>
          </a:p>
        </p:txBody>
      </p:sp>
      <p:sp>
        <p:nvSpPr>
          <p:cNvPr id="3" name="TextBox 2"/>
          <p:cNvSpPr txBox="1"/>
          <p:nvPr/>
        </p:nvSpPr>
        <p:spPr>
          <a:xfrm>
            <a:off x="1892242" y="2841625"/>
            <a:ext cx="1840704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was started as a project called "Oak" by James Gosling in June 1991. Gosling's goals were to implement a virtual machine and a language that had a familiar C like notation but with greater uniformity and simplicity than C/C++.</a:t>
            </a:r>
          </a:p>
          <a:p>
            <a:pPr marL="571500" indent="-571500" algn="just">
              <a:buFont typeface="Arial" panose="020B0604020202020204" pitchFamily="34" charset="0"/>
              <a:buChar char="•"/>
            </a:pPr>
            <a:r>
              <a:rPr lang="en-IN" sz="4000" dirty="0"/>
              <a:t>The First publication of Java 1.0 was released by Sun Microsystems in 1995. It made the promise of "Write Once, Run Anywhere", with free runtimes on popular platforms.</a:t>
            </a:r>
          </a:p>
          <a:p>
            <a:pPr marL="571500" indent="-571500" algn="just">
              <a:buFont typeface="Arial" panose="020B0604020202020204" pitchFamily="34" charset="0"/>
              <a:buChar char="•"/>
            </a:pPr>
            <a:r>
              <a:rPr lang="en-IN" sz="4000" dirty="0"/>
              <a:t>In 2006-2007 Sun released java as open source and </a:t>
            </a:r>
            <a:r>
              <a:rPr lang="en-IN" sz="4000" dirty="0" err="1"/>
              <a:t>plateform</a:t>
            </a:r>
            <a:r>
              <a:rPr lang="en-IN" sz="4000" dirty="0"/>
              <a:t> independent software.</a:t>
            </a:r>
          </a:p>
          <a:p>
            <a:pPr marL="571500" indent="-571500" algn="just">
              <a:buFont typeface="Arial" panose="020B0604020202020204" pitchFamily="34" charset="0"/>
              <a:buChar char="•"/>
            </a:pPr>
            <a:r>
              <a:rPr lang="en-IN" sz="4000" dirty="0"/>
              <a:t>Over time new enhanced versions of Java have been released. The current version of Java is Java 1.8 which is also known as Java 8.</a:t>
            </a:r>
          </a:p>
        </p:txBody>
      </p:sp>
      <p:cxnSp>
        <p:nvCxnSpPr>
          <p:cNvPr id="4" name="10 Conector recto"/>
          <p:cNvCxnSpPr/>
          <p:nvPr/>
        </p:nvCxnSpPr>
        <p:spPr>
          <a:xfrm flipV="1">
            <a:off x="2021664" y="2088266"/>
            <a:ext cx="508556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Where is Java being Used?</a:t>
            </a:r>
          </a:p>
        </p:txBody>
      </p:sp>
      <p:sp>
        <p:nvSpPr>
          <p:cNvPr id="3" name="TextBox 2"/>
          <p:cNvSpPr txBox="1"/>
          <p:nvPr/>
        </p:nvSpPr>
        <p:spPr>
          <a:xfrm>
            <a:off x="1892242" y="2841625"/>
            <a:ext cx="18407045" cy="8710077"/>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Earlier java was only used to design and program small computing devices but later adopted as one of the platform independent programming language and now according to </a:t>
            </a:r>
            <a:r>
              <a:rPr lang="en-IN" sz="4000" dirty="0" smtClean="0"/>
              <a:t>Oracle, </a:t>
            </a:r>
            <a:r>
              <a:rPr lang="en-IN" sz="4000" dirty="0"/>
              <a:t>3 billion devices run java.</a:t>
            </a:r>
          </a:p>
          <a:p>
            <a:pPr marL="571500" indent="-571500" algn="just">
              <a:buFont typeface="Arial" panose="020B0604020202020204" pitchFamily="34" charset="0"/>
              <a:buChar char="•"/>
            </a:pPr>
            <a:r>
              <a:rPr lang="en-IN" sz="4000" dirty="0"/>
              <a:t>Java is one of the most important programming language in today’s IT industries</a:t>
            </a:r>
            <a:r>
              <a:rPr lang="en-IN" sz="4000" dirty="0" smtClean="0"/>
              <a:t>.</a:t>
            </a:r>
            <a:endParaRPr lang="en-IN" sz="4000" dirty="0"/>
          </a:p>
          <a:p>
            <a:pPr marL="571500" indent="-571500" algn="just">
              <a:buFont typeface="Arial" panose="020B0604020202020204" pitchFamily="34" charset="0"/>
              <a:buChar char="•"/>
            </a:pPr>
            <a:r>
              <a:rPr lang="en-IN" sz="4000" dirty="0"/>
              <a:t>JSP – Java is used to create web applications like PHP and ASP, JSP(Java Server Pages) used with normal HTML tags, which helps to create dynamic web pages.</a:t>
            </a:r>
          </a:p>
          <a:p>
            <a:pPr marL="571500" indent="-571500" algn="just">
              <a:buFont typeface="Arial" panose="020B0604020202020204" pitchFamily="34" charset="0"/>
              <a:buChar char="•"/>
            </a:pPr>
            <a:r>
              <a:rPr lang="en-IN" sz="4000" dirty="0"/>
              <a:t>Applets – This is another type of Java program that used within a web page to add many new features to a web browser.</a:t>
            </a:r>
          </a:p>
          <a:p>
            <a:pPr marL="571500" indent="-571500" algn="just">
              <a:buFont typeface="Arial" panose="020B0604020202020204" pitchFamily="34" charset="0"/>
              <a:buChar char="•"/>
            </a:pPr>
            <a:r>
              <a:rPr lang="en-IN" sz="4000" dirty="0"/>
              <a:t>J2EE – The software Java 2 Enterprise Edition are used by various companies to transfer data based on XML structured documents between one another.</a:t>
            </a:r>
          </a:p>
          <a:p>
            <a:pPr marL="571500" indent="-571500" algn="just">
              <a:buFont typeface="Arial" panose="020B0604020202020204" pitchFamily="34" charset="0"/>
              <a:buChar char="•"/>
            </a:pPr>
            <a:r>
              <a:rPr lang="en-IN" sz="4000" dirty="0"/>
              <a:t>JavaBeans – This is something like Visual Basic, a reusable software component that can be easily </a:t>
            </a:r>
            <a:r>
              <a:rPr lang="en-IN" sz="4000" dirty="0" smtClean="0"/>
              <a:t>assembled </a:t>
            </a:r>
            <a:r>
              <a:rPr lang="en-IN" sz="4000" dirty="0"/>
              <a:t>to create some new and advanced application.</a:t>
            </a:r>
          </a:p>
          <a:p>
            <a:pPr marL="571500" indent="-571500" algn="just">
              <a:buFont typeface="Arial" panose="020B0604020202020204" pitchFamily="34" charset="0"/>
              <a:buChar char="•"/>
            </a:pPr>
            <a:r>
              <a:rPr lang="en-IN" sz="4000" dirty="0"/>
              <a:t>Mobile – Besides the above technology, Java is also used in mobile devices, many kind of games and services built-in Java. </a:t>
            </a:r>
            <a:r>
              <a:rPr lang="en-IN" sz="4000" dirty="0" smtClean="0"/>
              <a:t>Android development is done using Java.</a:t>
            </a:r>
            <a:endParaRPr lang="en-IN" sz="4000" dirty="0"/>
          </a:p>
        </p:txBody>
      </p:sp>
      <p:cxnSp>
        <p:nvCxnSpPr>
          <p:cNvPr id="4" name="10 Conector recto"/>
          <p:cNvCxnSpPr/>
          <p:nvPr/>
        </p:nvCxnSpPr>
        <p:spPr>
          <a:xfrm flipV="1">
            <a:off x="2021664" y="2088267"/>
            <a:ext cx="90910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Types of Java Applications</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Web Application Java is used to create server-side web applications. Currently, servlet, </a:t>
            </a:r>
            <a:r>
              <a:rPr lang="en-IN" sz="4000" dirty="0" err="1"/>
              <a:t>jsp</a:t>
            </a:r>
            <a:r>
              <a:rPr lang="en-IN" sz="4000" dirty="0"/>
              <a:t>, struts, </a:t>
            </a:r>
            <a:r>
              <a:rPr lang="en-IN" sz="4000" dirty="0" err="1"/>
              <a:t>jsf</a:t>
            </a:r>
            <a:r>
              <a:rPr lang="en-IN" sz="4000" dirty="0"/>
              <a:t> etc. technologies are used.</a:t>
            </a:r>
          </a:p>
          <a:p>
            <a:pPr marL="571500" indent="-571500" algn="just">
              <a:buFont typeface="Arial" panose="020B0604020202020204" pitchFamily="34" charset="0"/>
              <a:buChar char="•"/>
            </a:pPr>
            <a:r>
              <a:rPr lang="en-IN" sz="4000" dirty="0"/>
              <a:t>Standalone Application It is also known as desktop application or window-based application. An application that we need to install on every machine or server such as media player, antivirus etc. AWT and Swing are used in java for creating standalone applications.</a:t>
            </a:r>
          </a:p>
          <a:p>
            <a:pPr marL="571500" indent="-571500" algn="just">
              <a:buFont typeface="Arial" panose="020B0604020202020204" pitchFamily="34" charset="0"/>
              <a:buChar char="•"/>
            </a:pPr>
            <a:r>
              <a:rPr lang="en-IN" sz="4000" dirty="0"/>
              <a:t>Enterprise Application An application that is distributed in nature, such as banking applications etc. It has the advantage of high level security, load balancing and clustering. In java, EJB is used for creating enterprise applications.</a:t>
            </a:r>
          </a:p>
          <a:p>
            <a:pPr marL="571500" indent="-571500" algn="just">
              <a:buFont typeface="Arial" panose="020B0604020202020204" pitchFamily="34" charset="0"/>
              <a:buChar char="•"/>
            </a:pPr>
            <a:r>
              <a:rPr lang="en-IN" sz="4000" dirty="0"/>
              <a:t>Mobile Application Java is used to create application </a:t>
            </a:r>
            <a:r>
              <a:rPr lang="en-IN" sz="4000" dirty="0" err="1"/>
              <a:t>softwares</a:t>
            </a:r>
            <a:r>
              <a:rPr lang="en-IN" sz="4000" dirty="0"/>
              <a:t> for mobile devices. Currently Java ME is used for creating applications for small devices, and also Java is programming language for Google Android application development.</a:t>
            </a:r>
          </a:p>
        </p:txBody>
      </p:sp>
      <p:cxnSp>
        <p:nvCxnSpPr>
          <p:cNvPr id="4" name="10 Conector recto"/>
          <p:cNvCxnSpPr/>
          <p:nvPr/>
        </p:nvCxnSpPr>
        <p:spPr>
          <a:xfrm flipV="1">
            <a:off x="2021664" y="2088267"/>
            <a:ext cx="90910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Different Editions of Java Technology</a:t>
            </a:r>
          </a:p>
        </p:txBody>
      </p:sp>
      <p:sp>
        <p:nvSpPr>
          <p:cNvPr id="3" name="TextBox 2"/>
          <p:cNvSpPr txBox="1"/>
          <p:nvPr/>
        </p:nvSpPr>
        <p:spPr>
          <a:xfrm>
            <a:off x="1892242" y="2841625"/>
            <a:ext cx="18407045" cy="7478970"/>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SE – Java SE or Java Standard Edition provides tools and API’s that you can use to create server applications, desktop applications, and even applets. These programs developed using Java SE can be run on almost every popular operating system, including Linux, Macintosh, Solaris, and Windows.</a:t>
            </a:r>
          </a:p>
          <a:p>
            <a:pPr marL="571500" indent="-571500" algn="just">
              <a:buFont typeface="Arial" panose="020B0604020202020204" pitchFamily="34" charset="0"/>
              <a:buChar char="•"/>
            </a:pPr>
            <a:r>
              <a:rPr lang="en-IN" sz="4000" dirty="0"/>
              <a:t>JEE – Based on the foundation framework of the standard edition, Java Enterprise Edition helps in web application service, component model and enterprise class service oriented architecture (SOA).</a:t>
            </a:r>
          </a:p>
          <a:p>
            <a:pPr marL="571500" indent="-571500" algn="just">
              <a:buFont typeface="Arial" panose="020B0604020202020204" pitchFamily="34" charset="0"/>
              <a:buChar char="•"/>
            </a:pPr>
            <a:r>
              <a:rPr lang="en-IN" sz="4000" dirty="0"/>
              <a:t>JME – Java Micro Edition or JME for short is an accumulation of Java APIs that are used for the development of software for devices like mobile phones, PDAs, TV set-top boxes, game programming. The platform of micro edition generally consists of an easy user interface, a robust security model and a wide variety of built-in networks for running Java based application.</a:t>
            </a:r>
          </a:p>
        </p:txBody>
      </p:sp>
      <p:cxnSp>
        <p:nvCxnSpPr>
          <p:cNvPr id="4" name="10 Conector recto"/>
          <p:cNvCxnSpPr/>
          <p:nvPr/>
        </p:nvCxnSpPr>
        <p:spPr>
          <a:xfrm flipV="1">
            <a:off x="2021664" y="2088268"/>
            <a:ext cx="1269141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9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Simple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was designed to be easy for professional programmer to learn and use effectively.</a:t>
            </a:r>
          </a:p>
          <a:p>
            <a:pPr marL="571500" indent="-571500" algn="just">
              <a:buFont typeface="Arial" panose="020B0604020202020204" pitchFamily="34" charset="0"/>
              <a:buChar char="•"/>
            </a:pPr>
            <a:r>
              <a:rPr lang="en-IN" sz="4000" dirty="0"/>
              <a:t>It’s simple and easy to learn if you already know the basic concepts of Object Oriented Programming.</a:t>
            </a:r>
          </a:p>
          <a:p>
            <a:pPr marL="571500" indent="-571500" algn="just">
              <a:buFont typeface="Arial" panose="020B0604020202020204" pitchFamily="34" charset="0"/>
              <a:buChar char="•"/>
            </a:pPr>
            <a:r>
              <a:rPr lang="en-IN" sz="4000" dirty="0"/>
              <a:t>C++ programmer can move to JAVA with very little effort to learn.</a:t>
            </a:r>
          </a:p>
          <a:p>
            <a:pPr marL="571500" indent="-571500" algn="just">
              <a:buFont typeface="Arial" panose="020B0604020202020204" pitchFamily="34" charset="0"/>
              <a:buChar char="•"/>
            </a:pPr>
            <a:r>
              <a:rPr lang="en-IN" sz="4000" dirty="0"/>
              <a:t>In Java, there is small number of clearly defined ways to accomplish a given </a:t>
            </a:r>
            <a:r>
              <a:rPr lang="en-IN" sz="4000" dirty="0" smtClean="0"/>
              <a:t>task.</a:t>
            </a:r>
            <a:endParaRPr lang="en-IN" sz="4000" dirty="0"/>
          </a:p>
        </p:txBody>
      </p:sp>
      <p:cxnSp>
        <p:nvCxnSpPr>
          <p:cNvPr id="4" name="10 Conector recto"/>
          <p:cNvCxnSpPr/>
          <p:nvPr/>
        </p:nvCxnSpPr>
        <p:spPr>
          <a:xfrm flipV="1">
            <a:off x="2021664" y="2088270"/>
            <a:ext cx="238526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Marcador de texto 4"/>
          <p:cNvSpPr txBox="1">
            <a:spLocks/>
          </p:cNvSpPr>
          <p:nvPr/>
        </p:nvSpPr>
        <p:spPr>
          <a:xfrm>
            <a:off x="1661624" y="662727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Object Oriented</a:t>
            </a:r>
          </a:p>
        </p:txBody>
      </p:sp>
      <p:sp>
        <p:nvSpPr>
          <p:cNvPr id="13" name="TextBox 12"/>
          <p:cNvSpPr txBox="1"/>
          <p:nvPr/>
        </p:nvSpPr>
        <p:spPr>
          <a:xfrm>
            <a:off x="1667218" y="8415753"/>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is true object oriented language.</a:t>
            </a:r>
          </a:p>
          <a:p>
            <a:pPr marL="571500" indent="-571500" algn="just">
              <a:buFont typeface="Arial" panose="020B0604020202020204" pitchFamily="34" charset="0"/>
              <a:buChar char="•"/>
            </a:pPr>
            <a:r>
              <a:rPr lang="en-IN" sz="4000" dirty="0"/>
              <a:t>Almost “Everything is an Object” paradigm. All program code and data reside within objects and classes.</a:t>
            </a:r>
          </a:p>
          <a:p>
            <a:pPr marL="571500" indent="-571500" algn="just">
              <a:buFont typeface="Arial" panose="020B0604020202020204" pitchFamily="34" charset="0"/>
              <a:buChar char="•"/>
            </a:pPr>
            <a:r>
              <a:rPr lang="en-IN" sz="4000" dirty="0"/>
              <a:t>The object model in Java is simple and easy to extend.</a:t>
            </a:r>
          </a:p>
          <a:p>
            <a:pPr marL="571500" indent="-571500" algn="just">
              <a:buFont typeface="Arial" panose="020B0604020202020204" pitchFamily="34" charset="0"/>
              <a:buChar char="•"/>
            </a:pPr>
            <a:r>
              <a:rPr lang="en-IN" sz="4000" dirty="0"/>
              <a:t>Java comes with an extensive set of classes, arranged in packages that can be used in our programs through inheritance.</a:t>
            </a:r>
          </a:p>
        </p:txBody>
      </p:sp>
      <p:cxnSp>
        <p:nvCxnSpPr>
          <p:cNvPr id="14" name="10 Conector recto"/>
          <p:cNvCxnSpPr/>
          <p:nvPr/>
        </p:nvCxnSpPr>
        <p:spPr>
          <a:xfrm flipV="1">
            <a:off x="1796640" y="7662399"/>
            <a:ext cx="558062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1000" fill="hold"/>
                                        <p:tgtEl>
                                          <p:spTgt spid="12"/>
                                        </p:tgtEl>
                                        <p:attrNameLst>
                                          <p:attrName>ppt_x</p:attrName>
                                        </p:attrNameLst>
                                      </p:cBhvr>
                                      <p:tavLst>
                                        <p:tav tm="0">
                                          <p:val>
                                            <p:strVal val="0-#ppt_w/2"/>
                                          </p:val>
                                        </p:tav>
                                        <p:tav tm="100000">
                                          <p:val>
                                            <p:strVal val="#ppt_x"/>
                                          </p:val>
                                        </p:tav>
                                      </p:tavLst>
                                    </p:anim>
                                    <p:anim calcmode="lin" valueType="num">
                                      <p:cBhvr additive="base">
                                        <p:cTn id="17" dur="10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Distributed</a:t>
            </a:r>
          </a:p>
        </p:txBody>
      </p:sp>
      <p:sp>
        <p:nvSpPr>
          <p:cNvPr id="3" name="TextBox 2"/>
          <p:cNvSpPr txBox="1"/>
          <p:nvPr/>
        </p:nvSpPr>
        <p:spPr>
          <a:xfrm>
            <a:off x="1892242" y="2841625"/>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Java is designed for distributed environment of the Internet. Its used for creating applications on networks.</a:t>
            </a:r>
          </a:p>
          <a:p>
            <a:pPr marL="571500" indent="-571500" algn="just">
              <a:buFont typeface="Arial" panose="020B0604020202020204" pitchFamily="34" charset="0"/>
              <a:buChar char="•"/>
            </a:pPr>
            <a:r>
              <a:rPr lang="en-IN" sz="4000" dirty="0"/>
              <a:t>Java applications can access remote objects on Internet as easily as they can do in local system.</a:t>
            </a:r>
          </a:p>
          <a:p>
            <a:pPr marL="571500" indent="-571500" algn="just">
              <a:buFont typeface="Arial" panose="020B0604020202020204" pitchFamily="34" charset="0"/>
              <a:buChar char="•"/>
            </a:pPr>
            <a:r>
              <a:rPr lang="en-IN" sz="4000" dirty="0"/>
              <a:t>Java enables multiple programmers at multiple remote locations to collaborate and work together on a single project.</a:t>
            </a:r>
          </a:p>
        </p:txBody>
      </p:sp>
      <p:cxnSp>
        <p:nvCxnSpPr>
          <p:cNvPr id="4" name="10 Conector recto"/>
          <p:cNvCxnSpPr/>
          <p:nvPr/>
        </p:nvCxnSpPr>
        <p:spPr>
          <a:xfrm flipV="1">
            <a:off x="2021664" y="2088272"/>
            <a:ext cx="391543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Marcador de texto 4"/>
          <p:cNvSpPr txBox="1">
            <a:spLocks/>
          </p:cNvSpPr>
          <p:nvPr/>
        </p:nvSpPr>
        <p:spPr>
          <a:xfrm>
            <a:off x="1865877" y="6613116"/>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Compiled and Interpreted</a:t>
            </a:r>
          </a:p>
        </p:txBody>
      </p:sp>
      <p:sp>
        <p:nvSpPr>
          <p:cNvPr id="7" name="TextBox 6"/>
          <p:cNvSpPr txBox="1"/>
          <p:nvPr/>
        </p:nvSpPr>
        <p:spPr>
          <a:xfrm>
            <a:off x="1871471" y="8401592"/>
            <a:ext cx="18407045" cy="378565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Usually a computer language is either compiled or Interpreted. Java combines both this approach and makes it a two-stage system.</a:t>
            </a:r>
          </a:p>
          <a:p>
            <a:pPr marL="571500" indent="-571500" algn="just">
              <a:buFont typeface="Arial" panose="020B0604020202020204" pitchFamily="34" charset="0"/>
              <a:buChar char="•"/>
            </a:pPr>
            <a:r>
              <a:rPr lang="en-IN" sz="4000" dirty="0"/>
              <a:t>Compiled : Java enables creation of a cross platform programs by compiling into an intermediate representation called Java Bytecode.</a:t>
            </a:r>
          </a:p>
          <a:p>
            <a:pPr marL="571500" indent="-571500" algn="just">
              <a:buFont typeface="Arial" panose="020B0604020202020204" pitchFamily="34" charset="0"/>
              <a:buChar char="•"/>
            </a:pPr>
            <a:r>
              <a:rPr lang="en-IN" sz="4000" dirty="0"/>
              <a:t>Interpreted : Bytecode is then interpreted, which generates machine code that can be directly executed by the machine that provides a Java Virtual machine.</a:t>
            </a:r>
          </a:p>
        </p:txBody>
      </p:sp>
      <p:cxnSp>
        <p:nvCxnSpPr>
          <p:cNvPr id="8" name="10 Conector recto"/>
          <p:cNvCxnSpPr/>
          <p:nvPr/>
        </p:nvCxnSpPr>
        <p:spPr>
          <a:xfrm flipV="1">
            <a:off x="2000893" y="7648240"/>
            <a:ext cx="891099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35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164882</TotalTime>
  <Words>1842</Words>
  <Application>Microsoft Macintosh PowerPoint</Application>
  <PresentationFormat>Custom</PresentationFormat>
  <Paragraphs>158</Paragraphs>
  <Slides>20</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Calibri</vt:lpstr>
      <vt:lpstr>Calibri Light</vt:lpstr>
      <vt:lpstr>Courier New</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12237</cp:revision>
  <dcterms:created xsi:type="dcterms:W3CDTF">2014-07-01T16:42:18Z</dcterms:created>
  <dcterms:modified xsi:type="dcterms:W3CDTF">2017-10-09T16:56:12Z</dcterms:modified>
</cp:coreProperties>
</file>