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869" r:id="rId4"/>
    <p:sldId id="876" r:id="rId5"/>
    <p:sldId id="878" r:id="rId6"/>
    <p:sldId id="877" r:id="rId7"/>
    <p:sldId id="870" r:id="rId8"/>
    <p:sldId id="872" r:id="rId9"/>
    <p:sldId id="873" r:id="rId10"/>
    <p:sldId id="874" r:id="rId11"/>
    <p:sldId id="875" r:id="rId12"/>
    <p:sldId id="871" r:id="rId13"/>
    <p:sldId id="879" r:id="rId14"/>
    <p:sldId id="880" r:id="rId15"/>
    <p:sldId id="881" r:id="rId16"/>
    <p:sldId id="882" r:id="rId17"/>
    <p:sldId id="883" r:id="rId18"/>
    <p:sldId id="849" r:id="rId19"/>
    <p:sldId id="850"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4/10/17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04/10/17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53347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64636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091310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9531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292077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692121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713066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66036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41333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62554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50308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55823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56737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CompleteJavaTraining/JavaEssentials/tree/master/Code/COREJ1-Chapter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Understanding Java Language, Java operators and control flow</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393250" y="754263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Type Comparison (</a:t>
            </a:r>
            <a:r>
              <a:rPr lang="en-IN" sz="6600" dirty="0" err="1" smtClean="0">
                <a:solidFill>
                  <a:schemeClr val="accent3">
                    <a:lumMod val="75000"/>
                  </a:schemeClr>
                </a:solidFill>
                <a:ea typeface="Open Sans Semibold" panose="020B0706030804020204" pitchFamily="34" charset="0"/>
                <a:cs typeface="Open Sans Semibold" panose="020B0706030804020204" pitchFamily="34" charset="0"/>
              </a:rPr>
              <a:t>instanceof</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a:t>
            </a:r>
            <a:r>
              <a:rPr lang="en-US" sz="3600" dirty="0" err="1"/>
              <a:t>instanceof</a:t>
            </a:r>
            <a:r>
              <a:rPr lang="en-US" sz="3600" dirty="0"/>
              <a:t> operator compares an object to a specified type. You can use it to test if an object is an instance of a class, an instance of a subclass, or an instance of a class that implements a particular interface</a:t>
            </a:r>
            <a:r>
              <a:rPr lang="en-US" sz="3600" dirty="0" smtClean="0"/>
              <a:t>.</a:t>
            </a:r>
          </a:p>
          <a:p>
            <a:pPr marL="571500" indent="-571500" algn="just">
              <a:buFont typeface="Arial" panose="020B0604020202020204" pitchFamily="34" charset="0"/>
              <a:buChar char="•"/>
            </a:pPr>
            <a:r>
              <a:rPr lang="en-US" sz="3600" dirty="0" smtClean="0"/>
              <a:t>We will discuss the classes, types and interfaces later in the course</a:t>
            </a:r>
            <a:endParaRPr lang="en-IN" sz="3600" dirty="0" smtClean="0"/>
          </a:p>
        </p:txBody>
      </p:sp>
      <p:cxnSp>
        <p:nvCxnSpPr>
          <p:cNvPr id="4" name="10 Conector recto"/>
          <p:cNvCxnSpPr/>
          <p:nvPr/>
        </p:nvCxnSpPr>
        <p:spPr>
          <a:xfrm flipV="1">
            <a:off x="1886648" y="2152270"/>
            <a:ext cx="14626626" cy="7101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75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Bitwise and Bit Shift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6740307"/>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Java programming language also provides operators that perform bitwise and bit shift operations on integral types</a:t>
            </a:r>
            <a:r>
              <a:rPr lang="en-US" sz="3600" dirty="0" smtClean="0"/>
              <a:t>.</a:t>
            </a:r>
          </a:p>
          <a:p>
            <a:pPr marL="571500" indent="-571500" algn="just">
              <a:buFont typeface="Arial" panose="020B0604020202020204" pitchFamily="34" charset="0"/>
              <a:buChar char="•"/>
            </a:pPr>
            <a:r>
              <a:rPr lang="en-US" sz="3600"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a:t>
            </a:r>
            <a:r>
              <a:rPr lang="en-US" sz="3600" dirty="0" smtClean="0"/>
              <a:t>".</a:t>
            </a:r>
          </a:p>
          <a:p>
            <a:pPr marL="571500" indent="-571500" algn="just">
              <a:buFont typeface="Arial" panose="020B0604020202020204" pitchFamily="34" charset="0"/>
              <a:buChar char="•"/>
            </a:pPr>
            <a:r>
              <a:rPr lang="en-US" sz="3600"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a:t>
            </a:r>
            <a:r>
              <a:rPr lang="en-US" sz="3600" dirty="0" smtClean="0"/>
              <a:t>.</a:t>
            </a:r>
          </a:p>
          <a:p>
            <a:pPr marL="571500" indent="-571500" algn="just">
              <a:buFont typeface="Arial" panose="020B0604020202020204" pitchFamily="34" charset="0"/>
              <a:buChar char="•"/>
            </a:pPr>
            <a:r>
              <a:rPr lang="en-US" sz="3600" dirty="0"/>
              <a:t>The bitwise &amp; operator performs a bitwise AND operation</a:t>
            </a:r>
            <a:r>
              <a:rPr lang="en-US" sz="3600" dirty="0" smtClean="0"/>
              <a:t>.</a:t>
            </a:r>
          </a:p>
          <a:p>
            <a:pPr marL="571500" indent="-571500" algn="just">
              <a:buFont typeface="Arial" panose="020B0604020202020204" pitchFamily="34" charset="0"/>
              <a:buChar char="•"/>
            </a:pPr>
            <a:r>
              <a:rPr lang="en-US" sz="3600" dirty="0"/>
              <a:t>The bitwise ^ operator performs a bitwise exclusive OR operation</a:t>
            </a:r>
            <a:r>
              <a:rPr lang="en-US" sz="3600" dirty="0" smtClean="0"/>
              <a:t>.</a:t>
            </a:r>
          </a:p>
          <a:p>
            <a:pPr marL="571500" indent="-571500" algn="just">
              <a:buFont typeface="Arial" panose="020B0604020202020204" pitchFamily="34" charset="0"/>
              <a:buChar char="•"/>
            </a:pPr>
            <a:r>
              <a:rPr lang="en-US" sz="3600" dirty="0"/>
              <a:t>The bitwise | operator performs a bitwise inclusive OR operation.</a:t>
            </a:r>
            <a:endParaRPr lang="en-IN" sz="3600" dirty="0" smtClean="0"/>
          </a:p>
        </p:txBody>
      </p:sp>
      <p:cxnSp>
        <p:nvCxnSpPr>
          <p:cNvPr id="4" name="10 Conector recto"/>
          <p:cNvCxnSpPr/>
          <p:nvPr/>
        </p:nvCxnSpPr>
        <p:spPr>
          <a:xfrm flipV="1">
            <a:off x="1886648" y="2169314"/>
            <a:ext cx="11116236" cy="539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Operators - Precedence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83080"/>
            <a:ext cx="8280921" cy="402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662" y="2223286"/>
            <a:ext cx="9226025" cy="10668862"/>
          </a:xfrm>
          <a:prstGeom prst="rect">
            <a:avLst/>
          </a:prstGeom>
        </p:spPr>
      </p:pic>
    </p:spTree>
    <p:extLst>
      <p:ext uri="{BB962C8B-B14F-4D97-AF65-F5344CB8AC3E}">
        <p14:creationId xmlns:p14="http://schemas.microsoft.com/office/powerpoint/2010/main" val="7836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Expressions, Statements, and Blocks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Operators may be used in building expressions, which compute values; expressions are the core components of statements; statements may be grouped into blocks</a:t>
            </a:r>
            <a:r>
              <a:rPr lang="en-US" sz="3600" dirty="0" smtClean="0"/>
              <a:t>.</a:t>
            </a:r>
          </a:p>
          <a:p>
            <a:pPr marL="571500" indent="-571500" algn="just">
              <a:buFont typeface="Arial" panose="020B0604020202020204" pitchFamily="34" charset="0"/>
              <a:buChar char="•"/>
            </a:pPr>
            <a:r>
              <a:rPr lang="en-US" sz="3600" dirty="0"/>
              <a:t>Expressions: An expression is a construct made up of variables, operators, and method invocations, which are constructed according to the syntax of the language, that evaluates to a single value</a:t>
            </a:r>
            <a:r>
              <a:rPr lang="en-US" sz="3600" dirty="0" smtClean="0"/>
              <a:t>.</a:t>
            </a:r>
          </a:p>
          <a:p>
            <a:pPr marL="571500" indent="-571500" algn="just">
              <a:buFont typeface="Arial" panose="020B0604020202020204" pitchFamily="34" charset="0"/>
              <a:buChar char="•"/>
            </a:pPr>
            <a:r>
              <a:rPr lang="en-US" sz="3600" dirty="0"/>
              <a:t>Statements: A statement forms a complete unit of execution</a:t>
            </a:r>
            <a:r>
              <a:rPr lang="en-US" sz="3600" dirty="0" smtClean="0"/>
              <a:t>.</a:t>
            </a:r>
          </a:p>
          <a:p>
            <a:pPr marL="571500" indent="-571500" algn="just">
              <a:buFont typeface="Arial" panose="020B0604020202020204" pitchFamily="34" charset="0"/>
              <a:buChar char="•"/>
            </a:pPr>
            <a:r>
              <a:rPr lang="en-US" sz="3600" dirty="0"/>
              <a:t>Blocks: A block is a group of zero or more statements between balanced braces and can be used anywhere a single statement is </a:t>
            </a:r>
            <a:r>
              <a:rPr lang="en-US" sz="3600" dirty="0" smtClean="0"/>
              <a:t>allowed.</a:t>
            </a:r>
            <a:endParaRPr lang="en-IN" sz="3600" dirty="0" smtClean="0"/>
          </a:p>
        </p:txBody>
      </p:sp>
      <p:cxnSp>
        <p:nvCxnSpPr>
          <p:cNvPr id="4" name="10 Conector recto"/>
          <p:cNvCxnSpPr/>
          <p:nvPr/>
        </p:nvCxnSpPr>
        <p:spPr>
          <a:xfrm flipV="1">
            <a:off x="1886648" y="2161448"/>
            <a:ext cx="12736416" cy="618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Control Flow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10064294"/>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statements inside your source files are generally executed from top to bottom, in the order that they appear. </a:t>
            </a:r>
            <a:endParaRPr lang="en-US" sz="3600" dirty="0" smtClean="0"/>
          </a:p>
          <a:p>
            <a:pPr marL="571500" indent="-571500" algn="just">
              <a:buFont typeface="Arial" panose="020B0604020202020204" pitchFamily="34" charset="0"/>
              <a:buChar char="•"/>
            </a:pPr>
            <a:r>
              <a:rPr lang="en-US" sz="3600" dirty="0" smtClean="0"/>
              <a:t>Control </a:t>
            </a:r>
            <a:r>
              <a:rPr lang="en-US" sz="3600" dirty="0"/>
              <a:t>flow statements, however, break up the flow of execution by employing decision making, looping, and branching, enabling your program to conditionally execute particular blocks of code</a:t>
            </a:r>
            <a:r>
              <a:rPr lang="en-US" sz="3600" dirty="0" smtClean="0"/>
              <a:t>.</a:t>
            </a:r>
          </a:p>
          <a:p>
            <a:pPr marL="571500" indent="-571500" algn="just">
              <a:buFont typeface="Arial" panose="020B0604020202020204" pitchFamily="34" charset="0"/>
              <a:buChar char="•"/>
            </a:pPr>
            <a:r>
              <a:rPr lang="en-US" sz="3600" dirty="0" smtClean="0"/>
              <a:t>The following are control flow constructs available in Java:</a:t>
            </a:r>
          </a:p>
          <a:p>
            <a:pPr marL="1779783" lvl="1" indent="-571500" algn="just">
              <a:buFont typeface="Arial" panose="020B0604020202020204" pitchFamily="34" charset="0"/>
              <a:buChar char="•"/>
            </a:pPr>
            <a:r>
              <a:rPr lang="en-US" sz="3600" dirty="0" smtClean="0"/>
              <a:t>Decision-making </a:t>
            </a:r>
            <a:r>
              <a:rPr lang="en-US" sz="3600" dirty="0"/>
              <a:t>statements</a:t>
            </a:r>
            <a:endParaRPr lang="en-US" sz="3600" dirty="0" smtClean="0"/>
          </a:p>
          <a:p>
            <a:pPr marL="2988081" lvl="2" indent="-571500" algn="just">
              <a:buFont typeface="Arial" panose="020B0604020202020204" pitchFamily="34" charset="0"/>
              <a:buChar char="•"/>
            </a:pPr>
            <a:r>
              <a:rPr lang="en-US" sz="3600" dirty="0" smtClean="0"/>
              <a:t>if-then</a:t>
            </a:r>
          </a:p>
          <a:p>
            <a:pPr marL="2988081" lvl="2" indent="-571500" algn="just">
              <a:buFont typeface="Arial" panose="020B0604020202020204" pitchFamily="34" charset="0"/>
              <a:buChar char="•"/>
            </a:pPr>
            <a:r>
              <a:rPr lang="en-US" sz="3600" dirty="0"/>
              <a:t>i</a:t>
            </a:r>
            <a:r>
              <a:rPr lang="en-US" sz="3600" dirty="0" smtClean="0"/>
              <a:t>f-then-else</a:t>
            </a:r>
          </a:p>
          <a:p>
            <a:pPr marL="2988081" lvl="2" indent="-571500" algn="just">
              <a:buFont typeface="Arial" panose="020B0604020202020204" pitchFamily="34" charset="0"/>
              <a:buChar char="•"/>
            </a:pPr>
            <a:r>
              <a:rPr lang="en-US" sz="3600" dirty="0"/>
              <a:t>i</a:t>
            </a:r>
            <a:r>
              <a:rPr lang="en-US" sz="3600" dirty="0" smtClean="0"/>
              <a:t>f-then-else-if-then-else</a:t>
            </a:r>
          </a:p>
          <a:p>
            <a:pPr marL="2988081" lvl="2" indent="-571500" algn="just">
              <a:buFont typeface="Arial" panose="020B0604020202020204" pitchFamily="34" charset="0"/>
              <a:buChar char="•"/>
            </a:pPr>
            <a:r>
              <a:rPr lang="en-US" sz="3600" dirty="0" smtClean="0"/>
              <a:t>switch</a:t>
            </a:r>
          </a:p>
          <a:p>
            <a:pPr marL="1779783" lvl="1" indent="-571500" algn="just">
              <a:buFont typeface="Arial" panose="020B0604020202020204" pitchFamily="34" charset="0"/>
              <a:buChar char="•"/>
            </a:pPr>
            <a:r>
              <a:rPr lang="en-US" sz="3600" dirty="0" smtClean="0"/>
              <a:t>Looping statements:</a:t>
            </a:r>
          </a:p>
          <a:p>
            <a:pPr marL="2988081" lvl="2" indent="-571500" algn="just">
              <a:buFont typeface="Arial" panose="020B0604020202020204" pitchFamily="34" charset="0"/>
              <a:buChar char="•"/>
            </a:pPr>
            <a:r>
              <a:rPr lang="en-US" sz="3600" dirty="0"/>
              <a:t>f</a:t>
            </a:r>
            <a:r>
              <a:rPr lang="en-US" sz="3600" dirty="0" smtClean="0"/>
              <a:t>or</a:t>
            </a:r>
          </a:p>
          <a:p>
            <a:pPr marL="2988081" lvl="2" indent="-571500" algn="just">
              <a:buFont typeface="Arial" panose="020B0604020202020204" pitchFamily="34" charset="0"/>
              <a:buChar char="•"/>
            </a:pPr>
            <a:r>
              <a:rPr lang="en-US" sz="3600" dirty="0" smtClean="0"/>
              <a:t>while</a:t>
            </a:r>
          </a:p>
          <a:p>
            <a:pPr marL="2988081" lvl="2" indent="-571500" algn="just">
              <a:buFont typeface="Arial" panose="020B0604020202020204" pitchFamily="34" charset="0"/>
              <a:buChar char="•"/>
            </a:pPr>
            <a:r>
              <a:rPr lang="en-US" sz="3600" dirty="0" smtClean="0"/>
              <a:t>do-while</a:t>
            </a:r>
          </a:p>
          <a:p>
            <a:pPr marL="1779783" lvl="1" indent="-571500" algn="just">
              <a:buFont typeface="Arial" panose="020B0604020202020204" pitchFamily="34" charset="0"/>
              <a:buChar char="•"/>
            </a:pPr>
            <a:r>
              <a:rPr lang="en-IN" sz="3600" dirty="0" smtClean="0"/>
              <a:t>Branching statements:</a:t>
            </a:r>
          </a:p>
          <a:p>
            <a:pPr marL="2988081" lvl="2" indent="-571500" algn="just">
              <a:buFont typeface="Arial" panose="020B0604020202020204" pitchFamily="34" charset="0"/>
              <a:buChar char="•"/>
            </a:pPr>
            <a:r>
              <a:rPr lang="en-IN" sz="3600" dirty="0"/>
              <a:t>b</a:t>
            </a:r>
            <a:r>
              <a:rPr lang="en-IN" sz="3600" dirty="0" smtClean="0"/>
              <a:t>reak</a:t>
            </a:r>
          </a:p>
          <a:p>
            <a:pPr marL="2988081" lvl="2" indent="-571500" algn="just">
              <a:buFont typeface="Arial" panose="020B0604020202020204" pitchFamily="34" charset="0"/>
              <a:buChar char="•"/>
            </a:pPr>
            <a:r>
              <a:rPr lang="en-IN" sz="3600" dirty="0"/>
              <a:t>c</a:t>
            </a:r>
            <a:r>
              <a:rPr lang="en-IN" sz="3600" dirty="0" smtClean="0"/>
              <a:t>ontinue</a:t>
            </a:r>
          </a:p>
          <a:p>
            <a:pPr marL="2988081" lvl="2" indent="-571500" algn="just">
              <a:buFont typeface="Arial" panose="020B0604020202020204" pitchFamily="34" charset="0"/>
              <a:buChar char="•"/>
            </a:pPr>
            <a:r>
              <a:rPr lang="en-IN" sz="3600" dirty="0" smtClean="0"/>
              <a:t>return</a:t>
            </a:r>
            <a:endParaRPr lang="en-IN" sz="3600" dirty="0" smtClean="0"/>
          </a:p>
        </p:txBody>
      </p:sp>
      <p:cxnSp>
        <p:nvCxnSpPr>
          <p:cNvPr id="4" name="10 Conector recto"/>
          <p:cNvCxnSpPr/>
          <p:nvPr/>
        </p:nvCxnSpPr>
        <p:spPr>
          <a:xfrm flipV="1">
            <a:off x="1886648" y="2181114"/>
            <a:ext cx="8685966" cy="421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25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Decision Making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10002738"/>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if-then Statement: The if-then statement is the most basic of all the control flow statements. It tells your program to execute a certain section of code only if a particular test evaluates to true</a:t>
            </a:r>
            <a:r>
              <a:rPr lang="en-US" sz="3400" dirty="0" smtClean="0"/>
              <a:t>.</a:t>
            </a:r>
          </a:p>
          <a:p>
            <a:pPr marL="571500" indent="-571500" algn="just">
              <a:buFont typeface="Arial" panose="020B0604020202020204" pitchFamily="34" charset="0"/>
              <a:buChar char="•"/>
            </a:pPr>
            <a:r>
              <a:rPr lang="en-US" sz="3400" dirty="0"/>
              <a:t>The if-then-else Statement: The if-then-else statement provides a secondary path of execution when an "if" clause evaluates to false</a:t>
            </a:r>
            <a:r>
              <a:rPr lang="en-US" sz="3400" dirty="0" smtClean="0"/>
              <a:t>.</a:t>
            </a:r>
          </a:p>
          <a:p>
            <a:pPr marL="571500" indent="-571500" algn="just">
              <a:buFont typeface="Arial" panose="020B0604020202020204" pitchFamily="34" charset="0"/>
              <a:buChar char="•"/>
            </a:pPr>
            <a:r>
              <a:rPr lang="en-US" sz="3400" dirty="0" smtClean="0"/>
              <a:t>The if-then-else-if-then-else: This is useful when you have multiple decision branches that can stem out in your application logic, if-then-else statements are ideal when you have a binary decision tree but when the decision tree has more than one choice then you can use if-then-else-if-then-else construct.</a:t>
            </a:r>
          </a:p>
          <a:p>
            <a:pPr marL="571500" indent="-571500" algn="just">
              <a:buFont typeface="Arial" panose="020B0604020202020204" pitchFamily="34" charset="0"/>
              <a:buChar char="•"/>
            </a:pPr>
            <a:r>
              <a:rPr lang="en-US" sz="3400" dirty="0"/>
              <a:t>The switch Statement: Unlike if-then and if-then-else statements, the switch statement can have a number of possible execution paths. A switch works with the byte, short, char, and </a:t>
            </a:r>
            <a:r>
              <a:rPr lang="en-US" sz="3400" dirty="0" err="1"/>
              <a:t>int</a:t>
            </a:r>
            <a:r>
              <a:rPr lang="en-US" sz="3400" dirty="0"/>
              <a:t> primitive data types. It also works with enumerated types (discussed </a:t>
            </a:r>
            <a:r>
              <a:rPr lang="en-US" sz="3400" dirty="0" smtClean="0"/>
              <a:t>later in the course), </a:t>
            </a:r>
            <a:r>
              <a:rPr lang="en-US" sz="3400" dirty="0"/>
              <a:t>the String class, and a few special classes that wrap certain primitive types: Character, Byte, Short, and </a:t>
            </a:r>
            <a:r>
              <a:rPr lang="en-US" sz="3400" dirty="0" smtClean="0"/>
              <a:t>Integer.</a:t>
            </a:r>
          </a:p>
          <a:p>
            <a:pPr marL="1779783" lvl="1" indent="-571500" algn="just">
              <a:buFont typeface="Arial" panose="020B0604020202020204" pitchFamily="34" charset="0"/>
              <a:buChar char="•"/>
            </a:pPr>
            <a:r>
              <a:rPr lang="en-US" sz="3000" dirty="0"/>
              <a:t>Deciding whether to use if-then-else statements or a switch statement is based on readability and the expression that the statement is testing. An if-then-else statement can test expressions based on ranges of values or conditions, whereas a switch statement tests expressions based only on a single integer, enumerated value, or String object</a:t>
            </a:r>
            <a:r>
              <a:rPr lang="en-US" sz="3000" dirty="0" smtClean="0"/>
              <a:t>.</a:t>
            </a:r>
          </a:p>
          <a:p>
            <a:pPr marL="1779783" lvl="1" indent="-571500" algn="just">
              <a:buFont typeface="Arial" panose="020B0604020202020204" pitchFamily="34" charset="0"/>
              <a:buChar char="•"/>
            </a:pPr>
            <a:r>
              <a:rPr lang="en-US" sz="3000" dirty="0"/>
              <a:t>Another point of interest is the break statement. Each break statement terminates the enclosing switch statement. Control flow continues with the first statement following the switch block. The break statements are necessary because without them, statements in switch blocks fall through: All statements after the matching case label are executed in sequence, regardless of the expression of subsequent case labels, until a break statement is encountered.</a:t>
            </a:r>
            <a:endParaRPr lang="en-IN" sz="3000" dirty="0" smtClean="0"/>
          </a:p>
        </p:txBody>
      </p:sp>
      <p:cxnSp>
        <p:nvCxnSpPr>
          <p:cNvPr id="4" name="10 Conector recto"/>
          <p:cNvCxnSpPr/>
          <p:nvPr/>
        </p:nvCxnSpPr>
        <p:spPr>
          <a:xfrm flipV="1">
            <a:off x="1886648" y="2174777"/>
            <a:ext cx="9991111" cy="4850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Loop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7725192"/>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while statement: The while statement continually executes a block of statements while a particular condition is true. The while statement evaluates expression, which must return a </a:t>
            </a:r>
            <a:r>
              <a:rPr lang="en-US" sz="3400" dirty="0" err="1"/>
              <a:t>boolean</a:t>
            </a:r>
            <a:r>
              <a:rPr lang="en-US" sz="3400" dirty="0"/>
              <a:t> value. If the expression evaluates to true, the while statement executes the statement(s) in the while block. The while statement continues testing the expression and executing its block until the expression evaluates to false</a:t>
            </a:r>
            <a:r>
              <a:rPr lang="en-US" sz="3400" dirty="0" smtClean="0"/>
              <a:t>.</a:t>
            </a:r>
          </a:p>
          <a:p>
            <a:pPr marL="571500" indent="-571500" algn="just">
              <a:buFont typeface="Arial" panose="020B0604020202020204" pitchFamily="34" charset="0"/>
              <a:buChar char="•"/>
            </a:pPr>
            <a:r>
              <a:rPr lang="en-US" sz="3000" dirty="0" smtClean="0"/>
              <a:t>The do-while statement: The </a:t>
            </a:r>
            <a:r>
              <a:rPr lang="en-US" sz="3000" dirty="0"/>
              <a:t>difference between do-while and while is that do-while evaluates its expression at the bottom of the loop instead of the top. Therefore, the statements within the do block are always executed at least </a:t>
            </a:r>
            <a:r>
              <a:rPr lang="en-US" sz="3000" dirty="0" smtClean="0"/>
              <a:t>once</a:t>
            </a:r>
          </a:p>
          <a:p>
            <a:pPr marL="571500" indent="-571500" algn="just">
              <a:buFont typeface="Arial" panose="020B0604020202020204" pitchFamily="34" charset="0"/>
              <a:buChar char="•"/>
            </a:pPr>
            <a:r>
              <a:rPr lang="en-US" sz="3000" dirty="0"/>
              <a:t>The for Statement: The for statement provides a compact way to iterate over a range of values. Programmers often refer to it as the "for loop" because of the way in which it repeatedly loops until a particular condition is satisfied. </a:t>
            </a:r>
            <a:endParaRPr lang="en-US" sz="3000" dirty="0" smtClean="0"/>
          </a:p>
          <a:p>
            <a:pPr marL="1779783" lvl="1" indent="-571500" algn="just">
              <a:buFont typeface="Arial" panose="020B0604020202020204" pitchFamily="34" charset="0"/>
              <a:buChar char="•"/>
            </a:pPr>
            <a:r>
              <a:rPr lang="en-US" sz="3000" dirty="0"/>
              <a:t>When using this version of the for statement, keep in mind that</a:t>
            </a:r>
            <a:r>
              <a:rPr lang="en-US" sz="3000" dirty="0" smtClean="0"/>
              <a:t>:</a:t>
            </a:r>
          </a:p>
          <a:p>
            <a:pPr marL="2988081" lvl="2" indent="-571500" algn="just">
              <a:buFont typeface="Arial" panose="020B0604020202020204" pitchFamily="34" charset="0"/>
              <a:buChar char="•"/>
            </a:pPr>
            <a:r>
              <a:rPr lang="en-US" sz="3000" dirty="0"/>
              <a:t>The initialization expression initializes the loop; it's executed once, as the loop begins</a:t>
            </a:r>
            <a:r>
              <a:rPr lang="en-US" sz="3000" dirty="0" smtClean="0"/>
              <a:t>.</a:t>
            </a:r>
          </a:p>
          <a:p>
            <a:pPr marL="2988081" lvl="2" indent="-571500" algn="just">
              <a:buFont typeface="Arial" panose="020B0604020202020204" pitchFamily="34" charset="0"/>
              <a:buChar char="•"/>
            </a:pPr>
            <a:r>
              <a:rPr lang="en-US" sz="3000" dirty="0"/>
              <a:t>When the termination expression evaluates to false, the loop terminates</a:t>
            </a:r>
            <a:r>
              <a:rPr lang="en-US" sz="3000" dirty="0" smtClean="0"/>
              <a:t>.</a:t>
            </a:r>
          </a:p>
          <a:p>
            <a:pPr marL="2988081" lvl="2" indent="-571500" algn="just">
              <a:buFont typeface="Arial" panose="020B0604020202020204" pitchFamily="34" charset="0"/>
              <a:buChar char="•"/>
            </a:pPr>
            <a:r>
              <a:rPr lang="en-US" sz="3000" dirty="0" smtClean="0"/>
              <a:t>The </a:t>
            </a:r>
            <a:r>
              <a:rPr lang="en-US" sz="3000" dirty="0"/>
              <a:t>increment expression is invoked after each iteration through the loop; it is perfectly acceptable for this expression to increment or decrement a value</a:t>
            </a:r>
            <a:r>
              <a:rPr lang="en-US" sz="3000" dirty="0" smtClean="0"/>
              <a:t>.</a:t>
            </a:r>
          </a:p>
          <a:p>
            <a:pPr marL="571500" indent="-571500" algn="just">
              <a:buFont typeface="Arial" panose="020B0604020202020204" pitchFamily="34" charset="0"/>
              <a:buChar char="•"/>
            </a:pPr>
            <a:r>
              <a:rPr lang="en-US" sz="3000" dirty="0"/>
              <a:t>The enhanced for loop: The for statement also has another form designed for iteration through Collections and arrays This form is sometimes referred to as the enhanced for statement, and can be used to make your loops more compact and easy to read.</a:t>
            </a:r>
            <a:endParaRPr lang="en-IN" sz="3000" dirty="0" smtClean="0"/>
          </a:p>
        </p:txBody>
      </p:sp>
      <p:cxnSp>
        <p:nvCxnSpPr>
          <p:cNvPr id="4" name="10 Conector recto"/>
          <p:cNvCxnSpPr/>
          <p:nvPr/>
        </p:nvCxnSpPr>
        <p:spPr>
          <a:xfrm flipV="1">
            <a:off x="1886648" y="2194224"/>
            <a:ext cx="5985666" cy="290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Branching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5878532"/>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break Statement: </a:t>
            </a:r>
            <a:r>
              <a:rPr lang="en-US" sz="3400" dirty="0" smtClean="0"/>
              <a:t>The </a:t>
            </a:r>
            <a:r>
              <a:rPr lang="en-US" sz="3400" dirty="0"/>
              <a:t>break statement has two forms: labeled and unlabeled. You saw the unlabeled form in the previous discussion of the switch statement. You can also use an unlabeled break to terminate a for, while, or do-while loop. An unlabeled break statement terminates the innermost switch, for, while, or do-while statement, but a labeled break terminates an outer statement.</a:t>
            </a:r>
            <a:endParaRPr lang="en-US" sz="3400" dirty="0" smtClean="0"/>
          </a:p>
          <a:p>
            <a:pPr marL="571500" indent="-571500" algn="just">
              <a:buFont typeface="Arial" panose="020B0604020202020204" pitchFamily="34" charset="0"/>
              <a:buChar char="•"/>
            </a:pPr>
            <a:r>
              <a:rPr lang="en-US" sz="3000" dirty="0"/>
              <a:t>The continue Statement: The continue statement skips the current iteration of a for, while , or do-while loop. The unlabeled form skips to the end of the innermost loop's body and evaluates the </a:t>
            </a:r>
            <a:r>
              <a:rPr lang="en-US" sz="3000" dirty="0" err="1"/>
              <a:t>boolean</a:t>
            </a:r>
            <a:r>
              <a:rPr lang="en-US" sz="3000" dirty="0"/>
              <a:t> expression that controls the loop. A labeled continue statement skips the current iteration of an outer loop marked with the given label</a:t>
            </a:r>
            <a:r>
              <a:rPr lang="en-US" sz="3000" dirty="0" smtClean="0"/>
              <a:t>.</a:t>
            </a:r>
          </a:p>
          <a:p>
            <a:pPr marL="571500" indent="-571500" algn="just">
              <a:buFont typeface="Arial" panose="020B0604020202020204" pitchFamily="34" charset="0"/>
              <a:buChar char="•"/>
            </a:pPr>
            <a:r>
              <a:rPr lang="en-US" sz="3000" dirty="0"/>
              <a:t>The return Statement: The last of the branching statements is the return statement. The return statement exits from the current method, and control flow returns to where the method was invoked. The return statement has two forms: one that returns a value, and one that doesn't. To return a value, simply put the value (or an expression that calculates the value) after the return </a:t>
            </a:r>
            <a:r>
              <a:rPr lang="en-US" sz="3000" dirty="0" smtClean="0"/>
              <a:t>keyword. The </a:t>
            </a:r>
            <a:r>
              <a:rPr lang="en-US" sz="3000" dirty="0"/>
              <a:t>data type of the returned value must match the type of the method's declared return value. When a method is declared void, use the form of return that doesn't return a value.</a:t>
            </a:r>
            <a:endParaRPr lang="en-IN" sz="3000" dirty="0" smtClean="0"/>
          </a:p>
        </p:txBody>
      </p:sp>
      <p:cxnSp>
        <p:nvCxnSpPr>
          <p:cNvPr id="4" name="10 Conector recto"/>
          <p:cNvCxnSpPr/>
          <p:nvPr/>
        </p:nvCxnSpPr>
        <p:spPr>
          <a:xfrm flipV="1">
            <a:off x="1886648" y="2185702"/>
            <a:ext cx="7740861"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3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a:t>
            </a:r>
            <a:r>
              <a:rPr lang="en-US" sz="3600" dirty="0" smtClean="0"/>
              <a:t>-Chapter2 </a:t>
            </a:r>
            <a:r>
              <a:rPr lang="en-US" sz="3600" dirty="0"/>
              <a:t>at </a:t>
            </a:r>
            <a:r>
              <a:rPr lang="en-US" sz="3600" dirty="0">
                <a:hlinkClick r:id="rId3"/>
              </a:rPr>
              <a:t>https://</a:t>
            </a:r>
            <a:r>
              <a:rPr lang="en-US" sz="3600" dirty="0" smtClean="0">
                <a:hlinkClick r:id="rId3"/>
              </a:rPr>
              <a:t>github.com/CompleteJavaTraining/JavaEssentials/tree/master/Code/COREJ1-Chapter2</a:t>
            </a:r>
            <a:r>
              <a:rPr lang="en-US" sz="3600" dirty="0" smtClean="0"/>
              <a:t> </a:t>
            </a: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69159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Access Modifiers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Package declaration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Accessibility modifiers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Simple Imports &amp; Static Imports</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Java </a:t>
            </a:r>
            <a:r>
              <a:rPr lang="en-US" sz="3600">
                <a:ea typeface="Open Sans" panose="020B0606030504020204" pitchFamily="34" charset="0"/>
                <a:cs typeface="Open Sans" panose="020B0606030504020204" pitchFamily="34" charset="0"/>
              </a:rPr>
              <a:t>Programming </a:t>
            </a:r>
            <a:r>
              <a:rPr lang="en-US" sz="3600" smtClean="0">
                <a:ea typeface="Open Sans" panose="020B0606030504020204" pitchFamily="34" charset="0"/>
                <a:cs typeface="Open Sans" panose="020B0606030504020204" pitchFamily="34" charset="0"/>
              </a:rPr>
              <a:t>Structures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756958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Language keywords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Naming rules and conventions for identifiers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 types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Building blocks of a program (variables, methods and objects)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Objects and classes.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Arithmetic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Increment or Decrement Operator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Relational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Equality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Logical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Short-circuit(or conditional)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Ternary operator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Assignment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Type Casting</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Selection Statements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Iteration Statements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Transfer Statements</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A program is made up of</a:t>
            </a:r>
            <a:r>
              <a:rPr lang="mr-IN"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Variable: named instance of memory reserved for a specific type of data, e.g. </a:t>
            </a:r>
            <a:r>
              <a:rPr lang="en-IN" sz="3600" dirty="0" err="1" smtClean="0"/>
              <a:t>int</a:t>
            </a:r>
            <a:r>
              <a:rPr lang="en-IN" sz="3600" dirty="0" smtClean="0"/>
              <a:t> age </a:t>
            </a:r>
            <a:r>
              <a:rPr lang="mr-IN" sz="3600" dirty="0" smtClean="0"/>
              <a:t>–</a:t>
            </a:r>
            <a:r>
              <a:rPr lang="en-IN" sz="3600" dirty="0" smtClean="0"/>
              <a:t> here age is the name of memory area reserved for storing an </a:t>
            </a:r>
            <a:r>
              <a:rPr lang="en-IN" sz="3600" dirty="0" err="1" smtClean="0"/>
              <a:t>int</a:t>
            </a:r>
            <a:r>
              <a:rPr lang="en-IN" sz="3600" dirty="0" smtClean="0"/>
              <a:t> (32 bit integer value).</a:t>
            </a:r>
          </a:p>
          <a:p>
            <a:pPr marL="571500" indent="-571500" algn="just">
              <a:buFont typeface="Arial" panose="020B0604020202020204" pitchFamily="34" charset="0"/>
              <a:buChar char="•"/>
            </a:pPr>
            <a:r>
              <a:rPr lang="en-IN" sz="3600" dirty="0" smtClean="0"/>
              <a:t>Constant: name for a memory location reserved for storing values that would not change during the execution of the program.</a:t>
            </a:r>
          </a:p>
          <a:p>
            <a:pPr marL="571500" indent="-571500" algn="just">
              <a:buFont typeface="Arial" panose="020B0604020202020204" pitchFamily="34" charset="0"/>
              <a:buChar char="•"/>
            </a:pPr>
            <a:r>
              <a:rPr lang="en-IN" sz="3600" dirty="0" smtClean="0"/>
              <a:t>Operator: symbol/word or sign that indicates an instruction to do something on it’s operand/s.</a:t>
            </a:r>
          </a:p>
          <a:p>
            <a:pPr marL="571500" indent="-571500" algn="just">
              <a:buFont typeface="Arial" panose="020B0604020202020204" pitchFamily="34" charset="0"/>
              <a:buChar char="•"/>
            </a:pPr>
            <a:r>
              <a:rPr lang="en-IN" sz="3600" dirty="0" smtClean="0"/>
              <a:t>Expression: </a:t>
            </a:r>
            <a:r>
              <a:rPr lang="en-IN" sz="3600" dirty="0"/>
              <a:t>piece of code that produces a value </a:t>
            </a:r>
            <a:r>
              <a:rPr lang="mr-IN" sz="3600" dirty="0"/>
              <a:t>–</a:t>
            </a:r>
            <a:r>
              <a:rPr lang="en-IN" sz="3600" dirty="0"/>
              <a:t> e.g</a:t>
            </a:r>
            <a:r>
              <a:rPr lang="en-IN" sz="3600" dirty="0" smtClean="0"/>
              <a:t>. 10 or 4 + 5 or a * b or 10==10</a:t>
            </a:r>
            <a:endParaRPr lang="en-IN" sz="3600" dirty="0"/>
          </a:p>
          <a:p>
            <a:pPr marL="571500" indent="-571500" algn="just">
              <a:buFont typeface="Arial" panose="020B0604020202020204" pitchFamily="34" charset="0"/>
              <a:buChar char="•"/>
            </a:pPr>
            <a:r>
              <a:rPr lang="en-IN" sz="3600" dirty="0" smtClean="0"/>
              <a:t>Statement: complete line/piece of code of code that does something</a:t>
            </a:r>
          </a:p>
          <a:p>
            <a:pPr marL="1779783" lvl="1" indent="-571500" algn="just">
              <a:buFont typeface="Arial" panose="020B0604020202020204" pitchFamily="34" charset="0"/>
              <a:buChar char="•"/>
            </a:pPr>
            <a:r>
              <a:rPr lang="en-IN" sz="3600" dirty="0" smtClean="0"/>
              <a:t>e.g. </a:t>
            </a:r>
            <a:r>
              <a:rPr lang="en-IN" sz="3600" dirty="0" err="1" smtClean="0"/>
              <a:t>int</a:t>
            </a:r>
            <a:r>
              <a:rPr lang="en-IN" sz="3600" dirty="0" smtClean="0"/>
              <a:t> </a:t>
            </a:r>
            <a:r>
              <a:rPr lang="en-IN" sz="3600" dirty="0" err="1" smtClean="0"/>
              <a:t>totalValue</a:t>
            </a:r>
            <a:r>
              <a:rPr lang="en-IN" sz="3600" dirty="0" smtClean="0"/>
              <a:t> = price * </a:t>
            </a:r>
            <a:r>
              <a:rPr lang="en-IN" sz="3600" dirty="0" err="1" smtClean="0"/>
              <a:t>unitValue</a:t>
            </a:r>
            <a:r>
              <a:rPr lang="en-IN" sz="3600" dirty="0"/>
              <a:t>;</a:t>
            </a:r>
            <a:r>
              <a:rPr lang="en-IN" sz="3600" dirty="0" smtClean="0"/>
              <a:t> this statement calculates the total price for all items in an order and stores the result in an integer variable (NOTE: price and </a:t>
            </a:r>
            <a:r>
              <a:rPr lang="en-IN" sz="3600" dirty="0" err="1" smtClean="0"/>
              <a:t>unitValue</a:t>
            </a:r>
            <a:r>
              <a:rPr lang="en-IN" sz="3600" dirty="0" smtClean="0"/>
              <a:t> are variables which can have different values at runtime).</a:t>
            </a:r>
          </a:p>
          <a:p>
            <a:pPr marL="571500" indent="-571500" algn="just">
              <a:buFont typeface="Arial" panose="020B0604020202020204" pitchFamily="34" charset="0"/>
              <a:buChar char="•"/>
            </a:pPr>
            <a:r>
              <a:rPr lang="en-IN" sz="3600" dirty="0" smtClean="0"/>
              <a:t>Conditional: constructs to validate conditions to branch execution flow.</a:t>
            </a:r>
          </a:p>
          <a:p>
            <a:pPr marL="1779783" lvl="1" indent="-571500" algn="just">
              <a:buFont typeface="Arial" panose="020B0604020202020204" pitchFamily="34" charset="0"/>
              <a:buChar char="•"/>
            </a:pPr>
            <a:r>
              <a:rPr lang="en-IN" sz="3600" dirty="0" smtClean="0"/>
              <a:t>e.g. </a:t>
            </a:r>
            <a:r>
              <a:rPr lang="en-IN" sz="3600" i="1" dirty="0" smtClean="0"/>
              <a:t>if (age&lt;18) </a:t>
            </a:r>
            <a:r>
              <a:rPr lang="en-IN" sz="3600" i="1" dirty="0" err="1" smtClean="0"/>
              <a:t>System.out</a:t>
            </a:r>
            <a:r>
              <a:rPr lang="en-IN" sz="3600" i="1" dirty="0" err="1" smtClean="0"/>
              <a:t>.println</a:t>
            </a:r>
            <a:r>
              <a:rPr lang="en-IN" sz="3600" i="1" dirty="0" smtClean="0"/>
              <a:t>(“</a:t>
            </a:r>
            <a:r>
              <a:rPr lang="en-IN" sz="3600" i="1" dirty="0" smtClean="0"/>
              <a:t>You are a Minor);</a:t>
            </a:r>
            <a:r>
              <a:rPr lang="en-IN" sz="3600" dirty="0" smtClean="0"/>
              <a:t> this code snippet performs check on the value of the age and if the age is less than 18 it prints a message “You are a minor”</a:t>
            </a:r>
          </a:p>
          <a:p>
            <a:pPr marL="571500" indent="-571500" algn="just">
              <a:buFont typeface="Arial" panose="020B0604020202020204" pitchFamily="34" charset="0"/>
              <a:buChar char="•"/>
            </a:pPr>
            <a:r>
              <a:rPr lang="en-IN" sz="3600" dirty="0" smtClean="0"/>
              <a:t>Loop: constructs for executing code </a:t>
            </a:r>
            <a:r>
              <a:rPr lang="en-IN" sz="3600" b="1" dirty="0" smtClean="0"/>
              <a:t>blocks</a:t>
            </a:r>
            <a:r>
              <a:rPr lang="en-IN" sz="3600" dirty="0" smtClean="0"/>
              <a:t> repetitively.</a:t>
            </a:r>
          </a:p>
          <a:p>
            <a:pPr marL="571500" indent="-571500" algn="just">
              <a:buFont typeface="Arial" panose="020B0604020202020204" pitchFamily="34" charset="0"/>
              <a:buChar char="•"/>
            </a:pPr>
            <a:r>
              <a:rPr lang="en-IN" sz="3600" dirty="0" smtClean="0"/>
              <a:t>Methods: a named block of code that might take input values and might return an output.</a:t>
            </a:r>
          </a:p>
        </p:txBody>
      </p:sp>
      <p:cxnSp>
        <p:nvCxnSpPr>
          <p:cNvPr id="4" name="10 Conector recto"/>
          <p:cNvCxnSpPr/>
          <p:nvPr/>
        </p:nvCxnSpPr>
        <p:spPr>
          <a:xfrm flipV="1">
            <a:off x="1886648" y="2178274"/>
            <a:ext cx="927103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62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10095071"/>
          </a:xfrm>
          <a:prstGeom prst="rect">
            <a:avLst/>
          </a:prstGeom>
          <a:noFill/>
        </p:spPr>
        <p:txBody>
          <a:bodyPr wrap="square" rtlCol="0">
            <a:spAutoFit/>
          </a:bodyPr>
          <a:lstStyle/>
          <a:p>
            <a:pPr marL="571500" indent="-571500" algn="just">
              <a:buFont typeface="Arial" panose="020B0604020202020204" pitchFamily="34" charset="0"/>
              <a:buChar char="•"/>
            </a:pPr>
            <a:r>
              <a:rPr lang="en-IN" sz="2600" dirty="0"/>
              <a:t>The Java programming language is statically-typed, which means that all variables must first be declared before they can be used. This involves stating the variable's type and </a:t>
            </a:r>
            <a:r>
              <a:rPr lang="en-IN" sz="2600" dirty="0" smtClean="0"/>
              <a:t>name.</a:t>
            </a:r>
          </a:p>
          <a:p>
            <a:pPr marL="571500" indent="-571500" algn="just">
              <a:buFont typeface="Arial" panose="020B0604020202020204" pitchFamily="34" charset="0"/>
              <a:buChar char="•"/>
            </a:pPr>
            <a:r>
              <a:rPr lang="en-IN" sz="2600" dirty="0"/>
              <a:t>A variable's data type determines the values it may contain, plus the operations that may be performed on it. In addition to </a:t>
            </a:r>
            <a:r>
              <a:rPr lang="en-IN" sz="2600" dirty="0" err="1"/>
              <a:t>int</a:t>
            </a:r>
            <a:r>
              <a:rPr lang="en-IN" sz="2600" dirty="0"/>
              <a:t>, the Java programming language supports seven other primitive data types. A primitive type is predefined by the language and is named by a reserved keyword. Primitive values do not share state with other primitive values. The eight primitive data types supported by the Java programming language are</a:t>
            </a:r>
            <a:r>
              <a:rPr lang="en-IN" sz="2600" dirty="0" smtClean="0"/>
              <a:t>:</a:t>
            </a:r>
          </a:p>
          <a:p>
            <a:pPr marL="1779783" lvl="1" indent="-571500" algn="just">
              <a:buFont typeface="Arial" panose="020B0604020202020204" pitchFamily="34" charset="0"/>
              <a:buChar char="•"/>
            </a:pPr>
            <a:r>
              <a:rPr lang="en-IN" sz="2600" dirty="0"/>
              <a:t>byte: The byte data type is an 8-bit signed two's complement integer. It has a minimum value of -128 and a maximum value of 127 (inclusive</a:t>
            </a:r>
            <a:r>
              <a:rPr lang="en-IN" sz="2600" dirty="0" smtClean="0"/>
              <a:t>).</a:t>
            </a:r>
          </a:p>
          <a:p>
            <a:pPr marL="1779783" lvl="1" indent="-571500" algn="just">
              <a:buFont typeface="Arial" panose="020B0604020202020204" pitchFamily="34" charset="0"/>
              <a:buChar char="•"/>
            </a:pPr>
            <a:r>
              <a:rPr lang="en-IN" sz="2600" dirty="0"/>
              <a:t>short: The short data type is a 16-bit signed two's complement integer. It has a minimum value of -32,768 and a maximum value of 32,767 (inclusive</a:t>
            </a:r>
            <a:r>
              <a:rPr lang="en-IN" sz="2600" dirty="0" smtClean="0"/>
              <a:t>).</a:t>
            </a:r>
          </a:p>
          <a:p>
            <a:pPr marL="1779783" lvl="1" indent="-571500" algn="just">
              <a:buFont typeface="Arial" panose="020B0604020202020204" pitchFamily="34" charset="0"/>
              <a:buChar char="•"/>
            </a:pPr>
            <a:r>
              <a:rPr lang="en-IN" sz="2600" dirty="0" err="1"/>
              <a:t>int</a:t>
            </a:r>
            <a:r>
              <a:rPr lang="en-IN" sz="2600" dirty="0"/>
              <a:t>: By default, the </a:t>
            </a:r>
            <a:r>
              <a:rPr lang="en-IN" sz="2600" dirty="0" err="1"/>
              <a:t>int</a:t>
            </a:r>
            <a:r>
              <a:rPr lang="en-IN" sz="2600" dirty="0"/>
              <a:t> data type is a 32-bit signed two's complement integer, which has a minimum value of -2</a:t>
            </a:r>
            <a:r>
              <a:rPr lang="en-IN" sz="2600" baseline="30000" dirty="0"/>
              <a:t>31</a:t>
            </a:r>
            <a:r>
              <a:rPr lang="en-IN" sz="2600" dirty="0"/>
              <a:t> and a maximum value of 2</a:t>
            </a:r>
            <a:r>
              <a:rPr lang="en-IN" sz="2600" baseline="30000" dirty="0"/>
              <a:t>31</a:t>
            </a:r>
            <a:r>
              <a:rPr lang="en-IN" sz="2600" dirty="0"/>
              <a:t>-1. In Java SE 8 and later, you can use the </a:t>
            </a:r>
            <a:r>
              <a:rPr lang="en-IN" sz="2600" dirty="0" err="1"/>
              <a:t>int</a:t>
            </a:r>
            <a:r>
              <a:rPr lang="en-IN" sz="2600" dirty="0"/>
              <a:t> data type to represent an unsigned 32-bit integer, which has a minimum value of 0 and a maximum value of 2</a:t>
            </a:r>
            <a:r>
              <a:rPr lang="en-IN" sz="2600" baseline="30000" dirty="0"/>
              <a:t>32</a:t>
            </a:r>
            <a:r>
              <a:rPr lang="en-IN" sz="2600" dirty="0"/>
              <a:t>-1</a:t>
            </a:r>
            <a:r>
              <a:rPr lang="en-IN" sz="2600" dirty="0" smtClean="0"/>
              <a:t>.</a:t>
            </a:r>
          </a:p>
          <a:p>
            <a:pPr marL="1779783" lvl="1" indent="-571500" algn="just">
              <a:buFont typeface="Arial" panose="020B0604020202020204" pitchFamily="34" charset="0"/>
              <a:buChar char="•"/>
            </a:pPr>
            <a:r>
              <a:rPr lang="en-IN" sz="2600" dirty="0"/>
              <a:t>long: The long data type is a 64-bit two's complement integer. The signed long has a minimum value of -263 and a maximum value of 2</a:t>
            </a:r>
            <a:r>
              <a:rPr lang="en-IN" sz="2600" baseline="30000" dirty="0"/>
              <a:t>63</a:t>
            </a:r>
            <a:r>
              <a:rPr lang="en-IN" sz="2600" dirty="0"/>
              <a:t>-1. In Java SE 8 and later, you can use the long data type to represent an unsigned 64-bit long, which has a minimum value of 0 and a maximum value of 2</a:t>
            </a:r>
            <a:r>
              <a:rPr lang="en-IN" sz="2600" baseline="30000" dirty="0"/>
              <a:t>64</a:t>
            </a:r>
            <a:r>
              <a:rPr lang="en-IN" sz="2600" dirty="0"/>
              <a:t>-1</a:t>
            </a:r>
            <a:r>
              <a:rPr lang="en-IN" sz="2600" dirty="0" smtClean="0"/>
              <a:t>.</a:t>
            </a:r>
          </a:p>
          <a:p>
            <a:pPr marL="1779783" lvl="1" indent="-571500" algn="just">
              <a:buFont typeface="Arial" panose="020B0604020202020204" pitchFamily="34" charset="0"/>
              <a:buChar char="•"/>
            </a:pPr>
            <a:r>
              <a:rPr lang="en-IN" sz="2600" dirty="0"/>
              <a:t>float: The float data type is a single-precision 32-bit IEEE 754 floating point. This data type should never be used for precise values, such as </a:t>
            </a:r>
            <a:r>
              <a:rPr lang="en-IN" sz="2600" dirty="0" smtClean="0"/>
              <a:t>currency </a:t>
            </a:r>
            <a:r>
              <a:rPr lang="mr-IN" sz="2600" dirty="0" smtClean="0"/>
              <a:t>–</a:t>
            </a:r>
            <a:r>
              <a:rPr lang="en-IN" sz="2600" dirty="0"/>
              <a:t> use </a:t>
            </a:r>
            <a:r>
              <a:rPr lang="en-IN" sz="2600" dirty="0" err="1" smtClean="0"/>
              <a:t>java.math.BigDecimal</a:t>
            </a:r>
            <a:r>
              <a:rPr lang="en-IN" sz="2600" dirty="0" smtClean="0"/>
              <a:t> instead.</a:t>
            </a:r>
            <a:endParaRPr lang="en-IN" sz="2600" dirty="0"/>
          </a:p>
          <a:p>
            <a:pPr marL="1779783" lvl="1" indent="-571500" algn="just">
              <a:buFont typeface="Arial" panose="020B0604020202020204" pitchFamily="34" charset="0"/>
              <a:buChar char="•"/>
            </a:pPr>
            <a:r>
              <a:rPr lang="en-IN" sz="2600" dirty="0"/>
              <a:t>double: The double data type is a double-precision 64-bit IEEE 754 floating point. </a:t>
            </a:r>
            <a:r>
              <a:rPr lang="en-IN" sz="2600" dirty="0" smtClean="0"/>
              <a:t>This </a:t>
            </a:r>
            <a:r>
              <a:rPr lang="en-IN" sz="2600" dirty="0"/>
              <a:t>data type should never be used for precise values, such as currency</a:t>
            </a:r>
            <a:r>
              <a:rPr lang="en-IN" sz="2600" dirty="0" smtClean="0"/>
              <a:t>.</a:t>
            </a:r>
          </a:p>
          <a:p>
            <a:pPr marL="1779783" lvl="1" indent="-571500" algn="just">
              <a:buFont typeface="Arial" panose="020B0604020202020204" pitchFamily="34" charset="0"/>
              <a:buChar char="•"/>
            </a:pPr>
            <a:r>
              <a:rPr lang="en-IN" sz="2600" dirty="0" err="1"/>
              <a:t>boolean</a:t>
            </a:r>
            <a:r>
              <a:rPr lang="en-IN" sz="2600" dirty="0"/>
              <a:t>: The </a:t>
            </a:r>
            <a:r>
              <a:rPr lang="en-IN" sz="2600" dirty="0" err="1"/>
              <a:t>boolean</a:t>
            </a:r>
            <a:r>
              <a:rPr lang="en-IN" sz="2600" dirty="0"/>
              <a:t> data type has only two possible values: true and false</a:t>
            </a:r>
            <a:r>
              <a:rPr lang="en-IN" sz="2600" dirty="0" smtClean="0"/>
              <a:t>.</a:t>
            </a:r>
          </a:p>
          <a:p>
            <a:pPr marL="1779783" lvl="1" indent="-571500" algn="just">
              <a:buFont typeface="Arial" panose="020B0604020202020204" pitchFamily="34" charset="0"/>
              <a:buChar char="•"/>
            </a:pPr>
            <a:r>
              <a:rPr lang="en-IN" sz="2600" dirty="0"/>
              <a:t>char: The char data type is a single 16-bit Unicode character. It has a minimum value of '\u0000' (or 0) and a maximum value of '\</a:t>
            </a:r>
            <a:r>
              <a:rPr lang="en-IN" sz="2600" dirty="0" err="1"/>
              <a:t>uffff</a:t>
            </a:r>
            <a:r>
              <a:rPr lang="en-IN" sz="2600" dirty="0"/>
              <a:t>' (or 65,535 inclusive).</a:t>
            </a:r>
            <a:endParaRPr lang="en-IN" sz="2600" dirty="0" smtClean="0"/>
          </a:p>
          <a:p>
            <a:pPr marL="1779783" lvl="1" indent="-571500" algn="just">
              <a:buFont typeface="Arial" panose="020B0604020202020204" pitchFamily="34" charset="0"/>
              <a:buChar char="•"/>
            </a:pPr>
            <a:endParaRPr lang="en-IN" sz="2600" dirty="0" smtClean="0"/>
          </a:p>
          <a:p>
            <a:pPr marL="1779783" lvl="1" indent="-571500" algn="just">
              <a:buFont typeface="Arial" panose="020B0604020202020204" pitchFamily="34" charset="0"/>
              <a:buChar char="•"/>
            </a:pPr>
            <a:endParaRPr lang="en-IN" sz="2600" dirty="0" smtClean="0"/>
          </a:p>
        </p:txBody>
      </p:sp>
      <p:cxnSp>
        <p:nvCxnSpPr>
          <p:cNvPr id="4" name="10 Conector recto"/>
          <p:cNvCxnSpPr/>
          <p:nvPr/>
        </p:nvCxnSpPr>
        <p:spPr>
          <a:xfrm flipV="1">
            <a:off x="1886648" y="2187884"/>
            <a:ext cx="7290811" cy="3540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 Default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61440"/>
            <a:ext cx="12736416" cy="618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450" y="2859175"/>
            <a:ext cx="11656295" cy="10326382"/>
          </a:xfrm>
          <a:prstGeom prst="rect">
            <a:avLst/>
          </a:prstGeom>
        </p:spPr>
      </p:pic>
    </p:spTree>
    <p:extLst>
      <p:ext uri="{BB962C8B-B14F-4D97-AF65-F5344CB8AC3E}">
        <p14:creationId xmlns:p14="http://schemas.microsoft.com/office/powerpoint/2010/main" val="5111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863965"/>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Every programming language has its own set of rules and conventions for the kinds of names that you're allowed to use, and the Java programming language is no different. The rules and conventions for naming your variables can be summarized as follows:</a:t>
            </a:r>
          </a:p>
          <a:p>
            <a:pPr marL="1779783" lvl="1" indent="-571500" algn="just">
              <a:buFont typeface="Arial" panose="020B0604020202020204" pitchFamily="34" charset="0"/>
              <a:buChar char="•"/>
            </a:pPr>
            <a:r>
              <a:rPr lang="en-IN" sz="3000" dirty="0" smtClean="0"/>
              <a:t>Variable names are case-sensitive. A variable's name can be any legal identifier — an unlimited-length sequence of Unicode letters and digits, beginning with a letter, the dollar sign "$", or the underscore character "_". The convention, however, is to always begin your variable names with a letter, not "$" or "_". Additionally, the dollar sign character, by convention, is never used at all. You may find some situations where auto-generated names will contain the dollar sign, but your variable names should always avoid using it. A similar convention exists for the underscore character; while it's technically legal to begin your variable's name with "_", this practice is discouraged. White space is not permitted.</a:t>
            </a:r>
          </a:p>
          <a:p>
            <a:pPr marL="1779783" lvl="1" indent="-571500" algn="just">
              <a:buFont typeface="Arial" panose="020B0604020202020204" pitchFamily="34" charset="0"/>
              <a:buChar char="•"/>
            </a:pPr>
            <a:r>
              <a:rPr lang="en-IN" sz="3000" dirty="0" smtClean="0"/>
              <a:t>Subsequent characters may be letters, digits, dollar signs, or underscore characters. Conventions (and common sense) apply to this rule as well. When choosing a name for your variables, use full words instead of cryptic abbreviations. Doing so will make your code easier to read and understand. In many cases it will also make your code self-documenting; fields named cadence, speed, and gear, for example, are much more intuitive than abbreviated versions, such as s, c, and g. Also keep in mind that the name you choose must not be a keyword or reserved word.</a:t>
            </a:r>
          </a:p>
          <a:p>
            <a:pPr marL="1779783" lvl="1" indent="-571500" algn="just">
              <a:buFont typeface="Arial" panose="020B0604020202020204" pitchFamily="34" charset="0"/>
              <a:buChar char="•"/>
            </a:pPr>
            <a:r>
              <a:rPr lang="en-IN" sz="3000" dirty="0" smtClean="0"/>
              <a:t>If the name you choose consists of only one word, spell that word in all lowercase letters. If it consists of more than one word, capitalize the first letter of each subsequent word. The names </a:t>
            </a:r>
            <a:r>
              <a:rPr lang="en-IN" sz="3000" dirty="0" err="1" smtClean="0"/>
              <a:t>gearRatio</a:t>
            </a:r>
            <a:r>
              <a:rPr lang="en-IN" sz="3000" dirty="0" smtClean="0"/>
              <a:t> and </a:t>
            </a:r>
            <a:r>
              <a:rPr lang="en-IN" sz="3000" dirty="0" err="1" smtClean="0"/>
              <a:t>currentGear</a:t>
            </a:r>
            <a:r>
              <a:rPr lang="en-IN" sz="3000" dirty="0" smtClean="0"/>
              <a:t> are prime examples of this convention. If your variable stores a constant value, such as static final </a:t>
            </a:r>
            <a:r>
              <a:rPr lang="en-IN" sz="3000" dirty="0" err="1" smtClean="0"/>
              <a:t>int</a:t>
            </a:r>
            <a:r>
              <a:rPr lang="en-IN" sz="3000" dirty="0" smtClean="0"/>
              <a:t> NUM_GEARS = 6, the convention changes slightly, capitalizing every letter and separating subsequent words with the underscore character. By convention, the underscore character is never used elsewhere.</a:t>
            </a:r>
            <a:endParaRPr lang="en-IN" sz="3000" dirty="0" smtClean="0"/>
          </a:p>
        </p:txBody>
      </p:sp>
      <p:cxnSp>
        <p:nvCxnSpPr>
          <p:cNvPr id="4" name="10 Conector recto"/>
          <p:cNvCxnSpPr/>
          <p:nvPr/>
        </p:nvCxnSpPr>
        <p:spPr>
          <a:xfrm flipV="1">
            <a:off x="1886648" y="2209519"/>
            <a:ext cx="2835316" cy="137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Operators are special symbols that perform specific operations on one, two, or three operands, and then return a result</a:t>
            </a:r>
            <a:r>
              <a:rPr lang="en-IN" sz="3600" dirty="0" smtClean="0"/>
              <a:t>.</a:t>
            </a:r>
          </a:p>
          <a:p>
            <a:pPr marL="571500" indent="-571500" algn="just">
              <a:buFont typeface="Arial" panose="020B0604020202020204" pitchFamily="34" charset="0"/>
              <a:buChar char="•"/>
            </a:pPr>
            <a:r>
              <a:rPr lang="en-IN" sz="3600" dirty="0"/>
              <a:t>As we explore the operators of the Java programming language, it may be helpful for you to know ahead of time which operators have the highest precedence. The operators in the following table are listed according to precedence order. The closer to the top of the table an operator appears, the higher its precedence. Operators with higher precedence are evaluated before operators with relatively lower precedence. Operators on the same line have equal precedence. When operators of equal precedence appear in the same expression, a rule must govern which is evaluated first. All binary operators except for the assignment operators are evaluated from left to right; assignment operators are evaluated right to left.</a:t>
            </a:r>
            <a:endParaRPr lang="en-IN" sz="3600" dirty="0" smtClean="0"/>
          </a:p>
        </p:txBody>
      </p:sp>
      <p:cxnSp>
        <p:nvCxnSpPr>
          <p:cNvPr id="4" name="10 Conector recto"/>
          <p:cNvCxnSpPr/>
          <p:nvPr/>
        </p:nvCxnSpPr>
        <p:spPr>
          <a:xfrm flipV="1">
            <a:off x="1886648" y="2205368"/>
            <a:ext cx="3690411" cy="1791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8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Assignment, Arithmetic, and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Unary</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4" y="3573429"/>
            <a:ext cx="10126126"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Simple Assignment </a:t>
            </a:r>
            <a:r>
              <a:rPr lang="en-IN" sz="3600" dirty="0" smtClean="0"/>
              <a:t>Operator:</a:t>
            </a:r>
          </a:p>
          <a:p>
            <a:pPr marL="1779783" lvl="1" indent="-571500" algn="just">
              <a:buFont typeface="Arial" panose="020B0604020202020204" pitchFamily="34" charset="0"/>
              <a:buChar char="•"/>
            </a:pPr>
            <a:r>
              <a:rPr lang="en-IN" sz="3600" dirty="0" smtClean="0"/>
              <a:t>One </a:t>
            </a:r>
            <a:r>
              <a:rPr lang="en-IN" sz="3600" dirty="0"/>
              <a:t>of the most common operators that you'll encounter is the simple assignment operator </a:t>
            </a:r>
            <a:r>
              <a:rPr lang="en-IN" sz="3600" dirty="0" smtClean="0"/>
              <a:t>"=”.</a:t>
            </a:r>
          </a:p>
          <a:p>
            <a:pPr marL="1779783" lvl="1" indent="-571500" algn="just">
              <a:buFont typeface="Arial" panose="020B0604020202020204" pitchFamily="34" charset="0"/>
              <a:buChar char="•"/>
            </a:pPr>
            <a:r>
              <a:rPr lang="en-IN" sz="3600" dirty="0" smtClean="0"/>
              <a:t>This </a:t>
            </a:r>
            <a:r>
              <a:rPr lang="en-IN" sz="3600" dirty="0"/>
              <a:t>operator can also be used on objects to assign object </a:t>
            </a:r>
            <a:r>
              <a:rPr lang="en-IN" sz="3600" dirty="0" smtClean="0"/>
              <a:t>references</a:t>
            </a:r>
          </a:p>
          <a:p>
            <a:pPr marL="571500" indent="-571500" algn="just">
              <a:buFont typeface="Arial" panose="020B0604020202020204" pitchFamily="34" charset="0"/>
              <a:buChar char="•"/>
            </a:pPr>
            <a:r>
              <a:rPr lang="en-IN" sz="3600" dirty="0"/>
              <a:t>The Arithmetic </a:t>
            </a:r>
            <a:r>
              <a:rPr lang="en-IN" sz="3600" dirty="0" smtClean="0"/>
              <a:t>Operators:</a:t>
            </a:r>
          </a:p>
          <a:p>
            <a:pPr marL="1779783" lvl="1" indent="-571500" algn="just">
              <a:buFont typeface="Arial" panose="020B0604020202020204" pitchFamily="34" charset="0"/>
              <a:buChar char="•"/>
            </a:pPr>
            <a:r>
              <a:rPr lang="en-IN" sz="3600" dirty="0"/>
              <a:t>The Java programming language provides operators that perform addition, subtraction, multiplication, and division. There's a good chance you'll recognize them by their counterparts in basic </a:t>
            </a:r>
            <a:r>
              <a:rPr lang="en-IN" sz="3600" dirty="0" smtClean="0"/>
              <a:t>mathematics.</a:t>
            </a:r>
          </a:p>
          <a:p>
            <a:pPr marL="1779783" lvl="1" indent="-571500" algn="just">
              <a:buFont typeface="Arial" panose="020B0604020202020204" pitchFamily="34" charset="0"/>
              <a:buChar char="•"/>
            </a:pPr>
            <a:r>
              <a:rPr lang="en-IN" sz="3600" dirty="0" smtClean="0"/>
              <a:t>The </a:t>
            </a:r>
            <a:r>
              <a:rPr lang="en-IN" sz="3600" dirty="0"/>
              <a:t>only symbol that might look new to you is "%", which divides one operand by another and returns the remainder as its result.</a:t>
            </a:r>
            <a:endParaRPr lang="en-IN" sz="3600" dirty="0" smtClean="0"/>
          </a:p>
        </p:txBody>
      </p:sp>
      <p:cxnSp>
        <p:nvCxnSpPr>
          <p:cNvPr id="4" name="10 Conector recto"/>
          <p:cNvCxnSpPr/>
          <p:nvPr/>
        </p:nvCxnSpPr>
        <p:spPr>
          <a:xfrm flipV="1">
            <a:off x="1886648" y="2143966"/>
            <a:ext cx="16336816" cy="793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325" y="5148604"/>
            <a:ext cx="10366278" cy="4384692"/>
          </a:xfrm>
          <a:prstGeom prst="rect">
            <a:avLst/>
          </a:prstGeom>
        </p:spPr>
      </p:pic>
    </p:spTree>
    <p:extLst>
      <p:ext uri="{BB962C8B-B14F-4D97-AF65-F5344CB8AC3E}">
        <p14:creationId xmlns:p14="http://schemas.microsoft.com/office/powerpoint/2010/main" val="131238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Equality, Relational, and Conditional</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3096456"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Equality and Relational </a:t>
            </a:r>
            <a:r>
              <a:rPr lang="en-IN" sz="3600" dirty="0" smtClean="0"/>
              <a:t>Operators:</a:t>
            </a:r>
          </a:p>
          <a:p>
            <a:pPr marL="1779783" lvl="1" indent="-571500" algn="just">
              <a:buFont typeface="Arial" panose="020B0604020202020204" pitchFamily="34" charset="0"/>
              <a:buChar char="•"/>
            </a:pPr>
            <a:r>
              <a:rPr lang="en-IN" sz="3600" dirty="0"/>
              <a:t>The equality and relational operators determine if one operand is greater than, less than, equal to, or not equal to another operand. The majority of these operators will probably look familiar to you as well. Keep in mind that you must use "==", not "=", when testing if two primitive values are equal</a:t>
            </a:r>
            <a:r>
              <a:rPr lang="en-IN" sz="3600" dirty="0" smtClean="0"/>
              <a:t>.</a:t>
            </a:r>
          </a:p>
          <a:p>
            <a:pPr marL="571500" indent="-571500" algn="just">
              <a:buFont typeface="Arial" panose="020B0604020202020204" pitchFamily="34" charset="0"/>
              <a:buChar char="•"/>
            </a:pPr>
            <a:r>
              <a:rPr lang="en-IN" sz="3600" dirty="0"/>
              <a:t>The Conditional </a:t>
            </a:r>
            <a:r>
              <a:rPr lang="en-IN" sz="3600" dirty="0" smtClean="0"/>
              <a:t>Operators:</a:t>
            </a:r>
          </a:p>
          <a:p>
            <a:pPr marL="1779783" lvl="1" indent="-571500" algn="just">
              <a:buFont typeface="Arial" panose="020B0604020202020204" pitchFamily="34" charset="0"/>
              <a:buChar char="•"/>
            </a:pPr>
            <a:r>
              <a:rPr lang="en-IN" sz="3600" dirty="0"/>
              <a:t>The &amp;&amp; and || operators perform Conditional-AND and Conditional-OR operations on two </a:t>
            </a:r>
            <a:r>
              <a:rPr lang="en-IN" sz="3600" dirty="0" err="1"/>
              <a:t>boolean</a:t>
            </a:r>
            <a:r>
              <a:rPr lang="en-IN" sz="3600" dirty="0"/>
              <a:t> expressions. These operators exhibit "short-circuiting" </a:t>
            </a:r>
            <a:r>
              <a:rPr lang="en-IN" sz="3600" dirty="0" err="1"/>
              <a:t>behavior</a:t>
            </a:r>
            <a:r>
              <a:rPr lang="en-IN" sz="3600" dirty="0"/>
              <a:t>, which means that the second operand is evaluated only if needed</a:t>
            </a:r>
            <a:r>
              <a:rPr lang="en-IN" sz="3600" dirty="0" smtClean="0"/>
              <a:t>.</a:t>
            </a:r>
          </a:p>
          <a:p>
            <a:pPr marL="1779783" lvl="1" indent="-571500" algn="just">
              <a:buFont typeface="Arial" panose="020B0604020202020204" pitchFamily="34" charset="0"/>
              <a:buChar char="•"/>
            </a:pPr>
            <a:r>
              <a:rPr lang="en-IN" sz="3600" dirty="0"/>
              <a:t>Another conditional operator is ?:, which can be thought of as shorthand for an if-then-else statement (discussed in the Control Flow Statements section of this lesson). This operator is also known as the ternary operator because it uses three operands.</a:t>
            </a:r>
            <a:endParaRPr lang="en-IN" sz="3600" dirty="0" smtClean="0"/>
          </a:p>
        </p:txBody>
      </p:sp>
      <p:cxnSp>
        <p:nvCxnSpPr>
          <p:cNvPr id="4" name="10 Conector recto"/>
          <p:cNvCxnSpPr/>
          <p:nvPr/>
        </p:nvCxnSpPr>
        <p:spPr>
          <a:xfrm flipV="1">
            <a:off x="1886648" y="2141344"/>
            <a:ext cx="16876876" cy="819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0923" y="3311481"/>
            <a:ext cx="8358128" cy="381491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98139" y="7844037"/>
            <a:ext cx="5749612" cy="1637042"/>
          </a:xfrm>
          <a:prstGeom prst="rect">
            <a:avLst/>
          </a:prstGeom>
        </p:spPr>
      </p:pic>
    </p:spTree>
    <p:extLst>
      <p:ext uri="{BB962C8B-B14F-4D97-AF65-F5344CB8AC3E}">
        <p14:creationId xmlns:p14="http://schemas.microsoft.com/office/powerpoint/2010/main" val="12286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164968</TotalTime>
  <Words>2837</Words>
  <Application>Microsoft Macintosh PowerPoint</Application>
  <PresentationFormat>Custom</PresentationFormat>
  <Paragraphs>144</Paragraphs>
  <Slides>20</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12258</cp:revision>
  <dcterms:created xsi:type="dcterms:W3CDTF">2014-07-01T16:42:18Z</dcterms:created>
  <dcterms:modified xsi:type="dcterms:W3CDTF">2017-10-09T16:56:01Z</dcterms:modified>
</cp:coreProperties>
</file>