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2"/>
  </p:notesMasterIdLst>
  <p:handoutMasterIdLst>
    <p:handoutMasterId r:id="rId23"/>
  </p:handoutMasterIdLst>
  <p:sldIdLst>
    <p:sldId id="793" r:id="rId2"/>
    <p:sldId id="804" r:id="rId3"/>
    <p:sldId id="869" r:id="rId4"/>
    <p:sldId id="876" r:id="rId5"/>
    <p:sldId id="878" r:id="rId6"/>
    <p:sldId id="877" r:id="rId7"/>
    <p:sldId id="870" r:id="rId8"/>
    <p:sldId id="872" r:id="rId9"/>
    <p:sldId id="873" r:id="rId10"/>
    <p:sldId id="874" r:id="rId11"/>
    <p:sldId id="875" r:id="rId12"/>
    <p:sldId id="871" r:id="rId13"/>
    <p:sldId id="879" r:id="rId14"/>
    <p:sldId id="880" r:id="rId15"/>
    <p:sldId id="881" r:id="rId16"/>
    <p:sldId id="882" r:id="rId17"/>
    <p:sldId id="883" r:id="rId18"/>
    <p:sldId id="849" r:id="rId19"/>
    <p:sldId id="850" r:id="rId20"/>
    <p:sldId id="794" r:id="rId21"/>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10/10/17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10/10/17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11</a:t>
            </a:fld>
            <a:endParaRPr lang="es-MX"/>
          </a:p>
        </p:txBody>
      </p:sp>
    </p:spTree>
    <p:extLst>
      <p:ext uri="{BB962C8B-B14F-4D97-AF65-F5344CB8AC3E}">
        <p14:creationId xmlns:p14="http://schemas.microsoft.com/office/powerpoint/2010/main" val="533475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64636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13</a:t>
            </a:fld>
            <a:endParaRPr lang="es-MX"/>
          </a:p>
        </p:txBody>
      </p:sp>
    </p:spTree>
    <p:extLst>
      <p:ext uri="{BB962C8B-B14F-4D97-AF65-F5344CB8AC3E}">
        <p14:creationId xmlns:p14="http://schemas.microsoft.com/office/powerpoint/2010/main" val="1091310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14</a:t>
            </a:fld>
            <a:endParaRPr lang="es-MX"/>
          </a:p>
        </p:txBody>
      </p:sp>
    </p:spTree>
    <p:extLst>
      <p:ext uri="{BB962C8B-B14F-4D97-AF65-F5344CB8AC3E}">
        <p14:creationId xmlns:p14="http://schemas.microsoft.com/office/powerpoint/2010/main" val="19531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15</a:t>
            </a:fld>
            <a:endParaRPr lang="es-MX"/>
          </a:p>
        </p:txBody>
      </p:sp>
    </p:spTree>
    <p:extLst>
      <p:ext uri="{BB962C8B-B14F-4D97-AF65-F5344CB8AC3E}">
        <p14:creationId xmlns:p14="http://schemas.microsoft.com/office/powerpoint/2010/main" val="1292077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16</a:t>
            </a:fld>
            <a:endParaRPr lang="es-MX"/>
          </a:p>
        </p:txBody>
      </p:sp>
    </p:spTree>
    <p:extLst>
      <p:ext uri="{BB962C8B-B14F-4D97-AF65-F5344CB8AC3E}">
        <p14:creationId xmlns:p14="http://schemas.microsoft.com/office/powerpoint/2010/main" val="1692121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17</a:t>
            </a:fld>
            <a:endParaRPr lang="es-MX"/>
          </a:p>
        </p:txBody>
      </p:sp>
    </p:spTree>
    <p:extLst>
      <p:ext uri="{BB962C8B-B14F-4D97-AF65-F5344CB8AC3E}">
        <p14:creationId xmlns:p14="http://schemas.microsoft.com/office/powerpoint/2010/main" val="1713066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18</a:t>
            </a:fld>
            <a:endParaRPr lang="es-MX"/>
          </a:p>
        </p:txBody>
      </p:sp>
    </p:spTree>
    <p:extLst>
      <p:ext uri="{BB962C8B-B14F-4D97-AF65-F5344CB8AC3E}">
        <p14:creationId xmlns:p14="http://schemas.microsoft.com/office/powerpoint/2010/main" val="109692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3</a:t>
            </a:fld>
            <a:endParaRPr lang="es-MX"/>
          </a:p>
        </p:txBody>
      </p:sp>
    </p:spTree>
    <p:extLst>
      <p:ext uri="{BB962C8B-B14F-4D97-AF65-F5344CB8AC3E}">
        <p14:creationId xmlns:p14="http://schemas.microsoft.com/office/powerpoint/2010/main" val="66036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4</a:t>
            </a:fld>
            <a:endParaRPr lang="es-MX"/>
          </a:p>
        </p:txBody>
      </p:sp>
    </p:spTree>
    <p:extLst>
      <p:ext uri="{BB962C8B-B14F-4D97-AF65-F5344CB8AC3E}">
        <p14:creationId xmlns:p14="http://schemas.microsoft.com/office/powerpoint/2010/main" val="170008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5</a:t>
            </a:fld>
            <a:endParaRPr lang="es-MX"/>
          </a:p>
        </p:txBody>
      </p:sp>
    </p:spTree>
    <p:extLst>
      <p:ext uri="{BB962C8B-B14F-4D97-AF65-F5344CB8AC3E}">
        <p14:creationId xmlns:p14="http://schemas.microsoft.com/office/powerpoint/2010/main" val="413335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6</a:t>
            </a:fld>
            <a:endParaRPr lang="es-MX"/>
          </a:p>
        </p:txBody>
      </p:sp>
    </p:spTree>
    <p:extLst>
      <p:ext uri="{BB962C8B-B14F-4D97-AF65-F5344CB8AC3E}">
        <p14:creationId xmlns:p14="http://schemas.microsoft.com/office/powerpoint/2010/main" val="2065543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7</a:t>
            </a:fld>
            <a:endParaRPr lang="es-MX"/>
          </a:p>
        </p:txBody>
      </p:sp>
    </p:spTree>
    <p:extLst>
      <p:ext uri="{BB962C8B-B14F-4D97-AF65-F5344CB8AC3E}">
        <p14:creationId xmlns:p14="http://schemas.microsoft.com/office/powerpoint/2010/main" val="62554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8</a:t>
            </a:fld>
            <a:endParaRPr lang="es-MX"/>
          </a:p>
        </p:txBody>
      </p:sp>
    </p:spTree>
    <p:extLst>
      <p:ext uri="{BB962C8B-B14F-4D97-AF65-F5344CB8AC3E}">
        <p14:creationId xmlns:p14="http://schemas.microsoft.com/office/powerpoint/2010/main" val="50308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9</a:t>
            </a:fld>
            <a:endParaRPr lang="es-MX"/>
          </a:p>
        </p:txBody>
      </p:sp>
    </p:spTree>
    <p:extLst>
      <p:ext uri="{BB962C8B-B14F-4D97-AF65-F5344CB8AC3E}">
        <p14:creationId xmlns:p14="http://schemas.microsoft.com/office/powerpoint/2010/main" val="155823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10</a:t>
            </a:fld>
            <a:endParaRPr lang="es-MX"/>
          </a:p>
        </p:txBody>
      </p:sp>
    </p:spTree>
    <p:extLst>
      <p:ext uri="{BB962C8B-B14F-4D97-AF65-F5344CB8AC3E}">
        <p14:creationId xmlns:p14="http://schemas.microsoft.com/office/powerpoint/2010/main" val="1567376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CompleteJavaTraining/JavaEssentials/tree/master/Code/COREJ1-Chapter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smtClean="0">
                <a:solidFill>
                  <a:schemeClr val="accent3">
                    <a:lumMod val="75000"/>
                  </a:schemeClr>
                </a:solidFill>
                <a:ea typeface="Open Sans Semibold" panose="020B0706030804020204" pitchFamily="34" charset="0"/>
                <a:cs typeface="Open Sans Semibold" panose="020B0706030804020204" pitchFamily="34" charset="0"/>
              </a:rPr>
              <a:t>Chapter 2: </a:t>
            </a:r>
            <a:r>
              <a:rPr lang="en-US" sz="6600" dirty="0">
                <a:solidFill>
                  <a:schemeClr val="accent3">
                    <a:lumMod val="75000"/>
                  </a:schemeClr>
                </a:solidFill>
                <a:ea typeface="Open Sans Semibold" panose="020B0706030804020204" pitchFamily="34" charset="0"/>
                <a:cs typeface="Open Sans Semibold" panose="020B0706030804020204" pitchFamily="34" charset="0"/>
              </a:rPr>
              <a:t>Understanding Java Language, Java operators and control flow</a:t>
            </a:r>
          </a:p>
        </p:txBody>
      </p:sp>
      <p:cxnSp>
        <p:nvCxnSpPr>
          <p:cNvPr id="11" name="10 Conector recto"/>
          <p:cNvCxnSpPr/>
          <p:nvPr/>
        </p:nvCxnSpPr>
        <p:spPr>
          <a:xfrm flipV="1">
            <a:off x="2393250" y="7542630"/>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 </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Type Comparison (</a:t>
            </a:r>
            <a:r>
              <a:rPr lang="en-IN" sz="6600" dirty="0" err="1" smtClean="0">
                <a:solidFill>
                  <a:schemeClr val="accent3">
                    <a:lumMod val="75000"/>
                  </a:schemeClr>
                </a:solidFill>
                <a:ea typeface="Open Sans Semibold" panose="020B0706030804020204" pitchFamily="34" charset="0"/>
                <a:cs typeface="Open Sans Semibold" panose="020B0706030804020204" pitchFamily="34" charset="0"/>
              </a:rPr>
              <a:t>instanceof</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9757196" cy="2308324"/>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The </a:t>
            </a:r>
            <a:r>
              <a:rPr lang="en-US" sz="3600" dirty="0" err="1"/>
              <a:t>instanceof</a:t>
            </a:r>
            <a:r>
              <a:rPr lang="en-US" sz="3600" dirty="0"/>
              <a:t> operator compares an object to a specified type. You can use it to test if an object is an instance of a class, an instance of a subclass, or an instance of a class that implements a particular interface</a:t>
            </a:r>
            <a:r>
              <a:rPr lang="en-US" sz="3600" dirty="0" smtClean="0"/>
              <a:t>.</a:t>
            </a:r>
          </a:p>
          <a:p>
            <a:pPr marL="571500" indent="-571500" algn="just">
              <a:buFont typeface="Arial" panose="020B0604020202020204" pitchFamily="34" charset="0"/>
              <a:buChar char="•"/>
            </a:pPr>
            <a:r>
              <a:rPr lang="en-US" sz="3600" dirty="0" smtClean="0"/>
              <a:t>We will discuss the classes, types and interfaces later in the course</a:t>
            </a:r>
            <a:endParaRPr lang="en-IN" sz="3600" dirty="0" smtClean="0"/>
          </a:p>
        </p:txBody>
      </p:sp>
      <p:cxnSp>
        <p:nvCxnSpPr>
          <p:cNvPr id="4" name="10 Conector recto"/>
          <p:cNvCxnSpPr/>
          <p:nvPr/>
        </p:nvCxnSpPr>
        <p:spPr>
          <a:xfrm flipV="1">
            <a:off x="1886648" y="2152270"/>
            <a:ext cx="14626626" cy="7101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75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 Bitwise and Bit Shift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9757196" cy="6740307"/>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The Java programming language also provides operators that perform bitwise and bit shift operations on integral types</a:t>
            </a:r>
            <a:r>
              <a:rPr lang="en-US" sz="3600" dirty="0" smtClean="0"/>
              <a:t>.</a:t>
            </a:r>
          </a:p>
          <a:p>
            <a:pPr marL="571500" indent="-571500" algn="just">
              <a:buFont typeface="Arial" panose="020B0604020202020204" pitchFamily="34" charset="0"/>
              <a:buChar char="•"/>
            </a:pPr>
            <a:r>
              <a:rPr lang="en-US" sz="3600" dirty="0"/>
              <a:t>The unary bitwise complement operator "~" inverts a bit pattern; it can be applied to any of the integral types, making every "0" a "1" and every "1" a "0". For example, a byte contains 8 bits; applying this operator to a value whose bit pattern is "00000000" would change its pattern to "11111111</a:t>
            </a:r>
            <a:r>
              <a:rPr lang="en-US" sz="3600" dirty="0" smtClean="0"/>
              <a:t>".</a:t>
            </a:r>
          </a:p>
          <a:p>
            <a:pPr marL="571500" indent="-571500" algn="just">
              <a:buFont typeface="Arial" panose="020B0604020202020204" pitchFamily="34" charset="0"/>
              <a:buChar char="•"/>
            </a:pPr>
            <a:r>
              <a:rPr lang="en-US" sz="3600" dirty="0"/>
              <a:t>The signed left shift operator "&lt;&lt;" shifts a bit pattern to the left, and the signed right shift operator "&gt;&gt;" shifts a bit pattern to the right. The bit pattern is given by the left-hand operand, and the number of positions to shift by the right-hand operand. The unsigned right shift operator "&gt;&gt;&gt;" shifts a zero into the leftmost position, while the leftmost position after "&gt;&gt;" depends on sign extension</a:t>
            </a:r>
            <a:r>
              <a:rPr lang="en-US" sz="3600" dirty="0" smtClean="0"/>
              <a:t>.</a:t>
            </a:r>
          </a:p>
          <a:p>
            <a:pPr marL="571500" indent="-571500" algn="just">
              <a:buFont typeface="Arial" panose="020B0604020202020204" pitchFamily="34" charset="0"/>
              <a:buChar char="•"/>
            </a:pPr>
            <a:r>
              <a:rPr lang="en-US" sz="3600" dirty="0"/>
              <a:t>The bitwise &amp; operator performs a bitwise AND operation</a:t>
            </a:r>
            <a:r>
              <a:rPr lang="en-US" sz="3600" dirty="0" smtClean="0"/>
              <a:t>.</a:t>
            </a:r>
          </a:p>
          <a:p>
            <a:pPr marL="571500" indent="-571500" algn="just">
              <a:buFont typeface="Arial" panose="020B0604020202020204" pitchFamily="34" charset="0"/>
              <a:buChar char="•"/>
            </a:pPr>
            <a:r>
              <a:rPr lang="en-US" sz="3600" dirty="0"/>
              <a:t>The bitwise ^ operator performs a bitwise exclusive OR operation</a:t>
            </a:r>
            <a:r>
              <a:rPr lang="en-US" sz="3600" dirty="0" smtClean="0"/>
              <a:t>.</a:t>
            </a:r>
          </a:p>
          <a:p>
            <a:pPr marL="571500" indent="-571500" algn="just">
              <a:buFont typeface="Arial" panose="020B0604020202020204" pitchFamily="34" charset="0"/>
              <a:buChar char="•"/>
            </a:pPr>
            <a:r>
              <a:rPr lang="en-US" sz="3600" dirty="0"/>
              <a:t>The bitwise | operator performs a bitwise inclusive OR operation.</a:t>
            </a:r>
            <a:endParaRPr lang="en-IN" sz="3600" dirty="0" smtClean="0"/>
          </a:p>
        </p:txBody>
      </p:sp>
      <p:cxnSp>
        <p:nvCxnSpPr>
          <p:cNvPr id="4" name="10 Conector recto"/>
          <p:cNvCxnSpPr/>
          <p:nvPr/>
        </p:nvCxnSpPr>
        <p:spPr>
          <a:xfrm flipV="1">
            <a:off x="1886648" y="2169314"/>
            <a:ext cx="11116236" cy="539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9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Operators - Precedence</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83080"/>
            <a:ext cx="8280921" cy="4020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662" y="2223286"/>
            <a:ext cx="9226025" cy="10668862"/>
          </a:xfrm>
          <a:prstGeom prst="rect">
            <a:avLst/>
          </a:prstGeom>
        </p:spPr>
      </p:pic>
    </p:spTree>
    <p:extLst>
      <p:ext uri="{BB962C8B-B14F-4D97-AF65-F5344CB8AC3E}">
        <p14:creationId xmlns:p14="http://schemas.microsoft.com/office/powerpoint/2010/main" val="78367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Expressions, Statements, and Blocks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9757196"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Operators may be used in building expressions, which compute values; expressions are the core components of statements; statements may be grouped into blocks</a:t>
            </a:r>
            <a:r>
              <a:rPr lang="en-US" sz="3600" dirty="0" smtClean="0"/>
              <a:t>.</a:t>
            </a:r>
          </a:p>
          <a:p>
            <a:pPr marL="571500" indent="-571500" algn="just">
              <a:buFont typeface="Arial" panose="020B0604020202020204" pitchFamily="34" charset="0"/>
              <a:buChar char="•"/>
            </a:pPr>
            <a:r>
              <a:rPr lang="en-US" sz="3600" dirty="0"/>
              <a:t>Expressions: An expression is a construct made up of variables, operators, and method invocations, which are constructed according to the syntax of the language, that evaluates to a single value</a:t>
            </a:r>
            <a:r>
              <a:rPr lang="en-US" sz="3600" dirty="0" smtClean="0"/>
              <a:t>.</a:t>
            </a:r>
          </a:p>
          <a:p>
            <a:pPr marL="571500" indent="-571500" algn="just">
              <a:buFont typeface="Arial" panose="020B0604020202020204" pitchFamily="34" charset="0"/>
              <a:buChar char="•"/>
            </a:pPr>
            <a:r>
              <a:rPr lang="en-US" sz="3600" dirty="0"/>
              <a:t>Statements: A statement forms a complete unit of execution</a:t>
            </a:r>
            <a:r>
              <a:rPr lang="en-US" sz="3600" dirty="0" smtClean="0"/>
              <a:t>.</a:t>
            </a:r>
          </a:p>
          <a:p>
            <a:pPr marL="571500" indent="-571500" algn="just">
              <a:buFont typeface="Arial" panose="020B0604020202020204" pitchFamily="34" charset="0"/>
              <a:buChar char="•"/>
            </a:pPr>
            <a:r>
              <a:rPr lang="en-US" sz="3600" dirty="0"/>
              <a:t>Blocks: A block is a group of zero or more statements between balanced braces and can be used anywhere a single statement is </a:t>
            </a:r>
            <a:r>
              <a:rPr lang="en-US" sz="3600" dirty="0" smtClean="0"/>
              <a:t>allowed.</a:t>
            </a:r>
            <a:endParaRPr lang="en-IN" sz="3600" dirty="0" smtClean="0"/>
          </a:p>
        </p:txBody>
      </p:sp>
      <p:cxnSp>
        <p:nvCxnSpPr>
          <p:cNvPr id="4" name="10 Conector recto"/>
          <p:cNvCxnSpPr/>
          <p:nvPr/>
        </p:nvCxnSpPr>
        <p:spPr>
          <a:xfrm flipV="1">
            <a:off x="1886648" y="2161448"/>
            <a:ext cx="12736416" cy="6183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16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Control Flow Statements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79657" y="2855786"/>
            <a:ext cx="19757196" cy="10064294"/>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t>The statements inside your source files are generally executed from top to bottom, in the order that they appear. </a:t>
            </a:r>
            <a:endParaRPr lang="en-US" sz="3600" dirty="0" smtClean="0"/>
          </a:p>
          <a:p>
            <a:pPr marL="571500" indent="-571500" algn="just">
              <a:buFont typeface="Arial" panose="020B0604020202020204" pitchFamily="34" charset="0"/>
              <a:buChar char="•"/>
            </a:pPr>
            <a:r>
              <a:rPr lang="en-US" sz="3600" dirty="0" smtClean="0"/>
              <a:t>Control </a:t>
            </a:r>
            <a:r>
              <a:rPr lang="en-US" sz="3600" dirty="0"/>
              <a:t>flow statements, however, break up the flow of execution by employing decision making, looping, and branching, enabling your program to conditionally execute particular blocks of code</a:t>
            </a:r>
            <a:r>
              <a:rPr lang="en-US" sz="3600" dirty="0" smtClean="0"/>
              <a:t>.</a:t>
            </a:r>
          </a:p>
          <a:p>
            <a:pPr marL="571500" indent="-571500" algn="just">
              <a:buFont typeface="Arial" panose="020B0604020202020204" pitchFamily="34" charset="0"/>
              <a:buChar char="•"/>
            </a:pPr>
            <a:r>
              <a:rPr lang="en-US" sz="3600" dirty="0" smtClean="0"/>
              <a:t>The following are control flow constructs available in Java:</a:t>
            </a:r>
          </a:p>
          <a:p>
            <a:pPr marL="1779783" lvl="1" indent="-571500" algn="just">
              <a:buFont typeface="Arial" panose="020B0604020202020204" pitchFamily="34" charset="0"/>
              <a:buChar char="•"/>
            </a:pPr>
            <a:r>
              <a:rPr lang="en-US" sz="3600" dirty="0" smtClean="0"/>
              <a:t>Decision-making </a:t>
            </a:r>
            <a:r>
              <a:rPr lang="en-US" sz="3600" dirty="0"/>
              <a:t>statements</a:t>
            </a:r>
            <a:endParaRPr lang="en-US" sz="3600" dirty="0" smtClean="0"/>
          </a:p>
          <a:p>
            <a:pPr marL="2988081" lvl="2" indent="-571500" algn="just">
              <a:buFont typeface="Arial" panose="020B0604020202020204" pitchFamily="34" charset="0"/>
              <a:buChar char="•"/>
            </a:pPr>
            <a:r>
              <a:rPr lang="en-US" sz="3600" dirty="0" smtClean="0"/>
              <a:t>if-then</a:t>
            </a:r>
          </a:p>
          <a:p>
            <a:pPr marL="2988081" lvl="2" indent="-571500" algn="just">
              <a:buFont typeface="Arial" panose="020B0604020202020204" pitchFamily="34" charset="0"/>
              <a:buChar char="•"/>
            </a:pPr>
            <a:r>
              <a:rPr lang="en-US" sz="3600" dirty="0"/>
              <a:t>i</a:t>
            </a:r>
            <a:r>
              <a:rPr lang="en-US" sz="3600" dirty="0" smtClean="0"/>
              <a:t>f-then-else</a:t>
            </a:r>
          </a:p>
          <a:p>
            <a:pPr marL="2988081" lvl="2" indent="-571500" algn="just">
              <a:buFont typeface="Arial" panose="020B0604020202020204" pitchFamily="34" charset="0"/>
              <a:buChar char="•"/>
            </a:pPr>
            <a:r>
              <a:rPr lang="en-US" sz="3600" dirty="0"/>
              <a:t>i</a:t>
            </a:r>
            <a:r>
              <a:rPr lang="en-US" sz="3600" dirty="0" smtClean="0"/>
              <a:t>f-then-else-if-then-else</a:t>
            </a:r>
          </a:p>
          <a:p>
            <a:pPr marL="2988081" lvl="2" indent="-571500" algn="just">
              <a:buFont typeface="Arial" panose="020B0604020202020204" pitchFamily="34" charset="0"/>
              <a:buChar char="•"/>
            </a:pPr>
            <a:r>
              <a:rPr lang="en-US" sz="3600" dirty="0" smtClean="0"/>
              <a:t>switch</a:t>
            </a:r>
          </a:p>
          <a:p>
            <a:pPr marL="1779783" lvl="1" indent="-571500" algn="just">
              <a:buFont typeface="Arial" panose="020B0604020202020204" pitchFamily="34" charset="0"/>
              <a:buChar char="•"/>
            </a:pPr>
            <a:r>
              <a:rPr lang="en-US" sz="3600" dirty="0" smtClean="0"/>
              <a:t>Looping statements:</a:t>
            </a:r>
          </a:p>
          <a:p>
            <a:pPr marL="2988081" lvl="2" indent="-571500" algn="just">
              <a:buFont typeface="Arial" panose="020B0604020202020204" pitchFamily="34" charset="0"/>
              <a:buChar char="•"/>
            </a:pPr>
            <a:r>
              <a:rPr lang="en-US" sz="3600" dirty="0"/>
              <a:t>f</a:t>
            </a:r>
            <a:r>
              <a:rPr lang="en-US" sz="3600" dirty="0" smtClean="0"/>
              <a:t>or</a:t>
            </a:r>
          </a:p>
          <a:p>
            <a:pPr marL="2988081" lvl="2" indent="-571500" algn="just">
              <a:buFont typeface="Arial" panose="020B0604020202020204" pitchFamily="34" charset="0"/>
              <a:buChar char="•"/>
            </a:pPr>
            <a:r>
              <a:rPr lang="en-US" sz="3600" dirty="0" smtClean="0"/>
              <a:t>while</a:t>
            </a:r>
          </a:p>
          <a:p>
            <a:pPr marL="2988081" lvl="2" indent="-571500" algn="just">
              <a:buFont typeface="Arial" panose="020B0604020202020204" pitchFamily="34" charset="0"/>
              <a:buChar char="•"/>
            </a:pPr>
            <a:r>
              <a:rPr lang="en-US" sz="3600" dirty="0" smtClean="0"/>
              <a:t>do-while</a:t>
            </a:r>
          </a:p>
          <a:p>
            <a:pPr marL="1779783" lvl="1" indent="-571500" algn="just">
              <a:buFont typeface="Arial" panose="020B0604020202020204" pitchFamily="34" charset="0"/>
              <a:buChar char="•"/>
            </a:pPr>
            <a:r>
              <a:rPr lang="en-IN" sz="3600" dirty="0" smtClean="0"/>
              <a:t>Branching statements:</a:t>
            </a:r>
          </a:p>
          <a:p>
            <a:pPr marL="2988081" lvl="2" indent="-571500" algn="just">
              <a:buFont typeface="Arial" panose="020B0604020202020204" pitchFamily="34" charset="0"/>
              <a:buChar char="•"/>
            </a:pPr>
            <a:r>
              <a:rPr lang="en-IN" sz="3600" dirty="0"/>
              <a:t>b</a:t>
            </a:r>
            <a:r>
              <a:rPr lang="en-IN" sz="3600" dirty="0" smtClean="0"/>
              <a:t>reak</a:t>
            </a:r>
          </a:p>
          <a:p>
            <a:pPr marL="2988081" lvl="2" indent="-571500" algn="just">
              <a:buFont typeface="Arial" panose="020B0604020202020204" pitchFamily="34" charset="0"/>
              <a:buChar char="•"/>
            </a:pPr>
            <a:r>
              <a:rPr lang="en-IN" sz="3600" dirty="0"/>
              <a:t>c</a:t>
            </a:r>
            <a:r>
              <a:rPr lang="en-IN" sz="3600" dirty="0" smtClean="0"/>
              <a:t>ontinue</a:t>
            </a:r>
          </a:p>
          <a:p>
            <a:pPr marL="2988081" lvl="2" indent="-571500" algn="just">
              <a:buFont typeface="Arial" panose="020B0604020202020204" pitchFamily="34" charset="0"/>
              <a:buChar char="•"/>
            </a:pPr>
            <a:r>
              <a:rPr lang="en-IN" sz="3600" dirty="0" smtClean="0"/>
              <a:t>return</a:t>
            </a:r>
          </a:p>
        </p:txBody>
      </p:sp>
      <p:cxnSp>
        <p:nvCxnSpPr>
          <p:cNvPr id="4" name="10 Conector recto"/>
          <p:cNvCxnSpPr/>
          <p:nvPr/>
        </p:nvCxnSpPr>
        <p:spPr>
          <a:xfrm flipV="1">
            <a:off x="1886648" y="2181114"/>
            <a:ext cx="8685966" cy="421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25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Decision Making Statements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79657" y="2855786"/>
            <a:ext cx="19757196" cy="10002738"/>
          </a:xfrm>
          <a:prstGeom prst="rect">
            <a:avLst/>
          </a:prstGeom>
          <a:noFill/>
        </p:spPr>
        <p:txBody>
          <a:bodyPr wrap="square" rtlCol="0">
            <a:spAutoFit/>
          </a:bodyPr>
          <a:lstStyle/>
          <a:p>
            <a:pPr marL="571500" indent="-571500" algn="just">
              <a:buFont typeface="Arial" panose="020B0604020202020204" pitchFamily="34" charset="0"/>
              <a:buChar char="•"/>
            </a:pPr>
            <a:r>
              <a:rPr lang="en-US" sz="3400" dirty="0"/>
              <a:t>The if-then Statement: The if-then statement is the most basic of all the control flow statements. It tells your program to execute a certain section of code only if a particular test evaluates to true</a:t>
            </a:r>
            <a:r>
              <a:rPr lang="en-US" sz="3400" dirty="0" smtClean="0"/>
              <a:t>.</a:t>
            </a:r>
          </a:p>
          <a:p>
            <a:pPr marL="571500" indent="-571500" algn="just">
              <a:buFont typeface="Arial" panose="020B0604020202020204" pitchFamily="34" charset="0"/>
              <a:buChar char="•"/>
            </a:pPr>
            <a:r>
              <a:rPr lang="en-US" sz="3400" dirty="0"/>
              <a:t>The if-then-else Statement: The if-then-else statement provides a secondary path of execution when an "if" clause evaluates to false</a:t>
            </a:r>
            <a:r>
              <a:rPr lang="en-US" sz="3400" dirty="0" smtClean="0"/>
              <a:t>.</a:t>
            </a:r>
          </a:p>
          <a:p>
            <a:pPr marL="571500" indent="-571500" algn="just">
              <a:buFont typeface="Arial" panose="020B0604020202020204" pitchFamily="34" charset="0"/>
              <a:buChar char="•"/>
            </a:pPr>
            <a:r>
              <a:rPr lang="en-US" sz="3400" dirty="0" smtClean="0"/>
              <a:t>The if-then-else-if-then-else: This is useful when you have multiple decision branches that can stem out in your application logic, if-then-else statements are ideal when you have a binary decision tree but when the decision tree has more than one choice then you can use if-then-else-if-then-else construct.</a:t>
            </a:r>
          </a:p>
          <a:p>
            <a:pPr marL="571500" indent="-571500" algn="just">
              <a:buFont typeface="Arial" panose="020B0604020202020204" pitchFamily="34" charset="0"/>
              <a:buChar char="•"/>
            </a:pPr>
            <a:r>
              <a:rPr lang="en-US" sz="3400" dirty="0"/>
              <a:t>The switch Statement: Unlike if-then and if-then-else statements, the switch statement can have a number of possible execution paths. A switch works with the byte, short, char, and </a:t>
            </a:r>
            <a:r>
              <a:rPr lang="en-US" sz="3400" dirty="0" err="1"/>
              <a:t>int</a:t>
            </a:r>
            <a:r>
              <a:rPr lang="en-US" sz="3400" dirty="0"/>
              <a:t> primitive data types. It also works with enumerated types (discussed </a:t>
            </a:r>
            <a:r>
              <a:rPr lang="en-US" sz="3400" dirty="0" smtClean="0"/>
              <a:t>later in the course), </a:t>
            </a:r>
            <a:r>
              <a:rPr lang="en-US" sz="3400" dirty="0"/>
              <a:t>the String class, and a few special classes that wrap certain primitive types: Character, Byte, Short, and </a:t>
            </a:r>
            <a:r>
              <a:rPr lang="en-US" sz="3400" dirty="0" smtClean="0"/>
              <a:t>Integer.</a:t>
            </a:r>
          </a:p>
          <a:p>
            <a:pPr marL="1779783" lvl="1" indent="-571500" algn="just">
              <a:buFont typeface="Arial" panose="020B0604020202020204" pitchFamily="34" charset="0"/>
              <a:buChar char="•"/>
            </a:pPr>
            <a:r>
              <a:rPr lang="en-US" sz="3000" dirty="0"/>
              <a:t>Deciding whether to use if-then-else statements or a switch statement is based on readability and the expression that the statement is testing. An if-then-else statement can test expressions based on ranges of values or conditions, whereas a switch statement tests expressions based only on a single integer, enumerated value, or String object</a:t>
            </a:r>
            <a:r>
              <a:rPr lang="en-US" sz="3000" dirty="0" smtClean="0"/>
              <a:t>.</a:t>
            </a:r>
          </a:p>
          <a:p>
            <a:pPr marL="1779783" lvl="1" indent="-571500" algn="just">
              <a:buFont typeface="Arial" panose="020B0604020202020204" pitchFamily="34" charset="0"/>
              <a:buChar char="•"/>
            </a:pPr>
            <a:r>
              <a:rPr lang="en-US" sz="3000" dirty="0"/>
              <a:t>Another point of interest is the break statement. Each break statement terminates the enclosing switch statement. Control flow continues with the first statement following the switch block. The break statements are necessary because without them, statements in switch blocks fall through: All statements after the matching case label are executed in sequence, regardless of the expression of subsequent case labels, until a break statement is encountered.</a:t>
            </a:r>
            <a:endParaRPr lang="en-IN" sz="3000" dirty="0" smtClean="0"/>
          </a:p>
        </p:txBody>
      </p:sp>
      <p:cxnSp>
        <p:nvCxnSpPr>
          <p:cNvPr id="4" name="10 Conector recto"/>
          <p:cNvCxnSpPr/>
          <p:nvPr/>
        </p:nvCxnSpPr>
        <p:spPr>
          <a:xfrm flipV="1">
            <a:off x="1886648" y="2174777"/>
            <a:ext cx="9991111" cy="4850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Loop Statements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79657" y="2855786"/>
            <a:ext cx="19757196" cy="7725192"/>
          </a:xfrm>
          <a:prstGeom prst="rect">
            <a:avLst/>
          </a:prstGeom>
          <a:noFill/>
        </p:spPr>
        <p:txBody>
          <a:bodyPr wrap="square" rtlCol="0">
            <a:spAutoFit/>
          </a:bodyPr>
          <a:lstStyle/>
          <a:p>
            <a:pPr marL="571500" indent="-571500" algn="just">
              <a:buFont typeface="Arial" panose="020B0604020202020204" pitchFamily="34" charset="0"/>
              <a:buChar char="•"/>
            </a:pPr>
            <a:r>
              <a:rPr lang="en-US" sz="3400" dirty="0"/>
              <a:t>The while statement: The while statement continually executes a block of statements while a particular condition is true. The while statement evaluates expression, which must return a </a:t>
            </a:r>
            <a:r>
              <a:rPr lang="en-US" sz="3400" dirty="0" err="1"/>
              <a:t>boolean</a:t>
            </a:r>
            <a:r>
              <a:rPr lang="en-US" sz="3400" dirty="0"/>
              <a:t> value. If the expression evaluates to true, the while statement executes the statement(s) in the while block. The while statement continues testing the expression and executing its block until the expression evaluates to false</a:t>
            </a:r>
            <a:r>
              <a:rPr lang="en-US" sz="3400" dirty="0" smtClean="0"/>
              <a:t>.</a:t>
            </a:r>
          </a:p>
          <a:p>
            <a:pPr marL="571500" indent="-571500" algn="just">
              <a:buFont typeface="Arial" panose="020B0604020202020204" pitchFamily="34" charset="0"/>
              <a:buChar char="•"/>
            </a:pPr>
            <a:r>
              <a:rPr lang="en-US" sz="3000" dirty="0" smtClean="0"/>
              <a:t>The do-while statement: The </a:t>
            </a:r>
            <a:r>
              <a:rPr lang="en-US" sz="3000" dirty="0"/>
              <a:t>difference between do-while and while is that do-while evaluates its expression at the bottom of the loop instead of the top. Therefore, the statements within the do block are always executed at least </a:t>
            </a:r>
            <a:r>
              <a:rPr lang="en-US" sz="3000" dirty="0" smtClean="0"/>
              <a:t>once</a:t>
            </a:r>
          </a:p>
          <a:p>
            <a:pPr marL="571500" indent="-571500" algn="just">
              <a:buFont typeface="Arial" panose="020B0604020202020204" pitchFamily="34" charset="0"/>
              <a:buChar char="•"/>
            </a:pPr>
            <a:r>
              <a:rPr lang="en-US" sz="3000" dirty="0"/>
              <a:t>The for Statement: The for statement provides a compact way to iterate over a range of values. Programmers often refer to it as the "for loop" because of the way in which it repeatedly loops until a particular condition is satisfied. </a:t>
            </a:r>
            <a:endParaRPr lang="en-US" sz="3000" dirty="0" smtClean="0"/>
          </a:p>
          <a:p>
            <a:pPr marL="1779783" lvl="1" indent="-571500" algn="just">
              <a:buFont typeface="Arial" panose="020B0604020202020204" pitchFamily="34" charset="0"/>
              <a:buChar char="•"/>
            </a:pPr>
            <a:r>
              <a:rPr lang="en-US" sz="3000" dirty="0"/>
              <a:t>When using this version of the for statement, keep in mind that</a:t>
            </a:r>
            <a:r>
              <a:rPr lang="en-US" sz="3000" dirty="0" smtClean="0"/>
              <a:t>:</a:t>
            </a:r>
          </a:p>
          <a:p>
            <a:pPr marL="2988081" lvl="2" indent="-571500" algn="just">
              <a:buFont typeface="Arial" panose="020B0604020202020204" pitchFamily="34" charset="0"/>
              <a:buChar char="•"/>
            </a:pPr>
            <a:r>
              <a:rPr lang="en-US" sz="3000" dirty="0"/>
              <a:t>The initialization expression initializes the loop; it's executed once, as the loop begins</a:t>
            </a:r>
            <a:r>
              <a:rPr lang="en-US" sz="3000" dirty="0" smtClean="0"/>
              <a:t>.</a:t>
            </a:r>
          </a:p>
          <a:p>
            <a:pPr marL="2988081" lvl="2" indent="-571500" algn="just">
              <a:buFont typeface="Arial" panose="020B0604020202020204" pitchFamily="34" charset="0"/>
              <a:buChar char="•"/>
            </a:pPr>
            <a:r>
              <a:rPr lang="en-US" sz="3000" dirty="0"/>
              <a:t>When the termination expression evaluates to false, the loop terminates</a:t>
            </a:r>
            <a:r>
              <a:rPr lang="en-US" sz="3000" dirty="0" smtClean="0"/>
              <a:t>.</a:t>
            </a:r>
          </a:p>
          <a:p>
            <a:pPr marL="2988081" lvl="2" indent="-571500" algn="just">
              <a:buFont typeface="Arial" panose="020B0604020202020204" pitchFamily="34" charset="0"/>
              <a:buChar char="•"/>
            </a:pPr>
            <a:r>
              <a:rPr lang="en-US" sz="3000" dirty="0" smtClean="0"/>
              <a:t>The </a:t>
            </a:r>
            <a:r>
              <a:rPr lang="en-US" sz="3000" dirty="0"/>
              <a:t>increment expression is invoked after each iteration through the loop; it is perfectly acceptable for this expression to increment or decrement a value</a:t>
            </a:r>
            <a:r>
              <a:rPr lang="en-US" sz="3000" dirty="0" smtClean="0"/>
              <a:t>.</a:t>
            </a:r>
          </a:p>
          <a:p>
            <a:pPr marL="571500" indent="-571500" algn="just">
              <a:buFont typeface="Arial" panose="020B0604020202020204" pitchFamily="34" charset="0"/>
              <a:buChar char="•"/>
            </a:pPr>
            <a:r>
              <a:rPr lang="en-US" sz="3000" dirty="0"/>
              <a:t>The enhanced for loop: The for statement also has another form designed for iteration through Collections and arrays This form is sometimes referred to as the enhanced for statement, and can be used to make your loops more compact and easy to read.</a:t>
            </a:r>
            <a:endParaRPr lang="en-IN" sz="3000" dirty="0" smtClean="0"/>
          </a:p>
        </p:txBody>
      </p:sp>
      <p:cxnSp>
        <p:nvCxnSpPr>
          <p:cNvPr id="4" name="10 Conector recto"/>
          <p:cNvCxnSpPr/>
          <p:nvPr/>
        </p:nvCxnSpPr>
        <p:spPr>
          <a:xfrm flipV="1">
            <a:off x="1886648" y="2194224"/>
            <a:ext cx="5985666" cy="29063"/>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8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Branching Statements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79657" y="2855786"/>
            <a:ext cx="19757196" cy="5878532"/>
          </a:xfrm>
          <a:prstGeom prst="rect">
            <a:avLst/>
          </a:prstGeom>
          <a:noFill/>
        </p:spPr>
        <p:txBody>
          <a:bodyPr wrap="square" rtlCol="0">
            <a:spAutoFit/>
          </a:bodyPr>
          <a:lstStyle/>
          <a:p>
            <a:pPr marL="571500" indent="-571500" algn="just">
              <a:buFont typeface="Arial" panose="020B0604020202020204" pitchFamily="34" charset="0"/>
              <a:buChar char="•"/>
            </a:pPr>
            <a:r>
              <a:rPr lang="en-US" sz="3400" dirty="0"/>
              <a:t>The break Statement: </a:t>
            </a:r>
            <a:r>
              <a:rPr lang="en-US" sz="3400" dirty="0" smtClean="0"/>
              <a:t>The </a:t>
            </a:r>
            <a:r>
              <a:rPr lang="en-US" sz="3400" dirty="0"/>
              <a:t>break statement has two forms: labeled and unlabeled. You saw the unlabeled form in the previous discussion of the switch statement. You can also use an unlabeled break to terminate a for, while, or do-while loop. An unlabeled break statement terminates the innermost switch, for, while, or do-while statement, but a labeled break terminates an outer statement.</a:t>
            </a:r>
            <a:endParaRPr lang="en-US" sz="3400" dirty="0" smtClean="0"/>
          </a:p>
          <a:p>
            <a:pPr marL="571500" indent="-571500" algn="just">
              <a:buFont typeface="Arial" panose="020B0604020202020204" pitchFamily="34" charset="0"/>
              <a:buChar char="•"/>
            </a:pPr>
            <a:r>
              <a:rPr lang="en-US" sz="3000" dirty="0"/>
              <a:t>The continue Statement: The continue statement skips the current iteration of a for, while , or do-while loop. The unlabeled form skips to the end of the innermost loop's body and evaluates the </a:t>
            </a:r>
            <a:r>
              <a:rPr lang="en-US" sz="3000" dirty="0" err="1"/>
              <a:t>boolean</a:t>
            </a:r>
            <a:r>
              <a:rPr lang="en-US" sz="3000" dirty="0"/>
              <a:t> expression that controls the loop. A labeled continue statement skips the current iteration of an outer loop marked with the given label</a:t>
            </a:r>
            <a:r>
              <a:rPr lang="en-US" sz="3000" dirty="0" smtClean="0"/>
              <a:t>.</a:t>
            </a:r>
          </a:p>
          <a:p>
            <a:pPr marL="571500" indent="-571500" algn="just">
              <a:buFont typeface="Arial" panose="020B0604020202020204" pitchFamily="34" charset="0"/>
              <a:buChar char="•"/>
            </a:pPr>
            <a:r>
              <a:rPr lang="en-US" sz="3000" dirty="0"/>
              <a:t>The return Statement: The last of the branching statements is the return statement. The return statement exits from the current method, and control flow returns to where the method was invoked. The return statement has two forms: one that returns a value, and one that doesn't. To return a value, simply put the value (or an expression that calculates the value) after the return </a:t>
            </a:r>
            <a:r>
              <a:rPr lang="en-US" sz="3000" dirty="0" smtClean="0"/>
              <a:t>keyword. The </a:t>
            </a:r>
            <a:r>
              <a:rPr lang="en-US" sz="3000" dirty="0"/>
              <a:t>data type of the returned value must match the type of the method's declared return value. When a method is declared void, use the form of return that doesn't return a value.</a:t>
            </a:r>
            <a:endParaRPr lang="en-IN" sz="3000" dirty="0" smtClean="0"/>
          </a:p>
        </p:txBody>
      </p:sp>
      <p:cxnSp>
        <p:nvCxnSpPr>
          <p:cNvPr id="4" name="10 Conector recto"/>
          <p:cNvCxnSpPr/>
          <p:nvPr/>
        </p:nvCxnSpPr>
        <p:spPr>
          <a:xfrm flipV="1">
            <a:off x="1886648" y="2185702"/>
            <a:ext cx="7740861" cy="3758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03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09201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Examples: </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2</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78274"/>
            <a:ext cx="720080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01683" y="3573429"/>
            <a:ext cx="18677075"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COREJ1-Chapter2 </a:t>
            </a:r>
            <a:r>
              <a:rPr lang="en-US" sz="3600" dirty="0"/>
              <a:t>at </a:t>
            </a:r>
            <a:r>
              <a:rPr lang="en-US" sz="3600" dirty="0">
                <a:hlinkClick r:id="rId3"/>
              </a:rPr>
              <a:t>https://</a:t>
            </a:r>
            <a:r>
              <a:rPr lang="en-US" sz="3600" dirty="0" smtClean="0">
                <a:hlinkClick r:id="rId3"/>
              </a:rPr>
              <a:t>github.com/CompleteJavaTraining/JavaEssentials/tree/master/Code/COREJ1-Chapter2</a:t>
            </a:r>
            <a:r>
              <a:rPr lang="en-US" sz="3600" dirty="0" smtClean="0"/>
              <a:t> </a:t>
            </a:r>
            <a:endParaRPr lang="en-IN" sz="3600" dirty="0" smtClean="0"/>
          </a:p>
        </p:txBody>
      </p:sp>
      <p:grpSp>
        <p:nvGrpSpPr>
          <p:cNvPr id="24" name="Group 23"/>
          <p:cNvGrpSpPr/>
          <p:nvPr/>
        </p:nvGrpSpPr>
        <p:grpSpPr>
          <a:xfrm>
            <a:off x="8264930" y="5778674"/>
            <a:ext cx="6550580" cy="5741861"/>
            <a:chOff x="9222464" y="6003699"/>
            <a:chExt cx="6550580" cy="5741861"/>
          </a:xfrm>
        </p:grpSpPr>
        <p:sp>
          <p:nvSpPr>
            <p:cNvPr id="25"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6"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7"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8" name="6 Grupo"/>
            <p:cNvGrpSpPr/>
            <p:nvPr/>
          </p:nvGrpSpPr>
          <p:grpSpPr>
            <a:xfrm>
              <a:off x="11304165" y="7009649"/>
              <a:ext cx="4468879" cy="4735911"/>
              <a:chOff x="11304165" y="7543430"/>
              <a:chExt cx="4468879" cy="4735911"/>
            </a:xfrm>
          </p:grpSpPr>
          <p:grpSp>
            <p:nvGrpSpPr>
              <p:cNvPr id="29" name="Grupo 22"/>
              <p:cNvGrpSpPr/>
              <p:nvPr/>
            </p:nvGrpSpPr>
            <p:grpSpPr>
              <a:xfrm rot="19018150">
                <a:off x="11304165" y="7543430"/>
                <a:ext cx="4468879" cy="449612"/>
                <a:chOff x="12782936" y="6138159"/>
                <a:chExt cx="4925957" cy="495602"/>
              </a:xfrm>
            </p:grpSpPr>
            <p:sp>
              <p:nvSpPr>
                <p:cNvPr id="31"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2"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3"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4"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5"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6"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7"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30"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1610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3691596"/>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Java Access Modifiers</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Package declaration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Accessibility modifiers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Simple Imports &amp; Static Imports</a:t>
            </a:r>
          </a:p>
          <a:p>
            <a:pPr marL="4310678" lvl="3" indent="-685800">
              <a:buFont typeface="Wingdings" panose="05000000000000000000" pitchFamily="2" charset="2"/>
              <a:buChar char="ü"/>
            </a:pPr>
            <a:r>
              <a:rPr lang="en-US" sz="3600">
                <a:ea typeface="Open Sans" panose="020B0606030504020204" pitchFamily="34" charset="0"/>
                <a:cs typeface="Open Sans" panose="020B0606030504020204" pitchFamily="34" charset="0"/>
              </a:rPr>
              <a:t>Java Programming </a:t>
            </a:r>
            <a:r>
              <a:rPr lang="en-US" sz="3600" smtClean="0">
                <a:ea typeface="Open Sans" panose="020B0606030504020204" pitchFamily="34" charset="0"/>
                <a:cs typeface="Open Sans" panose="020B0606030504020204" pitchFamily="34" charset="0"/>
              </a:rPr>
              <a:t>Structures</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7569581"/>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Language keywords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Naming rules and conventions for identifiers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Data types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Building blocks of a program (variables, methods and objects)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Objects and classes.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Arithmetic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Increment or Decrement Operator</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Relational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Equality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Logical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Short-circuit(or conditional)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Ternary operator</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Assignment Operators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Type Casting</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Selection Statements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Iteration Statements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Transfer Statements</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20</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A program is made up of</a:t>
            </a:r>
            <a:r>
              <a:rPr lang="mr-IN" sz="66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Variable: named instance of memory reserved for a specific type of data, e.g. </a:t>
            </a:r>
            <a:r>
              <a:rPr lang="en-IN" sz="3600" dirty="0" err="1" smtClean="0"/>
              <a:t>int</a:t>
            </a:r>
            <a:r>
              <a:rPr lang="en-IN" sz="3600" dirty="0" smtClean="0"/>
              <a:t> age </a:t>
            </a:r>
            <a:r>
              <a:rPr lang="mr-IN" sz="3600" dirty="0" smtClean="0"/>
              <a:t>–</a:t>
            </a:r>
            <a:r>
              <a:rPr lang="en-IN" sz="3600" dirty="0" smtClean="0"/>
              <a:t> here age is the name of memory area reserved for storing an </a:t>
            </a:r>
            <a:r>
              <a:rPr lang="en-IN" sz="3600" dirty="0" err="1" smtClean="0"/>
              <a:t>int</a:t>
            </a:r>
            <a:r>
              <a:rPr lang="en-IN" sz="3600" dirty="0" smtClean="0"/>
              <a:t> (32 bit integer value).</a:t>
            </a:r>
          </a:p>
          <a:p>
            <a:pPr marL="571500" indent="-571500" algn="just">
              <a:buFont typeface="Arial" panose="020B0604020202020204" pitchFamily="34" charset="0"/>
              <a:buChar char="•"/>
            </a:pPr>
            <a:r>
              <a:rPr lang="en-IN" sz="3600" dirty="0" smtClean="0"/>
              <a:t>Constant: name for a memory location reserved for storing values that would not change during the execution of the program.</a:t>
            </a:r>
          </a:p>
          <a:p>
            <a:pPr marL="571500" indent="-571500" algn="just">
              <a:buFont typeface="Arial" panose="020B0604020202020204" pitchFamily="34" charset="0"/>
              <a:buChar char="•"/>
            </a:pPr>
            <a:r>
              <a:rPr lang="en-IN" sz="3600" dirty="0" smtClean="0"/>
              <a:t>Operator: symbol/word or sign that indicates an instruction to do something on it’s operand/s.</a:t>
            </a:r>
          </a:p>
          <a:p>
            <a:pPr marL="571500" indent="-571500" algn="just">
              <a:buFont typeface="Arial" panose="020B0604020202020204" pitchFamily="34" charset="0"/>
              <a:buChar char="•"/>
            </a:pPr>
            <a:r>
              <a:rPr lang="en-IN" sz="3600" dirty="0" smtClean="0"/>
              <a:t>Expression: </a:t>
            </a:r>
            <a:r>
              <a:rPr lang="en-IN" sz="3600" dirty="0"/>
              <a:t>piece of code that produces a value </a:t>
            </a:r>
            <a:r>
              <a:rPr lang="mr-IN" sz="3600" dirty="0"/>
              <a:t>–</a:t>
            </a:r>
            <a:r>
              <a:rPr lang="en-IN" sz="3600" dirty="0"/>
              <a:t> e.g</a:t>
            </a:r>
            <a:r>
              <a:rPr lang="en-IN" sz="3600" dirty="0" smtClean="0"/>
              <a:t>. 10 or 4 + 5 or a * b or 10==10</a:t>
            </a:r>
            <a:endParaRPr lang="en-IN" sz="3600" dirty="0"/>
          </a:p>
          <a:p>
            <a:pPr marL="571500" indent="-571500" algn="just">
              <a:buFont typeface="Arial" panose="020B0604020202020204" pitchFamily="34" charset="0"/>
              <a:buChar char="•"/>
            </a:pPr>
            <a:r>
              <a:rPr lang="en-IN" sz="3600" dirty="0" smtClean="0"/>
              <a:t>Statement: complete line/piece of code of code that does something</a:t>
            </a:r>
          </a:p>
          <a:p>
            <a:pPr marL="1779783" lvl="1" indent="-571500" algn="just">
              <a:buFont typeface="Arial" panose="020B0604020202020204" pitchFamily="34" charset="0"/>
              <a:buChar char="•"/>
            </a:pPr>
            <a:r>
              <a:rPr lang="en-IN" sz="3600" dirty="0" smtClean="0"/>
              <a:t>e.g. </a:t>
            </a:r>
            <a:r>
              <a:rPr lang="en-IN" sz="3600" dirty="0" err="1" smtClean="0"/>
              <a:t>int</a:t>
            </a:r>
            <a:r>
              <a:rPr lang="en-IN" sz="3600" dirty="0" smtClean="0"/>
              <a:t> </a:t>
            </a:r>
            <a:r>
              <a:rPr lang="en-IN" sz="3600" dirty="0" err="1" smtClean="0"/>
              <a:t>totalValue</a:t>
            </a:r>
            <a:r>
              <a:rPr lang="en-IN" sz="3600" dirty="0" smtClean="0"/>
              <a:t> = price * </a:t>
            </a:r>
            <a:r>
              <a:rPr lang="en-IN" sz="3600" dirty="0" err="1" smtClean="0"/>
              <a:t>unitValue</a:t>
            </a:r>
            <a:r>
              <a:rPr lang="en-IN" sz="3600" dirty="0"/>
              <a:t>;</a:t>
            </a:r>
            <a:r>
              <a:rPr lang="en-IN" sz="3600" dirty="0" smtClean="0"/>
              <a:t> this statement calculates the total price for all items in an order and stores the result in an integer variable (NOTE: price and </a:t>
            </a:r>
            <a:r>
              <a:rPr lang="en-IN" sz="3600" dirty="0" err="1" smtClean="0"/>
              <a:t>unitValue</a:t>
            </a:r>
            <a:r>
              <a:rPr lang="en-IN" sz="3600" dirty="0" smtClean="0"/>
              <a:t> are variables which can have different values at runtime).</a:t>
            </a:r>
          </a:p>
          <a:p>
            <a:pPr marL="571500" indent="-571500" algn="just">
              <a:buFont typeface="Arial" panose="020B0604020202020204" pitchFamily="34" charset="0"/>
              <a:buChar char="•"/>
            </a:pPr>
            <a:r>
              <a:rPr lang="en-IN" sz="3600" dirty="0" smtClean="0"/>
              <a:t>Conditional: constructs to validate conditions to branch execution flow.</a:t>
            </a:r>
          </a:p>
          <a:p>
            <a:pPr marL="1779783" lvl="1" indent="-571500" algn="just">
              <a:buFont typeface="Arial" panose="020B0604020202020204" pitchFamily="34" charset="0"/>
              <a:buChar char="•"/>
            </a:pPr>
            <a:r>
              <a:rPr lang="en-IN" sz="3600" dirty="0" smtClean="0"/>
              <a:t>e.g. </a:t>
            </a:r>
            <a:r>
              <a:rPr lang="en-IN" sz="3600" i="1" dirty="0" smtClean="0"/>
              <a:t>if (age&lt;18) </a:t>
            </a:r>
            <a:r>
              <a:rPr lang="en-IN" sz="3600" i="1" dirty="0" err="1" smtClean="0"/>
              <a:t>System.out.println</a:t>
            </a:r>
            <a:r>
              <a:rPr lang="en-IN" sz="3600" i="1" dirty="0" smtClean="0"/>
              <a:t>(“You are a Minor);</a:t>
            </a:r>
            <a:r>
              <a:rPr lang="en-IN" sz="3600" dirty="0" smtClean="0"/>
              <a:t> this code snippet performs check on the value of the age and if the age is less than 18 it prints a message “You are a minor”</a:t>
            </a:r>
          </a:p>
          <a:p>
            <a:pPr marL="571500" indent="-571500" algn="just">
              <a:buFont typeface="Arial" panose="020B0604020202020204" pitchFamily="34" charset="0"/>
              <a:buChar char="•"/>
            </a:pPr>
            <a:r>
              <a:rPr lang="en-IN" sz="3600" dirty="0" smtClean="0"/>
              <a:t>Loop: constructs for executing code </a:t>
            </a:r>
            <a:r>
              <a:rPr lang="en-IN" sz="3600" b="1" dirty="0" smtClean="0"/>
              <a:t>blocks</a:t>
            </a:r>
            <a:r>
              <a:rPr lang="en-IN" sz="3600" dirty="0" smtClean="0"/>
              <a:t> repetitively.</a:t>
            </a:r>
          </a:p>
          <a:p>
            <a:pPr marL="571500" indent="-571500" algn="just">
              <a:buFont typeface="Arial" panose="020B0604020202020204" pitchFamily="34" charset="0"/>
              <a:buChar char="•"/>
            </a:pPr>
            <a:r>
              <a:rPr lang="en-IN" sz="3600" dirty="0" smtClean="0"/>
              <a:t>Methods: a named block of code that might take input values and might return an output.</a:t>
            </a:r>
          </a:p>
        </p:txBody>
      </p:sp>
      <p:cxnSp>
        <p:nvCxnSpPr>
          <p:cNvPr id="4" name="10 Conector recto"/>
          <p:cNvCxnSpPr/>
          <p:nvPr/>
        </p:nvCxnSpPr>
        <p:spPr>
          <a:xfrm flipV="1">
            <a:off x="1886648" y="2178274"/>
            <a:ext cx="9271031" cy="450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62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Primitive Data Types</a:t>
            </a:r>
          </a:p>
        </p:txBody>
      </p:sp>
      <p:sp>
        <p:nvSpPr>
          <p:cNvPr id="3" name="TextBox 2"/>
          <p:cNvSpPr txBox="1"/>
          <p:nvPr/>
        </p:nvSpPr>
        <p:spPr>
          <a:xfrm>
            <a:off x="2201683" y="3573429"/>
            <a:ext cx="20522281" cy="10095071"/>
          </a:xfrm>
          <a:prstGeom prst="rect">
            <a:avLst/>
          </a:prstGeom>
          <a:noFill/>
        </p:spPr>
        <p:txBody>
          <a:bodyPr wrap="square" rtlCol="0">
            <a:spAutoFit/>
          </a:bodyPr>
          <a:lstStyle/>
          <a:p>
            <a:pPr marL="571500" indent="-571500" algn="just">
              <a:buFont typeface="Arial" panose="020B0604020202020204" pitchFamily="34" charset="0"/>
              <a:buChar char="•"/>
            </a:pPr>
            <a:r>
              <a:rPr lang="en-IN" sz="2600" dirty="0"/>
              <a:t>The Java programming language is statically-typed, which means that all variables must first be declared before they can be used. This involves stating the variable's type and </a:t>
            </a:r>
            <a:r>
              <a:rPr lang="en-IN" sz="2600" dirty="0" smtClean="0"/>
              <a:t>name.</a:t>
            </a:r>
          </a:p>
          <a:p>
            <a:pPr marL="571500" indent="-571500" algn="just">
              <a:buFont typeface="Arial" panose="020B0604020202020204" pitchFamily="34" charset="0"/>
              <a:buChar char="•"/>
            </a:pPr>
            <a:r>
              <a:rPr lang="en-IN" sz="2600" dirty="0"/>
              <a:t>A variable's data type determines the values it may contain, plus the operations that may be performed on it. In addition to </a:t>
            </a:r>
            <a:r>
              <a:rPr lang="en-IN" sz="2600" dirty="0" err="1"/>
              <a:t>int</a:t>
            </a:r>
            <a:r>
              <a:rPr lang="en-IN" sz="2600" dirty="0"/>
              <a:t>, the Java programming language supports seven other primitive data types. A primitive type is predefined by the language and is named by a reserved keyword. Primitive values do not share state with other primitive values. The eight primitive data types supported by the Java programming language are</a:t>
            </a:r>
            <a:r>
              <a:rPr lang="en-IN" sz="2600" dirty="0" smtClean="0"/>
              <a:t>:</a:t>
            </a:r>
          </a:p>
          <a:p>
            <a:pPr marL="1779783" lvl="1" indent="-571500" algn="just">
              <a:buFont typeface="Arial" panose="020B0604020202020204" pitchFamily="34" charset="0"/>
              <a:buChar char="•"/>
            </a:pPr>
            <a:r>
              <a:rPr lang="en-IN" sz="2600" dirty="0"/>
              <a:t>byte: The byte data type is an 8-bit signed two's complement integer. It has a minimum value of -128 and a maximum value of 127 (inclusive</a:t>
            </a:r>
            <a:r>
              <a:rPr lang="en-IN" sz="2600" dirty="0" smtClean="0"/>
              <a:t>).</a:t>
            </a:r>
          </a:p>
          <a:p>
            <a:pPr marL="1779783" lvl="1" indent="-571500" algn="just">
              <a:buFont typeface="Arial" panose="020B0604020202020204" pitchFamily="34" charset="0"/>
              <a:buChar char="•"/>
            </a:pPr>
            <a:r>
              <a:rPr lang="en-IN" sz="2600" dirty="0"/>
              <a:t>short: The short data type is a 16-bit signed two's complement integer. It has a minimum value of -32,768 and a maximum value of 32,767 (inclusive</a:t>
            </a:r>
            <a:r>
              <a:rPr lang="en-IN" sz="2600" dirty="0" smtClean="0"/>
              <a:t>).</a:t>
            </a:r>
          </a:p>
          <a:p>
            <a:pPr marL="1779783" lvl="1" indent="-571500" algn="just">
              <a:buFont typeface="Arial" panose="020B0604020202020204" pitchFamily="34" charset="0"/>
              <a:buChar char="•"/>
            </a:pPr>
            <a:r>
              <a:rPr lang="en-IN" sz="2600" dirty="0" err="1"/>
              <a:t>int</a:t>
            </a:r>
            <a:r>
              <a:rPr lang="en-IN" sz="2600" dirty="0"/>
              <a:t>: By default, the </a:t>
            </a:r>
            <a:r>
              <a:rPr lang="en-IN" sz="2600" dirty="0" err="1"/>
              <a:t>int</a:t>
            </a:r>
            <a:r>
              <a:rPr lang="en-IN" sz="2600" dirty="0"/>
              <a:t> data type is a 32-bit signed two's complement integer, which has a minimum value of -2</a:t>
            </a:r>
            <a:r>
              <a:rPr lang="en-IN" sz="2600" baseline="30000" dirty="0"/>
              <a:t>31</a:t>
            </a:r>
            <a:r>
              <a:rPr lang="en-IN" sz="2600" dirty="0"/>
              <a:t> and a maximum value of 2</a:t>
            </a:r>
            <a:r>
              <a:rPr lang="en-IN" sz="2600" baseline="30000" dirty="0"/>
              <a:t>31</a:t>
            </a:r>
            <a:r>
              <a:rPr lang="en-IN" sz="2600" dirty="0"/>
              <a:t>-1. In Java SE 8 and later, you can use the </a:t>
            </a:r>
            <a:r>
              <a:rPr lang="en-IN" sz="2600" dirty="0" err="1"/>
              <a:t>int</a:t>
            </a:r>
            <a:r>
              <a:rPr lang="en-IN" sz="2600" dirty="0"/>
              <a:t> data type to represent an unsigned 32-bit integer, which has a minimum value of 0 and a maximum value of 2</a:t>
            </a:r>
            <a:r>
              <a:rPr lang="en-IN" sz="2600" baseline="30000" dirty="0"/>
              <a:t>32</a:t>
            </a:r>
            <a:r>
              <a:rPr lang="en-IN" sz="2600" dirty="0"/>
              <a:t>-1</a:t>
            </a:r>
            <a:r>
              <a:rPr lang="en-IN" sz="2600" dirty="0" smtClean="0"/>
              <a:t>.</a:t>
            </a:r>
          </a:p>
          <a:p>
            <a:pPr marL="1779783" lvl="1" indent="-571500" algn="just">
              <a:buFont typeface="Arial" panose="020B0604020202020204" pitchFamily="34" charset="0"/>
              <a:buChar char="•"/>
            </a:pPr>
            <a:r>
              <a:rPr lang="en-IN" sz="2600" dirty="0"/>
              <a:t>long: The long data type is a 64-bit two's complement integer. The signed long has a minimum value of -263 and a maximum value of 2</a:t>
            </a:r>
            <a:r>
              <a:rPr lang="en-IN" sz="2600" baseline="30000" dirty="0"/>
              <a:t>63</a:t>
            </a:r>
            <a:r>
              <a:rPr lang="en-IN" sz="2600" dirty="0"/>
              <a:t>-1. In Java SE 8 and later, you can use the long data type to represent an unsigned 64-bit long, which has a minimum value of 0 and a maximum value of 2</a:t>
            </a:r>
            <a:r>
              <a:rPr lang="en-IN" sz="2600" baseline="30000" dirty="0"/>
              <a:t>64</a:t>
            </a:r>
            <a:r>
              <a:rPr lang="en-IN" sz="2600" dirty="0"/>
              <a:t>-1</a:t>
            </a:r>
            <a:r>
              <a:rPr lang="en-IN" sz="2600" dirty="0" smtClean="0"/>
              <a:t>.</a:t>
            </a:r>
          </a:p>
          <a:p>
            <a:pPr marL="1779783" lvl="1" indent="-571500" algn="just">
              <a:buFont typeface="Arial" panose="020B0604020202020204" pitchFamily="34" charset="0"/>
              <a:buChar char="•"/>
            </a:pPr>
            <a:r>
              <a:rPr lang="en-IN" sz="2600" dirty="0"/>
              <a:t>float: The float data type is a single-precision 32-bit IEEE 754 floating point. This data type should never be used for precise values, such as </a:t>
            </a:r>
            <a:r>
              <a:rPr lang="en-IN" sz="2600" dirty="0" smtClean="0"/>
              <a:t>currency </a:t>
            </a:r>
            <a:r>
              <a:rPr lang="mr-IN" sz="2600" dirty="0" smtClean="0"/>
              <a:t>–</a:t>
            </a:r>
            <a:r>
              <a:rPr lang="en-IN" sz="2600" dirty="0"/>
              <a:t> use </a:t>
            </a:r>
            <a:r>
              <a:rPr lang="en-IN" sz="2600" dirty="0" err="1" smtClean="0"/>
              <a:t>java.math.BigDecimal</a:t>
            </a:r>
            <a:r>
              <a:rPr lang="en-IN" sz="2600" dirty="0" smtClean="0"/>
              <a:t> instead.</a:t>
            </a:r>
            <a:endParaRPr lang="en-IN" sz="2600" dirty="0"/>
          </a:p>
          <a:p>
            <a:pPr marL="1779783" lvl="1" indent="-571500" algn="just">
              <a:buFont typeface="Arial" panose="020B0604020202020204" pitchFamily="34" charset="0"/>
              <a:buChar char="•"/>
            </a:pPr>
            <a:r>
              <a:rPr lang="en-IN" sz="2600" dirty="0"/>
              <a:t>double: The double data type is a double-precision 64-bit IEEE 754 floating point. </a:t>
            </a:r>
            <a:r>
              <a:rPr lang="en-IN" sz="2600" dirty="0" smtClean="0"/>
              <a:t>This </a:t>
            </a:r>
            <a:r>
              <a:rPr lang="en-IN" sz="2600" dirty="0"/>
              <a:t>data type should never be used for precise values, such as currency</a:t>
            </a:r>
            <a:r>
              <a:rPr lang="en-IN" sz="2600" dirty="0" smtClean="0"/>
              <a:t>.</a:t>
            </a:r>
          </a:p>
          <a:p>
            <a:pPr marL="1779783" lvl="1" indent="-571500" algn="just">
              <a:buFont typeface="Arial" panose="020B0604020202020204" pitchFamily="34" charset="0"/>
              <a:buChar char="•"/>
            </a:pPr>
            <a:r>
              <a:rPr lang="en-IN" sz="2600" dirty="0" err="1"/>
              <a:t>boolean</a:t>
            </a:r>
            <a:r>
              <a:rPr lang="en-IN" sz="2600" dirty="0"/>
              <a:t>: The </a:t>
            </a:r>
            <a:r>
              <a:rPr lang="en-IN" sz="2600" dirty="0" err="1"/>
              <a:t>boolean</a:t>
            </a:r>
            <a:r>
              <a:rPr lang="en-IN" sz="2600" dirty="0"/>
              <a:t> data type has only two possible values: true and false</a:t>
            </a:r>
            <a:r>
              <a:rPr lang="en-IN" sz="2600" dirty="0" smtClean="0"/>
              <a:t>.</a:t>
            </a:r>
          </a:p>
          <a:p>
            <a:pPr marL="1779783" lvl="1" indent="-571500" algn="just">
              <a:buFont typeface="Arial" panose="020B0604020202020204" pitchFamily="34" charset="0"/>
              <a:buChar char="•"/>
            </a:pPr>
            <a:r>
              <a:rPr lang="en-IN" sz="2600" dirty="0"/>
              <a:t>char: The char data type is a single 16-bit Unicode character. It has a minimum value of '\u0000' (or 0) and a maximum value of '\</a:t>
            </a:r>
            <a:r>
              <a:rPr lang="en-IN" sz="2600" dirty="0" err="1"/>
              <a:t>uffff</a:t>
            </a:r>
            <a:r>
              <a:rPr lang="en-IN" sz="2600" dirty="0"/>
              <a:t>' (or 65,535 inclusive).</a:t>
            </a:r>
            <a:endParaRPr lang="en-IN" sz="2600" dirty="0" smtClean="0"/>
          </a:p>
          <a:p>
            <a:pPr marL="1779783" lvl="1" indent="-571500" algn="just">
              <a:buFont typeface="Arial" panose="020B0604020202020204" pitchFamily="34" charset="0"/>
              <a:buChar char="•"/>
            </a:pPr>
            <a:endParaRPr lang="en-IN" sz="2600" dirty="0" smtClean="0"/>
          </a:p>
          <a:p>
            <a:pPr marL="1779783" lvl="1" indent="-571500" algn="just">
              <a:buFont typeface="Arial" panose="020B0604020202020204" pitchFamily="34" charset="0"/>
              <a:buChar char="•"/>
            </a:pPr>
            <a:endParaRPr lang="en-IN" sz="2600" dirty="0" smtClean="0"/>
          </a:p>
        </p:txBody>
      </p:sp>
      <p:cxnSp>
        <p:nvCxnSpPr>
          <p:cNvPr id="4" name="10 Conector recto"/>
          <p:cNvCxnSpPr/>
          <p:nvPr/>
        </p:nvCxnSpPr>
        <p:spPr>
          <a:xfrm flipV="1">
            <a:off x="1886648" y="2187884"/>
            <a:ext cx="7290811" cy="3540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Primitive Data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Types: Default Values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4" name="10 Conector recto"/>
          <p:cNvCxnSpPr/>
          <p:nvPr/>
        </p:nvCxnSpPr>
        <p:spPr>
          <a:xfrm flipV="1">
            <a:off x="1886648" y="2161440"/>
            <a:ext cx="12736416" cy="6184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450" y="2859175"/>
            <a:ext cx="11656295" cy="10326382"/>
          </a:xfrm>
          <a:prstGeom prst="rect">
            <a:avLst/>
          </a:prstGeom>
        </p:spPr>
      </p:pic>
    </p:spTree>
    <p:extLst>
      <p:ext uri="{BB962C8B-B14F-4D97-AF65-F5344CB8AC3E}">
        <p14:creationId xmlns:p14="http://schemas.microsoft.com/office/powerpoint/2010/main" val="5111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Primitive Data Types</a:t>
            </a:r>
          </a:p>
        </p:txBody>
      </p:sp>
      <p:sp>
        <p:nvSpPr>
          <p:cNvPr id="3" name="TextBox 2"/>
          <p:cNvSpPr txBox="1"/>
          <p:nvPr/>
        </p:nvSpPr>
        <p:spPr>
          <a:xfrm>
            <a:off x="2201683" y="3573429"/>
            <a:ext cx="20522281" cy="8863965"/>
          </a:xfrm>
          <a:prstGeom prst="rect">
            <a:avLst/>
          </a:prstGeom>
          <a:noFill/>
        </p:spPr>
        <p:txBody>
          <a:bodyPr wrap="square" rtlCol="0">
            <a:spAutoFit/>
          </a:bodyPr>
          <a:lstStyle/>
          <a:p>
            <a:pPr marL="571500" indent="-571500" algn="just">
              <a:buFont typeface="Arial" panose="020B0604020202020204" pitchFamily="34" charset="0"/>
              <a:buChar char="•"/>
            </a:pPr>
            <a:r>
              <a:rPr lang="en-IN" sz="3000" dirty="0" smtClean="0"/>
              <a:t>Every programming language has its own set of rules and conventions for the kinds of names that you're allowed to use, and the Java programming language is no different. The rules and conventions for naming your variables can be summarized as follows:</a:t>
            </a:r>
          </a:p>
          <a:p>
            <a:pPr marL="1779783" lvl="1" indent="-571500" algn="just">
              <a:buFont typeface="Arial" panose="020B0604020202020204" pitchFamily="34" charset="0"/>
              <a:buChar char="•"/>
            </a:pPr>
            <a:r>
              <a:rPr lang="en-IN" sz="3000" dirty="0" smtClean="0"/>
              <a:t>Variable names are case-sensitive. A variable's name can be any legal identifier — an unlimited-length sequence of Unicode letters and digits, beginning with a letter, the dollar sign "$", or the underscore character "_". The convention, however, is to always begin your variable names with a letter, not "$" or "_". Additionally, the dollar sign character, by convention, is never used at all. You may find some situations where auto-generated names will contain the dollar sign, but your variable names should always avoid using it. A similar convention exists for the underscore character; while it's technically legal to begin your variable's name with "_", this practice is discouraged. White space is not permitted.</a:t>
            </a:r>
          </a:p>
          <a:p>
            <a:pPr marL="1779783" lvl="1" indent="-571500" algn="just">
              <a:buFont typeface="Arial" panose="020B0604020202020204" pitchFamily="34" charset="0"/>
              <a:buChar char="•"/>
            </a:pPr>
            <a:r>
              <a:rPr lang="en-IN" sz="3000" dirty="0" smtClean="0"/>
              <a:t>Subsequent characters may be letters, digits, dollar signs, or underscore characters. Conventions (and common sense) apply to this rule as well. When choosing a name for your variables, use full words instead of cryptic abbreviations. Doing so will make your code easier to read and understand. In many cases it will also make your code self-documenting; fields named cadence, speed, and gear, for example, are much more intuitive than abbreviated versions, such as s, c, and g. Also keep in mind that the name you choose must not be a keyword or reserved word.</a:t>
            </a:r>
          </a:p>
          <a:p>
            <a:pPr marL="1779783" lvl="1" indent="-571500" algn="just">
              <a:buFont typeface="Arial" panose="020B0604020202020204" pitchFamily="34" charset="0"/>
              <a:buChar char="•"/>
            </a:pPr>
            <a:r>
              <a:rPr lang="en-IN" sz="3000" dirty="0" smtClean="0"/>
              <a:t>If the name you choose consists of only one word, spell that word in all lowercase letters. If it consists of more than one word, capitalize the first letter of each subsequent word. The names </a:t>
            </a:r>
            <a:r>
              <a:rPr lang="en-IN" sz="3000" dirty="0" err="1" smtClean="0"/>
              <a:t>gearRatio</a:t>
            </a:r>
            <a:r>
              <a:rPr lang="en-IN" sz="3000" dirty="0" smtClean="0"/>
              <a:t> and </a:t>
            </a:r>
            <a:r>
              <a:rPr lang="en-IN" sz="3000" dirty="0" err="1" smtClean="0"/>
              <a:t>currentGear</a:t>
            </a:r>
            <a:r>
              <a:rPr lang="en-IN" sz="3000" dirty="0" smtClean="0"/>
              <a:t> are prime examples of this convention. If your variable stores a constant value, such as static final </a:t>
            </a:r>
            <a:r>
              <a:rPr lang="en-IN" sz="3000" dirty="0" err="1" smtClean="0"/>
              <a:t>int</a:t>
            </a:r>
            <a:r>
              <a:rPr lang="en-IN" sz="3000" dirty="0" smtClean="0"/>
              <a:t> NUM_GEARS = 6, the convention changes slightly, capitalizing every letter and separating subsequent words with the underscore character. By convention, the underscore character is never used elsewhere.</a:t>
            </a:r>
          </a:p>
        </p:txBody>
      </p:sp>
      <p:cxnSp>
        <p:nvCxnSpPr>
          <p:cNvPr id="4" name="10 Conector recto"/>
          <p:cNvCxnSpPr/>
          <p:nvPr/>
        </p:nvCxnSpPr>
        <p:spPr>
          <a:xfrm flipV="1">
            <a:off x="1886648" y="2187885"/>
            <a:ext cx="7290811" cy="3540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28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3081 Grupo"/>
          <p:cNvGrpSpPr/>
          <p:nvPr/>
        </p:nvGrpSpPr>
        <p:grpSpPr>
          <a:xfrm>
            <a:off x="18976701" y="9739114"/>
            <a:ext cx="1992068" cy="2924563"/>
            <a:chOff x="15352141" y="5250390"/>
            <a:chExt cx="2650073" cy="3245893"/>
          </a:xfrm>
        </p:grpSpPr>
        <p:sp>
          <p:nvSpPr>
            <p:cNvPr id="6" name="47 Rectángulo redondeado"/>
            <p:cNvSpPr>
              <a:spLocks noChangeAspect="1"/>
            </p:cNvSpPr>
            <p:nvPr/>
          </p:nvSpPr>
          <p:spPr>
            <a:xfrm>
              <a:off x="16185674" y="5809550"/>
              <a:ext cx="978966" cy="1162575"/>
            </a:xfrm>
            <a:custGeom>
              <a:avLst/>
              <a:gdLst/>
              <a:ahLst/>
              <a:cxnLst/>
              <a:rect l="l" t="t" r="r" b="b"/>
              <a:pathLst>
                <a:path w="2777262" h="3298153">
                  <a:moveTo>
                    <a:pt x="1388631" y="0"/>
                  </a:moveTo>
                  <a:cubicBezTo>
                    <a:pt x="2155551" y="0"/>
                    <a:pt x="2777262" y="658860"/>
                    <a:pt x="2777262" y="1471604"/>
                  </a:cubicBezTo>
                  <a:cubicBezTo>
                    <a:pt x="2777262" y="2008515"/>
                    <a:pt x="2505939" y="2478270"/>
                    <a:pt x="2099784" y="2733886"/>
                  </a:cubicBezTo>
                  <a:lnTo>
                    <a:pt x="2099784" y="3119913"/>
                  </a:lnTo>
                  <a:cubicBezTo>
                    <a:pt x="2099784" y="3218352"/>
                    <a:pt x="2019983" y="3298153"/>
                    <a:pt x="1921544" y="3298153"/>
                  </a:cubicBezTo>
                  <a:lnTo>
                    <a:pt x="924971" y="3298153"/>
                  </a:lnTo>
                  <a:cubicBezTo>
                    <a:pt x="826532" y="3298153"/>
                    <a:pt x="746731" y="3218352"/>
                    <a:pt x="746731" y="3119913"/>
                  </a:cubicBezTo>
                  <a:lnTo>
                    <a:pt x="746731" y="2775806"/>
                  </a:lnTo>
                  <a:cubicBezTo>
                    <a:pt x="302725" y="2530938"/>
                    <a:pt x="0" y="2038735"/>
                    <a:pt x="0" y="1471604"/>
                  </a:cubicBezTo>
                  <a:cubicBezTo>
                    <a:pt x="0" y="658860"/>
                    <a:pt x="621711" y="0"/>
                    <a:pt x="1388631" y="0"/>
                  </a:cubicBezTo>
                  <a:close/>
                </a:path>
              </a:pathLst>
            </a:custGeom>
            <a:solidFill>
              <a:srgbClr val="FFD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7" name="Freeform 34"/>
            <p:cNvSpPr>
              <a:spLocks noChangeAspect="1"/>
            </p:cNvSpPr>
            <p:nvPr/>
          </p:nvSpPr>
          <p:spPr bwMode="auto">
            <a:xfrm rot="3106406">
              <a:off x="16775795" y="7599341"/>
              <a:ext cx="346074" cy="482360"/>
            </a:xfrm>
            <a:custGeom>
              <a:avLst/>
              <a:gdLst>
                <a:gd name="T0" fmla="*/ 2318 w 2711"/>
                <a:gd name="T1" fmla="*/ 24 h 3779"/>
                <a:gd name="T2" fmla="*/ 2379 w 2711"/>
                <a:gd name="T3" fmla="*/ 124 h 3779"/>
                <a:gd name="T4" fmla="*/ 2466 w 2711"/>
                <a:gd name="T5" fmla="*/ 297 h 3779"/>
                <a:gd name="T6" fmla="*/ 2561 w 2711"/>
                <a:gd name="T7" fmla="*/ 533 h 3779"/>
                <a:gd name="T8" fmla="*/ 2646 w 2711"/>
                <a:gd name="T9" fmla="*/ 824 h 3779"/>
                <a:gd name="T10" fmla="*/ 2701 w 2711"/>
                <a:gd name="T11" fmla="*/ 1162 h 3779"/>
                <a:gd name="T12" fmla="*/ 2707 w 2711"/>
                <a:gd name="T13" fmla="*/ 1539 h 3779"/>
                <a:gd name="T14" fmla="*/ 2672 w 2711"/>
                <a:gd name="T15" fmla="*/ 1808 h 3779"/>
                <a:gd name="T16" fmla="*/ 2626 w 2711"/>
                <a:gd name="T17" fmla="*/ 1973 h 3779"/>
                <a:gd name="T18" fmla="*/ 2548 w 2711"/>
                <a:gd name="T19" fmla="*/ 2166 h 3779"/>
                <a:gd name="T20" fmla="*/ 2438 w 2711"/>
                <a:gd name="T21" fmla="*/ 2374 h 3779"/>
                <a:gd name="T22" fmla="*/ 2289 w 2711"/>
                <a:gd name="T23" fmla="*/ 2583 h 3779"/>
                <a:gd name="T24" fmla="*/ 2099 w 2711"/>
                <a:gd name="T25" fmla="*/ 2780 h 3779"/>
                <a:gd name="T26" fmla="*/ 1865 w 2711"/>
                <a:gd name="T27" fmla="*/ 2953 h 3779"/>
                <a:gd name="T28" fmla="*/ 1584 w 2711"/>
                <a:gd name="T29" fmla="*/ 3089 h 3779"/>
                <a:gd name="T30" fmla="*/ 1250 w 2711"/>
                <a:gd name="T31" fmla="*/ 3174 h 3779"/>
                <a:gd name="T32" fmla="*/ 862 w 2711"/>
                <a:gd name="T33" fmla="*/ 3196 h 3779"/>
                <a:gd name="T34" fmla="*/ 571 w 2711"/>
                <a:gd name="T35" fmla="*/ 3318 h 3779"/>
                <a:gd name="T36" fmla="*/ 475 w 2711"/>
                <a:gd name="T37" fmla="*/ 3615 h 3779"/>
                <a:gd name="T38" fmla="*/ 399 w 2711"/>
                <a:gd name="T39" fmla="*/ 3713 h 3779"/>
                <a:gd name="T40" fmla="*/ 302 w 2711"/>
                <a:gd name="T41" fmla="*/ 3748 h 3779"/>
                <a:gd name="T42" fmla="*/ 233 w 2711"/>
                <a:gd name="T43" fmla="*/ 3775 h 3779"/>
                <a:gd name="T44" fmla="*/ 254 w 2711"/>
                <a:gd name="T45" fmla="*/ 3615 h 3779"/>
                <a:gd name="T46" fmla="*/ 347 w 2711"/>
                <a:gd name="T47" fmla="*/ 3300 h 3779"/>
                <a:gd name="T48" fmla="*/ 475 w 2711"/>
                <a:gd name="T49" fmla="*/ 3028 h 3779"/>
                <a:gd name="T50" fmla="*/ 638 w 2711"/>
                <a:gd name="T51" fmla="*/ 2824 h 3779"/>
                <a:gd name="T52" fmla="*/ 972 w 2711"/>
                <a:gd name="T53" fmla="*/ 2556 h 3779"/>
                <a:gd name="T54" fmla="*/ 1289 w 2711"/>
                <a:gd name="T55" fmla="*/ 2222 h 3779"/>
                <a:gd name="T56" fmla="*/ 1541 w 2711"/>
                <a:gd name="T57" fmla="*/ 1881 h 3779"/>
                <a:gd name="T58" fmla="*/ 1730 w 2711"/>
                <a:gd name="T59" fmla="*/ 1553 h 3779"/>
                <a:gd name="T60" fmla="*/ 1867 w 2711"/>
                <a:gd name="T61" fmla="*/ 1261 h 3779"/>
                <a:gd name="T62" fmla="*/ 1955 w 2711"/>
                <a:gd name="T63" fmla="*/ 1025 h 3779"/>
                <a:gd name="T64" fmla="*/ 2003 w 2711"/>
                <a:gd name="T65" fmla="*/ 868 h 3779"/>
                <a:gd name="T66" fmla="*/ 2018 w 2711"/>
                <a:gd name="T67" fmla="*/ 811 h 3779"/>
                <a:gd name="T68" fmla="*/ 2002 w 2711"/>
                <a:gd name="T69" fmla="*/ 866 h 3779"/>
                <a:gd name="T70" fmla="*/ 1947 w 2711"/>
                <a:gd name="T71" fmla="*/ 1018 h 3779"/>
                <a:gd name="T72" fmla="*/ 1842 w 2711"/>
                <a:gd name="T73" fmla="*/ 1250 h 3779"/>
                <a:gd name="T74" fmla="*/ 1676 w 2711"/>
                <a:gd name="T75" fmla="*/ 1543 h 3779"/>
                <a:gd name="T76" fmla="*/ 1437 w 2711"/>
                <a:gd name="T77" fmla="*/ 1880 h 3779"/>
                <a:gd name="T78" fmla="*/ 1115 w 2711"/>
                <a:gd name="T79" fmla="*/ 2242 h 3779"/>
                <a:gd name="T80" fmla="*/ 698 w 2711"/>
                <a:gd name="T81" fmla="*/ 2612 h 3779"/>
                <a:gd name="T82" fmla="*/ 477 w 2711"/>
                <a:gd name="T83" fmla="*/ 2790 h 3779"/>
                <a:gd name="T84" fmla="*/ 365 w 2711"/>
                <a:gd name="T85" fmla="*/ 2916 h 3779"/>
                <a:gd name="T86" fmla="*/ 287 w 2711"/>
                <a:gd name="T87" fmla="*/ 3024 h 3779"/>
                <a:gd name="T88" fmla="*/ 250 w 2711"/>
                <a:gd name="T89" fmla="*/ 3082 h 3779"/>
                <a:gd name="T90" fmla="*/ 235 w 2711"/>
                <a:gd name="T91" fmla="*/ 3068 h 3779"/>
                <a:gd name="T92" fmla="*/ 194 w 2711"/>
                <a:gd name="T93" fmla="*/ 3001 h 3779"/>
                <a:gd name="T94" fmla="*/ 141 w 2711"/>
                <a:gd name="T95" fmla="*/ 2886 h 3779"/>
                <a:gd name="T96" fmla="*/ 82 w 2711"/>
                <a:gd name="T97" fmla="*/ 2731 h 3779"/>
                <a:gd name="T98" fmla="*/ 34 w 2711"/>
                <a:gd name="T99" fmla="*/ 2542 h 3779"/>
                <a:gd name="T100" fmla="*/ 4 w 2711"/>
                <a:gd name="T101" fmla="*/ 2327 h 3779"/>
                <a:gd name="T102" fmla="*/ 6 w 2711"/>
                <a:gd name="T103" fmla="*/ 2090 h 3779"/>
                <a:gd name="T104" fmla="*/ 48 w 2711"/>
                <a:gd name="T105" fmla="*/ 1838 h 3779"/>
                <a:gd name="T106" fmla="*/ 143 w 2711"/>
                <a:gd name="T107" fmla="*/ 1578 h 3779"/>
                <a:gd name="T108" fmla="*/ 301 w 2711"/>
                <a:gd name="T109" fmla="*/ 1316 h 3779"/>
                <a:gd name="T110" fmla="*/ 535 w 2711"/>
                <a:gd name="T111" fmla="*/ 1059 h 3779"/>
                <a:gd name="T112" fmla="*/ 855 w 2711"/>
                <a:gd name="T113" fmla="*/ 811 h 3779"/>
                <a:gd name="T114" fmla="*/ 1272 w 2711"/>
                <a:gd name="T115" fmla="*/ 582 h 3779"/>
                <a:gd name="T116" fmla="*/ 1705 w 2711"/>
                <a:gd name="T117" fmla="*/ 404 h 3779"/>
                <a:gd name="T118" fmla="*/ 1898 w 2711"/>
                <a:gd name="T119" fmla="*/ 306 h 3779"/>
                <a:gd name="T120" fmla="*/ 2068 w 2711"/>
                <a:gd name="T121" fmla="*/ 194 h 3779"/>
                <a:gd name="T122" fmla="*/ 2199 w 2711"/>
                <a:gd name="T123" fmla="*/ 91 h 3779"/>
                <a:gd name="T124" fmla="*/ 2282 w 2711"/>
                <a:gd name="T125" fmla="*/ 20 h 3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1" h="3779">
                  <a:moveTo>
                    <a:pt x="2302" y="0"/>
                  </a:moveTo>
                  <a:lnTo>
                    <a:pt x="2304" y="3"/>
                  </a:lnTo>
                  <a:lnTo>
                    <a:pt x="2309" y="11"/>
                  </a:lnTo>
                  <a:lnTo>
                    <a:pt x="2318" y="24"/>
                  </a:lnTo>
                  <a:lnTo>
                    <a:pt x="2330" y="42"/>
                  </a:lnTo>
                  <a:lnTo>
                    <a:pt x="2344" y="65"/>
                  </a:lnTo>
                  <a:lnTo>
                    <a:pt x="2360" y="93"/>
                  </a:lnTo>
                  <a:lnTo>
                    <a:pt x="2379" y="124"/>
                  </a:lnTo>
                  <a:lnTo>
                    <a:pt x="2398" y="162"/>
                  </a:lnTo>
                  <a:lnTo>
                    <a:pt x="2419" y="202"/>
                  </a:lnTo>
                  <a:lnTo>
                    <a:pt x="2443" y="248"/>
                  </a:lnTo>
                  <a:lnTo>
                    <a:pt x="2466" y="297"/>
                  </a:lnTo>
                  <a:lnTo>
                    <a:pt x="2490" y="350"/>
                  </a:lnTo>
                  <a:lnTo>
                    <a:pt x="2514" y="407"/>
                  </a:lnTo>
                  <a:lnTo>
                    <a:pt x="2538" y="469"/>
                  </a:lnTo>
                  <a:lnTo>
                    <a:pt x="2561" y="533"/>
                  </a:lnTo>
                  <a:lnTo>
                    <a:pt x="2585" y="600"/>
                  </a:lnTo>
                  <a:lnTo>
                    <a:pt x="2607" y="671"/>
                  </a:lnTo>
                  <a:lnTo>
                    <a:pt x="2628" y="746"/>
                  </a:lnTo>
                  <a:lnTo>
                    <a:pt x="2646" y="824"/>
                  </a:lnTo>
                  <a:lnTo>
                    <a:pt x="2664" y="904"/>
                  </a:lnTo>
                  <a:lnTo>
                    <a:pt x="2679" y="988"/>
                  </a:lnTo>
                  <a:lnTo>
                    <a:pt x="2692" y="1074"/>
                  </a:lnTo>
                  <a:lnTo>
                    <a:pt x="2701" y="1162"/>
                  </a:lnTo>
                  <a:lnTo>
                    <a:pt x="2708" y="1253"/>
                  </a:lnTo>
                  <a:lnTo>
                    <a:pt x="2711" y="1346"/>
                  </a:lnTo>
                  <a:lnTo>
                    <a:pt x="2711" y="1442"/>
                  </a:lnTo>
                  <a:lnTo>
                    <a:pt x="2707" y="1539"/>
                  </a:lnTo>
                  <a:lnTo>
                    <a:pt x="2699" y="1639"/>
                  </a:lnTo>
                  <a:lnTo>
                    <a:pt x="2685" y="1741"/>
                  </a:lnTo>
                  <a:lnTo>
                    <a:pt x="2680" y="1773"/>
                  </a:lnTo>
                  <a:lnTo>
                    <a:pt x="2672" y="1808"/>
                  </a:lnTo>
                  <a:lnTo>
                    <a:pt x="2664" y="1846"/>
                  </a:lnTo>
                  <a:lnTo>
                    <a:pt x="2653" y="1887"/>
                  </a:lnTo>
                  <a:lnTo>
                    <a:pt x="2640" y="1929"/>
                  </a:lnTo>
                  <a:lnTo>
                    <a:pt x="2626" y="1973"/>
                  </a:lnTo>
                  <a:lnTo>
                    <a:pt x="2610" y="2020"/>
                  </a:lnTo>
                  <a:lnTo>
                    <a:pt x="2592" y="2068"/>
                  </a:lnTo>
                  <a:lnTo>
                    <a:pt x="2572" y="2116"/>
                  </a:lnTo>
                  <a:lnTo>
                    <a:pt x="2548" y="2166"/>
                  </a:lnTo>
                  <a:lnTo>
                    <a:pt x="2524" y="2218"/>
                  </a:lnTo>
                  <a:lnTo>
                    <a:pt x="2498" y="2269"/>
                  </a:lnTo>
                  <a:lnTo>
                    <a:pt x="2469" y="2321"/>
                  </a:lnTo>
                  <a:lnTo>
                    <a:pt x="2438" y="2374"/>
                  </a:lnTo>
                  <a:lnTo>
                    <a:pt x="2404" y="2426"/>
                  </a:lnTo>
                  <a:lnTo>
                    <a:pt x="2368" y="2478"/>
                  </a:lnTo>
                  <a:lnTo>
                    <a:pt x="2330" y="2531"/>
                  </a:lnTo>
                  <a:lnTo>
                    <a:pt x="2289" y="2583"/>
                  </a:lnTo>
                  <a:lnTo>
                    <a:pt x="2246" y="2633"/>
                  </a:lnTo>
                  <a:lnTo>
                    <a:pt x="2199" y="2683"/>
                  </a:lnTo>
                  <a:lnTo>
                    <a:pt x="2150" y="2732"/>
                  </a:lnTo>
                  <a:lnTo>
                    <a:pt x="2099" y="2780"/>
                  </a:lnTo>
                  <a:lnTo>
                    <a:pt x="2046" y="2826"/>
                  </a:lnTo>
                  <a:lnTo>
                    <a:pt x="1989" y="2870"/>
                  </a:lnTo>
                  <a:lnTo>
                    <a:pt x="1928" y="2912"/>
                  </a:lnTo>
                  <a:lnTo>
                    <a:pt x="1865" y="2953"/>
                  </a:lnTo>
                  <a:lnTo>
                    <a:pt x="1799" y="2992"/>
                  </a:lnTo>
                  <a:lnTo>
                    <a:pt x="1730" y="3026"/>
                  </a:lnTo>
                  <a:lnTo>
                    <a:pt x="1658" y="3059"/>
                  </a:lnTo>
                  <a:lnTo>
                    <a:pt x="1584" y="3089"/>
                  </a:lnTo>
                  <a:lnTo>
                    <a:pt x="1505" y="3116"/>
                  </a:lnTo>
                  <a:lnTo>
                    <a:pt x="1423" y="3138"/>
                  </a:lnTo>
                  <a:lnTo>
                    <a:pt x="1338" y="3158"/>
                  </a:lnTo>
                  <a:lnTo>
                    <a:pt x="1250" y="3174"/>
                  </a:lnTo>
                  <a:lnTo>
                    <a:pt x="1158" y="3187"/>
                  </a:lnTo>
                  <a:lnTo>
                    <a:pt x="1062" y="3194"/>
                  </a:lnTo>
                  <a:lnTo>
                    <a:pt x="965" y="3197"/>
                  </a:lnTo>
                  <a:lnTo>
                    <a:pt x="862" y="3196"/>
                  </a:lnTo>
                  <a:lnTo>
                    <a:pt x="755" y="3190"/>
                  </a:lnTo>
                  <a:lnTo>
                    <a:pt x="646" y="3180"/>
                  </a:lnTo>
                  <a:lnTo>
                    <a:pt x="606" y="3249"/>
                  </a:lnTo>
                  <a:lnTo>
                    <a:pt x="571" y="3318"/>
                  </a:lnTo>
                  <a:lnTo>
                    <a:pt x="540" y="3391"/>
                  </a:lnTo>
                  <a:lnTo>
                    <a:pt x="514" y="3464"/>
                  </a:lnTo>
                  <a:lnTo>
                    <a:pt x="492" y="3540"/>
                  </a:lnTo>
                  <a:lnTo>
                    <a:pt x="475" y="3615"/>
                  </a:lnTo>
                  <a:lnTo>
                    <a:pt x="461" y="3693"/>
                  </a:lnTo>
                  <a:lnTo>
                    <a:pt x="442" y="3699"/>
                  </a:lnTo>
                  <a:lnTo>
                    <a:pt x="422" y="3705"/>
                  </a:lnTo>
                  <a:lnTo>
                    <a:pt x="399" y="3713"/>
                  </a:lnTo>
                  <a:lnTo>
                    <a:pt x="375" y="3721"/>
                  </a:lnTo>
                  <a:lnTo>
                    <a:pt x="350" y="3729"/>
                  </a:lnTo>
                  <a:lnTo>
                    <a:pt x="327" y="3739"/>
                  </a:lnTo>
                  <a:lnTo>
                    <a:pt x="302" y="3748"/>
                  </a:lnTo>
                  <a:lnTo>
                    <a:pt x="281" y="3756"/>
                  </a:lnTo>
                  <a:lnTo>
                    <a:pt x="262" y="3763"/>
                  </a:lnTo>
                  <a:lnTo>
                    <a:pt x="245" y="3770"/>
                  </a:lnTo>
                  <a:lnTo>
                    <a:pt x="233" y="3775"/>
                  </a:lnTo>
                  <a:lnTo>
                    <a:pt x="224" y="3778"/>
                  </a:lnTo>
                  <a:lnTo>
                    <a:pt x="222" y="3779"/>
                  </a:lnTo>
                  <a:lnTo>
                    <a:pt x="237" y="3697"/>
                  </a:lnTo>
                  <a:lnTo>
                    <a:pt x="254" y="3615"/>
                  </a:lnTo>
                  <a:lnTo>
                    <a:pt x="273" y="3534"/>
                  </a:lnTo>
                  <a:lnTo>
                    <a:pt x="295" y="3453"/>
                  </a:lnTo>
                  <a:lnTo>
                    <a:pt x="320" y="3376"/>
                  </a:lnTo>
                  <a:lnTo>
                    <a:pt x="347" y="3300"/>
                  </a:lnTo>
                  <a:lnTo>
                    <a:pt x="375" y="3227"/>
                  </a:lnTo>
                  <a:lnTo>
                    <a:pt x="406" y="3157"/>
                  </a:lnTo>
                  <a:lnTo>
                    <a:pt x="440" y="3090"/>
                  </a:lnTo>
                  <a:lnTo>
                    <a:pt x="475" y="3028"/>
                  </a:lnTo>
                  <a:lnTo>
                    <a:pt x="512" y="2969"/>
                  </a:lnTo>
                  <a:lnTo>
                    <a:pt x="553" y="2916"/>
                  </a:lnTo>
                  <a:lnTo>
                    <a:pt x="595" y="2867"/>
                  </a:lnTo>
                  <a:lnTo>
                    <a:pt x="638" y="2824"/>
                  </a:lnTo>
                  <a:lnTo>
                    <a:pt x="684" y="2788"/>
                  </a:lnTo>
                  <a:lnTo>
                    <a:pt x="784" y="2712"/>
                  </a:lnTo>
                  <a:lnTo>
                    <a:pt x="881" y="2635"/>
                  </a:lnTo>
                  <a:lnTo>
                    <a:pt x="972" y="2556"/>
                  </a:lnTo>
                  <a:lnTo>
                    <a:pt x="1058" y="2475"/>
                  </a:lnTo>
                  <a:lnTo>
                    <a:pt x="1139" y="2392"/>
                  </a:lnTo>
                  <a:lnTo>
                    <a:pt x="1217" y="2307"/>
                  </a:lnTo>
                  <a:lnTo>
                    <a:pt x="1289" y="2222"/>
                  </a:lnTo>
                  <a:lnTo>
                    <a:pt x="1358" y="2137"/>
                  </a:lnTo>
                  <a:lnTo>
                    <a:pt x="1423" y="2051"/>
                  </a:lnTo>
                  <a:lnTo>
                    <a:pt x="1484" y="1966"/>
                  </a:lnTo>
                  <a:lnTo>
                    <a:pt x="1541" y="1881"/>
                  </a:lnTo>
                  <a:lnTo>
                    <a:pt x="1593" y="1798"/>
                  </a:lnTo>
                  <a:lnTo>
                    <a:pt x="1643" y="1715"/>
                  </a:lnTo>
                  <a:lnTo>
                    <a:pt x="1688" y="1634"/>
                  </a:lnTo>
                  <a:lnTo>
                    <a:pt x="1730" y="1553"/>
                  </a:lnTo>
                  <a:lnTo>
                    <a:pt x="1769" y="1476"/>
                  </a:lnTo>
                  <a:lnTo>
                    <a:pt x="1805" y="1402"/>
                  </a:lnTo>
                  <a:lnTo>
                    <a:pt x="1837" y="1330"/>
                  </a:lnTo>
                  <a:lnTo>
                    <a:pt x="1867" y="1261"/>
                  </a:lnTo>
                  <a:lnTo>
                    <a:pt x="1892" y="1196"/>
                  </a:lnTo>
                  <a:lnTo>
                    <a:pt x="1917" y="1134"/>
                  </a:lnTo>
                  <a:lnTo>
                    <a:pt x="1936" y="1077"/>
                  </a:lnTo>
                  <a:lnTo>
                    <a:pt x="1955" y="1025"/>
                  </a:lnTo>
                  <a:lnTo>
                    <a:pt x="1970" y="977"/>
                  </a:lnTo>
                  <a:lnTo>
                    <a:pt x="1984" y="935"/>
                  </a:lnTo>
                  <a:lnTo>
                    <a:pt x="1995" y="898"/>
                  </a:lnTo>
                  <a:lnTo>
                    <a:pt x="2003" y="868"/>
                  </a:lnTo>
                  <a:lnTo>
                    <a:pt x="2010" y="843"/>
                  </a:lnTo>
                  <a:lnTo>
                    <a:pt x="2014" y="825"/>
                  </a:lnTo>
                  <a:lnTo>
                    <a:pt x="2017" y="814"/>
                  </a:lnTo>
                  <a:lnTo>
                    <a:pt x="2018" y="811"/>
                  </a:lnTo>
                  <a:lnTo>
                    <a:pt x="2017" y="814"/>
                  </a:lnTo>
                  <a:lnTo>
                    <a:pt x="2014" y="825"/>
                  </a:lnTo>
                  <a:lnTo>
                    <a:pt x="2008" y="842"/>
                  </a:lnTo>
                  <a:lnTo>
                    <a:pt x="2002" y="866"/>
                  </a:lnTo>
                  <a:lnTo>
                    <a:pt x="1992" y="895"/>
                  </a:lnTo>
                  <a:lnTo>
                    <a:pt x="1981" y="931"/>
                  </a:lnTo>
                  <a:lnTo>
                    <a:pt x="1965" y="971"/>
                  </a:lnTo>
                  <a:lnTo>
                    <a:pt x="1947" y="1018"/>
                  </a:lnTo>
                  <a:lnTo>
                    <a:pt x="1926" y="1069"/>
                  </a:lnTo>
                  <a:lnTo>
                    <a:pt x="1901" y="1125"/>
                  </a:lnTo>
                  <a:lnTo>
                    <a:pt x="1873" y="1186"/>
                  </a:lnTo>
                  <a:lnTo>
                    <a:pt x="1842" y="1250"/>
                  </a:lnTo>
                  <a:lnTo>
                    <a:pt x="1807" y="1318"/>
                  </a:lnTo>
                  <a:lnTo>
                    <a:pt x="1768" y="1389"/>
                  </a:lnTo>
                  <a:lnTo>
                    <a:pt x="1725" y="1465"/>
                  </a:lnTo>
                  <a:lnTo>
                    <a:pt x="1676" y="1543"/>
                  </a:lnTo>
                  <a:lnTo>
                    <a:pt x="1623" y="1624"/>
                  </a:lnTo>
                  <a:lnTo>
                    <a:pt x="1566" y="1707"/>
                  </a:lnTo>
                  <a:lnTo>
                    <a:pt x="1505" y="1793"/>
                  </a:lnTo>
                  <a:lnTo>
                    <a:pt x="1437" y="1880"/>
                  </a:lnTo>
                  <a:lnTo>
                    <a:pt x="1365" y="1969"/>
                  </a:lnTo>
                  <a:lnTo>
                    <a:pt x="1287" y="2059"/>
                  </a:lnTo>
                  <a:lnTo>
                    <a:pt x="1204" y="2150"/>
                  </a:lnTo>
                  <a:lnTo>
                    <a:pt x="1115" y="2242"/>
                  </a:lnTo>
                  <a:lnTo>
                    <a:pt x="1020" y="2334"/>
                  </a:lnTo>
                  <a:lnTo>
                    <a:pt x="919" y="2427"/>
                  </a:lnTo>
                  <a:lnTo>
                    <a:pt x="811" y="2519"/>
                  </a:lnTo>
                  <a:lnTo>
                    <a:pt x="698" y="2612"/>
                  </a:lnTo>
                  <a:lnTo>
                    <a:pt x="577" y="2703"/>
                  </a:lnTo>
                  <a:lnTo>
                    <a:pt x="542" y="2730"/>
                  </a:lnTo>
                  <a:lnTo>
                    <a:pt x="510" y="2759"/>
                  </a:lnTo>
                  <a:lnTo>
                    <a:pt x="477" y="2790"/>
                  </a:lnTo>
                  <a:lnTo>
                    <a:pt x="447" y="2822"/>
                  </a:lnTo>
                  <a:lnTo>
                    <a:pt x="418" y="2853"/>
                  </a:lnTo>
                  <a:lnTo>
                    <a:pt x="391" y="2884"/>
                  </a:lnTo>
                  <a:lnTo>
                    <a:pt x="365" y="2916"/>
                  </a:lnTo>
                  <a:lnTo>
                    <a:pt x="342" y="2946"/>
                  </a:lnTo>
                  <a:lnTo>
                    <a:pt x="321" y="2974"/>
                  </a:lnTo>
                  <a:lnTo>
                    <a:pt x="304" y="3001"/>
                  </a:lnTo>
                  <a:lnTo>
                    <a:pt x="287" y="3024"/>
                  </a:lnTo>
                  <a:lnTo>
                    <a:pt x="273" y="3045"/>
                  </a:lnTo>
                  <a:lnTo>
                    <a:pt x="263" y="3061"/>
                  </a:lnTo>
                  <a:lnTo>
                    <a:pt x="256" y="3074"/>
                  </a:lnTo>
                  <a:lnTo>
                    <a:pt x="250" y="3082"/>
                  </a:lnTo>
                  <a:lnTo>
                    <a:pt x="249" y="3085"/>
                  </a:lnTo>
                  <a:lnTo>
                    <a:pt x="247" y="3083"/>
                  </a:lnTo>
                  <a:lnTo>
                    <a:pt x="241" y="3078"/>
                  </a:lnTo>
                  <a:lnTo>
                    <a:pt x="235" y="3068"/>
                  </a:lnTo>
                  <a:lnTo>
                    <a:pt x="227" y="3056"/>
                  </a:lnTo>
                  <a:lnTo>
                    <a:pt x="217" y="3040"/>
                  </a:lnTo>
                  <a:lnTo>
                    <a:pt x="206" y="3022"/>
                  </a:lnTo>
                  <a:lnTo>
                    <a:pt x="194" y="3001"/>
                  </a:lnTo>
                  <a:lnTo>
                    <a:pt x="181" y="2975"/>
                  </a:lnTo>
                  <a:lnTo>
                    <a:pt x="169" y="2948"/>
                  </a:lnTo>
                  <a:lnTo>
                    <a:pt x="155" y="2918"/>
                  </a:lnTo>
                  <a:lnTo>
                    <a:pt x="141" y="2886"/>
                  </a:lnTo>
                  <a:lnTo>
                    <a:pt x="126" y="2851"/>
                  </a:lnTo>
                  <a:lnTo>
                    <a:pt x="112" y="2813"/>
                  </a:lnTo>
                  <a:lnTo>
                    <a:pt x="96" y="2773"/>
                  </a:lnTo>
                  <a:lnTo>
                    <a:pt x="82" y="2731"/>
                  </a:lnTo>
                  <a:lnTo>
                    <a:pt x="70" y="2687"/>
                  </a:lnTo>
                  <a:lnTo>
                    <a:pt x="57" y="2641"/>
                  </a:lnTo>
                  <a:lnTo>
                    <a:pt x="45" y="2592"/>
                  </a:lnTo>
                  <a:lnTo>
                    <a:pt x="34" y="2542"/>
                  </a:lnTo>
                  <a:lnTo>
                    <a:pt x="24" y="2491"/>
                  </a:lnTo>
                  <a:lnTo>
                    <a:pt x="16" y="2438"/>
                  </a:lnTo>
                  <a:lnTo>
                    <a:pt x="9" y="2383"/>
                  </a:lnTo>
                  <a:lnTo>
                    <a:pt x="4" y="2327"/>
                  </a:lnTo>
                  <a:lnTo>
                    <a:pt x="1" y="2269"/>
                  </a:lnTo>
                  <a:lnTo>
                    <a:pt x="0" y="2211"/>
                  </a:lnTo>
                  <a:lnTo>
                    <a:pt x="1" y="2150"/>
                  </a:lnTo>
                  <a:lnTo>
                    <a:pt x="6" y="2090"/>
                  </a:lnTo>
                  <a:lnTo>
                    <a:pt x="11" y="2028"/>
                  </a:lnTo>
                  <a:lnTo>
                    <a:pt x="21" y="1965"/>
                  </a:lnTo>
                  <a:lnTo>
                    <a:pt x="32" y="1902"/>
                  </a:lnTo>
                  <a:lnTo>
                    <a:pt x="48" y="1838"/>
                  </a:lnTo>
                  <a:lnTo>
                    <a:pt x="66" y="1773"/>
                  </a:lnTo>
                  <a:lnTo>
                    <a:pt x="88" y="1709"/>
                  </a:lnTo>
                  <a:lnTo>
                    <a:pt x="114" y="1644"/>
                  </a:lnTo>
                  <a:lnTo>
                    <a:pt x="143" y="1578"/>
                  </a:lnTo>
                  <a:lnTo>
                    <a:pt x="176" y="1513"/>
                  </a:lnTo>
                  <a:lnTo>
                    <a:pt x="213" y="1447"/>
                  </a:lnTo>
                  <a:lnTo>
                    <a:pt x="255" y="1381"/>
                  </a:lnTo>
                  <a:lnTo>
                    <a:pt x="301" y="1316"/>
                  </a:lnTo>
                  <a:lnTo>
                    <a:pt x="352" y="1251"/>
                  </a:lnTo>
                  <a:lnTo>
                    <a:pt x="408" y="1187"/>
                  </a:lnTo>
                  <a:lnTo>
                    <a:pt x="469" y="1122"/>
                  </a:lnTo>
                  <a:lnTo>
                    <a:pt x="535" y="1059"/>
                  </a:lnTo>
                  <a:lnTo>
                    <a:pt x="606" y="995"/>
                  </a:lnTo>
                  <a:lnTo>
                    <a:pt x="684" y="933"/>
                  </a:lnTo>
                  <a:lnTo>
                    <a:pt x="767" y="871"/>
                  </a:lnTo>
                  <a:lnTo>
                    <a:pt x="855" y="811"/>
                  </a:lnTo>
                  <a:lnTo>
                    <a:pt x="949" y="752"/>
                  </a:lnTo>
                  <a:lnTo>
                    <a:pt x="1051" y="693"/>
                  </a:lnTo>
                  <a:lnTo>
                    <a:pt x="1158" y="636"/>
                  </a:lnTo>
                  <a:lnTo>
                    <a:pt x="1272" y="582"/>
                  </a:lnTo>
                  <a:lnTo>
                    <a:pt x="1393" y="527"/>
                  </a:lnTo>
                  <a:lnTo>
                    <a:pt x="1520" y="475"/>
                  </a:lnTo>
                  <a:lnTo>
                    <a:pt x="1655" y="423"/>
                  </a:lnTo>
                  <a:lnTo>
                    <a:pt x="1705" y="404"/>
                  </a:lnTo>
                  <a:lnTo>
                    <a:pt x="1755" y="383"/>
                  </a:lnTo>
                  <a:lnTo>
                    <a:pt x="1804" y="358"/>
                  </a:lnTo>
                  <a:lnTo>
                    <a:pt x="1851" y="333"/>
                  </a:lnTo>
                  <a:lnTo>
                    <a:pt x="1898" y="306"/>
                  </a:lnTo>
                  <a:lnTo>
                    <a:pt x="1943" y="278"/>
                  </a:lnTo>
                  <a:lnTo>
                    <a:pt x="1986" y="250"/>
                  </a:lnTo>
                  <a:lnTo>
                    <a:pt x="2028" y="222"/>
                  </a:lnTo>
                  <a:lnTo>
                    <a:pt x="2068" y="194"/>
                  </a:lnTo>
                  <a:lnTo>
                    <a:pt x="2104" y="166"/>
                  </a:lnTo>
                  <a:lnTo>
                    <a:pt x="2139" y="139"/>
                  </a:lnTo>
                  <a:lnTo>
                    <a:pt x="2171" y="114"/>
                  </a:lnTo>
                  <a:lnTo>
                    <a:pt x="2199" y="91"/>
                  </a:lnTo>
                  <a:lnTo>
                    <a:pt x="2226" y="68"/>
                  </a:lnTo>
                  <a:lnTo>
                    <a:pt x="2248" y="50"/>
                  </a:lnTo>
                  <a:lnTo>
                    <a:pt x="2267" y="32"/>
                  </a:lnTo>
                  <a:lnTo>
                    <a:pt x="2282" y="20"/>
                  </a:lnTo>
                  <a:lnTo>
                    <a:pt x="2292" y="9"/>
                  </a:lnTo>
                  <a:lnTo>
                    <a:pt x="2299" y="2"/>
                  </a:lnTo>
                  <a:lnTo>
                    <a:pt x="23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nvGrpSpPr>
            <p:cNvPr id="8" name="Group 23"/>
            <p:cNvGrpSpPr>
              <a:grpSpLocks noChangeAspect="1"/>
            </p:cNvGrpSpPr>
            <p:nvPr/>
          </p:nvGrpSpPr>
          <p:grpSpPr bwMode="auto">
            <a:xfrm>
              <a:off x="16129532" y="5778674"/>
              <a:ext cx="1094717" cy="1627981"/>
              <a:chOff x="6291" y="3307"/>
              <a:chExt cx="1903" cy="2830"/>
            </a:xfrm>
            <a:solidFill>
              <a:srgbClr val="18272A"/>
            </a:solidFill>
          </p:grpSpPr>
          <p:sp>
            <p:nvSpPr>
              <p:cNvPr id="18" name="Freeform 25"/>
              <p:cNvSpPr>
                <a:spLocks noEditPoints="1"/>
              </p:cNvSpPr>
              <p:nvPr/>
            </p:nvSpPr>
            <p:spPr bwMode="auto">
              <a:xfrm>
                <a:off x="6291" y="3307"/>
                <a:ext cx="1903" cy="2175"/>
              </a:xfrm>
              <a:custGeom>
                <a:avLst/>
                <a:gdLst>
                  <a:gd name="T0" fmla="*/ 1508 w 3806"/>
                  <a:gd name="T1" fmla="*/ 304 h 4349"/>
                  <a:gd name="T2" fmla="*/ 1036 w 3806"/>
                  <a:gd name="T3" fmla="*/ 502 h 4349"/>
                  <a:gd name="T4" fmla="*/ 652 w 3806"/>
                  <a:gd name="T5" fmla="*/ 831 h 4349"/>
                  <a:gd name="T6" fmla="*/ 386 w 3806"/>
                  <a:gd name="T7" fmla="*/ 1263 h 4349"/>
                  <a:gd name="T8" fmla="*/ 262 w 3806"/>
                  <a:gd name="T9" fmla="*/ 1769 h 4349"/>
                  <a:gd name="T10" fmla="*/ 293 w 3806"/>
                  <a:gd name="T11" fmla="*/ 2251 h 4349"/>
                  <a:gd name="T12" fmla="*/ 453 w 3806"/>
                  <a:gd name="T13" fmla="*/ 2683 h 4349"/>
                  <a:gd name="T14" fmla="*/ 725 w 3806"/>
                  <a:gd name="T15" fmla="*/ 3053 h 4349"/>
                  <a:gd name="T16" fmla="*/ 1093 w 3806"/>
                  <a:gd name="T17" fmla="*/ 3337 h 4349"/>
                  <a:gd name="T18" fmla="*/ 1157 w 3806"/>
                  <a:gd name="T19" fmla="*/ 3432 h 4349"/>
                  <a:gd name="T20" fmla="*/ 1279 w 3806"/>
                  <a:gd name="T21" fmla="*/ 4050 h 4349"/>
                  <a:gd name="T22" fmla="*/ 2424 w 3806"/>
                  <a:gd name="T23" fmla="*/ 4094 h 4349"/>
                  <a:gd name="T24" fmla="*/ 2551 w 3806"/>
                  <a:gd name="T25" fmla="*/ 4020 h 4349"/>
                  <a:gd name="T26" fmla="*/ 2658 w 3806"/>
                  <a:gd name="T27" fmla="*/ 3403 h 4349"/>
                  <a:gd name="T28" fmla="*/ 2815 w 3806"/>
                  <a:gd name="T29" fmla="*/ 3275 h 4349"/>
                  <a:gd name="T30" fmla="*/ 3161 w 3806"/>
                  <a:gd name="T31" fmla="*/ 2967 h 4349"/>
                  <a:gd name="T32" fmla="*/ 3405 w 3806"/>
                  <a:gd name="T33" fmla="*/ 2580 h 4349"/>
                  <a:gd name="T34" fmla="*/ 3534 w 3806"/>
                  <a:gd name="T35" fmla="*/ 2137 h 4349"/>
                  <a:gd name="T36" fmla="*/ 3529 w 3806"/>
                  <a:gd name="T37" fmla="*/ 1637 h 4349"/>
                  <a:gd name="T38" fmla="*/ 3367 w 3806"/>
                  <a:gd name="T39" fmla="*/ 1146 h 4349"/>
                  <a:gd name="T40" fmla="*/ 3068 w 3806"/>
                  <a:gd name="T41" fmla="*/ 738 h 4349"/>
                  <a:gd name="T42" fmla="*/ 2660 w 3806"/>
                  <a:gd name="T43" fmla="*/ 440 h 4349"/>
                  <a:gd name="T44" fmla="*/ 2171 w 3806"/>
                  <a:gd name="T45" fmla="*/ 277 h 4349"/>
                  <a:gd name="T46" fmla="*/ 2045 w 3806"/>
                  <a:gd name="T47" fmla="*/ 5 h 4349"/>
                  <a:gd name="T48" fmla="*/ 2581 w 3806"/>
                  <a:gd name="T49" fmla="*/ 124 h 4349"/>
                  <a:gd name="T50" fmla="*/ 3049 w 3806"/>
                  <a:gd name="T51" fmla="*/ 384 h 4349"/>
                  <a:gd name="T52" fmla="*/ 3424 w 3806"/>
                  <a:gd name="T53" fmla="*/ 759 h 4349"/>
                  <a:gd name="T54" fmla="*/ 3682 w 3806"/>
                  <a:gd name="T55" fmla="*/ 1225 h 4349"/>
                  <a:gd name="T56" fmla="*/ 3801 w 3806"/>
                  <a:gd name="T57" fmla="*/ 1761 h 4349"/>
                  <a:gd name="T58" fmla="*/ 3767 w 3806"/>
                  <a:gd name="T59" fmla="*/ 2294 h 4349"/>
                  <a:gd name="T60" fmla="*/ 3593 w 3806"/>
                  <a:gd name="T61" fmla="*/ 2778 h 4349"/>
                  <a:gd name="T62" fmla="*/ 3298 w 3806"/>
                  <a:gd name="T63" fmla="*/ 3198 h 4349"/>
                  <a:gd name="T64" fmla="*/ 2896 w 3806"/>
                  <a:gd name="T65" fmla="*/ 3528 h 4349"/>
                  <a:gd name="T66" fmla="*/ 2772 w 3806"/>
                  <a:gd name="T67" fmla="*/ 4151 h 4349"/>
                  <a:gd name="T68" fmla="*/ 2598 w 3806"/>
                  <a:gd name="T69" fmla="*/ 4310 h 4349"/>
                  <a:gd name="T70" fmla="*/ 1382 w 3806"/>
                  <a:gd name="T71" fmla="*/ 4349 h 4349"/>
                  <a:gd name="T72" fmla="*/ 1157 w 3806"/>
                  <a:gd name="T73" fmla="*/ 4280 h 4349"/>
                  <a:gd name="T74" fmla="*/ 1005 w 3806"/>
                  <a:gd name="T75" fmla="*/ 4098 h 4349"/>
                  <a:gd name="T76" fmla="*/ 802 w 3806"/>
                  <a:gd name="T77" fmla="*/ 3456 h 4349"/>
                  <a:gd name="T78" fmla="*/ 423 w 3806"/>
                  <a:gd name="T79" fmla="*/ 3101 h 4349"/>
                  <a:gd name="T80" fmla="*/ 158 w 3806"/>
                  <a:gd name="T81" fmla="*/ 2662 h 4349"/>
                  <a:gd name="T82" fmla="*/ 17 w 3806"/>
                  <a:gd name="T83" fmla="*/ 2165 h 4349"/>
                  <a:gd name="T84" fmla="*/ 21 w 3806"/>
                  <a:gd name="T85" fmla="*/ 1623 h 4349"/>
                  <a:gd name="T86" fmla="*/ 177 w 3806"/>
                  <a:gd name="T87" fmla="*/ 1101 h 4349"/>
                  <a:gd name="T88" fmla="*/ 467 w 3806"/>
                  <a:gd name="T89" fmla="*/ 656 h 4349"/>
                  <a:gd name="T90" fmla="*/ 868 w 3806"/>
                  <a:gd name="T91" fmla="*/ 306 h 4349"/>
                  <a:gd name="T92" fmla="*/ 1355 w 3806"/>
                  <a:gd name="T93" fmla="*/ 81 h 4349"/>
                  <a:gd name="T94" fmla="*/ 1902 w 3806"/>
                  <a:gd name="T95" fmla="*/ 0 h 4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06" h="4349">
                    <a:moveTo>
                      <a:pt x="1902" y="256"/>
                    </a:moveTo>
                    <a:lnTo>
                      <a:pt x="1768" y="261"/>
                    </a:lnTo>
                    <a:lnTo>
                      <a:pt x="1637" y="277"/>
                    </a:lnTo>
                    <a:lnTo>
                      <a:pt x="1508" y="304"/>
                    </a:lnTo>
                    <a:lnTo>
                      <a:pt x="1382" y="341"/>
                    </a:lnTo>
                    <a:lnTo>
                      <a:pt x="1262" y="385"/>
                    </a:lnTo>
                    <a:lnTo>
                      <a:pt x="1147" y="440"/>
                    </a:lnTo>
                    <a:lnTo>
                      <a:pt x="1036" y="502"/>
                    </a:lnTo>
                    <a:lnTo>
                      <a:pt x="931" y="575"/>
                    </a:lnTo>
                    <a:lnTo>
                      <a:pt x="831" y="654"/>
                    </a:lnTo>
                    <a:lnTo>
                      <a:pt x="739" y="738"/>
                    </a:lnTo>
                    <a:lnTo>
                      <a:pt x="652" y="831"/>
                    </a:lnTo>
                    <a:lnTo>
                      <a:pt x="573" y="931"/>
                    </a:lnTo>
                    <a:lnTo>
                      <a:pt x="503" y="1036"/>
                    </a:lnTo>
                    <a:lnTo>
                      <a:pt x="441" y="1146"/>
                    </a:lnTo>
                    <a:lnTo>
                      <a:pt x="386" y="1263"/>
                    </a:lnTo>
                    <a:lnTo>
                      <a:pt x="339" y="1384"/>
                    </a:lnTo>
                    <a:lnTo>
                      <a:pt x="303" y="1508"/>
                    </a:lnTo>
                    <a:lnTo>
                      <a:pt x="277" y="1637"/>
                    </a:lnTo>
                    <a:lnTo>
                      <a:pt x="262" y="1769"/>
                    </a:lnTo>
                    <a:lnTo>
                      <a:pt x="257" y="1903"/>
                    </a:lnTo>
                    <a:lnTo>
                      <a:pt x="260" y="2020"/>
                    </a:lnTo>
                    <a:lnTo>
                      <a:pt x="272" y="2137"/>
                    </a:lnTo>
                    <a:lnTo>
                      <a:pt x="293" y="2251"/>
                    </a:lnTo>
                    <a:lnTo>
                      <a:pt x="322" y="2365"/>
                    </a:lnTo>
                    <a:lnTo>
                      <a:pt x="358" y="2473"/>
                    </a:lnTo>
                    <a:lnTo>
                      <a:pt x="401" y="2580"/>
                    </a:lnTo>
                    <a:lnTo>
                      <a:pt x="453" y="2683"/>
                    </a:lnTo>
                    <a:lnTo>
                      <a:pt x="511" y="2783"/>
                    </a:lnTo>
                    <a:lnTo>
                      <a:pt x="575" y="2878"/>
                    </a:lnTo>
                    <a:lnTo>
                      <a:pt x="646" y="2967"/>
                    </a:lnTo>
                    <a:lnTo>
                      <a:pt x="725" y="3053"/>
                    </a:lnTo>
                    <a:lnTo>
                      <a:pt x="807" y="3132"/>
                    </a:lnTo>
                    <a:lnTo>
                      <a:pt x="897" y="3208"/>
                    </a:lnTo>
                    <a:lnTo>
                      <a:pt x="992" y="3275"/>
                    </a:lnTo>
                    <a:lnTo>
                      <a:pt x="1093" y="3337"/>
                    </a:lnTo>
                    <a:lnTo>
                      <a:pt x="1117" y="3354"/>
                    </a:lnTo>
                    <a:lnTo>
                      <a:pt x="1136" y="3377"/>
                    </a:lnTo>
                    <a:lnTo>
                      <a:pt x="1150" y="3403"/>
                    </a:lnTo>
                    <a:lnTo>
                      <a:pt x="1157" y="3432"/>
                    </a:lnTo>
                    <a:lnTo>
                      <a:pt x="1226" y="3943"/>
                    </a:lnTo>
                    <a:lnTo>
                      <a:pt x="1236" y="3983"/>
                    </a:lnTo>
                    <a:lnTo>
                      <a:pt x="1255" y="4020"/>
                    </a:lnTo>
                    <a:lnTo>
                      <a:pt x="1279" y="4050"/>
                    </a:lnTo>
                    <a:lnTo>
                      <a:pt x="1310" y="4074"/>
                    </a:lnTo>
                    <a:lnTo>
                      <a:pt x="1345" y="4089"/>
                    </a:lnTo>
                    <a:lnTo>
                      <a:pt x="1382" y="4094"/>
                    </a:lnTo>
                    <a:lnTo>
                      <a:pt x="2424" y="4094"/>
                    </a:lnTo>
                    <a:lnTo>
                      <a:pt x="2462" y="4089"/>
                    </a:lnTo>
                    <a:lnTo>
                      <a:pt x="2496" y="4074"/>
                    </a:lnTo>
                    <a:lnTo>
                      <a:pt x="2527" y="4050"/>
                    </a:lnTo>
                    <a:lnTo>
                      <a:pt x="2551" y="4020"/>
                    </a:lnTo>
                    <a:lnTo>
                      <a:pt x="2570" y="3983"/>
                    </a:lnTo>
                    <a:lnTo>
                      <a:pt x="2581" y="3943"/>
                    </a:lnTo>
                    <a:lnTo>
                      <a:pt x="2649" y="3432"/>
                    </a:lnTo>
                    <a:lnTo>
                      <a:pt x="2658" y="3403"/>
                    </a:lnTo>
                    <a:lnTo>
                      <a:pt x="2670" y="3377"/>
                    </a:lnTo>
                    <a:lnTo>
                      <a:pt x="2689" y="3354"/>
                    </a:lnTo>
                    <a:lnTo>
                      <a:pt x="2713" y="3337"/>
                    </a:lnTo>
                    <a:lnTo>
                      <a:pt x="2815" y="3275"/>
                    </a:lnTo>
                    <a:lnTo>
                      <a:pt x="2909" y="3208"/>
                    </a:lnTo>
                    <a:lnTo>
                      <a:pt x="2999" y="3132"/>
                    </a:lnTo>
                    <a:lnTo>
                      <a:pt x="3083" y="3053"/>
                    </a:lnTo>
                    <a:lnTo>
                      <a:pt x="3161" y="2967"/>
                    </a:lnTo>
                    <a:lnTo>
                      <a:pt x="3231" y="2878"/>
                    </a:lnTo>
                    <a:lnTo>
                      <a:pt x="3297" y="2783"/>
                    </a:lnTo>
                    <a:lnTo>
                      <a:pt x="3354" y="2683"/>
                    </a:lnTo>
                    <a:lnTo>
                      <a:pt x="3405" y="2580"/>
                    </a:lnTo>
                    <a:lnTo>
                      <a:pt x="3448" y="2473"/>
                    </a:lnTo>
                    <a:lnTo>
                      <a:pt x="3484" y="2365"/>
                    </a:lnTo>
                    <a:lnTo>
                      <a:pt x="3514" y="2251"/>
                    </a:lnTo>
                    <a:lnTo>
                      <a:pt x="3534" y="2137"/>
                    </a:lnTo>
                    <a:lnTo>
                      <a:pt x="3546" y="2020"/>
                    </a:lnTo>
                    <a:lnTo>
                      <a:pt x="3551" y="1903"/>
                    </a:lnTo>
                    <a:lnTo>
                      <a:pt x="3545" y="1769"/>
                    </a:lnTo>
                    <a:lnTo>
                      <a:pt x="3529" y="1637"/>
                    </a:lnTo>
                    <a:lnTo>
                      <a:pt x="3503" y="1508"/>
                    </a:lnTo>
                    <a:lnTo>
                      <a:pt x="3467" y="1384"/>
                    </a:lnTo>
                    <a:lnTo>
                      <a:pt x="3421" y="1263"/>
                    </a:lnTo>
                    <a:lnTo>
                      <a:pt x="3367" y="1146"/>
                    </a:lnTo>
                    <a:lnTo>
                      <a:pt x="3304" y="1036"/>
                    </a:lnTo>
                    <a:lnTo>
                      <a:pt x="3233" y="931"/>
                    </a:lnTo>
                    <a:lnTo>
                      <a:pt x="3154" y="831"/>
                    </a:lnTo>
                    <a:lnTo>
                      <a:pt x="3068" y="738"/>
                    </a:lnTo>
                    <a:lnTo>
                      <a:pt x="2975" y="654"/>
                    </a:lnTo>
                    <a:lnTo>
                      <a:pt x="2875" y="575"/>
                    </a:lnTo>
                    <a:lnTo>
                      <a:pt x="2770" y="502"/>
                    </a:lnTo>
                    <a:lnTo>
                      <a:pt x="2660" y="440"/>
                    </a:lnTo>
                    <a:lnTo>
                      <a:pt x="2544" y="385"/>
                    </a:lnTo>
                    <a:lnTo>
                      <a:pt x="2424" y="341"/>
                    </a:lnTo>
                    <a:lnTo>
                      <a:pt x="2298" y="304"/>
                    </a:lnTo>
                    <a:lnTo>
                      <a:pt x="2171" y="277"/>
                    </a:lnTo>
                    <a:lnTo>
                      <a:pt x="2038" y="261"/>
                    </a:lnTo>
                    <a:lnTo>
                      <a:pt x="1902" y="256"/>
                    </a:lnTo>
                    <a:close/>
                    <a:moveTo>
                      <a:pt x="1902" y="0"/>
                    </a:moveTo>
                    <a:lnTo>
                      <a:pt x="2045" y="5"/>
                    </a:lnTo>
                    <a:lnTo>
                      <a:pt x="2185" y="20"/>
                    </a:lnTo>
                    <a:lnTo>
                      <a:pt x="2321" y="46"/>
                    </a:lnTo>
                    <a:lnTo>
                      <a:pt x="2453" y="81"/>
                    </a:lnTo>
                    <a:lnTo>
                      <a:pt x="2581" y="124"/>
                    </a:lnTo>
                    <a:lnTo>
                      <a:pt x="2705" y="177"/>
                    </a:lnTo>
                    <a:lnTo>
                      <a:pt x="2825" y="237"/>
                    </a:lnTo>
                    <a:lnTo>
                      <a:pt x="2939" y="306"/>
                    </a:lnTo>
                    <a:lnTo>
                      <a:pt x="3049" y="384"/>
                    </a:lnTo>
                    <a:lnTo>
                      <a:pt x="3152" y="468"/>
                    </a:lnTo>
                    <a:lnTo>
                      <a:pt x="3249" y="557"/>
                    </a:lnTo>
                    <a:lnTo>
                      <a:pt x="3340" y="656"/>
                    </a:lnTo>
                    <a:lnTo>
                      <a:pt x="3424" y="759"/>
                    </a:lnTo>
                    <a:lnTo>
                      <a:pt x="3500" y="867"/>
                    </a:lnTo>
                    <a:lnTo>
                      <a:pt x="3569" y="983"/>
                    </a:lnTo>
                    <a:lnTo>
                      <a:pt x="3629" y="1101"/>
                    </a:lnTo>
                    <a:lnTo>
                      <a:pt x="3682" y="1225"/>
                    </a:lnTo>
                    <a:lnTo>
                      <a:pt x="3727" y="1354"/>
                    </a:lnTo>
                    <a:lnTo>
                      <a:pt x="3762" y="1487"/>
                    </a:lnTo>
                    <a:lnTo>
                      <a:pt x="3786" y="1623"/>
                    </a:lnTo>
                    <a:lnTo>
                      <a:pt x="3801" y="1761"/>
                    </a:lnTo>
                    <a:lnTo>
                      <a:pt x="3806" y="1903"/>
                    </a:lnTo>
                    <a:lnTo>
                      <a:pt x="3803" y="2036"/>
                    </a:lnTo>
                    <a:lnTo>
                      <a:pt x="3789" y="2165"/>
                    </a:lnTo>
                    <a:lnTo>
                      <a:pt x="3767" y="2294"/>
                    </a:lnTo>
                    <a:lnTo>
                      <a:pt x="3736" y="2420"/>
                    </a:lnTo>
                    <a:lnTo>
                      <a:pt x="3696" y="2542"/>
                    </a:lnTo>
                    <a:lnTo>
                      <a:pt x="3648" y="2662"/>
                    </a:lnTo>
                    <a:lnTo>
                      <a:pt x="3593" y="2778"/>
                    </a:lnTo>
                    <a:lnTo>
                      <a:pt x="3531" y="2890"/>
                    </a:lnTo>
                    <a:lnTo>
                      <a:pt x="3460" y="2998"/>
                    </a:lnTo>
                    <a:lnTo>
                      <a:pt x="3383" y="3101"/>
                    </a:lnTo>
                    <a:lnTo>
                      <a:pt x="3298" y="3198"/>
                    </a:lnTo>
                    <a:lnTo>
                      <a:pt x="3207" y="3291"/>
                    </a:lnTo>
                    <a:lnTo>
                      <a:pt x="3109" y="3377"/>
                    </a:lnTo>
                    <a:lnTo>
                      <a:pt x="3006" y="3456"/>
                    </a:lnTo>
                    <a:lnTo>
                      <a:pt x="2896" y="3528"/>
                    </a:lnTo>
                    <a:lnTo>
                      <a:pt x="2834" y="3977"/>
                    </a:lnTo>
                    <a:lnTo>
                      <a:pt x="2822" y="4039"/>
                    </a:lnTo>
                    <a:lnTo>
                      <a:pt x="2801" y="4098"/>
                    </a:lnTo>
                    <a:lnTo>
                      <a:pt x="2772" y="4151"/>
                    </a:lnTo>
                    <a:lnTo>
                      <a:pt x="2737" y="4199"/>
                    </a:lnTo>
                    <a:lnTo>
                      <a:pt x="2696" y="4243"/>
                    </a:lnTo>
                    <a:lnTo>
                      <a:pt x="2649" y="4280"/>
                    </a:lnTo>
                    <a:lnTo>
                      <a:pt x="2598" y="4310"/>
                    </a:lnTo>
                    <a:lnTo>
                      <a:pt x="2543" y="4332"/>
                    </a:lnTo>
                    <a:lnTo>
                      <a:pt x="2486" y="4346"/>
                    </a:lnTo>
                    <a:lnTo>
                      <a:pt x="2424" y="4349"/>
                    </a:lnTo>
                    <a:lnTo>
                      <a:pt x="1382" y="4349"/>
                    </a:lnTo>
                    <a:lnTo>
                      <a:pt x="1322" y="4346"/>
                    </a:lnTo>
                    <a:lnTo>
                      <a:pt x="1264" y="4332"/>
                    </a:lnTo>
                    <a:lnTo>
                      <a:pt x="1209" y="4310"/>
                    </a:lnTo>
                    <a:lnTo>
                      <a:pt x="1157" y="4280"/>
                    </a:lnTo>
                    <a:lnTo>
                      <a:pt x="1110" y="4243"/>
                    </a:lnTo>
                    <a:lnTo>
                      <a:pt x="1069" y="4199"/>
                    </a:lnTo>
                    <a:lnTo>
                      <a:pt x="1035" y="4151"/>
                    </a:lnTo>
                    <a:lnTo>
                      <a:pt x="1005" y="4098"/>
                    </a:lnTo>
                    <a:lnTo>
                      <a:pt x="985" y="4039"/>
                    </a:lnTo>
                    <a:lnTo>
                      <a:pt x="973" y="3977"/>
                    </a:lnTo>
                    <a:lnTo>
                      <a:pt x="911" y="3528"/>
                    </a:lnTo>
                    <a:lnTo>
                      <a:pt x="802" y="3456"/>
                    </a:lnTo>
                    <a:lnTo>
                      <a:pt x="697" y="3377"/>
                    </a:lnTo>
                    <a:lnTo>
                      <a:pt x="601" y="3291"/>
                    </a:lnTo>
                    <a:lnTo>
                      <a:pt x="510" y="3198"/>
                    </a:lnTo>
                    <a:lnTo>
                      <a:pt x="423" y="3101"/>
                    </a:lnTo>
                    <a:lnTo>
                      <a:pt x="346" y="2998"/>
                    </a:lnTo>
                    <a:lnTo>
                      <a:pt x="277" y="2890"/>
                    </a:lnTo>
                    <a:lnTo>
                      <a:pt x="213" y="2778"/>
                    </a:lnTo>
                    <a:lnTo>
                      <a:pt x="158" y="2662"/>
                    </a:lnTo>
                    <a:lnTo>
                      <a:pt x="110" y="2542"/>
                    </a:lnTo>
                    <a:lnTo>
                      <a:pt x="71" y="2420"/>
                    </a:lnTo>
                    <a:lnTo>
                      <a:pt x="40" y="2294"/>
                    </a:lnTo>
                    <a:lnTo>
                      <a:pt x="17" y="2165"/>
                    </a:lnTo>
                    <a:lnTo>
                      <a:pt x="3" y="2036"/>
                    </a:lnTo>
                    <a:lnTo>
                      <a:pt x="0" y="1903"/>
                    </a:lnTo>
                    <a:lnTo>
                      <a:pt x="5" y="1761"/>
                    </a:lnTo>
                    <a:lnTo>
                      <a:pt x="21" y="1623"/>
                    </a:lnTo>
                    <a:lnTo>
                      <a:pt x="46" y="1487"/>
                    </a:lnTo>
                    <a:lnTo>
                      <a:pt x="81" y="1354"/>
                    </a:lnTo>
                    <a:lnTo>
                      <a:pt x="124" y="1225"/>
                    </a:lnTo>
                    <a:lnTo>
                      <a:pt x="177" y="1101"/>
                    </a:lnTo>
                    <a:lnTo>
                      <a:pt x="238" y="983"/>
                    </a:lnTo>
                    <a:lnTo>
                      <a:pt x="306" y="867"/>
                    </a:lnTo>
                    <a:lnTo>
                      <a:pt x="384" y="759"/>
                    </a:lnTo>
                    <a:lnTo>
                      <a:pt x="467" y="656"/>
                    </a:lnTo>
                    <a:lnTo>
                      <a:pt x="558" y="557"/>
                    </a:lnTo>
                    <a:lnTo>
                      <a:pt x="656" y="468"/>
                    </a:lnTo>
                    <a:lnTo>
                      <a:pt x="759" y="384"/>
                    </a:lnTo>
                    <a:lnTo>
                      <a:pt x="868" y="306"/>
                    </a:lnTo>
                    <a:lnTo>
                      <a:pt x="981" y="237"/>
                    </a:lnTo>
                    <a:lnTo>
                      <a:pt x="1102" y="177"/>
                    </a:lnTo>
                    <a:lnTo>
                      <a:pt x="1226" y="124"/>
                    </a:lnTo>
                    <a:lnTo>
                      <a:pt x="1355" y="81"/>
                    </a:lnTo>
                    <a:lnTo>
                      <a:pt x="1486" y="46"/>
                    </a:lnTo>
                    <a:lnTo>
                      <a:pt x="1622" y="20"/>
                    </a:lnTo>
                    <a:lnTo>
                      <a:pt x="1761" y="5"/>
                    </a:lnTo>
                    <a:lnTo>
                      <a:pt x="190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9" name="Freeform 26"/>
              <p:cNvSpPr>
                <a:spLocks/>
              </p:cNvSpPr>
              <p:nvPr/>
            </p:nvSpPr>
            <p:spPr bwMode="auto">
              <a:xfrm>
                <a:off x="6844" y="5555"/>
                <a:ext cx="798" cy="128"/>
              </a:xfrm>
              <a:custGeom>
                <a:avLst/>
                <a:gdLst>
                  <a:gd name="T0" fmla="*/ 128 w 1596"/>
                  <a:gd name="T1" fmla="*/ 0 h 256"/>
                  <a:gd name="T2" fmla="*/ 1469 w 1596"/>
                  <a:gd name="T3" fmla="*/ 0 h 256"/>
                  <a:gd name="T4" fmla="*/ 1503 w 1596"/>
                  <a:gd name="T5" fmla="*/ 3 h 256"/>
                  <a:gd name="T6" fmla="*/ 1534 w 1596"/>
                  <a:gd name="T7" fmla="*/ 17 h 256"/>
                  <a:gd name="T8" fmla="*/ 1560 w 1596"/>
                  <a:gd name="T9" fmla="*/ 37 h 256"/>
                  <a:gd name="T10" fmla="*/ 1579 w 1596"/>
                  <a:gd name="T11" fmla="*/ 63 h 256"/>
                  <a:gd name="T12" fmla="*/ 1593 w 1596"/>
                  <a:gd name="T13" fmla="*/ 92 h 256"/>
                  <a:gd name="T14" fmla="*/ 1596 w 1596"/>
                  <a:gd name="T15" fmla="*/ 127 h 256"/>
                  <a:gd name="T16" fmla="*/ 1593 w 1596"/>
                  <a:gd name="T17" fmla="*/ 161 h 256"/>
                  <a:gd name="T18" fmla="*/ 1579 w 1596"/>
                  <a:gd name="T19" fmla="*/ 192 h 256"/>
                  <a:gd name="T20" fmla="*/ 1560 w 1596"/>
                  <a:gd name="T21" fmla="*/ 218 h 256"/>
                  <a:gd name="T22" fmla="*/ 1534 w 1596"/>
                  <a:gd name="T23" fmla="*/ 237 h 256"/>
                  <a:gd name="T24" fmla="*/ 1503 w 1596"/>
                  <a:gd name="T25" fmla="*/ 251 h 256"/>
                  <a:gd name="T26" fmla="*/ 1469 w 1596"/>
                  <a:gd name="T27" fmla="*/ 256 h 256"/>
                  <a:gd name="T28" fmla="*/ 128 w 1596"/>
                  <a:gd name="T29" fmla="*/ 256 h 256"/>
                  <a:gd name="T30" fmla="*/ 93 w 1596"/>
                  <a:gd name="T31" fmla="*/ 251 h 256"/>
                  <a:gd name="T32" fmla="*/ 64 w 1596"/>
                  <a:gd name="T33" fmla="*/ 237 h 256"/>
                  <a:gd name="T34" fmla="*/ 38 w 1596"/>
                  <a:gd name="T35" fmla="*/ 218 h 256"/>
                  <a:gd name="T36" fmla="*/ 17 w 1596"/>
                  <a:gd name="T37" fmla="*/ 192 h 256"/>
                  <a:gd name="T38" fmla="*/ 4 w 1596"/>
                  <a:gd name="T39" fmla="*/ 161 h 256"/>
                  <a:gd name="T40" fmla="*/ 0 w 1596"/>
                  <a:gd name="T41" fmla="*/ 127 h 256"/>
                  <a:gd name="T42" fmla="*/ 4 w 1596"/>
                  <a:gd name="T43" fmla="*/ 92 h 256"/>
                  <a:gd name="T44" fmla="*/ 17 w 1596"/>
                  <a:gd name="T45" fmla="*/ 63 h 256"/>
                  <a:gd name="T46" fmla="*/ 38 w 1596"/>
                  <a:gd name="T47" fmla="*/ 37 h 256"/>
                  <a:gd name="T48" fmla="*/ 64 w 1596"/>
                  <a:gd name="T49" fmla="*/ 17 h 256"/>
                  <a:gd name="T50" fmla="*/ 93 w 1596"/>
                  <a:gd name="T51" fmla="*/ 3 h 256"/>
                  <a:gd name="T52" fmla="*/ 128 w 1596"/>
                  <a:gd name="T5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6" h="256">
                    <a:moveTo>
                      <a:pt x="128" y="0"/>
                    </a:moveTo>
                    <a:lnTo>
                      <a:pt x="1469" y="0"/>
                    </a:lnTo>
                    <a:lnTo>
                      <a:pt x="1503" y="3"/>
                    </a:lnTo>
                    <a:lnTo>
                      <a:pt x="1534" y="17"/>
                    </a:lnTo>
                    <a:lnTo>
                      <a:pt x="1560" y="37"/>
                    </a:lnTo>
                    <a:lnTo>
                      <a:pt x="1579" y="63"/>
                    </a:lnTo>
                    <a:lnTo>
                      <a:pt x="1593" y="92"/>
                    </a:lnTo>
                    <a:lnTo>
                      <a:pt x="1596" y="127"/>
                    </a:lnTo>
                    <a:lnTo>
                      <a:pt x="1593" y="161"/>
                    </a:lnTo>
                    <a:lnTo>
                      <a:pt x="1579" y="192"/>
                    </a:lnTo>
                    <a:lnTo>
                      <a:pt x="1560" y="218"/>
                    </a:lnTo>
                    <a:lnTo>
                      <a:pt x="1534" y="237"/>
                    </a:lnTo>
                    <a:lnTo>
                      <a:pt x="1503" y="251"/>
                    </a:lnTo>
                    <a:lnTo>
                      <a:pt x="1469" y="256"/>
                    </a:lnTo>
                    <a:lnTo>
                      <a:pt x="128" y="256"/>
                    </a:lnTo>
                    <a:lnTo>
                      <a:pt x="93" y="251"/>
                    </a:lnTo>
                    <a:lnTo>
                      <a:pt x="64" y="237"/>
                    </a:lnTo>
                    <a:lnTo>
                      <a:pt x="38" y="218"/>
                    </a:lnTo>
                    <a:lnTo>
                      <a:pt x="17" y="192"/>
                    </a:lnTo>
                    <a:lnTo>
                      <a:pt x="4" y="161"/>
                    </a:lnTo>
                    <a:lnTo>
                      <a:pt x="0" y="127"/>
                    </a:lnTo>
                    <a:lnTo>
                      <a:pt x="4" y="92"/>
                    </a:lnTo>
                    <a:lnTo>
                      <a:pt x="17" y="63"/>
                    </a:lnTo>
                    <a:lnTo>
                      <a:pt x="38" y="37"/>
                    </a:lnTo>
                    <a:lnTo>
                      <a:pt x="64" y="17"/>
                    </a:lnTo>
                    <a:lnTo>
                      <a:pt x="93" y="3"/>
                    </a:lnTo>
                    <a:lnTo>
                      <a:pt x="12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0" name="Freeform 27"/>
              <p:cNvSpPr>
                <a:spLocks noEditPoints="1"/>
              </p:cNvSpPr>
              <p:nvPr/>
            </p:nvSpPr>
            <p:spPr bwMode="auto">
              <a:xfrm>
                <a:off x="6925" y="5755"/>
                <a:ext cx="636" cy="382"/>
              </a:xfrm>
              <a:custGeom>
                <a:avLst/>
                <a:gdLst>
                  <a:gd name="T0" fmla="*/ 279 w 1272"/>
                  <a:gd name="T1" fmla="*/ 256 h 764"/>
                  <a:gd name="T2" fmla="*/ 301 w 1272"/>
                  <a:gd name="T3" fmla="*/ 308 h 764"/>
                  <a:gd name="T4" fmla="*/ 334 w 1272"/>
                  <a:gd name="T5" fmla="*/ 356 h 764"/>
                  <a:gd name="T6" fmla="*/ 372 w 1272"/>
                  <a:gd name="T7" fmla="*/ 399 h 764"/>
                  <a:gd name="T8" fmla="*/ 415 w 1272"/>
                  <a:gd name="T9" fmla="*/ 437 h 764"/>
                  <a:gd name="T10" fmla="*/ 465 w 1272"/>
                  <a:gd name="T11" fmla="*/ 466 h 764"/>
                  <a:gd name="T12" fmla="*/ 518 w 1272"/>
                  <a:gd name="T13" fmla="*/ 488 h 764"/>
                  <a:gd name="T14" fmla="*/ 575 w 1272"/>
                  <a:gd name="T15" fmla="*/ 502 h 764"/>
                  <a:gd name="T16" fmla="*/ 635 w 1272"/>
                  <a:gd name="T17" fmla="*/ 507 h 764"/>
                  <a:gd name="T18" fmla="*/ 697 w 1272"/>
                  <a:gd name="T19" fmla="*/ 502 h 764"/>
                  <a:gd name="T20" fmla="*/ 754 w 1272"/>
                  <a:gd name="T21" fmla="*/ 488 h 764"/>
                  <a:gd name="T22" fmla="*/ 807 w 1272"/>
                  <a:gd name="T23" fmla="*/ 466 h 764"/>
                  <a:gd name="T24" fmla="*/ 857 w 1272"/>
                  <a:gd name="T25" fmla="*/ 437 h 764"/>
                  <a:gd name="T26" fmla="*/ 902 w 1272"/>
                  <a:gd name="T27" fmla="*/ 399 h 764"/>
                  <a:gd name="T28" fmla="*/ 940 w 1272"/>
                  <a:gd name="T29" fmla="*/ 356 h 764"/>
                  <a:gd name="T30" fmla="*/ 971 w 1272"/>
                  <a:gd name="T31" fmla="*/ 308 h 764"/>
                  <a:gd name="T32" fmla="*/ 995 w 1272"/>
                  <a:gd name="T33" fmla="*/ 256 h 764"/>
                  <a:gd name="T34" fmla="*/ 279 w 1272"/>
                  <a:gd name="T35" fmla="*/ 256 h 764"/>
                  <a:gd name="T36" fmla="*/ 127 w 1272"/>
                  <a:gd name="T37" fmla="*/ 0 h 764"/>
                  <a:gd name="T38" fmla="*/ 1145 w 1272"/>
                  <a:gd name="T39" fmla="*/ 0 h 764"/>
                  <a:gd name="T40" fmla="*/ 1179 w 1272"/>
                  <a:gd name="T41" fmla="*/ 3 h 764"/>
                  <a:gd name="T42" fmla="*/ 1209 w 1272"/>
                  <a:gd name="T43" fmla="*/ 17 h 764"/>
                  <a:gd name="T44" fmla="*/ 1234 w 1272"/>
                  <a:gd name="T45" fmla="*/ 37 h 764"/>
                  <a:gd name="T46" fmla="*/ 1255 w 1272"/>
                  <a:gd name="T47" fmla="*/ 63 h 764"/>
                  <a:gd name="T48" fmla="*/ 1267 w 1272"/>
                  <a:gd name="T49" fmla="*/ 93 h 764"/>
                  <a:gd name="T50" fmla="*/ 1272 w 1272"/>
                  <a:gd name="T51" fmla="*/ 127 h 764"/>
                  <a:gd name="T52" fmla="*/ 1267 w 1272"/>
                  <a:gd name="T53" fmla="*/ 206 h 764"/>
                  <a:gd name="T54" fmla="*/ 1253 w 1272"/>
                  <a:gd name="T55" fmla="*/ 284 h 764"/>
                  <a:gd name="T56" fmla="*/ 1229 w 1272"/>
                  <a:gd name="T57" fmla="*/ 358 h 764"/>
                  <a:gd name="T58" fmla="*/ 1198 w 1272"/>
                  <a:gd name="T59" fmla="*/ 426 h 764"/>
                  <a:gd name="T60" fmla="*/ 1159 w 1272"/>
                  <a:gd name="T61" fmla="*/ 490 h 764"/>
                  <a:gd name="T62" fmla="*/ 1112 w 1272"/>
                  <a:gd name="T63" fmla="*/ 549 h 764"/>
                  <a:gd name="T64" fmla="*/ 1059 w 1272"/>
                  <a:gd name="T65" fmla="*/ 602 h 764"/>
                  <a:gd name="T66" fmla="*/ 1000 w 1272"/>
                  <a:gd name="T67" fmla="*/ 648 h 764"/>
                  <a:gd name="T68" fmla="*/ 935 w 1272"/>
                  <a:gd name="T69" fmla="*/ 688 h 764"/>
                  <a:gd name="T70" fmla="*/ 866 w 1272"/>
                  <a:gd name="T71" fmla="*/ 721 h 764"/>
                  <a:gd name="T72" fmla="*/ 792 w 1272"/>
                  <a:gd name="T73" fmla="*/ 743 h 764"/>
                  <a:gd name="T74" fmla="*/ 716 w 1272"/>
                  <a:gd name="T75" fmla="*/ 759 h 764"/>
                  <a:gd name="T76" fmla="*/ 635 w 1272"/>
                  <a:gd name="T77" fmla="*/ 764 h 764"/>
                  <a:gd name="T78" fmla="*/ 556 w 1272"/>
                  <a:gd name="T79" fmla="*/ 759 h 764"/>
                  <a:gd name="T80" fmla="*/ 480 w 1272"/>
                  <a:gd name="T81" fmla="*/ 743 h 764"/>
                  <a:gd name="T82" fmla="*/ 406 w 1272"/>
                  <a:gd name="T83" fmla="*/ 721 h 764"/>
                  <a:gd name="T84" fmla="*/ 337 w 1272"/>
                  <a:gd name="T85" fmla="*/ 688 h 764"/>
                  <a:gd name="T86" fmla="*/ 274 w 1272"/>
                  <a:gd name="T87" fmla="*/ 648 h 764"/>
                  <a:gd name="T88" fmla="*/ 214 w 1272"/>
                  <a:gd name="T89" fmla="*/ 602 h 764"/>
                  <a:gd name="T90" fmla="*/ 160 w 1272"/>
                  <a:gd name="T91" fmla="*/ 549 h 764"/>
                  <a:gd name="T92" fmla="*/ 114 w 1272"/>
                  <a:gd name="T93" fmla="*/ 490 h 764"/>
                  <a:gd name="T94" fmla="*/ 74 w 1272"/>
                  <a:gd name="T95" fmla="*/ 426 h 764"/>
                  <a:gd name="T96" fmla="*/ 43 w 1272"/>
                  <a:gd name="T97" fmla="*/ 358 h 764"/>
                  <a:gd name="T98" fmla="*/ 19 w 1272"/>
                  <a:gd name="T99" fmla="*/ 284 h 764"/>
                  <a:gd name="T100" fmla="*/ 5 w 1272"/>
                  <a:gd name="T101" fmla="*/ 206 h 764"/>
                  <a:gd name="T102" fmla="*/ 0 w 1272"/>
                  <a:gd name="T103" fmla="*/ 127 h 764"/>
                  <a:gd name="T104" fmla="*/ 5 w 1272"/>
                  <a:gd name="T105" fmla="*/ 93 h 764"/>
                  <a:gd name="T106" fmla="*/ 17 w 1272"/>
                  <a:gd name="T107" fmla="*/ 63 h 764"/>
                  <a:gd name="T108" fmla="*/ 38 w 1272"/>
                  <a:gd name="T109" fmla="*/ 37 h 764"/>
                  <a:gd name="T110" fmla="*/ 64 w 1272"/>
                  <a:gd name="T111" fmla="*/ 17 h 764"/>
                  <a:gd name="T112" fmla="*/ 95 w 1272"/>
                  <a:gd name="T113" fmla="*/ 3 h 764"/>
                  <a:gd name="T114" fmla="*/ 127 w 1272"/>
                  <a:gd name="T115" fmla="*/ 0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2" h="764">
                    <a:moveTo>
                      <a:pt x="279" y="256"/>
                    </a:moveTo>
                    <a:lnTo>
                      <a:pt x="301" y="308"/>
                    </a:lnTo>
                    <a:lnTo>
                      <a:pt x="334" y="356"/>
                    </a:lnTo>
                    <a:lnTo>
                      <a:pt x="372" y="399"/>
                    </a:lnTo>
                    <a:lnTo>
                      <a:pt x="415" y="437"/>
                    </a:lnTo>
                    <a:lnTo>
                      <a:pt x="465" y="466"/>
                    </a:lnTo>
                    <a:lnTo>
                      <a:pt x="518" y="488"/>
                    </a:lnTo>
                    <a:lnTo>
                      <a:pt x="575" y="502"/>
                    </a:lnTo>
                    <a:lnTo>
                      <a:pt x="635" y="507"/>
                    </a:lnTo>
                    <a:lnTo>
                      <a:pt x="697" y="502"/>
                    </a:lnTo>
                    <a:lnTo>
                      <a:pt x="754" y="488"/>
                    </a:lnTo>
                    <a:lnTo>
                      <a:pt x="807" y="466"/>
                    </a:lnTo>
                    <a:lnTo>
                      <a:pt x="857" y="437"/>
                    </a:lnTo>
                    <a:lnTo>
                      <a:pt x="902" y="399"/>
                    </a:lnTo>
                    <a:lnTo>
                      <a:pt x="940" y="356"/>
                    </a:lnTo>
                    <a:lnTo>
                      <a:pt x="971" y="308"/>
                    </a:lnTo>
                    <a:lnTo>
                      <a:pt x="995" y="256"/>
                    </a:lnTo>
                    <a:lnTo>
                      <a:pt x="279" y="256"/>
                    </a:lnTo>
                    <a:close/>
                    <a:moveTo>
                      <a:pt x="127" y="0"/>
                    </a:moveTo>
                    <a:lnTo>
                      <a:pt x="1145" y="0"/>
                    </a:lnTo>
                    <a:lnTo>
                      <a:pt x="1179" y="3"/>
                    </a:lnTo>
                    <a:lnTo>
                      <a:pt x="1209" y="17"/>
                    </a:lnTo>
                    <a:lnTo>
                      <a:pt x="1234" y="37"/>
                    </a:lnTo>
                    <a:lnTo>
                      <a:pt x="1255" y="63"/>
                    </a:lnTo>
                    <a:lnTo>
                      <a:pt x="1267" y="93"/>
                    </a:lnTo>
                    <a:lnTo>
                      <a:pt x="1272" y="127"/>
                    </a:lnTo>
                    <a:lnTo>
                      <a:pt x="1267" y="206"/>
                    </a:lnTo>
                    <a:lnTo>
                      <a:pt x="1253" y="284"/>
                    </a:lnTo>
                    <a:lnTo>
                      <a:pt x="1229" y="358"/>
                    </a:lnTo>
                    <a:lnTo>
                      <a:pt x="1198" y="426"/>
                    </a:lnTo>
                    <a:lnTo>
                      <a:pt x="1159" y="490"/>
                    </a:lnTo>
                    <a:lnTo>
                      <a:pt x="1112" y="549"/>
                    </a:lnTo>
                    <a:lnTo>
                      <a:pt x="1059" y="602"/>
                    </a:lnTo>
                    <a:lnTo>
                      <a:pt x="1000" y="648"/>
                    </a:lnTo>
                    <a:lnTo>
                      <a:pt x="935" y="688"/>
                    </a:lnTo>
                    <a:lnTo>
                      <a:pt x="866" y="721"/>
                    </a:lnTo>
                    <a:lnTo>
                      <a:pt x="792" y="743"/>
                    </a:lnTo>
                    <a:lnTo>
                      <a:pt x="716" y="759"/>
                    </a:lnTo>
                    <a:lnTo>
                      <a:pt x="635" y="764"/>
                    </a:lnTo>
                    <a:lnTo>
                      <a:pt x="556" y="759"/>
                    </a:lnTo>
                    <a:lnTo>
                      <a:pt x="480" y="743"/>
                    </a:lnTo>
                    <a:lnTo>
                      <a:pt x="406" y="721"/>
                    </a:lnTo>
                    <a:lnTo>
                      <a:pt x="337" y="688"/>
                    </a:lnTo>
                    <a:lnTo>
                      <a:pt x="274" y="648"/>
                    </a:lnTo>
                    <a:lnTo>
                      <a:pt x="214" y="602"/>
                    </a:lnTo>
                    <a:lnTo>
                      <a:pt x="160" y="549"/>
                    </a:lnTo>
                    <a:lnTo>
                      <a:pt x="114" y="490"/>
                    </a:lnTo>
                    <a:lnTo>
                      <a:pt x="74" y="426"/>
                    </a:lnTo>
                    <a:lnTo>
                      <a:pt x="43" y="358"/>
                    </a:lnTo>
                    <a:lnTo>
                      <a:pt x="19" y="284"/>
                    </a:lnTo>
                    <a:lnTo>
                      <a:pt x="5" y="206"/>
                    </a:lnTo>
                    <a:lnTo>
                      <a:pt x="0" y="127"/>
                    </a:lnTo>
                    <a:lnTo>
                      <a:pt x="5" y="93"/>
                    </a:lnTo>
                    <a:lnTo>
                      <a:pt x="17" y="63"/>
                    </a:lnTo>
                    <a:lnTo>
                      <a:pt x="38" y="37"/>
                    </a:lnTo>
                    <a:lnTo>
                      <a:pt x="64" y="17"/>
                    </a:lnTo>
                    <a:lnTo>
                      <a:pt x="95" y="3"/>
                    </a:lnTo>
                    <a:lnTo>
                      <a:pt x="127"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21" name="Freeform 28"/>
              <p:cNvSpPr>
                <a:spLocks/>
              </p:cNvSpPr>
              <p:nvPr/>
            </p:nvSpPr>
            <p:spPr bwMode="auto">
              <a:xfrm>
                <a:off x="6837" y="4232"/>
                <a:ext cx="811" cy="1049"/>
              </a:xfrm>
              <a:custGeom>
                <a:avLst/>
                <a:gdLst>
                  <a:gd name="T0" fmla="*/ 142 w 1624"/>
                  <a:gd name="T1" fmla="*/ 2 h 2098"/>
                  <a:gd name="T2" fmla="*/ 161 w 1624"/>
                  <a:gd name="T3" fmla="*/ 5 h 2098"/>
                  <a:gd name="T4" fmla="*/ 178 w 1624"/>
                  <a:gd name="T5" fmla="*/ 10 h 2098"/>
                  <a:gd name="T6" fmla="*/ 195 w 1624"/>
                  <a:gd name="T7" fmla="*/ 19 h 2098"/>
                  <a:gd name="T8" fmla="*/ 207 w 1624"/>
                  <a:gd name="T9" fmla="*/ 28 h 2098"/>
                  <a:gd name="T10" fmla="*/ 763 w 1624"/>
                  <a:gd name="T11" fmla="*/ 10 h 2098"/>
                  <a:gd name="T12" fmla="*/ 861 w 1624"/>
                  <a:gd name="T13" fmla="*/ 10 h 2098"/>
                  <a:gd name="T14" fmla="*/ 1417 w 1624"/>
                  <a:gd name="T15" fmla="*/ 28 h 2098"/>
                  <a:gd name="T16" fmla="*/ 1429 w 1624"/>
                  <a:gd name="T17" fmla="*/ 19 h 2098"/>
                  <a:gd name="T18" fmla="*/ 1447 w 1624"/>
                  <a:gd name="T19" fmla="*/ 10 h 2098"/>
                  <a:gd name="T20" fmla="*/ 1464 w 1624"/>
                  <a:gd name="T21" fmla="*/ 5 h 2098"/>
                  <a:gd name="T22" fmla="*/ 1483 w 1624"/>
                  <a:gd name="T23" fmla="*/ 2 h 2098"/>
                  <a:gd name="T24" fmla="*/ 1502 w 1624"/>
                  <a:gd name="T25" fmla="*/ 0 h 2098"/>
                  <a:gd name="T26" fmla="*/ 1519 w 1624"/>
                  <a:gd name="T27" fmla="*/ 3 h 2098"/>
                  <a:gd name="T28" fmla="*/ 1531 w 1624"/>
                  <a:gd name="T29" fmla="*/ 5 h 2098"/>
                  <a:gd name="T30" fmla="*/ 1550 w 1624"/>
                  <a:gd name="T31" fmla="*/ 12 h 2098"/>
                  <a:gd name="T32" fmla="*/ 1567 w 1624"/>
                  <a:gd name="T33" fmla="*/ 22 h 2098"/>
                  <a:gd name="T34" fmla="*/ 1581 w 1624"/>
                  <a:gd name="T35" fmla="*/ 33 h 2098"/>
                  <a:gd name="T36" fmla="*/ 1595 w 1624"/>
                  <a:gd name="T37" fmla="*/ 46 h 2098"/>
                  <a:gd name="T38" fmla="*/ 1601 w 1624"/>
                  <a:gd name="T39" fmla="*/ 57 h 2098"/>
                  <a:gd name="T40" fmla="*/ 1612 w 1624"/>
                  <a:gd name="T41" fmla="*/ 74 h 2098"/>
                  <a:gd name="T42" fmla="*/ 1619 w 1624"/>
                  <a:gd name="T43" fmla="*/ 91 h 2098"/>
                  <a:gd name="T44" fmla="*/ 1622 w 1624"/>
                  <a:gd name="T45" fmla="*/ 108 h 2098"/>
                  <a:gd name="T46" fmla="*/ 1624 w 1624"/>
                  <a:gd name="T47" fmla="*/ 127 h 2098"/>
                  <a:gd name="T48" fmla="*/ 1622 w 1624"/>
                  <a:gd name="T49" fmla="*/ 146 h 2098"/>
                  <a:gd name="T50" fmla="*/ 1619 w 1624"/>
                  <a:gd name="T51" fmla="*/ 162 h 2098"/>
                  <a:gd name="T52" fmla="*/ 1094 w 1624"/>
                  <a:gd name="T53" fmla="*/ 2062 h 2098"/>
                  <a:gd name="T54" fmla="*/ 1002 w 1624"/>
                  <a:gd name="T55" fmla="*/ 2098 h 2098"/>
                  <a:gd name="T56" fmla="*/ 913 w 1624"/>
                  <a:gd name="T57" fmla="*/ 2060 h 2098"/>
                  <a:gd name="T58" fmla="*/ 875 w 1624"/>
                  <a:gd name="T59" fmla="*/ 1973 h 2098"/>
                  <a:gd name="T60" fmla="*/ 1233 w 1624"/>
                  <a:gd name="T61" fmla="*/ 496 h 2098"/>
                  <a:gd name="T62" fmla="*/ 1137 w 1624"/>
                  <a:gd name="T63" fmla="*/ 523 h 2098"/>
                  <a:gd name="T64" fmla="*/ 811 w 1624"/>
                  <a:gd name="T65" fmla="*/ 291 h 2098"/>
                  <a:gd name="T66" fmla="*/ 498 w 1624"/>
                  <a:gd name="T67" fmla="*/ 522 h 2098"/>
                  <a:gd name="T68" fmla="*/ 417 w 1624"/>
                  <a:gd name="T69" fmla="*/ 511 h 2098"/>
                  <a:gd name="T70" fmla="*/ 746 w 1624"/>
                  <a:gd name="T71" fmla="*/ 1938 h 2098"/>
                  <a:gd name="T72" fmla="*/ 732 w 1624"/>
                  <a:gd name="T73" fmla="*/ 2034 h 2098"/>
                  <a:gd name="T74" fmla="*/ 655 w 1624"/>
                  <a:gd name="T75" fmla="*/ 2095 h 2098"/>
                  <a:gd name="T76" fmla="*/ 558 w 1624"/>
                  <a:gd name="T77" fmla="*/ 2083 h 2098"/>
                  <a:gd name="T78" fmla="*/ 498 w 1624"/>
                  <a:gd name="T79" fmla="*/ 2004 h 2098"/>
                  <a:gd name="T80" fmla="*/ 4 w 1624"/>
                  <a:gd name="T81" fmla="*/ 151 h 2098"/>
                  <a:gd name="T82" fmla="*/ 0 w 1624"/>
                  <a:gd name="T83" fmla="*/ 133 h 2098"/>
                  <a:gd name="T84" fmla="*/ 2 w 1624"/>
                  <a:gd name="T85" fmla="*/ 115 h 2098"/>
                  <a:gd name="T86" fmla="*/ 6 w 1624"/>
                  <a:gd name="T87" fmla="*/ 96 h 2098"/>
                  <a:gd name="T88" fmla="*/ 11 w 1624"/>
                  <a:gd name="T89" fmla="*/ 79 h 2098"/>
                  <a:gd name="T90" fmla="*/ 19 w 1624"/>
                  <a:gd name="T91" fmla="*/ 62 h 2098"/>
                  <a:gd name="T92" fmla="*/ 28 w 1624"/>
                  <a:gd name="T93" fmla="*/ 50 h 2098"/>
                  <a:gd name="T94" fmla="*/ 38 w 1624"/>
                  <a:gd name="T95" fmla="*/ 38 h 2098"/>
                  <a:gd name="T96" fmla="*/ 54 w 1624"/>
                  <a:gd name="T97" fmla="*/ 26 h 2098"/>
                  <a:gd name="T98" fmla="*/ 69 w 1624"/>
                  <a:gd name="T99" fmla="*/ 16 h 2098"/>
                  <a:gd name="T100" fmla="*/ 87 w 1624"/>
                  <a:gd name="T101" fmla="*/ 9 h 2098"/>
                  <a:gd name="T102" fmla="*/ 99 w 1624"/>
                  <a:gd name="T103" fmla="*/ 3 h 2098"/>
                  <a:gd name="T104" fmla="*/ 118 w 1624"/>
                  <a:gd name="T105" fmla="*/ 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4" h="2098">
                    <a:moveTo>
                      <a:pt x="130" y="0"/>
                    </a:moveTo>
                    <a:lnTo>
                      <a:pt x="136" y="0"/>
                    </a:lnTo>
                    <a:lnTo>
                      <a:pt x="142" y="2"/>
                    </a:lnTo>
                    <a:lnTo>
                      <a:pt x="148" y="2"/>
                    </a:lnTo>
                    <a:lnTo>
                      <a:pt x="154" y="3"/>
                    </a:lnTo>
                    <a:lnTo>
                      <a:pt x="161" y="5"/>
                    </a:lnTo>
                    <a:lnTo>
                      <a:pt x="167" y="7"/>
                    </a:lnTo>
                    <a:lnTo>
                      <a:pt x="173" y="9"/>
                    </a:lnTo>
                    <a:lnTo>
                      <a:pt x="178" y="10"/>
                    </a:lnTo>
                    <a:lnTo>
                      <a:pt x="183" y="12"/>
                    </a:lnTo>
                    <a:lnTo>
                      <a:pt x="190" y="16"/>
                    </a:lnTo>
                    <a:lnTo>
                      <a:pt x="195" y="19"/>
                    </a:lnTo>
                    <a:lnTo>
                      <a:pt x="200" y="22"/>
                    </a:lnTo>
                    <a:lnTo>
                      <a:pt x="205" y="26"/>
                    </a:lnTo>
                    <a:lnTo>
                      <a:pt x="207" y="28"/>
                    </a:lnTo>
                    <a:lnTo>
                      <a:pt x="470" y="232"/>
                    </a:lnTo>
                    <a:lnTo>
                      <a:pt x="734" y="28"/>
                    </a:lnTo>
                    <a:lnTo>
                      <a:pt x="763" y="10"/>
                    </a:lnTo>
                    <a:lnTo>
                      <a:pt x="796" y="2"/>
                    </a:lnTo>
                    <a:lnTo>
                      <a:pt x="828" y="2"/>
                    </a:lnTo>
                    <a:lnTo>
                      <a:pt x="861" y="10"/>
                    </a:lnTo>
                    <a:lnTo>
                      <a:pt x="890" y="28"/>
                    </a:lnTo>
                    <a:lnTo>
                      <a:pt x="1154" y="234"/>
                    </a:lnTo>
                    <a:lnTo>
                      <a:pt x="1417" y="28"/>
                    </a:lnTo>
                    <a:lnTo>
                      <a:pt x="1419" y="26"/>
                    </a:lnTo>
                    <a:lnTo>
                      <a:pt x="1424" y="22"/>
                    </a:lnTo>
                    <a:lnTo>
                      <a:pt x="1429" y="19"/>
                    </a:lnTo>
                    <a:lnTo>
                      <a:pt x="1434" y="16"/>
                    </a:lnTo>
                    <a:lnTo>
                      <a:pt x="1441" y="12"/>
                    </a:lnTo>
                    <a:lnTo>
                      <a:pt x="1447" y="10"/>
                    </a:lnTo>
                    <a:lnTo>
                      <a:pt x="1452" y="9"/>
                    </a:lnTo>
                    <a:lnTo>
                      <a:pt x="1459" y="7"/>
                    </a:lnTo>
                    <a:lnTo>
                      <a:pt x="1464" y="5"/>
                    </a:lnTo>
                    <a:lnTo>
                      <a:pt x="1471" y="3"/>
                    </a:lnTo>
                    <a:lnTo>
                      <a:pt x="1476" y="2"/>
                    </a:lnTo>
                    <a:lnTo>
                      <a:pt x="1483" y="2"/>
                    </a:lnTo>
                    <a:lnTo>
                      <a:pt x="1488" y="0"/>
                    </a:lnTo>
                    <a:lnTo>
                      <a:pt x="1495" y="0"/>
                    </a:lnTo>
                    <a:lnTo>
                      <a:pt x="1502" y="0"/>
                    </a:lnTo>
                    <a:lnTo>
                      <a:pt x="1507" y="2"/>
                    </a:lnTo>
                    <a:lnTo>
                      <a:pt x="1514" y="2"/>
                    </a:lnTo>
                    <a:lnTo>
                      <a:pt x="1519" y="3"/>
                    </a:lnTo>
                    <a:lnTo>
                      <a:pt x="1526" y="3"/>
                    </a:lnTo>
                    <a:lnTo>
                      <a:pt x="1529" y="5"/>
                    </a:lnTo>
                    <a:lnTo>
                      <a:pt x="1531" y="5"/>
                    </a:lnTo>
                    <a:lnTo>
                      <a:pt x="1539" y="9"/>
                    </a:lnTo>
                    <a:lnTo>
                      <a:pt x="1545" y="10"/>
                    </a:lnTo>
                    <a:lnTo>
                      <a:pt x="1550" y="12"/>
                    </a:lnTo>
                    <a:lnTo>
                      <a:pt x="1555" y="16"/>
                    </a:lnTo>
                    <a:lnTo>
                      <a:pt x="1562" y="19"/>
                    </a:lnTo>
                    <a:lnTo>
                      <a:pt x="1567" y="22"/>
                    </a:lnTo>
                    <a:lnTo>
                      <a:pt x="1572" y="26"/>
                    </a:lnTo>
                    <a:lnTo>
                      <a:pt x="1577" y="29"/>
                    </a:lnTo>
                    <a:lnTo>
                      <a:pt x="1581" y="33"/>
                    </a:lnTo>
                    <a:lnTo>
                      <a:pt x="1586" y="38"/>
                    </a:lnTo>
                    <a:lnTo>
                      <a:pt x="1589" y="41"/>
                    </a:lnTo>
                    <a:lnTo>
                      <a:pt x="1595" y="46"/>
                    </a:lnTo>
                    <a:lnTo>
                      <a:pt x="1596" y="50"/>
                    </a:lnTo>
                    <a:lnTo>
                      <a:pt x="1598" y="52"/>
                    </a:lnTo>
                    <a:lnTo>
                      <a:pt x="1601" y="57"/>
                    </a:lnTo>
                    <a:lnTo>
                      <a:pt x="1605" y="62"/>
                    </a:lnTo>
                    <a:lnTo>
                      <a:pt x="1608" y="67"/>
                    </a:lnTo>
                    <a:lnTo>
                      <a:pt x="1612" y="74"/>
                    </a:lnTo>
                    <a:lnTo>
                      <a:pt x="1614" y="79"/>
                    </a:lnTo>
                    <a:lnTo>
                      <a:pt x="1617" y="84"/>
                    </a:lnTo>
                    <a:lnTo>
                      <a:pt x="1619" y="91"/>
                    </a:lnTo>
                    <a:lnTo>
                      <a:pt x="1620" y="96"/>
                    </a:lnTo>
                    <a:lnTo>
                      <a:pt x="1620" y="103"/>
                    </a:lnTo>
                    <a:lnTo>
                      <a:pt x="1622" y="108"/>
                    </a:lnTo>
                    <a:lnTo>
                      <a:pt x="1624" y="115"/>
                    </a:lnTo>
                    <a:lnTo>
                      <a:pt x="1624" y="121"/>
                    </a:lnTo>
                    <a:lnTo>
                      <a:pt x="1624" y="127"/>
                    </a:lnTo>
                    <a:lnTo>
                      <a:pt x="1624" y="133"/>
                    </a:lnTo>
                    <a:lnTo>
                      <a:pt x="1624" y="139"/>
                    </a:lnTo>
                    <a:lnTo>
                      <a:pt x="1622" y="146"/>
                    </a:lnTo>
                    <a:lnTo>
                      <a:pt x="1622" y="151"/>
                    </a:lnTo>
                    <a:lnTo>
                      <a:pt x="1620" y="158"/>
                    </a:lnTo>
                    <a:lnTo>
                      <a:pt x="1619" y="162"/>
                    </a:lnTo>
                    <a:lnTo>
                      <a:pt x="1126" y="2004"/>
                    </a:lnTo>
                    <a:lnTo>
                      <a:pt x="1114" y="2036"/>
                    </a:lnTo>
                    <a:lnTo>
                      <a:pt x="1094" y="2062"/>
                    </a:lnTo>
                    <a:lnTo>
                      <a:pt x="1066" y="2083"/>
                    </a:lnTo>
                    <a:lnTo>
                      <a:pt x="1037" y="2095"/>
                    </a:lnTo>
                    <a:lnTo>
                      <a:pt x="1002" y="2098"/>
                    </a:lnTo>
                    <a:lnTo>
                      <a:pt x="970" y="2095"/>
                    </a:lnTo>
                    <a:lnTo>
                      <a:pt x="939" y="2081"/>
                    </a:lnTo>
                    <a:lnTo>
                      <a:pt x="913" y="2060"/>
                    </a:lnTo>
                    <a:lnTo>
                      <a:pt x="892" y="2034"/>
                    </a:lnTo>
                    <a:lnTo>
                      <a:pt x="880" y="2005"/>
                    </a:lnTo>
                    <a:lnTo>
                      <a:pt x="875" y="1973"/>
                    </a:lnTo>
                    <a:lnTo>
                      <a:pt x="880" y="1938"/>
                    </a:lnTo>
                    <a:lnTo>
                      <a:pt x="1273" y="465"/>
                    </a:lnTo>
                    <a:lnTo>
                      <a:pt x="1233" y="496"/>
                    </a:lnTo>
                    <a:lnTo>
                      <a:pt x="1204" y="515"/>
                    </a:lnTo>
                    <a:lnTo>
                      <a:pt x="1171" y="523"/>
                    </a:lnTo>
                    <a:lnTo>
                      <a:pt x="1137" y="523"/>
                    </a:lnTo>
                    <a:lnTo>
                      <a:pt x="1106" y="515"/>
                    </a:lnTo>
                    <a:lnTo>
                      <a:pt x="1075" y="496"/>
                    </a:lnTo>
                    <a:lnTo>
                      <a:pt x="811" y="291"/>
                    </a:lnTo>
                    <a:lnTo>
                      <a:pt x="550" y="496"/>
                    </a:lnTo>
                    <a:lnTo>
                      <a:pt x="526" y="511"/>
                    </a:lnTo>
                    <a:lnTo>
                      <a:pt x="498" y="522"/>
                    </a:lnTo>
                    <a:lnTo>
                      <a:pt x="470" y="523"/>
                    </a:lnTo>
                    <a:lnTo>
                      <a:pt x="443" y="522"/>
                    </a:lnTo>
                    <a:lnTo>
                      <a:pt x="417" y="511"/>
                    </a:lnTo>
                    <a:lnTo>
                      <a:pt x="391" y="496"/>
                    </a:lnTo>
                    <a:lnTo>
                      <a:pt x="352" y="465"/>
                    </a:lnTo>
                    <a:lnTo>
                      <a:pt x="746" y="1938"/>
                    </a:lnTo>
                    <a:lnTo>
                      <a:pt x="749" y="1973"/>
                    </a:lnTo>
                    <a:lnTo>
                      <a:pt x="746" y="2005"/>
                    </a:lnTo>
                    <a:lnTo>
                      <a:pt x="732" y="2034"/>
                    </a:lnTo>
                    <a:lnTo>
                      <a:pt x="713" y="2060"/>
                    </a:lnTo>
                    <a:lnTo>
                      <a:pt x="686" y="2081"/>
                    </a:lnTo>
                    <a:lnTo>
                      <a:pt x="655" y="2095"/>
                    </a:lnTo>
                    <a:lnTo>
                      <a:pt x="622" y="2098"/>
                    </a:lnTo>
                    <a:lnTo>
                      <a:pt x="589" y="2095"/>
                    </a:lnTo>
                    <a:lnTo>
                      <a:pt x="558" y="2083"/>
                    </a:lnTo>
                    <a:lnTo>
                      <a:pt x="532" y="2062"/>
                    </a:lnTo>
                    <a:lnTo>
                      <a:pt x="512" y="2036"/>
                    </a:lnTo>
                    <a:lnTo>
                      <a:pt x="498" y="2004"/>
                    </a:lnTo>
                    <a:lnTo>
                      <a:pt x="6" y="162"/>
                    </a:lnTo>
                    <a:lnTo>
                      <a:pt x="4" y="158"/>
                    </a:lnTo>
                    <a:lnTo>
                      <a:pt x="4" y="151"/>
                    </a:lnTo>
                    <a:lnTo>
                      <a:pt x="2" y="146"/>
                    </a:lnTo>
                    <a:lnTo>
                      <a:pt x="2" y="139"/>
                    </a:lnTo>
                    <a:lnTo>
                      <a:pt x="0" y="133"/>
                    </a:lnTo>
                    <a:lnTo>
                      <a:pt x="0" y="127"/>
                    </a:lnTo>
                    <a:lnTo>
                      <a:pt x="0" y="121"/>
                    </a:lnTo>
                    <a:lnTo>
                      <a:pt x="2" y="115"/>
                    </a:lnTo>
                    <a:lnTo>
                      <a:pt x="2" y="108"/>
                    </a:lnTo>
                    <a:lnTo>
                      <a:pt x="4" y="103"/>
                    </a:lnTo>
                    <a:lnTo>
                      <a:pt x="6" y="96"/>
                    </a:lnTo>
                    <a:lnTo>
                      <a:pt x="7" y="91"/>
                    </a:lnTo>
                    <a:lnTo>
                      <a:pt x="9" y="84"/>
                    </a:lnTo>
                    <a:lnTo>
                      <a:pt x="11" y="79"/>
                    </a:lnTo>
                    <a:lnTo>
                      <a:pt x="12" y="74"/>
                    </a:lnTo>
                    <a:lnTo>
                      <a:pt x="16" y="67"/>
                    </a:lnTo>
                    <a:lnTo>
                      <a:pt x="19" y="62"/>
                    </a:lnTo>
                    <a:lnTo>
                      <a:pt x="23" y="57"/>
                    </a:lnTo>
                    <a:lnTo>
                      <a:pt x="26" y="52"/>
                    </a:lnTo>
                    <a:lnTo>
                      <a:pt x="28" y="50"/>
                    </a:lnTo>
                    <a:lnTo>
                      <a:pt x="30" y="46"/>
                    </a:lnTo>
                    <a:lnTo>
                      <a:pt x="35" y="41"/>
                    </a:lnTo>
                    <a:lnTo>
                      <a:pt x="38" y="38"/>
                    </a:lnTo>
                    <a:lnTo>
                      <a:pt x="43" y="33"/>
                    </a:lnTo>
                    <a:lnTo>
                      <a:pt x="49" y="29"/>
                    </a:lnTo>
                    <a:lnTo>
                      <a:pt x="54" y="26"/>
                    </a:lnTo>
                    <a:lnTo>
                      <a:pt x="59" y="22"/>
                    </a:lnTo>
                    <a:lnTo>
                      <a:pt x="64" y="19"/>
                    </a:lnTo>
                    <a:lnTo>
                      <a:pt x="69" y="16"/>
                    </a:lnTo>
                    <a:lnTo>
                      <a:pt x="74" y="12"/>
                    </a:lnTo>
                    <a:lnTo>
                      <a:pt x="81" y="10"/>
                    </a:lnTo>
                    <a:lnTo>
                      <a:pt x="87" y="9"/>
                    </a:lnTo>
                    <a:lnTo>
                      <a:pt x="93" y="5"/>
                    </a:lnTo>
                    <a:lnTo>
                      <a:pt x="95" y="5"/>
                    </a:lnTo>
                    <a:lnTo>
                      <a:pt x="99" y="3"/>
                    </a:lnTo>
                    <a:lnTo>
                      <a:pt x="105" y="3"/>
                    </a:lnTo>
                    <a:lnTo>
                      <a:pt x="111" y="2"/>
                    </a:lnTo>
                    <a:lnTo>
                      <a:pt x="118" y="2"/>
                    </a:lnTo>
                    <a:lnTo>
                      <a:pt x="124" y="0"/>
                    </a:lnTo>
                    <a:lnTo>
                      <a:pt x="1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cxnSp>
          <p:nvCxnSpPr>
            <p:cNvPr id="9" name="88 Conector recto"/>
            <p:cNvCxnSpPr/>
            <p:nvPr/>
          </p:nvCxnSpPr>
          <p:spPr>
            <a:xfrm>
              <a:off x="16676890" y="7375219"/>
              <a:ext cx="0" cy="1121064"/>
            </a:xfrm>
            <a:prstGeom prst="line">
              <a:avLst/>
            </a:prstGeom>
            <a:noFill/>
            <a:ln w="57150">
              <a:solidFill>
                <a:schemeClr val="tx2"/>
              </a:solidFill>
            </a:ln>
          </p:spPr>
          <p:style>
            <a:lnRef idx="2">
              <a:schemeClr val="dk1"/>
            </a:lnRef>
            <a:fillRef idx="1">
              <a:schemeClr val="lt1"/>
            </a:fillRef>
            <a:effectRef idx="0">
              <a:schemeClr val="dk1"/>
            </a:effectRef>
            <a:fontRef idx="minor">
              <a:schemeClr val="dk1"/>
            </a:fontRef>
          </p:style>
        </p:cxnSp>
        <p:grpSp>
          <p:nvGrpSpPr>
            <p:cNvPr id="10" name="95 Grupo"/>
            <p:cNvGrpSpPr>
              <a:grpSpLocks noChangeAspect="1"/>
            </p:cNvGrpSpPr>
            <p:nvPr/>
          </p:nvGrpSpPr>
          <p:grpSpPr>
            <a:xfrm>
              <a:off x="15352141" y="5250390"/>
              <a:ext cx="2650073" cy="1738433"/>
              <a:chOff x="9447213" y="5027613"/>
              <a:chExt cx="4660900" cy="3057525"/>
            </a:xfrm>
            <a:solidFill>
              <a:srgbClr val="18272A"/>
            </a:solidFill>
          </p:grpSpPr>
          <p:sp>
            <p:nvSpPr>
              <p:cNvPr id="11" name="Freeform 14"/>
              <p:cNvSpPr>
                <a:spLocks/>
              </p:cNvSpPr>
              <p:nvPr/>
            </p:nvSpPr>
            <p:spPr bwMode="auto">
              <a:xfrm>
                <a:off x="13133388" y="6870701"/>
                <a:ext cx="974725" cy="119063"/>
              </a:xfrm>
              <a:custGeom>
                <a:avLst/>
                <a:gdLst>
                  <a:gd name="T0" fmla="*/ 36 w 614"/>
                  <a:gd name="T1" fmla="*/ 0 h 75"/>
                  <a:gd name="T2" fmla="*/ 579 w 614"/>
                  <a:gd name="T3" fmla="*/ 0 h 75"/>
                  <a:gd name="T4" fmla="*/ 593 w 614"/>
                  <a:gd name="T5" fmla="*/ 3 h 75"/>
                  <a:gd name="T6" fmla="*/ 604 w 614"/>
                  <a:gd name="T7" fmla="*/ 10 h 75"/>
                  <a:gd name="T8" fmla="*/ 610 w 614"/>
                  <a:gd name="T9" fmla="*/ 20 h 75"/>
                  <a:gd name="T10" fmla="*/ 614 w 614"/>
                  <a:gd name="T11" fmla="*/ 31 h 75"/>
                  <a:gd name="T12" fmla="*/ 614 w 614"/>
                  <a:gd name="T13" fmla="*/ 44 h 75"/>
                  <a:gd name="T14" fmla="*/ 610 w 614"/>
                  <a:gd name="T15" fmla="*/ 55 h 75"/>
                  <a:gd name="T16" fmla="*/ 604 w 614"/>
                  <a:gd name="T17" fmla="*/ 65 h 75"/>
                  <a:gd name="T18" fmla="*/ 593 w 614"/>
                  <a:gd name="T19" fmla="*/ 72 h 75"/>
                  <a:gd name="T20" fmla="*/ 579 w 614"/>
                  <a:gd name="T21" fmla="*/ 75 h 75"/>
                  <a:gd name="T22" fmla="*/ 36 w 614"/>
                  <a:gd name="T23" fmla="*/ 75 h 75"/>
                  <a:gd name="T24" fmla="*/ 21 w 614"/>
                  <a:gd name="T25" fmla="*/ 72 h 75"/>
                  <a:gd name="T26" fmla="*/ 10 w 614"/>
                  <a:gd name="T27" fmla="*/ 65 h 75"/>
                  <a:gd name="T28" fmla="*/ 4 w 614"/>
                  <a:gd name="T29" fmla="*/ 55 h 75"/>
                  <a:gd name="T30" fmla="*/ 0 w 614"/>
                  <a:gd name="T31" fmla="*/ 44 h 75"/>
                  <a:gd name="T32" fmla="*/ 0 w 614"/>
                  <a:gd name="T33" fmla="*/ 31 h 75"/>
                  <a:gd name="T34" fmla="*/ 4 w 614"/>
                  <a:gd name="T35" fmla="*/ 20 h 75"/>
                  <a:gd name="T36" fmla="*/ 10 w 614"/>
                  <a:gd name="T37" fmla="*/ 10 h 75"/>
                  <a:gd name="T38" fmla="*/ 21 w 614"/>
                  <a:gd name="T39" fmla="*/ 3 h 75"/>
                  <a:gd name="T40" fmla="*/ 36 w 614"/>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75">
                    <a:moveTo>
                      <a:pt x="36" y="0"/>
                    </a:moveTo>
                    <a:lnTo>
                      <a:pt x="579" y="0"/>
                    </a:lnTo>
                    <a:lnTo>
                      <a:pt x="593" y="3"/>
                    </a:lnTo>
                    <a:lnTo>
                      <a:pt x="604" y="10"/>
                    </a:lnTo>
                    <a:lnTo>
                      <a:pt x="610" y="20"/>
                    </a:lnTo>
                    <a:lnTo>
                      <a:pt x="614" y="31"/>
                    </a:lnTo>
                    <a:lnTo>
                      <a:pt x="614" y="44"/>
                    </a:lnTo>
                    <a:lnTo>
                      <a:pt x="610" y="55"/>
                    </a:lnTo>
                    <a:lnTo>
                      <a:pt x="604" y="65"/>
                    </a:lnTo>
                    <a:lnTo>
                      <a:pt x="593" y="72"/>
                    </a:lnTo>
                    <a:lnTo>
                      <a:pt x="579" y="75"/>
                    </a:lnTo>
                    <a:lnTo>
                      <a:pt x="36" y="75"/>
                    </a:lnTo>
                    <a:lnTo>
                      <a:pt x="21" y="72"/>
                    </a:lnTo>
                    <a:lnTo>
                      <a:pt x="10" y="65"/>
                    </a:lnTo>
                    <a:lnTo>
                      <a:pt x="4" y="55"/>
                    </a:lnTo>
                    <a:lnTo>
                      <a:pt x="0" y="44"/>
                    </a:lnTo>
                    <a:lnTo>
                      <a:pt x="0" y="31"/>
                    </a:lnTo>
                    <a:lnTo>
                      <a:pt x="4" y="20"/>
                    </a:lnTo>
                    <a:lnTo>
                      <a:pt x="10" y="10"/>
                    </a:lnTo>
                    <a:lnTo>
                      <a:pt x="21" y="3"/>
                    </a:lnTo>
                    <a:lnTo>
                      <a:pt x="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2" name="Freeform 15"/>
              <p:cNvSpPr>
                <a:spLocks/>
              </p:cNvSpPr>
              <p:nvPr/>
            </p:nvSpPr>
            <p:spPr bwMode="auto">
              <a:xfrm>
                <a:off x="12950826" y="5951538"/>
                <a:ext cx="566738" cy="354013"/>
              </a:xfrm>
              <a:custGeom>
                <a:avLst/>
                <a:gdLst>
                  <a:gd name="T0" fmla="*/ 313 w 357"/>
                  <a:gd name="T1" fmla="*/ 0 h 223"/>
                  <a:gd name="T2" fmla="*/ 327 w 357"/>
                  <a:gd name="T3" fmla="*/ 0 h 223"/>
                  <a:gd name="T4" fmla="*/ 338 w 357"/>
                  <a:gd name="T5" fmla="*/ 5 h 223"/>
                  <a:gd name="T6" fmla="*/ 347 w 357"/>
                  <a:gd name="T7" fmla="*/ 14 h 223"/>
                  <a:gd name="T8" fmla="*/ 353 w 357"/>
                  <a:gd name="T9" fmla="*/ 25 h 223"/>
                  <a:gd name="T10" fmla="*/ 357 w 357"/>
                  <a:gd name="T11" fmla="*/ 36 h 223"/>
                  <a:gd name="T12" fmla="*/ 356 w 357"/>
                  <a:gd name="T13" fmla="*/ 48 h 223"/>
                  <a:gd name="T14" fmla="*/ 350 w 357"/>
                  <a:gd name="T15" fmla="*/ 60 h 223"/>
                  <a:gd name="T16" fmla="*/ 338 w 357"/>
                  <a:gd name="T17" fmla="*/ 68 h 223"/>
                  <a:gd name="T18" fmla="*/ 57 w 357"/>
                  <a:gd name="T19" fmla="*/ 218 h 223"/>
                  <a:gd name="T20" fmla="*/ 44 w 357"/>
                  <a:gd name="T21" fmla="*/ 223 h 223"/>
                  <a:gd name="T22" fmla="*/ 30 w 357"/>
                  <a:gd name="T23" fmla="*/ 222 h 223"/>
                  <a:gd name="T24" fmla="*/ 19 w 357"/>
                  <a:gd name="T25" fmla="*/ 217 h 223"/>
                  <a:gd name="T26" fmla="*/ 10 w 357"/>
                  <a:gd name="T27" fmla="*/ 208 h 223"/>
                  <a:gd name="T28" fmla="*/ 4 w 357"/>
                  <a:gd name="T29" fmla="*/ 197 h 223"/>
                  <a:gd name="T30" fmla="*/ 0 w 357"/>
                  <a:gd name="T31" fmla="*/ 186 h 223"/>
                  <a:gd name="T32" fmla="*/ 1 w 357"/>
                  <a:gd name="T33" fmla="*/ 173 h 223"/>
                  <a:gd name="T34" fmla="*/ 8 w 357"/>
                  <a:gd name="T35" fmla="*/ 162 h 223"/>
                  <a:gd name="T36" fmla="*/ 19 w 357"/>
                  <a:gd name="T37" fmla="*/ 153 h 223"/>
                  <a:gd name="T38" fmla="*/ 300 w 357"/>
                  <a:gd name="T39" fmla="*/ 4 h 223"/>
                  <a:gd name="T40" fmla="*/ 313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313" y="0"/>
                    </a:moveTo>
                    <a:lnTo>
                      <a:pt x="327" y="0"/>
                    </a:lnTo>
                    <a:lnTo>
                      <a:pt x="338" y="5"/>
                    </a:lnTo>
                    <a:lnTo>
                      <a:pt x="347" y="14"/>
                    </a:lnTo>
                    <a:lnTo>
                      <a:pt x="353" y="25"/>
                    </a:lnTo>
                    <a:lnTo>
                      <a:pt x="357" y="36"/>
                    </a:lnTo>
                    <a:lnTo>
                      <a:pt x="356" y="48"/>
                    </a:lnTo>
                    <a:lnTo>
                      <a:pt x="350" y="60"/>
                    </a:lnTo>
                    <a:lnTo>
                      <a:pt x="338" y="68"/>
                    </a:lnTo>
                    <a:lnTo>
                      <a:pt x="57" y="218"/>
                    </a:lnTo>
                    <a:lnTo>
                      <a:pt x="44" y="223"/>
                    </a:lnTo>
                    <a:lnTo>
                      <a:pt x="30" y="222"/>
                    </a:lnTo>
                    <a:lnTo>
                      <a:pt x="19" y="217"/>
                    </a:lnTo>
                    <a:lnTo>
                      <a:pt x="10" y="208"/>
                    </a:lnTo>
                    <a:lnTo>
                      <a:pt x="4" y="197"/>
                    </a:lnTo>
                    <a:lnTo>
                      <a:pt x="0" y="186"/>
                    </a:lnTo>
                    <a:lnTo>
                      <a:pt x="1" y="173"/>
                    </a:lnTo>
                    <a:lnTo>
                      <a:pt x="8" y="162"/>
                    </a:lnTo>
                    <a:lnTo>
                      <a:pt x="19" y="153"/>
                    </a:lnTo>
                    <a:lnTo>
                      <a:pt x="300" y="4"/>
                    </a:lnTo>
                    <a:lnTo>
                      <a:pt x="31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3" name="Freeform 16"/>
              <p:cNvSpPr>
                <a:spLocks/>
              </p:cNvSpPr>
              <p:nvPr/>
            </p:nvSpPr>
            <p:spPr bwMode="auto">
              <a:xfrm>
                <a:off x="11745913" y="5027613"/>
                <a:ext cx="119063" cy="565150"/>
              </a:xfrm>
              <a:custGeom>
                <a:avLst/>
                <a:gdLst>
                  <a:gd name="T0" fmla="*/ 44 w 75"/>
                  <a:gd name="T1" fmla="*/ 0 h 356"/>
                  <a:gd name="T2" fmla="*/ 56 w 75"/>
                  <a:gd name="T3" fmla="*/ 4 h 356"/>
                  <a:gd name="T4" fmla="*/ 66 w 75"/>
                  <a:gd name="T5" fmla="*/ 11 h 356"/>
                  <a:gd name="T6" fmla="*/ 72 w 75"/>
                  <a:gd name="T7" fmla="*/ 21 h 356"/>
                  <a:gd name="T8" fmla="*/ 75 w 75"/>
                  <a:gd name="T9" fmla="*/ 36 h 356"/>
                  <a:gd name="T10" fmla="*/ 75 w 75"/>
                  <a:gd name="T11" fmla="*/ 320 h 356"/>
                  <a:gd name="T12" fmla="*/ 72 w 75"/>
                  <a:gd name="T13" fmla="*/ 335 h 356"/>
                  <a:gd name="T14" fmla="*/ 66 w 75"/>
                  <a:gd name="T15" fmla="*/ 345 h 356"/>
                  <a:gd name="T16" fmla="*/ 56 w 75"/>
                  <a:gd name="T17" fmla="*/ 352 h 356"/>
                  <a:gd name="T18" fmla="*/ 44 w 75"/>
                  <a:gd name="T19" fmla="*/ 356 h 356"/>
                  <a:gd name="T20" fmla="*/ 31 w 75"/>
                  <a:gd name="T21" fmla="*/ 356 h 356"/>
                  <a:gd name="T22" fmla="*/ 20 w 75"/>
                  <a:gd name="T23" fmla="*/ 352 h 356"/>
                  <a:gd name="T24" fmla="*/ 10 w 75"/>
                  <a:gd name="T25" fmla="*/ 345 h 356"/>
                  <a:gd name="T26" fmla="*/ 4 w 75"/>
                  <a:gd name="T27" fmla="*/ 335 h 356"/>
                  <a:gd name="T28" fmla="*/ 0 w 75"/>
                  <a:gd name="T29" fmla="*/ 320 h 356"/>
                  <a:gd name="T30" fmla="*/ 0 w 75"/>
                  <a:gd name="T31" fmla="*/ 36 h 356"/>
                  <a:gd name="T32" fmla="*/ 4 w 75"/>
                  <a:gd name="T33" fmla="*/ 21 h 356"/>
                  <a:gd name="T34" fmla="*/ 10 w 75"/>
                  <a:gd name="T35" fmla="*/ 11 h 356"/>
                  <a:gd name="T36" fmla="*/ 20 w 75"/>
                  <a:gd name="T37" fmla="*/ 4 h 356"/>
                  <a:gd name="T38" fmla="*/ 31 w 75"/>
                  <a:gd name="T39" fmla="*/ 0 h 356"/>
                  <a:gd name="T40" fmla="*/ 44 w 75"/>
                  <a:gd name="T41"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 h="356">
                    <a:moveTo>
                      <a:pt x="44" y="0"/>
                    </a:moveTo>
                    <a:lnTo>
                      <a:pt x="56" y="4"/>
                    </a:lnTo>
                    <a:lnTo>
                      <a:pt x="66" y="11"/>
                    </a:lnTo>
                    <a:lnTo>
                      <a:pt x="72" y="21"/>
                    </a:lnTo>
                    <a:lnTo>
                      <a:pt x="75" y="36"/>
                    </a:lnTo>
                    <a:lnTo>
                      <a:pt x="75" y="320"/>
                    </a:lnTo>
                    <a:lnTo>
                      <a:pt x="72" y="335"/>
                    </a:lnTo>
                    <a:lnTo>
                      <a:pt x="66" y="345"/>
                    </a:lnTo>
                    <a:lnTo>
                      <a:pt x="56" y="352"/>
                    </a:lnTo>
                    <a:lnTo>
                      <a:pt x="44" y="356"/>
                    </a:lnTo>
                    <a:lnTo>
                      <a:pt x="31" y="356"/>
                    </a:lnTo>
                    <a:lnTo>
                      <a:pt x="20" y="352"/>
                    </a:lnTo>
                    <a:lnTo>
                      <a:pt x="10" y="345"/>
                    </a:lnTo>
                    <a:lnTo>
                      <a:pt x="4" y="335"/>
                    </a:lnTo>
                    <a:lnTo>
                      <a:pt x="0" y="320"/>
                    </a:lnTo>
                    <a:lnTo>
                      <a:pt x="0" y="36"/>
                    </a:lnTo>
                    <a:lnTo>
                      <a:pt x="4" y="21"/>
                    </a:lnTo>
                    <a:lnTo>
                      <a:pt x="10" y="11"/>
                    </a:lnTo>
                    <a:lnTo>
                      <a:pt x="20" y="4"/>
                    </a:lnTo>
                    <a:lnTo>
                      <a:pt x="31" y="0"/>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4" name="Freeform 17"/>
              <p:cNvSpPr>
                <a:spLocks/>
              </p:cNvSpPr>
              <p:nvPr/>
            </p:nvSpPr>
            <p:spPr bwMode="auto">
              <a:xfrm>
                <a:off x="10002838" y="5735638"/>
                <a:ext cx="636588" cy="517525"/>
              </a:xfrm>
              <a:custGeom>
                <a:avLst/>
                <a:gdLst>
                  <a:gd name="T0" fmla="*/ 39 w 401"/>
                  <a:gd name="T1" fmla="*/ 0 h 326"/>
                  <a:gd name="T2" fmla="*/ 53 w 401"/>
                  <a:gd name="T3" fmla="*/ 2 h 326"/>
                  <a:gd name="T4" fmla="*/ 66 w 401"/>
                  <a:gd name="T5" fmla="*/ 8 h 326"/>
                  <a:gd name="T6" fmla="*/ 389 w 401"/>
                  <a:gd name="T7" fmla="*/ 263 h 326"/>
                  <a:gd name="T8" fmla="*/ 398 w 401"/>
                  <a:gd name="T9" fmla="*/ 274 h 326"/>
                  <a:gd name="T10" fmla="*/ 401 w 401"/>
                  <a:gd name="T11" fmla="*/ 286 h 326"/>
                  <a:gd name="T12" fmla="*/ 400 w 401"/>
                  <a:gd name="T13" fmla="*/ 297 h 326"/>
                  <a:gd name="T14" fmla="*/ 394 w 401"/>
                  <a:gd name="T15" fmla="*/ 308 h 326"/>
                  <a:gd name="T16" fmla="*/ 385 w 401"/>
                  <a:gd name="T17" fmla="*/ 317 h 326"/>
                  <a:gd name="T18" fmla="*/ 374 w 401"/>
                  <a:gd name="T19" fmla="*/ 323 h 326"/>
                  <a:gd name="T20" fmla="*/ 362 w 401"/>
                  <a:gd name="T21" fmla="*/ 326 h 326"/>
                  <a:gd name="T22" fmla="*/ 348 w 401"/>
                  <a:gd name="T23" fmla="*/ 323 h 326"/>
                  <a:gd name="T24" fmla="*/ 335 w 401"/>
                  <a:gd name="T25" fmla="*/ 317 h 326"/>
                  <a:gd name="T26" fmla="*/ 13 w 401"/>
                  <a:gd name="T27" fmla="*/ 62 h 326"/>
                  <a:gd name="T28" fmla="*/ 3 w 401"/>
                  <a:gd name="T29" fmla="*/ 51 h 326"/>
                  <a:gd name="T30" fmla="*/ 0 w 401"/>
                  <a:gd name="T31" fmla="*/ 40 h 326"/>
                  <a:gd name="T32" fmla="*/ 1 w 401"/>
                  <a:gd name="T33" fmla="*/ 28 h 326"/>
                  <a:gd name="T34" fmla="*/ 7 w 401"/>
                  <a:gd name="T35" fmla="*/ 17 h 326"/>
                  <a:gd name="T36" fmla="*/ 16 w 401"/>
                  <a:gd name="T37" fmla="*/ 8 h 326"/>
                  <a:gd name="T38" fmla="*/ 27 w 401"/>
                  <a:gd name="T39" fmla="*/ 2 h 326"/>
                  <a:gd name="T40" fmla="*/ 39 w 401"/>
                  <a:gd name="T4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1" h="326">
                    <a:moveTo>
                      <a:pt x="39" y="0"/>
                    </a:moveTo>
                    <a:lnTo>
                      <a:pt x="53" y="2"/>
                    </a:lnTo>
                    <a:lnTo>
                      <a:pt x="66" y="8"/>
                    </a:lnTo>
                    <a:lnTo>
                      <a:pt x="389" y="263"/>
                    </a:lnTo>
                    <a:lnTo>
                      <a:pt x="398" y="274"/>
                    </a:lnTo>
                    <a:lnTo>
                      <a:pt x="401" y="286"/>
                    </a:lnTo>
                    <a:lnTo>
                      <a:pt x="400" y="297"/>
                    </a:lnTo>
                    <a:lnTo>
                      <a:pt x="394" y="308"/>
                    </a:lnTo>
                    <a:lnTo>
                      <a:pt x="385" y="317"/>
                    </a:lnTo>
                    <a:lnTo>
                      <a:pt x="374" y="323"/>
                    </a:lnTo>
                    <a:lnTo>
                      <a:pt x="362" y="326"/>
                    </a:lnTo>
                    <a:lnTo>
                      <a:pt x="348" y="323"/>
                    </a:lnTo>
                    <a:lnTo>
                      <a:pt x="335" y="317"/>
                    </a:lnTo>
                    <a:lnTo>
                      <a:pt x="13" y="62"/>
                    </a:lnTo>
                    <a:lnTo>
                      <a:pt x="3" y="51"/>
                    </a:lnTo>
                    <a:lnTo>
                      <a:pt x="0" y="40"/>
                    </a:lnTo>
                    <a:lnTo>
                      <a:pt x="1" y="28"/>
                    </a:lnTo>
                    <a:lnTo>
                      <a:pt x="7" y="17"/>
                    </a:lnTo>
                    <a:lnTo>
                      <a:pt x="16" y="8"/>
                    </a:lnTo>
                    <a:lnTo>
                      <a:pt x="27" y="2"/>
                    </a:lnTo>
                    <a:lnTo>
                      <a:pt x="3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5" name="Freeform 18"/>
              <p:cNvSpPr>
                <a:spLocks/>
              </p:cNvSpPr>
              <p:nvPr/>
            </p:nvSpPr>
            <p:spPr bwMode="auto">
              <a:xfrm>
                <a:off x="12950826" y="7635876"/>
                <a:ext cx="566738" cy="354013"/>
              </a:xfrm>
              <a:custGeom>
                <a:avLst/>
                <a:gdLst>
                  <a:gd name="T0" fmla="*/ 44 w 357"/>
                  <a:gd name="T1" fmla="*/ 0 h 223"/>
                  <a:gd name="T2" fmla="*/ 57 w 357"/>
                  <a:gd name="T3" fmla="*/ 4 h 223"/>
                  <a:gd name="T4" fmla="*/ 338 w 357"/>
                  <a:gd name="T5" fmla="*/ 155 h 223"/>
                  <a:gd name="T6" fmla="*/ 350 w 357"/>
                  <a:gd name="T7" fmla="*/ 164 h 223"/>
                  <a:gd name="T8" fmla="*/ 356 w 357"/>
                  <a:gd name="T9" fmla="*/ 174 h 223"/>
                  <a:gd name="T10" fmla="*/ 357 w 357"/>
                  <a:gd name="T11" fmla="*/ 186 h 223"/>
                  <a:gd name="T12" fmla="*/ 353 w 357"/>
                  <a:gd name="T13" fmla="*/ 199 h 223"/>
                  <a:gd name="T14" fmla="*/ 347 w 357"/>
                  <a:gd name="T15" fmla="*/ 208 h 223"/>
                  <a:gd name="T16" fmla="*/ 338 w 357"/>
                  <a:gd name="T17" fmla="*/ 217 h 223"/>
                  <a:gd name="T18" fmla="*/ 327 w 357"/>
                  <a:gd name="T19" fmla="*/ 222 h 223"/>
                  <a:gd name="T20" fmla="*/ 313 w 357"/>
                  <a:gd name="T21" fmla="*/ 223 h 223"/>
                  <a:gd name="T22" fmla="*/ 300 w 357"/>
                  <a:gd name="T23" fmla="*/ 218 h 223"/>
                  <a:gd name="T24" fmla="*/ 19 w 357"/>
                  <a:gd name="T25" fmla="*/ 69 h 223"/>
                  <a:gd name="T26" fmla="*/ 8 w 357"/>
                  <a:gd name="T27" fmla="*/ 60 h 223"/>
                  <a:gd name="T28" fmla="*/ 1 w 357"/>
                  <a:gd name="T29" fmla="*/ 49 h 223"/>
                  <a:gd name="T30" fmla="*/ 0 w 357"/>
                  <a:gd name="T31" fmla="*/ 37 h 223"/>
                  <a:gd name="T32" fmla="*/ 4 w 357"/>
                  <a:gd name="T33" fmla="*/ 25 h 223"/>
                  <a:gd name="T34" fmla="*/ 10 w 357"/>
                  <a:gd name="T35" fmla="*/ 15 h 223"/>
                  <a:gd name="T36" fmla="*/ 19 w 357"/>
                  <a:gd name="T37" fmla="*/ 6 h 223"/>
                  <a:gd name="T38" fmla="*/ 30 w 357"/>
                  <a:gd name="T39" fmla="*/ 1 h 223"/>
                  <a:gd name="T40" fmla="*/ 44 w 357"/>
                  <a:gd name="T4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223">
                    <a:moveTo>
                      <a:pt x="44" y="0"/>
                    </a:moveTo>
                    <a:lnTo>
                      <a:pt x="57" y="4"/>
                    </a:lnTo>
                    <a:lnTo>
                      <a:pt x="338" y="155"/>
                    </a:lnTo>
                    <a:lnTo>
                      <a:pt x="350" y="164"/>
                    </a:lnTo>
                    <a:lnTo>
                      <a:pt x="356" y="174"/>
                    </a:lnTo>
                    <a:lnTo>
                      <a:pt x="357" y="186"/>
                    </a:lnTo>
                    <a:lnTo>
                      <a:pt x="353" y="199"/>
                    </a:lnTo>
                    <a:lnTo>
                      <a:pt x="347" y="208"/>
                    </a:lnTo>
                    <a:lnTo>
                      <a:pt x="338" y="217"/>
                    </a:lnTo>
                    <a:lnTo>
                      <a:pt x="327" y="222"/>
                    </a:lnTo>
                    <a:lnTo>
                      <a:pt x="313" y="223"/>
                    </a:lnTo>
                    <a:lnTo>
                      <a:pt x="300" y="218"/>
                    </a:lnTo>
                    <a:lnTo>
                      <a:pt x="19" y="69"/>
                    </a:lnTo>
                    <a:lnTo>
                      <a:pt x="8" y="60"/>
                    </a:lnTo>
                    <a:lnTo>
                      <a:pt x="1" y="49"/>
                    </a:lnTo>
                    <a:lnTo>
                      <a:pt x="0" y="37"/>
                    </a:lnTo>
                    <a:lnTo>
                      <a:pt x="4" y="25"/>
                    </a:lnTo>
                    <a:lnTo>
                      <a:pt x="10" y="15"/>
                    </a:lnTo>
                    <a:lnTo>
                      <a:pt x="19" y="6"/>
                    </a:lnTo>
                    <a:lnTo>
                      <a:pt x="30" y="1"/>
                    </a:lnTo>
                    <a:lnTo>
                      <a:pt x="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6" name="Freeform 19"/>
              <p:cNvSpPr>
                <a:spLocks/>
              </p:cNvSpPr>
              <p:nvPr/>
            </p:nvSpPr>
            <p:spPr bwMode="auto">
              <a:xfrm>
                <a:off x="9883776" y="7570788"/>
                <a:ext cx="638175" cy="514350"/>
              </a:xfrm>
              <a:custGeom>
                <a:avLst/>
                <a:gdLst>
                  <a:gd name="T0" fmla="*/ 362 w 402"/>
                  <a:gd name="T1" fmla="*/ 0 h 324"/>
                  <a:gd name="T2" fmla="*/ 374 w 402"/>
                  <a:gd name="T3" fmla="*/ 2 h 324"/>
                  <a:gd name="T4" fmla="*/ 385 w 402"/>
                  <a:gd name="T5" fmla="*/ 9 h 324"/>
                  <a:gd name="T6" fmla="*/ 394 w 402"/>
                  <a:gd name="T7" fmla="*/ 17 h 324"/>
                  <a:gd name="T8" fmla="*/ 400 w 402"/>
                  <a:gd name="T9" fmla="*/ 27 h 324"/>
                  <a:gd name="T10" fmla="*/ 402 w 402"/>
                  <a:gd name="T11" fmla="*/ 38 h 324"/>
                  <a:gd name="T12" fmla="*/ 398 w 402"/>
                  <a:gd name="T13" fmla="*/ 50 h 324"/>
                  <a:gd name="T14" fmla="*/ 388 w 402"/>
                  <a:gd name="T15" fmla="*/ 61 h 324"/>
                  <a:gd name="T16" fmla="*/ 66 w 402"/>
                  <a:gd name="T17" fmla="*/ 316 h 324"/>
                  <a:gd name="T18" fmla="*/ 53 w 402"/>
                  <a:gd name="T19" fmla="*/ 323 h 324"/>
                  <a:gd name="T20" fmla="*/ 40 w 402"/>
                  <a:gd name="T21" fmla="*/ 324 h 324"/>
                  <a:gd name="T22" fmla="*/ 27 w 402"/>
                  <a:gd name="T23" fmla="*/ 322 h 324"/>
                  <a:gd name="T24" fmla="*/ 16 w 402"/>
                  <a:gd name="T25" fmla="*/ 316 h 324"/>
                  <a:gd name="T26" fmla="*/ 7 w 402"/>
                  <a:gd name="T27" fmla="*/ 307 h 324"/>
                  <a:gd name="T28" fmla="*/ 1 w 402"/>
                  <a:gd name="T29" fmla="*/ 297 h 324"/>
                  <a:gd name="T30" fmla="*/ 0 w 402"/>
                  <a:gd name="T31" fmla="*/ 286 h 324"/>
                  <a:gd name="T32" fmla="*/ 3 w 402"/>
                  <a:gd name="T33" fmla="*/ 273 h 324"/>
                  <a:gd name="T34" fmla="*/ 13 w 402"/>
                  <a:gd name="T35" fmla="*/ 263 h 324"/>
                  <a:gd name="T36" fmla="*/ 335 w 402"/>
                  <a:gd name="T37" fmla="*/ 9 h 324"/>
                  <a:gd name="T38" fmla="*/ 348 w 402"/>
                  <a:gd name="T39" fmla="*/ 1 h 324"/>
                  <a:gd name="T40" fmla="*/ 362 w 402"/>
                  <a:gd name="T41"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2" h="324">
                    <a:moveTo>
                      <a:pt x="362" y="0"/>
                    </a:moveTo>
                    <a:lnTo>
                      <a:pt x="374" y="2"/>
                    </a:lnTo>
                    <a:lnTo>
                      <a:pt x="385" y="9"/>
                    </a:lnTo>
                    <a:lnTo>
                      <a:pt x="394" y="17"/>
                    </a:lnTo>
                    <a:lnTo>
                      <a:pt x="400" y="27"/>
                    </a:lnTo>
                    <a:lnTo>
                      <a:pt x="402" y="38"/>
                    </a:lnTo>
                    <a:lnTo>
                      <a:pt x="398" y="50"/>
                    </a:lnTo>
                    <a:lnTo>
                      <a:pt x="388" y="61"/>
                    </a:lnTo>
                    <a:lnTo>
                      <a:pt x="66" y="316"/>
                    </a:lnTo>
                    <a:lnTo>
                      <a:pt x="53" y="323"/>
                    </a:lnTo>
                    <a:lnTo>
                      <a:pt x="40" y="324"/>
                    </a:lnTo>
                    <a:lnTo>
                      <a:pt x="27" y="322"/>
                    </a:lnTo>
                    <a:lnTo>
                      <a:pt x="16" y="316"/>
                    </a:lnTo>
                    <a:lnTo>
                      <a:pt x="7" y="307"/>
                    </a:lnTo>
                    <a:lnTo>
                      <a:pt x="1" y="297"/>
                    </a:lnTo>
                    <a:lnTo>
                      <a:pt x="0" y="286"/>
                    </a:lnTo>
                    <a:lnTo>
                      <a:pt x="3" y="273"/>
                    </a:lnTo>
                    <a:lnTo>
                      <a:pt x="13" y="263"/>
                    </a:lnTo>
                    <a:lnTo>
                      <a:pt x="335" y="9"/>
                    </a:lnTo>
                    <a:lnTo>
                      <a:pt x="348" y="1"/>
                    </a:lnTo>
                    <a:lnTo>
                      <a:pt x="3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sp>
            <p:nvSpPr>
              <p:cNvPr id="17" name="Freeform 20"/>
              <p:cNvSpPr>
                <a:spLocks/>
              </p:cNvSpPr>
              <p:nvPr/>
            </p:nvSpPr>
            <p:spPr bwMode="auto">
              <a:xfrm>
                <a:off x="9447213" y="6781801"/>
                <a:ext cx="1035050" cy="238125"/>
              </a:xfrm>
              <a:custGeom>
                <a:avLst/>
                <a:gdLst>
                  <a:gd name="T0" fmla="*/ 35 w 652"/>
                  <a:gd name="T1" fmla="*/ 0 h 150"/>
                  <a:gd name="T2" fmla="*/ 617 w 652"/>
                  <a:gd name="T3" fmla="*/ 75 h 150"/>
                  <a:gd name="T4" fmla="*/ 630 w 652"/>
                  <a:gd name="T5" fmla="*/ 79 h 150"/>
                  <a:gd name="T6" fmla="*/ 640 w 652"/>
                  <a:gd name="T7" fmla="*/ 87 h 150"/>
                  <a:gd name="T8" fmla="*/ 648 w 652"/>
                  <a:gd name="T9" fmla="*/ 99 h 150"/>
                  <a:gd name="T10" fmla="*/ 652 w 652"/>
                  <a:gd name="T11" fmla="*/ 111 h 150"/>
                  <a:gd name="T12" fmla="*/ 652 w 652"/>
                  <a:gd name="T13" fmla="*/ 122 h 150"/>
                  <a:gd name="T14" fmla="*/ 648 w 652"/>
                  <a:gd name="T15" fmla="*/ 135 h 150"/>
                  <a:gd name="T16" fmla="*/ 640 w 652"/>
                  <a:gd name="T17" fmla="*/ 143 h 150"/>
                  <a:gd name="T18" fmla="*/ 630 w 652"/>
                  <a:gd name="T19" fmla="*/ 148 h 150"/>
                  <a:gd name="T20" fmla="*/ 617 w 652"/>
                  <a:gd name="T21" fmla="*/ 150 h 150"/>
                  <a:gd name="T22" fmla="*/ 35 w 652"/>
                  <a:gd name="T23" fmla="*/ 75 h 150"/>
                  <a:gd name="T24" fmla="*/ 21 w 652"/>
                  <a:gd name="T25" fmla="*/ 70 h 150"/>
                  <a:gd name="T26" fmla="*/ 11 w 652"/>
                  <a:gd name="T27" fmla="*/ 62 h 150"/>
                  <a:gd name="T28" fmla="*/ 4 w 652"/>
                  <a:gd name="T29" fmla="*/ 51 h 150"/>
                  <a:gd name="T30" fmla="*/ 0 w 652"/>
                  <a:gd name="T31" fmla="*/ 39 h 150"/>
                  <a:gd name="T32" fmla="*/ 0 w 652"/>
                  <a:gd name="T33" fmla="*/ 26 h 150"/>
                  <a:gd name="T34" fmla="*/ 4 w 652"/>
                  <a:gd name="T35" fmla="*/ 15 h 150"/>
                  <a:gd name="T36" fmla="*/ 11 w 652"/>
                  <a:gd name="T37" fmla="*/ 6 h 150"/>
                  <a:gd name="T38" fmla="*/ 21 w 652"/>
                  <a:gd name="T39" fmla="*/ 1 h 150"/>
                  <a:gd name="T40" fmla="*/ 35 w 652"/>
                  <a:gd name="T4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150">
                    <a:moveTo>
                      <a:pt x="35" y="0"/>
                    </a:moveTo>
                    <a:lnTo>
                      <a:pt x="617" y="75"/>
                    </a:lnTo>
                    <a:lnTo>
                      <a:pt x="630" y="79"/>
                    </a:lnTo>
                    <a:lnTo>
                      <a:pt x="640" y="87"/>
                    </a:lnTo>
                    <a:lnTo>
                      <a:pt x="648" y="99"/>
                    </a:lnTo>
                    <a:lnTo>
                      <a:pt x="652" y="111"/>
                    </a:lnTo>
                    <a:lnTo>
                      <a:pt x="652" y="122"/>
                    </a:lnTo>
                    <a:lnTo>
                      <a:pt x="648" y="135"/>
                    </a:lnTo>
                    <a:lnTo>
                      <a:pt x="640" y="143"/>
                    </a:lnTo>
                    <a:lnTo>
                      <a:pt x="630" y="148"/>
                    </a:lnTo>
                    <a:lnTo>
                      <a:pt x="617" y="150"/>
                    </a:lnTo>
                    <a:lnTo>
                      <a:pt x="35" y="75"/>
                    </a:lnTo>
                    <a:lnTo>
                      <a:pt x="21" y="70"/>
                    </a:lnTo>
                    <a:lnTo>
                      <a:pt x="11" y="62"/>
                    </a:lnTo>
                    <a:lnTo>
                      <a:pt x="4" y="51"/>
                    </a:lnTo>
                    <a:lnTo>
                      <a:pt x="0" y="39"/>
                    </a:lnTo>
                    <a:lnTo>
                      <a:pt x="0" y="26"/>
                    </a:lnTo>
                    <a:lnTo>
                      <a:pt x="4" y="15"/>
                    </a:lnTo>
                    <a:lnTo>
                      <a:pt x="11" y="6"/>
                    </a:lnTo>
                    <a:lnTo>
                      <a:pt x="21" y="1"/>
                    </a:lnTo>
                    <a:lnTo>
                      <a:pt x="3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p>
            </p:txBody>
          </p:sp>
        </p:grpSp>
      </p:grpSp>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8677075" cy="5632311"/>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Operators are special symbols that perform specific operations on one, two, or three operands, and then return a result</a:t>
            </a:r>
            <a:r>
              <a:rPr lang="en-IN" sz="3600" dirty="0" smtClean="0"/>
              <a:t>.</a:t>
            </a:r>
          </a:p>
          <a:p>
            <a:pPr marL="571500" indent="-571500" algn="just">
              <a:buFont typeface="Arial" panose="020B0604020202020204" pitchFamily="34" charset="0"/>
              <a:buChar char="•"/>
            </a:pPr>
            <a:r>
              <a:rPr lang="en-IN" sz="3600" dirty="0"/>
              <a:t>As we explore the operators of the Java programming language, it may be helpful for you to know ahead of time which operators have the highest precedence. The operators in the following table are listed according to precedence order. The closer to the top of the table an operator appears, the higher its precedence. Operators with higher precedence are evaluated before operators with relatively lower precedence. Operators on the same line have equal precedence. When operators of equal precedence appear in the same expression, a rule must govern which is evaluated first. All binary operators except for the assignment operators are evaluated from left to right; assignment operators are evaluated right to left.</a:t>
            </a:r>
            <a:endParaRPr lang="en-IN" sz="3600" dirty="0" smtClean="0"/>
          </a:p>
        </p:txBody>
      </p:sp>
      <p:cxnSp>
        <p:nvCxnSpPr>
          <p:cNvPr id="4" name="10 Conector recto"/>
          <p:cNvCxnSpPr/>
          <p:nvPr/>
        </p:nvCxnSpPr>
        <p:spPr>
          <a:xfrm flipV="1">
            <a:off x="1886648" y="2205368"/>
            <a:ext cx="3690411" cy="1791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8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 Assignment, Arithmetic, and </a:t>
            </a:r>
            <a:r>
              <a:rPr lang="en-IN" sz="6600" dirty="0" smtClean="0">
                <a:solidFill>
                  <a:schemeClr val="accent3">
                    <a:lumMod val="75000"/>
                  </a:schemeClr>
                </a:solidFill>
                <a:ea typeface="Open Sans Semibold" panose="020B0706030804020204" pitchFamily="34" charset="0"/>
                <a:cs typeface="Open Sans Semibold" panose="020B0706030804020204" pitchFamily="34" charset="0"/>
              </a:rPr>
              <a:t>Unary</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4" y="3573429"/>
            <a:ext cx="10126126"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Simple Assignment </a:t>
            </a:r>
            <a:r>
              <a:rPr lang="en-IN" sz="3600" dirty="0" smtClean="0"/>
              <a:t>Operator:</a:t>
            </a:r>
          </a:p>
          <a:p>
            <a:pPr marL="1779783" lvl="1" indent="-571500" algn="just">
              <a:buFont typeface="Arial" panose="020B0604020202020204" pitchFamily="34" charset="0"/>
              <a:buChar char="•"/>
            </a:pPr>
            <a:r>
              <a:rPr lang="en-IN" sz="3600" dirty="0" smtClean="0"/>
              <a:t>One </a:t>
            </a:r>
            <a:r>
              <a:rPr lang="en-IN" sz="3600" dirty="0"/>
              <a:t>of the most common operators that you'll encounter is the simple assignment operator </a:t>
            </a:r>
            <a:r>
              <a:rPr lang="en-IN" sz="3600" dirty="0" smtClean="0"/>
              <a:t>"=”.</a:t>
            </a:r>
          </a:p>
          <a:p>
            <a:pPr marL="1779783" lvl="1" indent="-571500" algn="just">
              <a:buFont typeface="Arial" panose="020B0604020202020204" pitchFamily="34" charset="0"/>
              <a:buChar char="•"/>
            </a:pPr>
            <a:r>
              <a:rPr lang="en-IN" sz="3600" dirty="0" smtClean="0"/>
              <a:t>This </a:t>
            </a:r>
            <a:r>
              <a:rPr lang="en-IN" sz="3600" dirty="0"/>
              <a:t>operator can also be used on objects to assign object </a:t>
            </a:r>
            <a:r>
              <a:rPr lang="en-IN" sz="3600" dirty="0" smtClean="0"/>
              <a:t>references</a:t>
            </a:r>
          </a:p>
          <a:p>
            <a:pPr marL="571500" indent="-571500" algn="just">
              <a:buFont typeface="Arial" panose="020B0604020202020204" pitchFamily="34" charset="0"/>
              <a:buChar char="•"/>
            </a:pPr>
            <a:r>
              <a:rPr lang="en-IN" sz="3600" dirty="0"/>
              <a:t>The Arithmetic </a:t>
            </a:r>
            <a:r>
              <a:rPr lang="en-IN" sz="3600" dirty="0" smtClean="0"/>
              <a:t>Operators:</a:t>
            </a:r>
          </a:p>
          <a:p>
            <a:pPr marL="1779783" lvl="1" indent="-571500" algn="just">
              <a:buFont typeface="Arial" panose="020B0604020202020204" pitchFamily="34" charset="0"/>
              <a:buChar char="•"/>
            </a:pPr>
            <a:r>
              <a:rPr lang="en-IN" sz="3600" dirty="0"/>
              <a:t>The Java programming language provides operators that perform addition, subtraction, multiplication, and division. There's a good chance you'll recognize them by their counterparts in basic </a:t>
            </a:r>
            <a:r>
              <a:rPr lang="en-IN" sz="3600" dirty="0" smtClean="0"/>
              <a:t>mathematics.</a:t>
            </a:r>
          </a:p>
          <a:p>
            <a:pPr marL="1779783" lvl="1" indent="-571500" algn="just">
              <a:buFont typeface="Arial" panose="020B0604020202020204" pitchFamily="34" charset="0"/>
              <a:buChar char="•"/>
            </a:pPr>
            <a:r>
              <a:rPr lang="en-IN" sz="3600" dirty="0" smtClean="0"/>
              <a:t>The </a:t>
            </a:r>
            <a:r>
              <a:rPr lang="en-IN" sz="3600" dirty="0"/>
              <a:t>only symbol that might look new to you is "%", which divides one operand by another and returns the remainder as its result.</a:t>
            </a:r>
            <a:endParaRPr lang="en-IN" sz="3600" dirty="0" smtClean="0"/>
          </a:p>
        </p:txBody>
      </p:sp>
      <p:cxnSp>
        <p:nvCxnSpPr>
          <p:cNvPr id="4" name="10 Conector recto"/>
          <p:cNvCxnSpPr/>
          <p:nvPr/>
        </p:nvCxnSpPr>
        <p:spPr>
          <a:xfrm flipV="1">
            <a:off x="1886648" y="2143966"/>
            <a:ext cx="16336816" cy="7932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0325" y="5148604"/>
            <a:ext cx="10366278" cy="4384692"/>
          </a:xfrm>
          <a:prstGeom prst="rect">
            <a:avLst/>
          </a:prstGeom>
        </p:spPr>
      </p:pic>
    </p:spTree>
    <p:extLst>
      <p:ext uri="{BB962C8B-B14F-4D97-AF65-F5344CB8AC3E}">
        <p14:creationId xmlns:p14="http://schemas.microsoft.com/office/powerpoint/2010/main" val="131238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IN" sz="6600" dirty="0">
                <a:solidFill>
                  <a:schemeClr val="accent3">
                    <a:lumMod val="75000"/>
                  </a:schemeClr>
                </a:solidFill>
                <a:ea typeface="Open Sans Semibold" panose="020B0706030804020204" pitchFamily="34" charset="0"/>
                <a:cs typeface="Open Sans Semibold" panose="020B0706030804020204" pitchFamily="34" charset="0"/>
              </a:rPr>
              <a:t>Operators: Equality, Relational, and Conditional</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13096456" cy="9510296"/>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The Equality and Relational </a:t>
            </a:r>
            <a:r>
              <a:rPr lang="en-IN" sz="3600" dirty="0" smtClean="0"/>
              <a:t>Operators:</a:t>
            </a:r>
          </a:p>
          <a:p>
            <a:pPr marL="1779783" lvl="1" indent="-571500" algn="just">
              <a:buFont typeface="Arial" panose="020B0604020202020204" pitchFamily="34" charset="0"/>
              <a:buChar char="•"/>
            </a:pPr>
            <a:r>
              <a:rPr lang="en-IN" sz="3600" dirty="0"/>
              <a:t>The equality and relational operators determine if one operand is greater than, less than, equal to, or not equal to another operand. The majority of these operators will probably look familiar to you as well. Keep in mind that you must use "==", not "=", when testing if two primitive values are equal</a:t>
            </a:r>
            <a:r>
              <a:rPr lang="en-IN" sz="3600" dirty="0" smtClean="0"/>
              <a:t>.</a:t>
            </a:r>
          </a:p>
          <a:p>
            <a:pPr marL="571500" indent="-571500" algn="just">
              <a:buFont typeface="Arial" panose="020B0604020202020204" pitchFamily="34" charset="0"/>
              <a:buChar char="•"/>
            </a:pPr>
            <a:r>
              <a:rPr lang="en-IN" sz="3600" dirty="0"/>
              <a:t>The Conditional </a:t>
            </a:r>
            <a:r>
              <a:rPr lang="en-IN" sz="3600" dirty="0" smtClean="0"/>
              <a:t>Operators:</a:t>
            </a:r>
          </a:p>
          <a:p>
            <a:pPr marL="1779783" lvl="1" indent="-571500" algn="just">
              <a:buFont typeface="Arial" panose="020B0604020202020204" pitchFamily="34" charset="0"/>
              <a:buChar char="•"/>
            </a:pPr>
            <a:r>
              <a:rPr lang="en-IN" sz="3600" dirty="0"/>
              <a:t>The &amp;&amp; and || operators perform Conditional-AND and Conditional-OR operations on two </a:t>
            </a:r>
            <a:r>
              <a:rPr lang="en-IN" sz="3600" dirty="0" err="1"/>
              <a:t>boolean</a:t>
            </a:r>
            <a:r>
              <a:rPr lang="en-IN" sz="3600" dirty="0"/>
              <a:t> expressions. These operators exhibit "short-circuiting" </a:t>
            </a:r>
            <a:r>
              <a:rPr lang="en-IN" sz="3600" dirty="0" err="1"/>
              <a:t>behavior</a:t>
            </a:r>
            <a:r>
              <a:rPr lang="en-IN" sz="3600" dirty="0"/>
              <a:t>, which means that the second operand is evaluated only if needed</a:t>
            </a:r>
            <a:r>
              <a:rPr lang="en-IN" sz="3600" dirty="0" smtClean="0"/>
              <a:t>.</a:t>
            </a:r>
          </a:p>
          <a:p>
            <a:pPr marL="1779783" lvl="1" indent="-571500" algn="just">
              <a:buFont typeface="Arial" panose="020B0604020202020204" pitchFamily="34" charset="0"/>
              <a:buChar char="•"/>
            </a:pPr>
            <a:r>
              <a:rPr lang="en-IN" sz="3600" dirty="0"/>
              <a:t>Another conditional operator is ?:, which can be thought of as shorthand for an if-then-else statement (discussed in the Control Flow Statements section of this lesson). This operator is also known as the ternary operator because it uses three operands.</a:t>
            </a:r>
            <a:endParaRPr lang="en-IN" sz="3600" dirty="0" smtClean="0"/>
          </a:p>
        </p:txBody>
      </p:sp>
      <p:cxnSp>
        <p:nvCxnSpPr>
          <p:cNvPr id="4" name="10 Conector recto"/>
          <p:cNvCxnSpPr/>
          <p:nvPr/>
        </p:nvCxnSpPr>
        <p:spPr>
          <a:xfrm flipV="1">
            <a:off x="1886648" y="2141344"/>
            <a:ext cx="16876876" cy="8194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0923" y="3311481"/>
            <a:ext cx="8358128" cy="381491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98139" y="7844037"/>
            <a:ext cx="5749612" cy="1637042"/>
          </a:xfrm>
          <a:prstGeom prst="rect">
            <a:avLst/>
          </a:prstGeom>
        </p:spPr>
      </p:pic>
    </p:spTree>
    <p:extLst>
      <p:ext uri="{BB962C8B-B14F-4D97-AF65-F5344CB8AC3E}">
        <p14:creationId xmlns:p14="http://schemas.microsoft.com/office/powerpoint/2010/main" val="122863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164969</TotalTime>
  <Words>2837</Words>
  <Application>Microsoft Macintosh PowerPoint</Application>
  <PresentationFormat>Custom</PresentationFormat>
  <Paragraphs>144</Paragraphs>
  <Slides>20</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Calibri</vt:lpstr>
      <vt:lpstr>Calibri Light</vt:lpstr>
      <vt:lpstr>Helvetica</vt:lpstr>
      <vt:lpstr>Mangal</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12263</cp:revision>
  <dcterms:created xsi:type="dcterms:W3CDTF">2014-07-01T16:42:18Z</dcterms:created>
  <dcterms:modified xsi:type="dcterms:W3CDTF">2017-10-10T15:41:56Z</dcterms:modified>
</cp:coreProperties>
</file>