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5"/>
  </p:notesMasterIdLst>
  <p:handoutMasterIdLst>
    <p:handoutMasterId r:id="rId16"/>
  </p:handoutMasterIdLst>
  <p:sldIdLst>
    <p:sldId id="793" r:id="rId2"/>
    <p:sldId id="804" r:id="rId3"/>
    <p:sldId id="869" r:id="rId4"/>
    <p:sldId id="884" r:id="rId5"/>
    <p:sldId id="876" r:id="rId6"/>
    <p:sldId id="877" r:id="rId7"/>
    <p:sldId id="870" r:id="rId8"/>
    <p:sldId id="872" r:id="rId9"/>
    <p:sldId id="885" r:id="rId10"/>
    <p:sldId id="886" r:id="rId11"/>
    <p:sldId id="849" r:id="rId12"/>
    <p:sldId id="850" r:id="rId13"/>
    <p:sldId id="794" r:id="rId14"/>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10/10/17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10/10/17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a:t>
            </a:fld>
            <a:endParaRPr lang="es-MX"/>
          </a:p>
        </p:txBody>
      </p:sp>
    </p:spTree>
    <p:extLst>
      <p:ext uri="{BB962C8B-B14F-4D97-AF65-F5344CB8AC3E}">
        <p14:creationId xmlns:p14="http://schemas.microsoft.com/office/powerpoint/2010/main" val="66036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42081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170008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206554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62554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50308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07457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92409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CompleteJavaTraining/JavaEssentials/tree/master/Code/COREJ1-Chapter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 Java Access Modifiers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Java Language Keywords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80894"/>
            <a:ext cx="8730971" cy="4239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01683" y="3573429"/>
            <a:ext cx="18677075" cy="677108"/>
          </a:xfrm>
          <a:prstGeom prst="rect">
            <a:avLst/>
          </a:prstGeom>
          <a:noFill/>
        </p:spPr>
        <p:txBody>
          <a:bodyPr wrap="square" rtlCol="0">
            <a:spAutoFit/>
          </a:bodyPr>
          <a:lstStyle/>
          <a:p>
            <a:pPr marL="571500" indent="-571500" algn="just">
              <a:buFont typeface="Arial" panose="020B0604020202020204" pitchFamily="34" charset="0"/>
              <a:buChar char="•"/>
            </a:pPr>
            <a:r>
              <a:rPr lang="en-IN" sz="3800" dirty="0"/>
              <a:t>You can’t use Java keywords as identifiers, Below table shows a list of Java keywords.</a:t>
            </a:r>
            <a:endParaRPr lang="en-IN" sz="38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1682" y="4563539"/>
            <a:ext cx="18677075" cy="7273284"/>
          </a:xfrm>
          <a:prstGeom prst="rect">
            <a:avLst/>
          </a:prstGeom>
        </p:spPr>
      </p:pic>
    </p:spTree>
    <p:extLst>
      <p:ext uri="{BB962C8B-B14F-4D97-AF65-F5344CB8AC3E}">
        <p14:creationId xmlns:p14="http://schemas.microsoft.com/office/powerpoint/2010/main" val="118476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3</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COREJ1-Chapter3 at</a:t>
            </a:r>
            <a:r>
              <a:rPr lang="en-IN" sz="3600" dirty="0"/>
              <a:t> </a:t>
            </a:r>
            <a:r>
              <a:rPr lang="en-IN" sz="3600" dirty="0">
                <a:hlinkClick r:id="rId3"/>
              </a:rPr>
              <a:t>https://</a:t>
            </a:r>
            <a:r>
              <a:rPr lang="en-IN" sz="3600" dirty="0" smtClean="0">
                <a:hlinkClick r:id="rId3"/>
              </a:rPr>
              <a:t>github.com/CompleteJavaTraining/JavaEssentials/tree/master/Code/COREJ1-Chapter3</a:t>
            </a:r>
            <a:r>
              <a:rPr lang="en-IN" sz="3600" dirty="0" smtClean="0"/>
              <a:t> </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652314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Object Oriented Programming with Java</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Package </a:t>
            </a:r>
            <a:r>
              <a:rPr lang="en-US" sz="3600" dirty="0" smtClean="0">
                <a:ea typeface="Open Sans" panose="020B0606030504020204" pitchFamily="34" charset="0"/>
                <a:cs typeface="Open Sans" panose="020B0606030504020204" pitchFamily="34" charset="0"/>
              </a:rPr>
              <a:t>Declaration in </a:t>
            </a:r>
            <a:r>
              <a:rPr lang="en-US" sz="3600" smtClean="0">
                <a:ea typeface="Open Sans" panose="020B0606030504020204" pitchFamily="34" charset="0"/>
                <a:cs typeface="Open Sans" panose="020B0606030504020204" pitchFamily="34" charset="0"/>
              </a:rPr>
              <a:t>OOPs context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Accessibility Modifiers &amp; Import statement in object oriented context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Encapsulation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Inheritance (IS-A Relationship)</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Polymorphism</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Method Signature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Overloading</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13</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196804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Package declaration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Accessibility modifiers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Simple Imports &amp; Static Imports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Java Programming Structure</a:t>
            </a:r>
            <a:endParaRPr lang="en-US" sz="28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Creating and Using Packages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To make types easier to find and use, to avoid naming conflicts, and to control access, programmers bundle groups of related types into packages</a:t>
            </a:r>
            <a:r>
              <a:rPr lang="en-IN" sz="3600" dirty="0" smtClean="0"/>
              <a:t>.</a:t>
            </a:r>
          </a:p>
          <a:p>
            <a:pPr marL="571500" indent="-571500" algn="just">
              <a:buFont typeface="Arial" panose="020B0604020202020204" pitchFamily="34" charset="0"/>
              <a:buChar char="•"/>
            </a:pPr>
            <a:r>
              <a:rPr lang="en-IN" sz="3600" dirty="0"/>
              <a:t>Definition: A package is a grouping of related types providing access protection and name space management. Note that types refers to classes, interfaces, enumerations, and annotation types. Enumerations and annotation types are special kinds of classes and interfaces, respectively, so types are often referred to in this lesson simply as classes and interfaces</a:t>
            </a:r>
            <a:r>
              <a:rPr lang="en-IN" sz="3600" dirty="0" smtClean="0"/>
              <a:t>.</a:t>
            </a:r>
          </a:p>
          <a:p>
            <a:pPr marL="571500" indent="-571500" algn="just">
              <a:buFont typeface="Arial" panose="020B0604020202020204" pitchFamily="34" charset="0"/>
              <a:buChar char="•"/>
            </a:pPr>
            <a:r>
              <a:rPr lang="en-IN" sz="3600" dirty="0"/>
              <a:t>The types that are part of the Java platform are members of various packages that bundle classes by function: fundamental classes are in </a:t>
            </a:r>
            <a:r>
              <a:rPr lang="en-IN" sz="3600" dirty="0" err="1"/>
              <a:t>java.lang</a:t>
            </a:r>
            <a:r>
              <a:rPr lang="en-IN" sz="3600" dirty="0"/>
              <a:t>, classes for reading and writing (input and output) are in </a:t>
            </a:r>
            <a:r>
              <a:rPr lang="en-IN" sz="3600" dirty="0" err="1"/>
              <a:t>java.io</a:t>
            </a:r>
            <a:r>
              <a:rPr lang="en-IN" sz="3600" dirty="0"/>
              <a:t>, and so on. You can put your types in packages too</a:t>
            </a:r>
            <a:r>
              <a:rPr lang="en-IN" sz="3600" dirty="0" smtClean="0"/>
              <a:t>.</a:t>
            </a:r>
          </a:p>
          <a:p>
            <a:pPr marL="571500" indent="-571500" algn="just">
              <a:buFont typeface="Arial" panose="020B0604020202020204" pitchFamily="34" charset="0"/>
              <a:buChar char="•"/>
            </a:pPr>
            <a:r>
              <a:rPr lang="en-IN" sz="3600" dirty="0"/>
              <a:t>The types that comprise a package are known as the package members</a:t>
            </a:r>
            <a:r>
              <a:rPr lang="en-IN" sz="3600" dirty="0" smtClean="0"/>
              <a:t>.</a:t>
            </a:r>
          </a:p>
          <a:p>
            <a:pPr marL="571500" indent="-571500" algn="just">
              <a:buFont typeface="Arial" panose="020B0604020202020204" pitchFamily="34" charset="0"/>
              <a:buChar char="•"/>
            </a:pPr>
            <a:r>
              <a:rPr lang="en-IN" sz="3600" dirty="0"/>
              <a:t>The package statement must be the first line in the source </a:t>
            </a:r>
            <a:r>
              <a:rPr lang="en-IN" sz="3600" dirty="0" smtClean="0"/>
              <a:t>file.</a:t>
            </a:r>
          </a:p>
          <a:p>
            <a:pPr marL="571500" indent="-571500" algn="just">
              <a:buFont typeface="Arial" panose="020B0604020202020204" pitchFamily="34" charset="0"/>
              <a:buChar char="•"/>
            </a:pPr>
            <a:r>
              <a:rPr lang="en-IN" sz="3600" dirty="0" smtClean="0"/>
              <a:t>There </a:t>
            </a:r>
            <a:r>
              <a:rPr lang="en-IN" sz="3600" dirty="0"/>
              <a:t>can be only one package statement in each source file, and it applies to all types in the file.</a:t>
            </a:r>
            <a:endParaRPr lang="en-IN" sz="3600" dirty="0" smtClean="0"/>
          </a:p>
          <a:p>
            <a:pPr marL="571500" indent="-571500" algn="just">
              <a:buFont typeface="Arial" panose="020B0604020202020204" pitchFamily="34" charset="0"/>
              <a:buChar char="•"/>
            </a:pPr>
            <a:r>
              <a:rPr lang="en-IN" sz="3600" dirty="0" smtClean="0"/>
              <a:t>To </a:t>
            </a:r>
            <a:r>
              <a:rPr lang="en-IN" sz="3600" dirty="0"/>
              <a:t>use a public package member from outside its package, you must do one of the following</a:t>
            </a:r>
            <a:r>
              <a:rPr lang="en-IN" sz="3600" dirty="0" smtClean="0"/>
              <a:t>:</a:t>
            </a:r>
          </a:p>
          <a:p>
            <a:pPr marL="1779783" lvl="1" indent="-571500" algn="just">
              <a:buFont typeface="Arial" panose="020B0604020202020204" pitchFamily="34" charset="0"/>
              <a:buChar char="•"/>
            </a:pPr>
            <a:r>
              <a:rPr lang="en-IN" sz="3600" dirty="0" smtClean="0"/>
              <a:t>Refer </a:t>
            </a:r>
            <a:r>
              <a:rPr lang="en-IN" sz="3600" dirty="0"/>
              <a:t>to the member by its fully qualified </a:t>
            </a:r>
            <a:r>
              <a:rPr lang="en-IN" sz="3600" dirty="0" smtClean="0"/>
              <a:t>name</a:t>
            </a:r>
          </a:p>
          <a:p>
            <a:pPr marL="1779783" lvl="1" indent="-571500" algn="just">
              <a:buFont typeface="Arial" panose="020B0604020202020204" pitchFamily="34" charset="0"/>
              <a:buChar char="•"/>
            </a:pPr>
            <a:r>
              <a:rPr lang="en-IN" sz="3600" dirty="0" smtClean="0"/>
              <a:t>Import </a:t>
            </a:r>
            <a:r>
              <a:rPr lang="en-IN" sz="3600" dirty="0"/>
              <a:t>the package </a:t>
            </a:r>
            <a:r>
              <a:rPr lang="en-IN" sz="3600" dirty="0" smtClean="0"/>
              <a:t>member</a:t>
            </a:r>
          </a:p>
          <a:p>
            <a:pPr marL="1779783" lvl="1" indent="-571500" algn="just">
              <a:buFont typeface="Arial" panose="020B0604020202020204" pitchFamily="34" charset="0"/>
              <a:buChar char="•"/>
            </a:pPr>
            <a:r>
              <a:rPr lang="en-IN" sz="3600" dirty="0" smtClean="0"/>
              <a:t>Import </a:t>
            </a:r>
            <a:r>
              <a:rPr lang="en-IN" sz="3600" dirty="0"/>
              <a:t>the member's entire package</a:t>
            </a:r>
            <a:endParaRPr lang="en-IN" sz="3600" dirty="0" smtClean="0"/>
          </a:p>
        </p:txBody>
      </p:sp>
      <p:cxnSp>
        <p:nvCxnSpPr>
          <p:cNvPr id="4" name="10 Conector recto"/>
          <p:cNvCxnSpPr/>
          <p:nvPr/>
        </p:nvCxnSpPr>
        <p:spPr>
          <a:xfrm flipV="1">
            <a:off x="1886648" y="2174342"/>
            <a:ext cx="10081121" cy="4894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62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910523"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Apparent Hierarchies of </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Packages </a:t>
            </a:r>
            <a:r>
              <a:rPr lang="en-IN" sz="6600" smtClean="0">
                <a:solidFill>
                  <a:schemeClr val="accent3">
                    <a:lumMod val="75000"/>
                  </a:schemeClr>
                </a:solidFill>
                <a:ea typeface="Open Sans Semibold" panose="020B0706030804020204" pitchFamily="34" charset="0"/>
                <a:cs typeface="Open Sans Semibold" panose="020B0706030804020204" pitchFamily="34" charset="0"/>
              </a:rPr>
              <a:t>and Ambiguities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6186309"/>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At first, packages appear to be hierarchical, but they are not. For example, </a:t>
            </a:r>
            <a:r>
              <a:rPr lang="en-IN" sz="3600" dirty="0" smtClean="0"/>
              <a:t>in our code we have </a:t>
            </a:r>
            <a:r>
              <a:rPr lang="en-IN" sz="3600" dirty="0"/>
              <a:t>a </a:t>
            </a:r>
            <a:r>
              <a:rPr lang="en-IN" sz="3600" dirty="0" err="1" smtClean="0"/>
              <a:t>com.janbask</a:t>
            </a:r>
            <a:r>
              <a:rPr lang="en-IN" sz="3600" dirty="0" smtClean="0"/>
              <a:t> </a:t>
            </a:r>
            <a:r>
              <a:rPr lang="en-IN" sz="3600" dirty="0"/>
              <a:t>package, a </a:t>
            </a:r>
            <a:r>
              <a:rPr lang="en-IN" sz="3600" dirty="0" err="1" smtClean="0"/>
              <a:t>com.janbask.packages</a:t>
            </a:r>
            <a:r>
              <a:rPr lang="en-IN" sz="3600" dirty="0" smtClean="0"/>
              <a:t> </a:t>
            </a:r>
            <a:r>
              <a:rPr lang="en-IN" sz="3600" dirty="0"/>
              <a:t>package</a:t>
            </a:r>
            <a:r>
              <a:rPr lang="en-IN" sz="3600" dirty="0" smtClean="0"/>
              <a:t>, and </a:t>
            </a:r>
            <a:r>
              <a:rPr lang="en-IN" sz="3600" dirty="0"/>
              <a:t>a </a:t>
            </a:r>
            <a:r>
              <a:rPr lang="en-IN" sz="3600" dirty="0" err="1" smtClean="0"/>
              <a:t>com.janbask.program</a:t>
            </a:r>
            <a:r>
              <a:rPr lang="en-IN" sz="3600" dirty="0" smtClean="0"/>
              <a:t> package. </a:t>
            </a:r>
            <a:r>
              <a:rPr lang="en-IN" sz="3600" dirty="0"/>
              <a:t>However, the </a:t>
            </a:r>
            <a:r>
              <a:rPr lang="en-IN" sz="3600" dirty="0" err="1" smtClean="0"/>
              <a:t>com.janbask.program</a:t>
            </a:r>
            <a:r>
              <a:rPr lang="en-IN" sz="3600" dirty="0" smtClean="0"/>
              <a:t> package and </a:t>
            </a:r>
            <a:r>
              <a:rPr lang="en-IN" sz="3600" dirty="0"/>
              <a:t>the </a:t>
            </a:r>
            <a:r>
              <a:rPr lang="en-IN" sz="3600" dirty="0" err="1" smtClean="0"/>
              <a:t>com.janbask.packages</a:t>
            </a:r>
            <a:r>
              <a:rPr lang="en-IN" sz="3600" dirty="0" smtClean="0"/>
              <a:t> package </a:t>
            </a:r>
            <a:r>
              <a:rPr lang="en-IN" sz="3600" dirty="0"/>
              <a:t>are not included in the </a:t>
            </a:r>
            <a:r>
              <a:rPr lang="en-IN" sz="3600" dirty="0" err="1" smtClean="0"/>
              <a:t>com.janbask</a:t>
            </a:r>
            <a:r>
              <a:rPr lang="en-IN" sz="3600" dirty="0" smtClean="0"/>
              <a:t> </a:t>
            </a:r>
            <a:r>
              <a:rPr lang="en-IN" sz="3600" dirty="0"/>
              <a:t>package. The prefix </a:t>
            </a:r>
            <a:r>
              <a:rPr lang="en-IN" sz="3600" dirty="0" err="1" smtClean="0"/>
              <a:t>com.janbask</a:t>
            </a:r>
            <a:r>
              <a:rPr lang="en-IN" sz="3600" dirty="0" smtClean="0"/>
              <a:t> is </a:t>
            </a:r>
            <a:r>
              <a:rPr lang="en-IN" sz="3600" dirty="0"/>
              <a:t>used for </a:t>
            </a:r>
            <a:r>
              <a:rPr lang="en-IN" sz="3600" dirty="0" smtClean="0"/>
              <a:t>both </a:t>
            </a:r>
            <a:r>
              <a:rPr lang="en-IN" sz="3600" dirty="0"/>
              <a:t>to make the relationship evident, but not to show inclusion</a:t>
            </a:r>
            <a:r>
              <a:rPr lang="en-IN" sz="3600" dirty="0" smtClean="0"/>
              <a:t>.</a:t>
            </a:r>
          </a:p>
          <a:p>
            <a:pPr marL="571500" indent="-571500" algn="just">
              <a:buFont typeface="Arial" panose="020B0604020202020204" pitchFamily="34" charset="0"/>
              <a:buChar char="•"/>
            </a:pPr>
            <a:r>
              <a:rPr lang="en-IN" sz="3600" dirty="0" smtClean="0"/>
              <a:t>Importing </a:t>
            </a:r>
            <a:r>
              <a:rPr lang="en-IN" sz="3600" dirty="0" err="1" smtClean="0"/>
              <a:t>com.janbask</a:t>
            </a:r>
            <a:r>
              <a:rPr lang="en-IN" sz="3600" dirty="0" smtClean="0"/>
              <a:t>.* </a:t>
            </a:r>
            <a:r>
              <a:rPr lang="en-IN" sz="3600" dirty="0"/>
              <a:t>imports all of the types in the </a:t>
            </a:r>
            <a:r>
              <a:rPr lang="en-IN" sz="3600" dirty="0" err="1" smtClean="0"/>
              <a:t>com.janbask</a:t>
            </a:r>
            <a:r>
              <a:rPr lang="en-IN" sz="3600" dirty="0" smtClean="0"/>
              <a:t> </a:t>
            </a:r>
            <a:r>
              <a:rPr lang="en-IN" sz="3600" dirty="0"/>
              <a:t>package, but it does not import </a:t>
            </a:r>
            <a:r>
              <a:rPr lang="en-IN" sz="3600" dirty="0" err="1" smtClean="0"/>
              <a:t>com.janbask.packages</a:t>
            </a:r>
            <a:r>
              <a:rPr lang="en-IN" sz="3600" dirty="0"/>
              <a:t> </a:t>
            </a:r>
            <a:r>
              <a:rPr lang="en-IN" sz="3600" dirty="0" smtClean="0"/>
              <a:t>or </a:t>
            </a:r>
            <a:r>
              <a:rPr lang="en-IN" sz="3600" dirty="0" err="1" smtClean="0"/>
              <a:t>com.janbask.program</a:t>
            </a:r>
            <a:r>
              <a:rPr lang="en-IN" sz="3600" dirty="0" smtClean="0"/>
              <a:t> </a:t>
            </a:r>
            <a:r>
              <a:rPr lang="en-IN" sz="3600" dirty="0"/>
              <a:t>packages. If you plan to use the classes and other types in </a:t>
            </a:r>
            <a:r>
              <a:rPr lang="en-IN" sz="3600" dirty="0" err="1"/>
              <a:t>com.janbask.packages</a:t>
            </a:r>
            <a:r>
              <a:rPr lang="en-IN" sz="3600" dirty="0" smtClean="0"/>
              <a:t> </a:t>
            </a:r>
            <a:r>
              <a:rPr lang="en-IN" sz="3600" dirty="0"/>
              <a:t>as well as those in </a:t>
            </a:r>
            <a:r>
              <a:rPr lang="en-IN" sz="3600" dirty="0" err="1"/>
              <a:t>com.janbask.program</a:t>
            </a:r>
            <a:r>
              <a:rPr lang="en-IN" sz="3600" dirty="0" smtClean="0"/>
              <a:t>, </a:t>
            </a:r>
            <a:r>
              <a:rPr lang="en-IN" sz="3600" dirty="0"/>
              <a:t>you must import both packages with all their </a:t>
            </a:r>
            <a:r>
              <a:rPr lang="en-IN" sz="3600" dirty="0" smtClean="0"/>
              <a:t>files.</a:t>
            </a:r>
          </a:p>
          <a:p>
            <a:pPr marL="571500" indent="-571500" algn="just">
              <a:buFont typeface="Arial" panose="020B0604020202020204" pitchFamily="34" charset="0"/>
              <a:buChar char="•"/>
            </a:pPr>
            <a:r>
              <a:rPr lang="en-IN" sz="3600" dirty="0"/>
              <a:t>If a member in one package shares its name with a member in another package and both packages are imported, you must refer to each member by its qualified name.</a:t>
            </a:r>
            <a:endParaRPr lang="en-IN" sz="3600" dirty="0" smtClean="0"/>
          </a:p>
        </p:txBody>
      </p:sp>
      <p:cxnSp>
        <p:nvCxnSpPr>
          <p:cNvPr id="4" name="10 Conector recto"/>
          <p:cNvCxnSpPr/>
          <p:nvPr/>
        </p:nvCxnSpPr>
        <p:spPr>
          <a:xfrm flipV="1">
            <a:off x="1886648" y="2137839"/>
            <a:ext cx="17599605" cy="8545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The Static Import Statement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There are situations where you need frequent access to static final fields (constants) and static methods from one or two classes. Prefixing the name of these classes over and over can result in cluttered code. The static import statement gives you a way to import the constants and static methods that you want to use so that you do not need to prefix the name of their class</a:t>
            </a:r>
            <a:r>
              <a:rPr lang="en-IN" sz="3600" dirty="0" smtClean="0"/>
              <a:t>.</a:t>
            </a:r>
          </a:p>
          <a:p>
            <a:pPr marL="571500" indent="-571500" algn="just">
              <a:buFont typeface="Arial" panose="020B0604020202020204" pitchFamily="34" charset="0"/>
              <a:buChar char="•"/>
            </a:pPr>
            <a:r>
              <a:rPr lang="en-IN" sz="3600" dirty="0"/>
              <a:t>Ordinarily, to use these objects from another class, you prefix the class </a:t>
            </a:r>
            <a:r>
              <a:rPr lang="en-IN" sz="3600" dirty="0" smtClean="0"/>
              <a:t>name.</a:t>
            </a:r>
          </a:p>
          <a:p>
            <a:pPr marL="571500" indent="-571500" algn="just">
              <a:buFont typeface="Arial" panose="020B0604020202020204" pitchFamily="34" charset="0"/>
              <a:buChar char="•"/>
            </a:pPr>
            <a:r>
              <a:rPr lang="en-IN" sz="3600" dirty="0"/>
              <a:t>You can use the static import statement to import the static members of </a:t>
            </a:r>
            <a:r>
              <a:rPr lang="en-IN" sz="3600" dirty="0" smtClean="0"/>
              <a:t>a class </a:t>
            </a:r>
            <a:r>
              <a:rPr lang="en-IN" sz="3600" dirty="0"/>
              <a:t>so that you don't need to prefix the class </a:t>
            </a:r>
            <a:r>
              <a:rPr lang="en-IN" sz="3600" dirty="0" smtClean="0"/>
              <a:t>name.</a:t>
            </a:r>
          </a:p>
          <a:p>
            <a:pPr marL="571500" indent="-571500" algn="just">
              <a:buFont typeface="Arial" panose="020B0604020202020204" pitchFamily="34" charset="0"/>
              <a:buChar char="•"/>
            </a:pPr>
            <a:r>
              <a:rPr lang="en-IN" sz="3600" dirty="0"/>
              <a:t>Once they have been imported, the static members can be used without </a:t>
            </a:r>
            <a:r>
              <a:rPr lang="en-IN" sz="3600" dirty="0" smtClean="0"/>
              <a:t>qualification.</a:t>
            </a:r>
          </a:p>
          <a:p>
            <a:pPr marL="571500" indent="-571500" algn="just">
              <a:buFont typeface="Arial" panose="020B0604020202020204" pitchFamily="34" charset="0"/>
              <a:buChar char="•"/>
            </a:pPr>
            <a:r>
              <a:rPr lang="en-IN" sz="3600" dirty="0"/>
              <a:t>Obviously, you can write your own classes that contain constants and static methods that you use frequently, and then use the static import statement.</a:t>
            </a:r>
            <a:endParaRPr lang="en-IN" sz="3600" dirty="0" smtClean="0"/>
          </a:p>
        </p:txBody>
      </p:sp>
      <p:cxnSp>
        <p:nvCxnSpPr>
          <p:cNvPr id="4" name="10 Conector recto"/>
          <p:cNvCxnSpPr/>
          <p:nvPr/>
        </p:nvCxnSpPr>
        <p:spPr>
          <a:xfrm flipV="1">
            <a:off x="1886648" y="2174771"/>
            <a:ext cx="9991111" cy="4851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Access Modifiers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522281" cy="6555641"/>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a:t>Access level modifiers determine whether other classes can use a particular field or invoke a particular method</a:t>
            </a:r>
            <a:r>
              <a:rPr lang="en-IN" sz="3000" dirty="0" smtClean="0"/>
              <a:t>.</a:t>
            </a:r>
          </a:p>
          <a:p>
            <a:pPr marL="571500" indent="-571500" algn="just">
              <a:buFont typeface="Arial" panose="020B0604020202020204" pitchFamily="34" charset="0"/>
              <a:buChar char="•"/>
            </a:pPr>
            <a:r>
              <a:rPr lang="en-IN" sz="3000" dirty="0"/>
              <a:t>There are two levels of access control</a:t>
            </a:r>
            <a:r>
              <a:rPr lang="en-IN" sz="3000" dirty="0" smtClean="0"/>
              <a:t>:</a:t>
            </a:r>
          </a:p>
          <a:p>
            <a:pPr marL="1779783" lvl="1" indent="-571500" algn="just">
              <a:buFont typeface="Arial" panose="020B0604020202020204" pitchFamily="34" charset="0"/>
              <a:buChar char="•"/>
            </a:pPr>
            <a:r>
              <a:rPr lang="en-IN" sz="3000" dirty="0"/>
              <a:t>At the top level—public, or package-private (no explicit modifier</a:t>
            </a:r>
            <a:r>
              <a:rPr lang="en-IN" sz="3000" dirty="0" smtClean="0"/>
              <a:t>).</a:t>
            </a:r>
          </a:p>
          <a:p>
            <a:pPr marL="1779783" lvl="1" indent="-571500" algn="just">
              <a:buFont typeface="Arial" panose="020B0604020202020204" pitchFamily="34" charset="0"/>
              <a:buChar char="•"/>
            </a:pPr>
            <a:r>
              <a:rPr lang="en-IN" sz="3000" dirty="0"/>
              <a:t>At the member level—public, private, protected, or package-private (no explicit modifier</a:t>
            </a:r>
            <a:r>
              <a:rPr lang="en-IN" sz="3000" dirty="0" smtClean="0"/>
              <a:t>).</a:t>
            </a:r>
          </a:p>
          <a:p>
            <a:pPr marL="571500" indent="-571500" algn="just">
              <a:buFont typeface="Arial" panose="020B0604020202020204" pitchFamily="34" charset="0"/>
              <a:buChar char="•"/>
            </a:pPr>
            <a:r>
              <a:rPr lang="en-IN" sz="3000" dirty="0" smtClean="0"/>
              <a:t>Classes:</a:t>
            </a:r>
          </a:p>
          <a:p>
            <a:pPr marL="1779783" lvl="1" indent="-571500" algn="just">
              <a:buFont typeface="Arial" panose="020B0604020202020204" pitchFamily="34" charset="0"/>
              <a:buChar char="•"/>
            </a:pPr>
            <a:r>
              <a:rPr lang="en-IN" sz="3000" dirty="0"/>
              <a:t>A class may be declared with the modifier public, in which case that class is visible to all classes </a:t>
            </a:r>
            <a:r>
              <a:rPr lang="en-IN" sz="3000" dirty="0" smtClean="0"/>
              <a:t>everywhere.</a:t>
            </a:r>
          </a:p>
          <a:p>
            <a:pPr marL="1779783" lvl="1" indent="-571500" algn="just">
              <a:buFont typeface="Arial" panose="020B0604020202020204" pitchFamily="34" charset="0"/>
              <a:buChar char="•"/>
            </a:pPr>
            <a:r>
              <a:rPr lang="en-IN" sz="3000" dirty="0" smtClean="0"/>
              <a:t>If </a:t>
            </a:r>
            <a:r>
              <a:rPr lang="en-IN" sz="3000" dirty="0"/>
              <a:t>a class has no modifier (the default, also known as package-private), it is visible only within its own </a:t>
            </a:r>
            <a:r>
              <a:rPr lang="en-IN" sz="3000" dirty="0" smtClean="0"/>
              <a:t>package.</a:t>
            </a:r>
          </a:p>
          <a:p>
            <a:pPr marL="571500" indent="-571500" algn="just">
              <a:buFont typeface="Arial" panose="020B0604020202020204" pitchFamily="34" charset="0"/>
              <a:buChar char="•"/>
            </a:pPr>
            <a:r>
              <a:rPr lang="en-IN" sz="3000" dirty="0" smtClean="0"/>
              <a:t>Members:</a:t>
            </a:r>
          </a:p>
          <a:p>
            <a:pPr marL="1779783" lvl="1" indent="-571500" algn="just">
              <a:buFont typeface="Arial" panose="020B0604020202020204" pitchFamily="34" charset="0"/>
              <a:buChar char="•"/>
            </a:pPr>
            <a:r>
              <a:rPr lang="en-IN" sz="3000" dirty="0"/>
              <a:t>At the member level, you can also use the public modifier or no modifier (package-private) just as with top-level classes, and with the same </a:t>
            </a:r>
            <a:r>
              <a:rPr lang="en-IN" sz="3000" dirty="0" smtClean="0"/>
              <a:t>meaning.</a:t>
            </a:r>
          </a:p>
          <a:p>
            <a:pPr marL="1779783" lvl="1" indent="-571500" algn="just">
              <a:buFont typeface="Arial" panose="020B0604020202020204" pitchFamily="34" charset="0"/>
              <a:buChar char="•"/>
            </a:pPr>
            <a:r>
              <a:rPr lang="en-IN" sz="3000" dirty="0" smtClean="0"/>
              <a:t>For </a:t>
            </a:r>
            <a:r>
              <a:rPr lang="en-IN" sz="3000" dirty="0"/>
              <a:t>members, there are two additional access modifiers: private and </a:t>
            </a:r>
            <a:r>
              <a:rPr lang="en-IN" sz="3000" dirty="0" smtClean="0"/>
              <a:t>protected.</a:t>
            </a:r>
          </a:p>
          <a:p>
            <a:pPr marL="1779783" lvl="1" indent="-571500" algn="just">
              <a:buFont typeface="Arial" panose="020B0604020202020204" pitchFamily="34" charset="0"/>
              <a:buChar char="•"/>
            </a:pPr>
            <a:r>
              <a:rPr lang="en-IN" sz="3000" dirty="0" smtClean="0"/>
              <a:t>The </a:t>
            </a:r>
            <a:r>
              <a:rPr lang="en-IN" sz="3000" dirty="0"/>
              <a:t>private modifier specifies that the member can only be accessed in its own class. </a:t>
            </a:r>
            <a:endParaRPr lang="en-IN" sz="3000" dirty="0" smtClean="0"/>
          </a:p>
          <a:p>
            <a:pPr marL="1779783" lvl="1" indent="-571500" algn="just">
              <a:buFont typeface="Arial" panose="020B0604020202020204" pitchFamily="34" charset="0"/>
              <a:buChar char="•"/>
            </a:pPr>
            <a:r>
              <a:rPr lang="en-IN" sz="3000" dirty="0" smtClean="0"/>
              <a:t>The </a:t>
            </a:r>
            <a:r>
              <a:rPr lang="en-IN" sz="3000" dirty="0"/>
              <a:t>protected modifier specifies that the member can only be accessed within its own package (as with package-private) and, in addition, by a subclass of its class in another package.</a:t>
            </a:r>
            <a:endParaRPr lang="en-IN" sz="3000" dirty="0" smtClean="0"/>
          </a:p>
        </p:txBody>
      </p:sp>
      <p:cxnSp>
        <p:nvCxnSpPr>
          <p:cNvPr id="4" name="10 Conector recto"/>
          <p:cNvCxnSpPr/>
          <p:nvPr/>
        </p:nvCxnSpPr>
        <p:spPr>
          <a:xfrm flipV="1">
            <a:off x="1886648" y="2194004"/>
            <a:ext cx="6030671" cy="2928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273" y="10129070"/>
            <a:ext cx="5850650" cy="2964071"/>
          </a:xfrm>
          <a:prstGeom prst="rect">
            <a:avLst/>
          </a:prstGeom>
        </p:spPr>
      </p:pic>
    </p:spTree>
    <p:extLst>
      <p:ext uri="{BB962C8B-B14F-4D97-AF65-F5344CB8AC3E}">
        <p14:creationId xmlns:p14="http://schemas.microsoft.com/office/powerpoint/2010/main" val="658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Tips on Choosing an Access </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Level </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3970318"/>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If </a:t>
            </a:r>
            <a:r>
              <a:rPr lang="en-IN" sz="3600" dirty="0"/>
              <a:t>other programmers use your class, you want to ensure that errors from misuse cannot happen. Access levels can help you do this</a:t>
            </a:r>
            <a:r>
              <a:rPr lang="en-IN" sz="3600" dirty="0" smtClean="0"/>
              <a:t>.</a:t>
            </a:r>
          </a:p>
          <a:p>
            <a:pPr marL="1779783" lvl="1" indent="-571500" algn="just">
              <a:buFont typeface="Arial" panose="020B0604020202020204" pitchFamily="34" charset="0"/>
              <a:buChar char="•"/>
            </a:pPr>
            <a:r>
              <a:rPr lang="en-IN" sz="3600" dirty="0"/>
              <a:t>Use the most restrictive access level that makes sense for a particular member. Use private unless you have a good reason not to</a:t>
            </a:r>
            <a:r>
              <a:rPr lang="en-IN" sz="3600" dirty="0" smtClean="0"/>
              <a:t>.</a:t>
            </a:r>
          </a:p>
          <a:p>
            <a:pPr marL="1779783" lvl="1" indent="-571500" algn="just">
              <a:buFont typeface="Arial" panose="020B0604020202020204" pitchFamily="34" charset="0"/>
              <a:buChar char="•"/>
            </a:pPr>
            <a:r>
              <a:rPr lang="en-IN" sz="3600" dirty="0"/>
              <a:t>Avoid public fields except for constants. Public fields tend to link you to a particular implementation and limit your flexibility in changing your code</a:t>
            </a:r>
            <a:r>
              <a:rPr lang="en-IN" sz="3600" dirty="0" smtClean="0"/>
              <a:t>.</a:t>
            </a:r>
          </a:p>
          <a:p>
            <a:pPr marL="1779783" lvl="1" indent="-571500" algn="just">
              <a:buFont typeface="Arial" panose="020B0604020202020204" pitchFamily="34" charset="0"/>
              <a:buChar char="•"/>
            </a:pPr>
            <a:r>
              <a:rPr lang="en-IN" sz="3600" dirty="0" smtClean="0"/>
              <a:t>More on this when we discuss inheritance concepts in chapter 4 and Chapter 5</a:t>
            </a:r>
            <a:endParaRPr lang="en-IN" sz="3600" dirty="0" smtClean="0"/>
          </a:p>
        </p:txBody>
      </p:sp>
      <p:cxnSp>
        <p:nvCxnSpPr>
          <p:cNvPr id="4" name="10 Conector recto"/>
          <p:cNvCxnSpPr/>
          <p:nvPr/>
        </p:nvCxnSpPr>
        <p:spPr>
          <a:xfrm flipV="1">
            <a:off x="1886648" y="2166691"/>
            <a:ext cx="11656296" cy="5659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8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Java Program Structure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82861"/>
            <a:ext cx="8325926" cy="4042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1884356" y="2840550"/>
            <a:ext cx="20338759" cy="7618644"/>
          </a:xfrm>
          <a:prstGeom prst="rect">
            <a:avLst/>
          </a:prstGeom>
        </p:spPr>
      </p:pic>
    </p:spTree>
    <p:extLst>
      <p:ext uri="{BB962C8B-B14F-4D97-AF65-F5344CB8AC3E}">
        <p14:creationId xmlns:p14="http://schemas.microsoft.com/office/powerpoint/2010/main" val="131238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Java Program Structure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82861"/>
            <a:ext cx="8325926" cy="4042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01683" y="3573429"/>
            <a:ext cx="18677075" cy="9448740"/>
          </a:xfrm>
          <a:prstGeom prst="rect">
            <a:avLst/>
          </a:prstGeom>
          <a:noFill/>
        </p:spPr>
        <p:txBody>
          <a:bodyPr wrap="square" rtlCol="0">
            <a:spAutoFit/>
          </a:bodyPr>
          <a:lstStyle/>
          <a:p>
            <a:pPr marL="571500" indent="-571500" algn="just">
              <a:buFont typeface="Arial" panose="020B0604020202020204" pitchFamily="34" charset="0"/>
              <a:buChar char="•"/>
            </a:pPr>
            <a:r>
              <a:rPr lang="en-IN" sz="3800" dirty="0" smtClean="0"/>
              <a:t>“package </a:t>
            </a:r>
            <a:r>
              <a:rPr lang="en-IN" sz="3800" dirty="0" err="1"/>
              <a:t>sct</a:t>
            </a:r>
            <a:r>
              <a:rPr lang="en-IN" sz="3800" dirty="0" smtClean="0"/>
              <a:t>”: It </a:t>
            </a:r>
            <a:r>
              <a:rPr lang="en-IN" sz="3800" dirty="0"/>
              <a:t>is package declaration statement. The package statement defines a namespace in which classes are stored. The package is used to organize the classes based on functionality. If you omit the package statement, the class names are put into the default package, which has no name. Package statement cannot appear anywhere in the </a:t>
            </a:r>
            <a:r>
              <a:rPr lang="en-IN" sz="3800" dirty="0" smtClean="0"/>
              <a:t>source file except to be the first statement (comments are allowed to appear before it).</a:t>
            </a:r>
          </a:p>
          <a:p>
            <a:pPr marL="571500" indent="-571500" algn="just">
              <a:buFont typeface="Arial" panose="020B0604020202020204" pitchFamily="34" charset="0"/>
              <a:buChar char="•"/>
            </a:pPr>
            <a:r>
              <a:rPr lang="en-IN" sz="3800" dirty="0"/>
              <a:t>“public class HelloWorld”: This line has various aspects of java programming</a:t>
            </a:r>
            <a:r>
              <a:rPr lang="en-IN" sz="3800" dirty="0" smtClean="0"/>
              <a:t>.</a:t>
            </a:r>
          </a:p>
          <a:p>
            <a:pPr marL="1779783" lvl="1" indent="-571500" algn="just">
              <a:buFont typeface="Arial" panose="020B0604020202020204" pitchFamily="34" charset="0"/>
              <a:buChar char="•"/>
            </a:pPr>
            <a:r>
              <a:rPr lang="en-IN" sz="3800" dirty="0"/>
              <a:t>public: This is access modifier keyword which tells compiler access to class</a:t>
            </a:r>
            <a:r>
              <a:rPr lang="en-IN" sz="3800" dirty="0" smtClean="0"/>
              <a:t>.</a:t>
            </a:r>
          </a:p>
          <a:p>
            <a:pPr marL="1779783" lvl="1" indent="-571500" algn="just">
              <a:buFont typeface="Arial" panose="020B0604020202020204" pitchFamily="34" charset="0"/>
              <a:buChar char="•"/>
            </a:pPr>
            <a:r>
              <a:rPr lang="en-IN" sz="3800" dirty="0"/>
              <a:t>class: This keyword used to declare a class. Name of class (HelloWorld) followed by this keyword</a:t>
            </a:r>
            <a:r>
              <a:rPr lang="en-IN" sz="3800" dirty="0" smtClean="0"/>
              <a:t>.</a:t>
            </a:r>
          </a:p>
          <a:p>
            <a:pPr marL="571500" indent="-571500" algn="just">
              <a:buFont typeface="Arial" panose="020B0604020202020204" pitchFamily="34" charset="0"/>
              <a:buChar char="•"/>
            </a:pPr>
            <a:r>
              <a:rPr lang="en-IN" sz="3800" dirty="0"/>
              <a:t>Comments section: We can write comments in java in two ways</a:t>
            </a:r>
            <a:r>
              <a:rPr lang="en-IN" sz="3800" dirty="0" smtClean="0"/>
              <a:t>.</a:t>
            </a:r>
          </a:p>
          <a:p>
            <a:pPr marL="1779783" lvl="1" indent="-571500" algn="just">
              <a:buFont typeface="Arial" panose="020B0604020202020204" pitchFamily="34" charset="0"/>
              <a:buChar char="•"/>
            </a:pPr>
            <a:r>
              <a:rPr lang="en-IN" sz="3800" dirty="0"/>
              <a:t>Line comments: It starts with two forward slashes (//) and continues to the end of the current line. Line comments do not require an ending symbol</a:t>
            </a:r>
            <a:r>
              <a:rPr lang="en-IN" sz="3800" dirty="0" smtClean="0"/>
              <a:t>.</a:t>
            </a:r>
          </a:p>
          <a:p>
            <a:pPr marL="1779783" lvl="1" indent="-571500" algn="just">
              <a:buFont typeface="Arial" panose="020B0604020202020204" pitchFamily="34" charset="0"/>
              <a:buChar char="•"/>
            </a:pPr>
            <a:r>
              <a:rPr lang="en-IN" sz="3800" dirty="0"/>
              <a:t>Block </a:t>
            </a:r>
            <a:r>
              <a:rPr lang="en-IN" sz="3800" dirty="0" smtClean="0"/>
              <a:t>comments: </a:t>
            </a:r>
            <a:r>
              <a:rPr lang="en-IN" sz="3800" dirty="0"/>
              <a:t>start with a forward slash and an asterisk (/*) and end with an asterisk and a forward slash </a:t>
            </a:r>
            <a:r>
              <a:rPr lang="en-IN" sz="3800" dirty="0" smtClean="0"/>
              <a:t>(*/). Block </a:t>
            </a:r>
            <a:r>
              <a:rPr lang="en-IN" sz="3800" dirty="0"/>
              <a:t>comments can also extend across as many lines as needed</a:t>
            </a:r>
            <a:r>
              <a:rPr lang="en-IN" sz="3800" dirty="0" smtClean="0"/>
              <a:t>.</a:t>
            </a:r>
          </a:p>
          <a:p>
            <a:pPr marL="571500" indent="-571500" algn="just">
              <a:buFont typeface="Arial" panose="020B0604020202020204" pitchFamily="34" charset="0"/>
              <a:buChar char="•"/>
            </a:pPr>
            <a:r>
              <a:rPr lang="en-IN" sz="3800" dirty="0"/>
              <a:t>“public static void main (String [ ] </a:t>
            </a:r>
            <a:r>
              <a:rPr lang="en-IN" sz="3800" dirty="0" err="1"/>
              <a:t>args</a:t>
            </a:r>
            <a:r>
              <a:rPr lang="en-IN" sz="3800" dirty="0" smtClean="0"/>
              <a:t>)”: program entry point</a:t>
            </a:r>
          </a:p>
        </p:txBody>
      </p:sp>
    </p:spTree>
    <p:extLst>
      <p:ext uri="{BB962C8B-B14F-4D97-AF65-F5344CB8AC3E}">
        <p14:creationId xmlns:p14="http://schemas.microsoft.com/office/powerpoint/2010/main" val="7767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165105</TotalTime>
  <Words>1187</Words>
  <Application>Microsoft Macintosh PowerPoint</Application>
  <PresentationFormat>Custom</PresentationFormat>
  <Paragraphs>81</Paragraphs>
  <Slides>13</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12281</cp:revision>
  <dcterms:created xsi:type="dcterms:W3CDTF">2014-07-01T16:42:18Z</dcterms:created>
  <dcterms:modified xsi:type="dcterms:W3CDTF">2017-10-10T15:41:24Z</dcterms:modified>
</cp:coreProperties>
</file>