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5"/>
  </p:notesMasterIdLst>
  <p:handoutMasterIdLst>
    <p:handoutMasterId r:id="rId16"/>
  </p:handoutMasterIdLst>
  <p:sldIdLst>
    <p:sldId id="793" r:id="rId2"/>
    <p:sldId id="804" r:id="rId3"/>
    <p:sldId id="887" r:id="rId4"/>
    <p:sldId id="884" r:id="rId5"/>
    <p:sldId id="876" r:id="rId6"/>
    <p:sldId id="877" r:id="rId7"/>
    <p:sldId id="890" r:id="rId8"/>
    <p:sldId id="889" r:id="rId9"/>
    <p:sldId id="888" r:id="rId10"/>
    <p:sldId id="891" r:id="rId11"/>
    <p:sldId id="849" r:id="rId12"/>
    <p:sldId id="850" r:id="rId13"/>
    <p:sldId id="794" r:id="rId14"/>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165615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36517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69442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704906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09692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CompleteJavaTraining/JavaEssentials/tree/master/Code/COREJ1-Chapter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 Object Oriented Programming with Java -1</a:t>
            </a: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Method Signatures, Overloading &amp; Overriding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553998"/>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smtClean="0"/>
              <a:t>Text Here</a:t>
            </a:r>
          </a:p>
        </p:txBody>
      </p:sp>
      <p:cxnSp>
        <p:nvCxnSpPr>
          <p:cNvPr id="4" name="10 Conector recto"/>
          <p:cNvCxnSpPr/>
          <p:nvPr/>
        </p:nvCxnSpPr>
        <p:spPr>
          <a:xfrm flipV="1">
            <a:off x="1886648" y="2144832"/>
            <a:ext cx="16156796" cy="7845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8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4</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smtClean="0"/>
              <a:t>See </a:t>
            </a:r>
            <a:r>
              <a:rPr lang="en-US" sz="3600" smtClean="0"/>
              <a:t>COREJ1-Chapter4 </a:t>
            </a:r>
            <a:r>
              <a:rPr lang="en-US" sz="3600" dirty="0"/>
              <a:t>at </a:t>
            </a:r>
            <a:r>
              <a:rPr lang="en-US" sz="3600" dirty="0">
                <a:hlinkClick r:id="rId3"/>
              </a:rPr>
              <a:t>https://</a:t>
            </a:r>
            <a:r>
              <a:rPr lang="en-US" sz="3600" dirty="0" smtClean="0">
                <a:hlinkClick r:id="rId3"/>
              </a:rPr>
              <a:t>github.com/CompleteJavaTraining/JavaEssentials/tree/master/Code/COREJ1-Chapter4</a:t>
            </a:r>
            <a:r>
              <a:rPr lang="en-US" sz="3600" dirty="0" smtClean="0"/>
              <a:t> </a:t>
            </a:r>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69143"/>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continue to </a:t>
            </a:r>
            <a:r>
              <a:rPr lang="en-US" sz="4000" dirty="0">
                <a:ea typeface="Open Sans" panose="020B0606030504020204" pitchFamily="34" charset="0"/>
                <a:cs typeface="Open Sans" panose="020B0606030504020204" pitchFamily="34" charset="0"/>
              </a:rPr>
              <a:t>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Object Oriented Programming with Java</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Static VS Dynamic Polymorphism</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Constructors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this or super</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Final &amp; static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Abstract class and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Composition, inheritance, and delegation</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SOLID principles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13</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Package Declaration in OOPs context</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Accessibility Modifiers &amp; Import statement in object oriented context</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Encapsulation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Inheritance (IS-A Relationship)</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Polymorphism</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Method Signature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Overloading</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OOP: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Object-oriented programming (OOP) refers to a type of computer programming (software design) in which programmers define not only the data type of a data structure, but also the types of operations (functions) that can be applied to the data structure.</a:t>
            </a:r>
          </a:p>
          <a:p>
            <a:pPr marL="571500" indent="-571500">
              <a:buFont typeface="Arial" panose="020B0604020202020204" pitchFamily="34" charset="0"/>
              <a:buChar char="•"/>
            </a:pPr>
            <a:r>
              <a:rPr lang="en-US" sz="3600" dirty="0" smtClean="0"/>
              <a:t>Java </a:t>
            </a:r>
            <a:r>
              <a:rPr lang="en-US" sz="3600" dirty="0"/>
              <a:t>provides full support for object-oriented programming including </a:t>
            </a:r>
            <a:r>
              <a:rPr lang="en-US" sz="3600" dirty="0" smtClean="0"/>
              <a:t>abstraction, encapsulation</a:t>
            </a:r>
            <a:r>
              <a:rPr lang="en-US" sz="3600" dirty="0"/>
              <a:t>, inheritance, and polymorphism</a:t>
            </a:r>
            <a:r>
              <a:rPr lang="en-US" sz="3600" dirty="0" smtClean="0"/>
              <a:t>.</a:t>
            </a:r>
          </a:p>
          <a:p>
            <a:pPr marL="571500" indent="-571500">
              <a:buFont typeface="Arial" panose="020B0604020202020204" pitchFamily="34" charset="0"/>
              <a:buChar char="•"/>
            </a:pPr>
            <a:r>
              <a:rPr lang="en-US" sz="3600" dirty="0"/>
              <a:t>Abstraction </a:t>
            </a:r>
            <a:r>
              <a:rPr lang="en-US" sz="3600" dirty="0" smtClean="0"/>
              <a:t>is </a:t>
            </a:r>
            <a:r>
              <a:rPr lang="en-US" sz="3600" dirty="0"/>
              <a:t>a process of hiding the implementation details from the user, only the functionality will be provided to the user. In other words, the user will have the information on what the object does instead of how it does it. In Java, abstraction is achieved using Abstract classes and interfaces.</a:t>
            </a:r>
            <a:endParaRPr lang="en-US" sz="3600" dirty="0" smtClean="0"/>
          </a:p>
          <a:p>
            <a:pPr marL="571500" indent="-571500">
              <a:buFont typeface="Arial" panose="020B0604020202020204" pitchFamily="34" charset="0"/>
              <a:buChar char="•"/>
            </a:pPr>
            <a:r>
              <a:rPr lang="en-US" sz="3600" dirty="0" smtClean="0"/>
              <a:t>Encapsulation </a:t>
            </a:r>
            <a:r>
              <a:rPr lang="en-US" sz="3600" dirty="0"/>
              <a:t>means that a group of related properties, methods, and other members are treated as a single unit or object</a:t>
            </a:r>
            <a:r>
              <a:rPr lang="en-US" sz="3600" dirty="0" smtClean="0"/>
              <a:t>.</a:t>
            </a:r>
          </a:p>
          <a:p>
            <a:pPr marL="571500" indent="-571500">
              <a:buFont typeface="Arial" panose="020B0604020202020204" pitchFamily="34" charset="0"/>
              <a:buChar char="•"/>
            </a:pPr>
            <a:r>
              <a:rPr lang="en-US" sz="3600" dirty="0" smtClean="0"/>
              <a:t>Inheritance </a:t>
            </a:r>
            <a:r>
              <a:rPr lang="en-US" sz="3600" dirty="0"/>
              <a:t>describes the ability to create new classes based on an existing class</a:t>
            </a:r>
            <a:r>
              <a:rPr lang="en-US" sz="3600" dirty="0" smtClean="0"/>
              <a:t>.</a:t>
            </a:r>
          </a:p>
          <a:p>
            <a:pPr marL="571500" indent="-571500">
              <a:buFont typeface="Arial" panose="020B0604020202020204" pitchFamily="34" charset="0"/>
              <a:buChar char="•"/>
            </a:pPr>
            <a:r>
              <a:rPr lang="en-US" sz="3600" dirty="0" smtClean="0"/>
              <a:t>Polymorphism </a:t>
            </a:r>
            <a:r>
              <a:rPr lang="en-US" sz="3600" dirty="0"/>
              <a:t>means that you can have multiple classes that can be used interchangeably, even though each class implements the same properties or methods in different ways.</a:t>
            </a:r>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Packages and OOPs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452431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In the previous lesson we learned about packages, OOP is all about segregation of behaviour, data and responsibilities of different parts of our code.</a:t>
            </a:r>
          </a:p>
          <a:p>
            <a:pPr marL="571500" indent="-571500" algn="just">
              <a:buFont typeface="Arial" panose="020B0604020202020204" pitchFamily="34" charset="0"/>
              <a:buChar char="•"/>
            </a:pPr>
            <a:r>
              <a:rPr lang="en-IN" sz="3600" dirty="0" smtClean="0"/>
              <a:t>Packages help you keeping the segregated types organized under related headings.</a:t>
            </a:r>
          </a:p>
          <a:p>
            <a:pPr marL="571500" indent="-571500" algn="just">
              <a:buFont typeface="Arial" panose="020B0604020202020204" pitchFamily="34" charset="0"/>
              <a:buChar char="•"/>
            </a:pPr>
            <a:r>
              <a:rPr lang="en-IN" sz="3600" dirty="0" smtClean="0"/>
              <a:t>It </a:t>
            </a:r>
            <a:r>
              <a:rPr lang="en-IN" sz="3600" dirty="0"/>
              <a:t>is a good practice to group related classes implemented by you so that a programmer can easily determine that the classes, interfaces, enumerations, and annotations are related</a:t>
            </a:r>
            <a:r>
              <a:rPr lang="en-IN" sz="3600" dirty="0" smtClean="0"/>
              <a:t>.</a:t>
            </a:r>
          </a:p>
          <a:p>
            <a:pPr marL="571500" indent="-571500" algn="just">
              <a:buFont typeface="Arial" panose="020B0604020202020204" pitchFamily="34" charset="0"/>
              <a:buChar char="•"/>
            </a:pPr>
            <a:r>
              <a:rPr lang="en-IN" sz="3600" dirty="0"/>
              <a:t>Since the package creates a new namespace there won't be any name conflicts with names in other packages. Using packages, it is easier to provide access control and it is also easier to locate the related classes.</a:t>
            </a:r>
            <a:endParaRPr lang="en-IN" sz="3600" dirty="0" smtClean="0"/>
          </a:p>
        </p:txBody>
      </p:sp>
      <p:cxnSp>
        <p:nvCxnSpPr>
          <p:cNvPr id="4" name="10 Conector recto"/>
          <p:cNvCxnSpPr/>
          <p:nvPr/>
        </p:nvCxnSpPr>
        <p:spPr>
          <a:xfrm flipV="1">
            <a:off x="1886648" y="2189420"/>
            <a:ext cx="6975776" cy="338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a:solidFill>
                  <a:schemeClr val="accent3">
                    <a:lumMod val="75000"/>
                  </a:schemeClr>
                </a:solidFill>
                <a:ea typeface="Open Sans Semibold" panose="020B0706030804020204" pitchFamily="34" charset="0"/>
                <a:cs typeface="Open Sans Semibold" panose="020B0706030804020204" pitchFamily="34" charset="0"/>
              </a:rPr>
              <a:t>Accessibility Modifiers &amp; Import statement in </a:t>
            </a:r>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OOP </a:t>
            </a:r>
            <a:r>
              <a:rPr lang="en-US" sz="6000" dirty="0">
                <a:solidFill>
                  <a:schemeClr val="accent3">
                    <a:lumMod val="75000"/>
                  </a:schemeClr>
                </a:solidFill>
                <a:ea typeface="Open Sans Semibold" panose="020B0706030804020204" pitchFamily="34" charset="0"/>
                <a:cs typeface="Open Sans Semibold" panose="020B0706030804020204" pitchFamily="34" charset="0"/>
              </a:rPr>
              <a:t>context</a:t>
            </a:r>
          </a:p>
        </p:txBody>
      </p:sp>
      <p:sp>
        <p:nvSpPr>
          <p:cNvPr id="3" name="TextBox 2"/>
          <p:cNvSpPr txBox="1"/>
          <p:nvPr/>
        </p:nvSpPr>
        <p:spPr>
          <a:xfrm>
            <a:off x="2201683" y="3573429"/>
            <a:ext cx="20522281"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Access modifiers helps you enforce the OOP principles like abstraction (by hiding internal stuff), inheritance (by exposing protected members) and encapsulation (by exposing public members).</a:t>
            </a:r>
          </a:p>
          <a:p>
            <a:pPr marL="571500" indent="-571500" algn="just">
              <a:buFont typeface="Arial" panose="020B0604020202020204" pitchFamily="34" charset="0"/>
              <a:buChar char="•"/>
            </a:pPr>
            <a:r>
              <a:rPr lang="en-IN" sz="3600" dirty="0" smtClean="0"/>
              <a:t>SOLID principles of Object-Oriented Design rely heavily on access modifiers to enforce the best practices for Object-Oriented programming.</a:t>
            </a:r>
          </a:p>
          <a:p>
            <a:pPr marL="571500" indent="-571500" algn="just">
              <a:buFont typeface="Arial" panose="020B0604020202020204" pitchFamily="34" charset="0"/>
              <a:buChar char="•"/>
            </a:pPr>
            <a:r>
              <a:rPr lang="en-IN" sz="3600" dirty="0" smtClean="0"/>
              <a:t>We will discuss more about SOLID principles towards the end of the next chapter.</a:t>
            </a:r>
          </a:p>
          <a:p>
            <a:pPr marL="571500" indent="-571500" algn="just">
              <a:buFont typeface="Arial" panose="020B0604020202020204" pitchFamily="34" charset="0"/>
              <a:buChar char="•"/>
            </a:pPr>
            <a:r>
              <a:rPr lang="en-IN" sz="3600" dirty="0"/>
              <a:t>i</a:t>
            </a:r>
            <a:r>
              <a:rPr lang="en-IN" sz="3600" dirty="0" smtClean="0"/>
              <a:t>mport statements allow you to bring in stuff from other packages (classes, interfaces, enumerated types etc.)</a:t>
            </a:r>
          </a:p>
          <a:p>
            <a:pPr marL="571500" indent="-571500" algn="just">
              <a:buFont typeface="Arial" panose="020B0604020202020204" pitchFamily="34" charset="0"/>
              <a:buChar char="•"/>
            </a:pPr>
            <a:r>
              <a:rPr lang="en-IN" sz="3600" dirty="0" smtClean="0"/>
              <a:t>You should not import packages/types unnecessarily to avoid namespace pollution or cluttering. This also ensures that you don’t accidentally use something that you are not supposed to (due to similar or same names, typographical errors, </a:t>
            </a:r>
            <a:r>
              <a:rPr lang="en-IN" sz="3600" dirty="0" err="1" smtClean="0"/>
              <a:t>intellisense</a:t>
            </a:r>
            <a:r>
              <a:rPr lang="en-IN" sz="3600" dirty="0" smtClean="0"/>
              <a:t>/auto-complete features of the IDEs)</a:t>
            </a:r>
          </a:p>
        </p:txBody>
      </p:sp>
      <p:cxnSp>
        <p:nvCxnSpPr>
          <p:cNvPr id="4" name="10 Conector recto"/>
          <p:cNvCxnSpPr/>
          <p:nvPr/>
        </p:nvCxnSpPr>
        <p:spPr>
          <a:xfrm flipV="1">
            <a:off x="1886648" y="2133029"/>
            <a:ext cx="18587066" cy="9026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Encapsulation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553998"/>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smtClean="0"/>
              <a:t>Text Here</a:t>
            </a:r>
          </a:p>
        </p:txBody>
      </p:sp>
      <p:cxnSp>
        <p:nvCxnSpPr>
          <p:cNvPr id="4" name="10 Conector recto"/>
          <p:cNvCxnSpPr/>
          <p:nvPr/>
        </p:nvCxnSpPr>
        <p:spPr>
          <a:xfrm flipV="1">
            <a:off x="1886648" y="2199030"/>
            <a:ext cx="4995556" cy="2425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Abstraction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553998"/>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smtClean="0"/>
              <a:t>Text Here</a:t>
            </a:r>
          </a:p>
        </p:txBody>
      </p:sp>
      <p:cxnSp>
        <p:nvCxnSpPr>
          <p:cNvPr id="4" name="10 Conector recto"/>
          <p:cNvCxnSpPr/>
          <p:nvPr/>
        </p:nvCxnSpPr>
        <p:spPr>
          <a:xfrm flipV="1">
            <a:off x="1886648" y="2202745"/>
            <a:ext cx="4230471" cy="2054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8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Inheritance</a:t>
            </a:r>
          </a:p>
        </p:txBody>
      </p:sp>
      <p:sp>
        <p:nvSpPr>
          <p:cNvPr id="3" name="TextBox 2"/>
          <p:cNvSpPr txBox="1"/>
          <p:nvPr/>
        </p:nvSpPr>
        <p:spPr>
          <a:xfrm>
            <a:off x="2201683" y="3573429"/>
            <a:ext cx="20522281" cy="553998"/>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smtClean="0"/>
              <a:t>Text Here</a:t>
            </a:r>
          </a:p>
        </p:txBody>
      </p:sp>
      <p:cxnSp>
        <p:nvCxnSpPr>
          <p:cNvPr id="4" name="10 Conector recto"/>
          <p:cNvCxnSpPr/>
          <p:nvPr/>
        </p:nvCxnSpPr>
        <p:spPr>
          <a:xfrm flipV="1">
            <a:off x="1886648" y="2203182"/>
            <a:ext cx="4140461" cy="201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Polymorphism</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553998"/>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smtClean="0"/>
              <a:t>Text Here</a:t>
            </a:r>
          </a:p>
        </p:txBody>
      </p:sp>
      <p:cxnSp>
        <p:nvCxnSpPr>
          <p:cNvPr id="4" name="10 Conector recto"/>
          <p:cNvCxnSpPr/>
          <p:nvPr/>
        </p:nvCxnSpPr>
        <p:spPr>
          <a:xfrm flipV="1">
            <a:off x="1886648" y="2198156"/>
            <a:ext cx="5175576" cy="2513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7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165159</TotalTime>
  <Words>568</Words>
  <Application>Microsoft Macintosh PowerPoint</Application>
  <PresentationFormat>Custom</PresentationFormat>
  <Paragraphs>60</Paragraphs>
  <Slides>13</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12292</cp:revision>
  <dcterms:created xsi:type="dcterms:W3CDTF">2014-07-01T16:42:18Z</dcterms:created>
  <dcterms:modified xsi:type="dcterms:W3CDTF">2017-10-10T16:46:32Z</dcterms:modified>
</cp:coreProperties>
</file>