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5" r:id="rId3"/>
    <p:sldId id="262" r:id="rId4"/>
    <p:sldId id="263" r:id="rId5"/>
    <p:sldId id="264" r:id="rId6"/>
    <p:sldId id="266" r:id="rId7"/>
    <p:sldId id="267" r:id="rId8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 Yoder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A4"/>
    <a:srgbClr val="75A8D3"/>
    <a:srgbClr val="414141"/>
    <a:srgbClr val="33A8FF"/>
    <a:srgbClr val="595959"/>
    <a:srgbClr val="D1DCF3"/>
    <a:srgbClr val="C0CFEE"/>
    <a:srgbClr val="EBF0F9"/>
    <a:srgbClr val="D9E7EF"/>
    <a:srgbClr val="BDC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4163" autoAdjust="0"/>
  </p:normalViewPr>
  <p:slideViewPr>
    <p:cSldViewPr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741" y="-91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A072E-53D9-4268-813F-BAA8D5C6DF29}" type="datetimeFigureOut">
              <a:rPr lang="de-DE" smtClean="0"/>
              <a:t>2018-05-25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A889F-2184-45F2-839B-2ADC177308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158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21582" cy="493633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2"/>
            <a:ext cx="2921582" cy="493633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r">
              <a:defRPr sz="1200"/>
            </a:lvl1pPr>
          </a:lstStyle>
          <a:p>
            <a:fld id="{8E0037E0-AC8B-42E3-A650-F4ADFED0C0B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36" tIns="45418" rIns="90836" bIns="454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0836" tIns="45418" rIns="90836" bIns="454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8"/>
            <a:ext cx="2921582" cy="493633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3633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r">
              <a:defRPr sz="1200"/>
            </a:lvl1pPr>
          </a:lstStyle>
          <a:p>
            <a:fld id="{AC86F0B9-D426-4980-A9F8-8B840D63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6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t="319" r="531" b="1244"/>
          <a:stretch/>
        </p:blipFill>
        <p:spPr>
          <a:xfrm>
            <a:off x="0" y="0"/>
            <a:ext cx="9144000" cy="4284936"/>
          </a:xfrm>
          <a:prstGeom prst="rect">
            <a:avLst/>
          </a:prstGeom>
        </p:spPr>
      </p:pic>
      <p:pic>
        <p:nvPicPr>
          <p:cNvPr id="9" name="Picture 7" descr="Pieris - Logo - 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836000"/>
            <a:ext cx="2327011" cy="127047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4653136"/>
            <a:ext cx="8219256" cy="646331"/>
          </a:xfrm>
        </p:spPr>
        <p:txBody>
          <a:bodyPr anchor="t">
            <a:spAutoFit/>
          </a:bodyPr>
          <a:lstStyle>
            <a:lvl1pPr algn="l">
              <a:defRPr sz="3600" b="0" i="0">
                <a:solidFill>
                  <a:srgbClr val="2C54A4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8" y="5965249"/>
            <a:ext cx="4186809" cy="400110"/>
          </a:xfrm>
        </p:spPr>
        <p:txBody>
          <a:bodyPr anchor="ctr">
            <a:spAutoFit/>
          </a:bodyPr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10800" y="4293096"/>
            <a:ext cx="9162000" cy="0"/>
          </a:xfrm>
          <a:prstGeom prst="line">
            <a:avLst/>
          </a:prstGeom>
          <a:ln w="38100" cmpd="sng">
            <a:solidFill>
              <a:srgbClr val="6C98B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2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97352"/>
            <a:ext cx="5482952" cy="26064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184595-46CE-ED4A-BFA6-79497E63F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plan 3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597352"/>
            <a:ext cx="5484813" cy="26064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184595-46CE-ED4A-BFA6-79497E63F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3190875" y="1943100"/>
            <a:ext cx="0" cy="3948113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597694" y="1920875"/>
            <a:ext cx="0" cy="3941763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5781675" y="1933575"/>
            <a:ext cx="0" cy="3948113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8377238" y="1928813"/>
            <a:ext cx="0" cy="3948112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 flipV="1">
            <a:off x="595313" y="1741488"/>
            <a:ext cx="7777162" cy="7937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6427788" y="1524000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595313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 userDrawn="1"/>
        </p:nvSpPr>
        <p:spPr bwMode="auto">
          <a:xfrm>
            <a:off x="1243013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1892300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 userDrawn="1"/>
        </p:nvSpPr>
        <p:spPr bwMode="auto">
          <a:xfrm>
            <a:off x="2540000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3186113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 userDrawn="1"/>
        </p:nvSpPr>
        <p:spPr bwMode="auto">
          <a:xfrm>
            <a:off x="3835400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4484688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 userDrawn="1"/>
        </p:nvSpPr>
        <p:spPr bwMode="auto">
          <a:xfrm>
            <a:off x="5132388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5780088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 userDrawn="1"/>
        </p:nvSpPr>
        <p:spPr bwMode="auto">
          <a:xfrm>
            <a:off x="757238" y="1525588"/>
            <a:ext cx="3540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Q1</a:t>
            </a:r>
          </a:p>
        </p:txBody>
      </p:sp>
      <p:sp>
        <p:nvSpPr>
          <p:cNvPr id="23" name="Text Box 20"/>
          <p:cNvSpPr txBox="1">
            <a:spLocks noChangeArrowheads="1"/>
          </p:cNvSpPr>
          <p:nvPr userDrawn="1"/>
        </p:nvSpPr>
        <p:spPr bwMode="auto">
          <a:xfrm>
            <a:off x="1393825" y="1522413"/>
            <a:ext cx="354013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Q2</a:t>
            </a:r>
          </a:p>
        </p:txBody>
      </p:sp>
      <p:sp>
        <p:nvSpPr>
          <p:cNvPr id="24" name="Text Box 21"/>
          <p:cNvSpPr txBox="1">
            <a:spLocks noChangeArrowheads="1"/>
          </p:cNvSpPr>
          <p:nvPr userDrawn="1"/>
        </p:nvSpPr>
        <p:spPr bwMode="auto">
          <a:xfrm>
            <a:off x="2033588" y="1522413"/>
            <a:ext cx="3540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Q3</a:t>
            </a:r>
          </a:p>
        </p:txBody>
      </p:sp>
      <p:sp>
        <p:nvSpPr>
          <p:cNvPr id="25" name="Text Box 22"/>
          <p:cNvSpPr txBox="1">
            <a:spLocks noChangeArrowheads="1"/>
          </p:cNvSpPr>
          <p:nvPr userDrawn="1"/>
        </p:nvSpPr>
        <p:spPr bwMode="auto">
          <a:xfrm>
            <a:off x="2684463" y="1522413"/>
            <a:ext cx="3540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Q4</a:t>
            </a:r>
          </a:p>
        </p:txBody>
      </p:sp>
      <p:sp>
        <p:nvSpPr>
          <p:cNvPr id="26" name="Text Box 23"/>
          <p:cNvSpPr txBox="1">
            <a:spLocks noChangeArrowheads="1"/>
          </p:cNvSpPr>
          <p:nvPr userDrawn="1"/>
        </p:nvSpPr>
        <p:spPr bwMode="auto">
          <a:xfrm>
            <a:off x="3354388" y="1522413"/>
            <a:ext cx="3540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Q1</a:t>
            </a:r>
          </a:p>
        </p:txBody>
      </p:sp>
      <p:sp>
        <p:nvSpPr>
          <p:cNvPr id="27" name="Text Box 24"/>
          <p:cNvSpPr txBox="1">
            <a:spLocks noChangeArrowheads="1"/>
          </p:cNvSpPr>
          <p:nvPr userDrawn="1"/>
        </p:nvSpPr>
        <p:spPr bwMode="auto">
          <a:xfrm>
            <a:off x="3983038" y="1522413"/>
            <a:ext cx="3540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Q2</a:t>
            </a:r>
          </a:p>
        </p:txBody>
      </p:sp>
      <p:sp>
        <p:nvSpPr>
          <p:cNvPr id="28" name="Text Box 25"/>
          <p:cNvSpPr txBox="1">
            <a:spLocks noChangeArrowheads="1"/>
          </p:cNvSpPr>
          <p:nvPr userDrawn="1"/>
        </p:nvSpPr>
        <p:spPr bwMode="auto">
          <a:xfrm>
            <a:off x="4629150" y="1522413"/>
            <a:ext cx="354013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Q3</a:t>
            </a:r>
          </a:p>
        </p:txBody>
      </p:sp>
      <p:sp>
        <p:nvSpPr>
          <p:cNvPr id="29" name="Text Box 26"/>
          <p:cNvSpPr txBox="1">
            <a:spLocks noChangeArrowheads="1"/>
          </p:cNvSpPr>
          <p:nvPr userDrawn="1"/>
        </p:nvSpPr>
        <p:spPr bwMode="auto">
          <a:xfrm>
            <a:off x="5278438" y="1522413"/>
            <a:ext cx="3540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Q4</a:t>
            </a:r>
          </a:p>
        </p:txBody>
      </p:sp>
      <p:sp>
        <p:nvSpPr>
          <p:cNvPr id="30" name="Text Box 27"/>
          <p:cNvSpPr txBox="1">
            <a:spLocks noChangeArrowheads="1"/>
          </p:cNvSpPr>
          <p:nvPr userDrawn="1"/>
        </p:nvSpPr>
        <p:spPr bwMode="auto">
          <a:xfrm>
            <a:off x="5942013" y="1517650"/>
            <a:ext cx="3540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Q1</a:t>
            </a:r>
          </a:p>
        </p:txBody>
      </p:sp>
      <p:sp>
        <p:nvSpPr>
          <p:cNvPr id="31" name="Line 30"/>
          <p:cNvSpPr>
            <a:spLocks noChangeShapeType="1"/>
          </p:cNvSpPr>
          <p:nvPr userDrawn="1"/>
        </p:nvSpPr>
        <p:spPr bwMode="auto">
          <a:xfrm>
            <a:off x="8372475" y="1539875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32" name="Line 31"/>
          <p:cNvSpPr>
            <a:spLocks noChangeShapeType="1"/>
          </p:cNvSpPr>
          <p:nvPr userDrawn="1"/>
        </p:nvSpPr>
        <p:spPr bwMode="auto">
          <a:xfrm>
            <a:off x="7077075" y="1517650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33" name="Line 32"/>
          <p:cNvSpPr>
            <a:spLocks noChangeShapeType="1"/>
          </p:cNvSpPr>
          <p:nvPr userDrawn="1"/>
        </p:nvSpPr>
        <p:spPr bwMode="auto">
          <a:xfrm>
            <a:off x="7724775" y="152558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 userDrawn="1"/>
        </p:nvSpPr>
        <p:spPr bwMode="auto">
          <a:xfrm>
            <a:off x="6581775" y="1522413"/>
            <a:ext cx="354013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Q2</a:t>
            </a:r>
          </a:p>
        </p:txBody>
      </p:sp>
      <p:sp>
        <p:nvSpPr>
          <p:cNvPr id="35" name="Text Box 34"/>
          <p:cNvSpPr txBox="1">
            <a:spLocks noChangeArrowheads="1"/>
          </p:cNvSpPr>
          <p:nvPr userDrawn="1"/>
        </p:nvSpPr>
        <p:spPr bwMode="auto">
          <a:xfrm>
            <a:off x="7231063" y="1522413"/>
            <a:ext cx="3540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Q3</a:t>
            </a:r>
          </a:p>
        </p:txBody>
      </p:sp>
      <p:sp>
        <p:nvSpPr>
          <p:cNvPr id="36" name="Text Box 35"/>
          <p:cNvSpPr txBox="1">
            <a:spLocks noChangeArrowheads="1"/>
          </p:cNvSpPr>
          <p:nvPr userDrawn="1"/>
        </p:nvSpPr>
        <p:spPr bwMode="auto">
          <a:xfrm>
            <a:off x="7872413" y="1517650"/>
            <a:ext cx="3540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414141"/>
                </a:solidFill>
              </a:rPr>
              <a:t>Q4</a:t>
            </a:r>
          </a:p>
        </p:txBody>
      </p:sp>
      <p:sp>
        <p:nvSpPr>
          <p:cNvPr id="37" name="Line 37"/>
          <p:cNvSpPr>
            <a:spLocks noChangeShapeType="1"/>
          </p:cNvSpPr>
          <p:nvPr userDrawn="1"/>
        </p:nvSpPr>
        <p:spPr bwMode="auto">
          <a:xfrm>
            <a:off x="8380413" y="151447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38" name="Line 37"/>
          <p:cNvSpPr>
            <a:spLocks noChangeShapeType="1"/>
          </p:cNvSpPr>
          <p:nvPr userDrawn="1"/>
        </p:nvSpPr>
        <p:spPr bwMode="auto">
          <a:xfrm>
            <a:off x="5784850" y="153352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39" name="Line 37"/>
          <p:cNvSpPr>
            <a:spLocks noChangeShapeType="1"/>
          </p:cNvSpPr>
          <p:nvPr userDrawn="1"/>
        </p:nvSpPr>
        <p:spPr bwMode="auto">
          <a:xfrm>
            <a:off x="3194050" y="153352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40" name="Line 37"/>
          <p:cNvSpPr>
            <a:spLocks noChangeShapeType="1"/>
          </p:cNvSpPr>
          <p:nvPr userDrawn="1"/>
        </p:nvSpPr>
        <p:spPr bwMode="auto">
          <a:xfrm>
            <a:off x="597694" y="153352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659408" y="6095131"/>
            <a:ext cx="4488656" cy="418306"/>
            <a:chOff x="659408" y="6095131"/>
            <a:chExt cx="4488656" cy="41830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211064" y="6297537"/>
              <a:ext cx="1209675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Completed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1225352" y="6095131"/>
              <a:ext cx="766762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Planned</a:t>
              </a: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826000" y="6095131"/>
              <a:ext cx="1071562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Critical path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4511477" y="6095131"/>
              <a:ext cx="636587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Delay</a:t>
              </a:r>
            </a:p>
          </p:txBody>
        </p:sp>
        <p:sp>
          <p:nvSpPr>
            <p:cNvPr id="50" name="Raute 156"/>
            <p:cNvSpPr>
              <a:spLocks noChangeArrowheads="1"/>
            </p:cNvSpPr>
            <p:nvPr/>
          </p:nvSpPr>
          <p:spPr bwMode="auto">
            <a:xfrm>
              <a:off x="3939977" y="6340400"/>
              <a:ext cx="142875" cy="130175"/>
            </a:xfrm>
            <a:prstGeom prst="diamond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2826000" y="6297537"/>
              <a:ext cx="1214438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800" dirty="0">
                  <a:solidFill>
                    <a:srgbClr val="C00000"/>
                  </a:solidFill>
                </a:rPr>
                <a:t>Changed costs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4511477" y="6297537"/>
              <a:ext cx="636587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Delay</a:t>
              </a:r>
            </a:p>
          </p:txBody>
        </p:sp>
        <p:sp>
          <p:nvSpPr>
            <p:cNvPr id="56" name="Rectangle 44"/>
            <p:cNvSpPr>
              <a:spLocks noChangeArrowheads="1"/>
            </p:cNvSpPr>
            <p:nvPr userDrawn="1"/>
          </p:nvSpPr>
          <p:spPr bwMode="auto">
            <a:xfrm>
              <a:off x="2280940" y="6141169"/>
              <a:ext cx="571500" cy="123825"/>
            </a:xfrm>
            <a:prstGeom prst="rect">
              <a:avLst/>
            </a:prstGeom>
            <a:solidFill>
              <a:srgbClr val="75A8D3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 userDrawn="1"/>
          </p:nvSpPr>
          <p:spPr bwMode="auto">
            <a:xfrm>
              <a:off x="2280940" y="6343575"/>
              <a:ext cx="571500" cy="123825"/>
            </a:xfrm>
            <a:prstGeom prst="rect">
              <a:avLst/>
            </a:prstGeom>
            <a:solidFill>
              <a:srgbClr val="75A8D3"/>
            </a:solidFill>
            <a:ln w="9525">
              <a:solidFill>
                <a:srgbClr val="75A8D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altLang="de-DE" sz="800" b="1" dirty="0">
                  <a:solidFill>
                    <a:srgbClr val="C00000"/>
                  </a:solidFill>
                </a:rPr>
                <a:t>€ 15.000</a:t>
              </a:r>
            </a:p>
          </p:txBody>
        </p:sp>
        <p:sp>
          <p:nvSpPr>
            <p:cNvPr id="58" name="Rectangle 44"/>
            <p:cNvSpPr>
              <a:spLocks noChangeArrowheads="1"/>
            </p:cNvSpPr>
            <p:nvPr userDrawn="1"/>
          </p:nvSpPr>
          <p:spPr bwMode="auto">
            <a:xfrm>
              <a:off x="659408" y="6141169"/>
              <a:ext cx="571500" cy="123825"/>
            </a:xfrm>
            <a:prstGeom prst="rect">
              <a:avLst/>
            </a:prstGeom>
            <a:solidFill>
              <a:srgbClr val="75A8D3"/>
            </a:solidFill>
            <a:ln w="9525">
              <a:solidFill>
                <a:srgbClr val="75A8D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  <p:sp>
          <p:nvSpPr>
            <p:cNvPr id="59" name="Rectangle 44"/>
            <p:cNvSpPr>
              <a:spLocks noChangeArrowheads="1"/>
            </p:cNvSpPr>
            <p:nvPr userDrawn="1"/>
          </p:nvSpPr>
          <p:spPr bwMode="auto">
            <a:xfrm>
              <a:off x="659408" y="6343575"/>
              <a:ext cx="571500" cy="123825"/>
            </a:xfrm>
            <a:prstGeom prst="rect">
              <a:avLst/>
            </a:prstGeom>
            <a:solidFill>
              <a:srgbClr val="2C54A4"/>
            </a:solidFill>
            <a:ln w="9525">
              <a:solidFill>
                <a:srgbClr val="2C54A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 userDrawn="1"/>
          </p:nvSpPr>
          <p:spPr bwMode="auto">
            <a:xfrm>
              <a:off x="3939977" y="6141169"/>
              <a:ext cx="571500" cy="123825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11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plan 1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597352"/>
            <a:ext cx="5484813" cy="26064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184595-46CE-ED4A-BFA6-79497E63F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597694" y="1920875"/>
            <a:ext cx="0" cy="3941763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8377238" y="1928813"/>
            <a:ext cx="0" cy="3948112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 flipV="1">
            <a:off x="595313" y="1741488"/>
            <a:ext cx="7777162" cy="7937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595313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 userDrawn="1"/>
        </p:nvSpPr>
        <p:spPr bwMode="auto">
          <a:xfrm>
            <a:off x="1243013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1892300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3186113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 userDrawn="1"/>
        </p:nvSpPr>
        <p:spPr bwMode="auto">
          <a:xfrm>
            <a:off x="3835400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4484688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 userDrawn="1"/>
        </p:nvSpPr>
        <p:spPr bwMode="auto">
          <a:xfrm>
            <a:off x="5132388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5780088" y="153193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 userDrawn="1"/>
        </p:nvSpPr>
        <p:spPr bwMode="auto">
          <a:xfrm>
            <a:off x="757238" y="1525588"/>
            <a:ext cx="404278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Jan</a:t>
            </a:r>
          </a:p>
        </p:txBody>
      </p:sp>
      <p:sp>
        <p:nvSpPr>
          <p:cNvPr id="23" name="Text Box 20"/>
          <p:cNvSpPr txBox="1">
            <a:spLocks noChangeArrowheads="1"/>
          </p:cNvSpPr>
          <p:nvPr userDrawn="1"/>
        </p:nvSpPr>
        <p:spPr bwMode="auto">
          <a:xfrm>
            <a:off x="1393825" y="1522413"/>
            <a:ext cx="41229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Feb</a:t>
            </a:r>
          </a:p>
        </p:txBody>
      </p:sp>
      <p:sp>
        <p:nvSpPr>
          <p:cNvPr id="24" name="Text Box 21"/>
          <p:cNvSpPr txBox="1">
            <a:spLocks noChangeArrowheads="1"/>
          </p:cNvSpPr>
          <p:nvPr userDrawn="1"/>
        </p:nvSpPr>
        <p:spPr bwMode="auto">
          <a:xfrm>
            <a:off x="2033588" y="1522413"/>
            <a:ext cx="41229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Mar</a:t>
            </a:r>
          </a:p>
        </p:txBody>
      </p:sp>
      <p:sp>
        <p:nvSpPr>
          <p:cNvPr id="25" name="Text Box 22"/>
          <p:cNvSpPr txBox="1">
            <a:spLocks noChangeArrowheads="1"/>
          </p:cNvSpPr>
          <p:nvPr userDrawn="1"/>
        </p:nvSpPr>
        <p:spPr bwMode="auto">
          <a:xfrm>
            <a:off x="2684463" y="1522413"/>
            <a:ext cx="40588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Apr</a:t>
            </a:r>
          </a:p>
        </p:txBody>
      </p:sp>
      <p:sp>
        <p:nvSpPr>
          <p:cNvPr id="26" name="Text Box 23"/>
          <p:cNvSpPr txBox="1">
            <a:spLocks noChangeArrowheads="1"/>
          </p:cNvSpPr>
          <p:nvPr userDrawn="1"/>
        </p:nvSpPr>
        <p:spPr bwMode="auto">
          <a:xfrm>
            <a:off x="3354388" y="1522413"/>
            <a:ext cx="43313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May</a:t>
            </a:r>
          </a:p>
        </p:txBody>
      </p:sp>
      <p:sp>
        <p:nvSpPr>
          <p:cNvPr id="27" name="Text Box 24"/>
          <p:cNvSpPr txBox="1">
            <a:spLocks noChangeArrowheads="1"/>
          </p:cNvSpPr>
          <p:nvPr userDrawn="1"/>
        </p:nvSpPr>
        <p:spPr bwMode="auto">
          <a:xfrm>
            <a:off x="3983038" y="1522413"/>
            <a:ext cx="41229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Jun</a:t>
            </a:r>
          </a:p>
        </p:txBody>
      </p:sp>
      <p:sp>
        <p:nvSpPr>
          <p:cNvPr id="28" name="Text Box 25"/>
          <p:cNvSpPr txBox="1">
            <a:spLocks noChangeArrowheads="1"/>
          </p:cNvSpPr>
          <p:nvPr userDrawn="1"/>
        </p:nvSpPr>
        <p:spPr bwMode="auto">
          <a:xfrm>
            <a:off x="4629150" y="1522413"/>
            <a:ext cx="36901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Jul</a:t>
            </a:r>
          </a:p>
        </p:txBody>
      </p:sp>
      <p:sp>
        <p:nvSpPr>
          <p:cNvPr id="29" name="Text Box 26"/>
          <p:cNvSpPr txBox="1">
            <a:spLocks noChangeArrowheads="1"/>
          </p:cNvSpPr>
          <p:nvPr userDrawn="1"/>
        </p:nvSpPr>
        <p:spPr bwMode="auto">
          <a:xfrm>
            <a:off x="5278438" y="1522413"/>
            <a:ext cx="43473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Aug</a:t>
            </a:r>
          </a:p>
        </p:txBody>
      </p:sp>
      <p:sp>
        <p:nvSpPr>
          <p:cNvPr id="30" name="Text Box 27"/>
          <p:cNvSpPr txBox="1">
            <a:spLocks noChangeArrowheads="1"/>
          </p:cNvSpPr>
          <p:nvPr userDrawn="1"/>
        </p:nvSpPr>
        <p:spPr bwMode="auto">
          <a:xfrm>
            <a:off x="5942013" y="1517650"/>
            <a:ext cx="41870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Sep</a:t>
            </a:r>
          </a:p>
        </p:txBody>
      </p:sp>
      <p:sp>
        <p:nvSpPr>
          <p:cNvPr id="31" name="Line 30"/>
          <p:cNvSpPr>
            <a:spLocks noChangeShapeType="1"/>
          </p:cNvSpPr>
          <p:nvPr userDrawn="1"/>
        </p:nvSpPr>
        <p:spPr bwMode="auto">
          <a:xfrm>
            <a:off x="8372475" y="1539875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32" name="Line 31"/>
          <p:cNvSpPr>
            <a:spLocks noChangeShapeType="1"/>
          </p:cNvSpPr>
          <p:nvPr userDrawn="1"/>
        </p:nvSpPr>
        <p:spPr bwMode="auto">
          <a:xfrm>
            <a:off x="7077075" y="1517650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33" name="Line 32"/>
          <p:cNvSpPr>
            <a:spLocks noChangeShapeType="1"/>
          </p:cNvSpPr>
          <p:nvPr userDrawn="1"/>
        </p:nvSpPr>
        <p:spPr bwMode="auto">
          <a:xfrm>
            <a:off x="7724775" y="1525588"/>
            <a:ext cx="0" cy="2159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 userDrawn="1"/>
        </p:nvSpPr>
        <p:spPr bwMode="auto">
          <a:xfrm>
            <a:off x="6581775" y="1522413"/>
            <a:ext cx="397866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Oct</a:t>
            </a:r>
          </a:p>
        </p:txBody>
      </p:sp>
      <p:sp>
        <p:nvSpPr>
          <p:cNvPr id="35" name="Text Box 34"/>
          <p:cNvSpPr txBox="1">
            <a:spLocks noChangeArrowheads="1"/>
          </p:cNvSpPr>
          <p:nvPr userDrawn="1"/>
        </p:nvSpPr>
        <p:spPr bwMode="auto">
          <a:xfrm>
            <a:off x="7231063" y="1522413"/>
            <a:ext cx="42672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Nov</a:t>
            </a:r>
          </a:p>
        </p:txBody>
      </p:sp>
      <p:sp>
        <p:nvSpPr>
          <p:cNvPr id="36" name="Text Box 35"/>
          <p:cNvSpPr txBox="1">
            <a:spLocks noChangeArrowheads="1"/>
          </p:cNvSpPr>
          <p:nvPr userDrawn="1"/>
        </p:nvSpPr>
        <p:spPr bwMode="auto">
          <a:xfrm>
            <a:off x="7872413" y="1517650"/>
            <a:ext cx="41870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414141"/>
                </a:solidFill>
              </a:rPr>
              <a:t>Dec</a:t>
            </a:r>
          </a:p>
        </p:txBody>
      </p:sp>
      <p:sp>
        <p:nvSpPr>
          <p:cNvPr id="37" name="Line 37"/>
          <p:cNvSpPr>
            <a:spLocks noChangeShapeType="1"/>
          </p:cNvSpPr>
          <p:nvPr userDrawn="1"/>
        </p:nvSpPr>
        <p:spPr bwMode="auto">
          <a:xfrm>
            <a:off x="8380413" y="151447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40" name="Line 37"/>
          <p:cNvSpPr>
            <a:spLocks noChangeShapeType="1"/>
          </p:cNvSpPr>
          <p:nvPr userDrawn="1"/>
        </p:nvSpPr>
        <p:spPr bwMode="auto">
          <a:xfrm>
            <a:off x="597694" y="153352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659408" y="6095131"/>
            <a:ext cx="4488656" cy="418306"/>
            <a:chOff x="659408" y="6095131"/>
            <a:chExt cx="4488656" cy="41830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211064" y="6297537"/>
              <a:ext cx="1209675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Completed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1225352" y="6095131"/>
              <a:ext cx="766762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Planned</a:t>
              </a: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826000" y="6095131"/>
              <a:ext cx="1071562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Critical path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4511477" y="6095131"/>
              <a:ext cx="636587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Delay</a:t>
              </a:r>
            </a:p>
          </p:txBody>
        </p:sp>
        <p:sp>
          <p:nvSpPr>
            <p:cNvPr id="50" name="Raute 156"/>
            <p:cNvSpPr>
              <a:spLocks noChangeArrowheads="1"/>
            </p:cNvSpPr>
            <p:nvPr/>
          </p:nvSpPr>
          <p:spPr bwMode="auto">
            <a:xfrm>
              <a:off x="3939977" y="6340400"/>
              <a:ext cx="142875" cy="130175"/>
            </a:xfrm>
            <a:prstGeom prst="diamond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2826000" y="6297537"/>
              <a:ext cx="1214438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800" dirty="0">
                  <a:solidFill>
                    <a:srgbClr val="C00000"/>
                  </a:solidFill>
                </a:rPr>
                <a:t>Changed costs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4511477" y="6297537"/>
              <a:ext cx="636587" cy="2159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800" dirty="0">
                  <a:solidFill>
                    <a:srgbClr val="414141"/>
                  </a:solidFill>
                </a:rPr>
                <a:t>Delay</a:t>
              </a:r>
            </a:p>
          </p:txBody>
        </p:sp>
        <p:sp>
          <p:nvSpPr>
            <p:cNvPr id="56" name="Rectangle 44"/>
            <p:cNvSpPr>
              <a:spLocks noChangeArrowheads="1"/>
            </p:cNvSpPr>
            <p:nvPr userDrawn="1"/>
          </p:nvSpPr>
          <p:spPr bwMode="auto">
            <a:xfrm>
              <a:off x="2280940" y="6141169"/>
              <a:ext cx="571500" cy="123825"/>
            </a:xfrm>
            <a:prstGeom prst="rect">
              <a:avLst/>
            </a:prstGeom>
            <a:solidFill>
              <a:srgbClr val="75A8D3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 userDrawn="1"/>
          </p:nvSpPr>
          <p:spPr bwMode="auto">
            <a:xfrm>
              <a:off x="2280940" y="6343575"/>
              <a:ext cx="571500" cy="123825"/>
            </a:xfrm>
            <a:prstGeom prst="rect">
              <a:avLst/>
            </a:prstGeom>
            <a:solidFill>
              <a:srgbClr val="75A8D3"/>
            </a:solidFill>
            <a:ln w="9525">
              <a:solidFill>
                <a:srgbClr val="75A8D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altLang="de-DE" sz="800" b="1" dirty="0">
                  <a:solidFill>
                    <a:srgbClr val="C00000"/>
                  </a:solidFill>
                </a:rPr>
                <a:t>€ 15.000</a:t>
              </a:r>
            </a:p>
          </p:txBody>
        </p:sp>
        <p:sp>
          <p:nvSpPr>
            <p:cNvPr id="58" name="Rectangle 44"/>
            <p:cNvSpPr>
              <a:spLocks noChangeArrowheads="1"/>
            </p:cNvSpPr>
            <p:nvPr userDrawn="1"/>
          </p:nvSpPr>
          <p:spPr bwMode="auto">
            <a:xfrm>
              <a:off x="659408" y="6141169"/>
              <a:ext cx="571500" cy="123825"/>
            </a:xfrm>
            <a:prstGeom prst="rect">
              <a:avLst/>
            </a:prstGeom>
            <a:solidFill>
              <a:srgbClr val="75A8D3"/>
            </a:solidFill>
            <a:ln w="9525">
              <a:solidFill>
                <a:srgbClr val="75A8D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  <p:sp>
          <p:nvSpPr>
            <p:cNvPr id="59" name="Rectangle 44"/>
            <p:cNvSpPr>
              <a:spLocks noChangeArrowheads="1"/>
            </p:cNvSpPr>
            <p:nvPr userDrawn="1"/>
          </p:nvSpPr>
          <p:spPr bwMode="auto">
            <a:xfrm>
              <a:off x="659408" y="6343575"/>
              <a:ext cx="571500" cy="123825"/>
            </a:xfrm>
            <a:prstGeom prst="rect">
              <a:avLst/>
            </a:prstGeom>
            <a:solidFill>
              <a:srgbClr val="2C54A4"/>
            </a:solidFill>
            <a:ln w="9525">
              <a:solidFill>
                <a:srgbClr val="2C54A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 userDrawn="1"/>
          </p:nvSpPr>
          <p:spPr bwMode="auto">
            <a:xfrm>
              <a:off x="3939977" y="6141169"/>
              <a:ext cx="571500" cy="123825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z="800" b="1">
                <a:solidFill>
                  <a:srgbClr val="000000"/>
                </a:solidFill>
              </a:endParaRPr>
            </a:p>
          </p:txBody>
        </p:sp>
      </p:grpSp>
      <p:sp>
        <p:nvSpPr>
          <p:cNvPr id="52" name="Line 4"/>
          <p:cNvSpPr>
            <a:spLocks noChangeShapeType="1"/>
          </p:cNvSpPr>
          <p:nvPr userDrawn="1"/>
        </p:nvSpPr>
        <p:spPr bwMode="auto">
          <a:xfrm>
            <a:off x="2545200" y="1943100"/>
            <a:ext cx="0" cy="3948113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37"/>
          <p:cNvSpPr>
            <a:spLocks noChangeShapeType="1"/>
          </p:cNvSpPr>
          <p:nvPr userDrawn="1"/>
        </p:nvSpPr>
        <p:spPr bwMode="auto">
          <a:xfrm>
            <a:off x="2545200" y="153352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61" name="Line 4"/>
          <p:cNvSpPr>
            <a:spLocks noChangeShapeType="1"/>
          </p:cNvSpPr>
          <p:nvPr userDrawn="1"/>
        </p:nvSpPr>
        <p:spPr bwMode="auto">
          <a:xfrm>
            <a:off x="4487579" y="1943100"/>
            <a:ext cx="0" cy="3948113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7"/>
          <p:cNvSpPr>
            <a:spLocks noChangeShapeType="1"/>
          </p:cNvSpPr>
          <p:nvPr userDrawn="1"/>
        </p:nvSpPr>
        <p:spPr bwMode="auto">
          <a:xfrm>
            <a:off x="4487579" y="153352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63" name="Line 4"/>
          <p:cNvSpPr>
            <a:spLocks noChangeShapeType="1"/>
          </p:cNvSpPr>
          <p:nvPr userDrawn="1"/>
        </p:nvSpPr>
        <p:spPr bwMode="auto">
          <a:xfrm>
            <a:off x="6436800" y="1943100"/>
            <a:ext cx="0" cy="3948113"/>
          </a:xfrm>
          <a:prstGeom prst="line">
            <a:avLst/>
          </a:prstGeom>
          <a:noFill/>
          <a:ln w="19050">
            <a:solidFill>
              <a:srgbClr val="33A8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7"/>
          <p:cNvSpPr>
            <a:spLocks noChangeShapeType="1"/>
          </p:cNvSpPr>
          <p:nvPr userDrawn="1"/>
        </p:nvSpPr>
        <p:spPr bwMode="auto">
          <a:xfrm>
            <a:off x="6436800" y="1533525"/>
            <a:ext cx="0" cy="390525"/>
          </a:xfrm>
          <a:prstGeom prst="line">
            <a:avLst/>
          </a:prstGeom>
          <a:noFill/>
          <a:ln w="158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7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97352"/>
            <a:ext cx="4906888" cy="26064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184595-46CE-ED4A-BFA6-79497E63F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36712"/>
            <a:ext cx="7772400" cy="584775"/>
          </a:xfrm>
        </p:spPr>
        <p:txBody>
          <a:bodyPr>
            <a:spAutoFit/>
          </a:bodyPr>
          <a:lstStyle>
            <a:lvl1pPr algn="ctr">
              <a:defRPr sz="3200" b="0" i="0">
                <a:solidFill>
                  <a:srgbClr val="2C54A4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66320"/>
            <a:ext cx="6400800" cy="492443"/>
          </a:xfrm>
        </p:spPr>
        <p:txBody>
          <a:bodyPr>
            <a:spAutoFit/>
          </a:bodyPr>
          <a:lstStyle>
            <a:lvl1pPr marL="0" indent="0" algn="ctr">
              <a:buNone/>
              <a:defRPr sz="2600" b="0" i="0">
                <a:solidFill>
                  <a:srgbClr val="4141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21"/>
          <a:stretch/>
        </p:blipFill>
        <p:spPr>
          <a:xfrm>
            <a:off x="-1" y="0"/>
            <a:ext cx="9160007" cy="2780928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2780928"/>
            <a:ext cx="9144000" cy="0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3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36712"/>
            <a:ext cx="7772400" cy="584775"/>
          </a:xfrm>
        </p:spPr>
        <p:txBody>
          <a:bodyPr>
            <a:spAutoFit/>
          </a:bodyPr>
          <a:lstStyle>
            <a:lvl1pPr algn="ctr">
              <a:defRPr sz="3200" b="0" i="0">
                <a:solidFill>
                  <a:srgbClr val="2C54A4"/>
                </a:solidFill>
                <a:latin typeface="Arial Black" panose="020B0A0402010202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66320"/>
            <a:ext cx="6400800" cy="492443"/>
          </a:xfrm>
        </p:spPr>
        <p:txBody>
          <a:bodyPr>
            <a:spAutoFit/>
          </a:bodyPr>
          <a:lstStyle>
            <a:lvl1pPr marL="0" indent="0" algn="ctr">
              <a:buNone/>
              <a:defRPr sz="2600" b="0" i="0">
                <a:solidFill>
                  <a:srgbClr val="4141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6" b="12213"/>
          <a:stretch/>
        </p:blipFill>
        <p:spPr>
          <a:xfrm>
            <a:off x="0" y="-27384"/>
            <a:ext cx="9144000" cy="280831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2780928"/>
            <a:ext cx="9144000" cy="0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1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36712"/>
            <a:ext cx="7772400" cy="584775"/>
          </a:xfr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66320"/>
            <a:ext cx="6400800" cy="492443"/>
          </a:xfrm>
        </p:spPr>
        <p:txBody>
          <a:bodyPr vert="horz" lIns="72000" tIns="45720" rIns="72000" bIns="45720" rtlCol="0">
            <a:spAutoFit/>
          </a:bodyPr>
          <a:lstStyle>
            <a:lvl1pPr>
              <a:defRPr lang="en-US" sz="2600" dirty="0">
                <a:solidFill>
                  <a:srgbClr val="41414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5" b="46636"/>
          <a:stretch/>
        </p:blipFill>
        <p:spPr>
          <a:xfrm>
            <a:off x="0" y="-27384"/>
            <a:ext cx="9144000" cy="280831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2780928"/>
            <a:ext cx="9144000" cy="0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0" y="0"/>
            <a:ext cx="9144000" cy="27809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36712"/>
            <a:ext cx="7772400" cy="584775"/>
          </a:xfr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66320"/>
            <a:ext cx="6400800" cy="492443"/>
          </a:xfrm>
        </p:spPr>
        <p:txBody>
          <a:bodyPr vert="horz" lIns="72000" tIns="45720" rIns="72000" bIns="45720" rtlCol="0">
            <a:spAutoFit/>
          </a:bodyPr>
          <a:lstStyle>
            <a:lvl1pPr>
              <a:defRPr lang="en-US" sz="2600" dirty="0">
                <a:solidFill>
                  <a:srgbClr val="41414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780928"/>
            <a:ext cx="9144000" cy="0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216" r="47950" b="8862"/>
          <a:stretch/>
        </p:blipFill>
        <p:spPr>
          <a:xfrm>
            <a:off x="3786467" y="730793"/>
            <a:ext cx="1584690" cy="1470135"/>
          </a:xfrm>
          <a:prstGeom prst="rect">
            <a:avLst/>
          </a:prstGeom>
          <a:effectLst/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99" t="16878"/>
          <a:stretch/>
        </p:blipFill>
        <p:spPr>
          <a:xfrm flipH="1">
            <a:off x="243133" y="530590"/>
            <a:ext cx="1606187" cy="1870540"/>
          </a:xfrm>
          <a:prstGeom prst="rect">
            <a:avLst/>
          </a:prstGeom>
          <a:effectLst/>
        </p:spPr>
      </p:pic>
      <p:pic>
        <p:nvPicPr>
          <p:cNvPr id="12" name="Grafik 16" descr="i24-surf.png"/>
          <p:cNvPicPr>
            <a:picLocks noChangeAspect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40288" r="31296"/>
          <a:stretch>
            <a:fillRect/>
          </a:stretch>
        </p:blipFill>
        <p:spPr bwMode="auto">
          <a:xfrm>
            <a:off x="5580800" y="593143"/>
            <a:ext cx="1517861" cy="1745435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6" descr="i24-surf.png"/>
          <p:cNvPicPr>
            <a:picLocks noChangeAspect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40288" r="31296"/>
          <a:stretch>
            <a:fillRect/>
          </a:stretch>
        </p:blipFill>
        <p:spPr bwMode="auto">
          <a:xfrm>
            <a:off x="2058963" y="593143"/>
            <a:ext cx="1517861" cy="1745435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99" t="16878"/>
          <a:stretch/>
        </p:blipFill>
        <p:spPr>
          <a:xfrm>
            <a:off x="7308304" y="530590"/>
            <a:ext cx="1606187" cy="1870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83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36712"/>
            <a:ext cx="7772400" cy="584775"/>
          </a:xfr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66320"/>
            <a:ext cx="6400800" cy="492443"/>
          </a:xfrm>
        </p:spPr>
        <p:txBody>
          <a:bodyPr vert="horz" lIns="72000" tIns="45720" rIns="72000" bIns="45720" rtlCol="0">
            <a:spAutoFit/>
          </a:bodyPr>
          <a:lstStyle>
            <a:lvl1pPr>
              <a:defRPr lang="en-US" sz="2600" dirty="0">
                <a:solidFill>
                  <a:srgbClr val="41414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110" b="19497"/>
          <a:stretch/>
        </p:blipFill>
        <p:spPr>
          <a:xfrm>
            <a:off x="-1" y="8037"/>
            <a:ext cx="9144001" cy="277289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2780928"/>
            <a:ext cx="9144000" cy="0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36712"/>
            <a:ext cx="7772400" cy="584775"/>
          </a:xfr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66320"/>
            <a:ext cx="6400800" cy="492443"/>
          </a:xfrm>
        </p:spPr>
        <p:txBody>
          <a:bodyPr vert="horz" lIns="72000" tIns="45720" rIns="72000" bIns="45720" rtlCol="0">
            <a:spAutoFit/>
          </a:bodyPr>
          <a:lstStyle>
            <a:lvl1pPr>
              <a:defRPr lang="en-US" sz="2600" dirty="0">
                <a:solidFill>
                  <a:srgbClr val="41414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3" descr="slide_divider1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8" y="0"/>
            <a:ext cx="9151018" cy="276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2780928"/>
            <a:ext cx="9144000" cy="0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4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301"/>
            <a:ext cx="4038600" cy="1723549"/>
          </a:xfrm>
        </p:spPr>
        <p:txBody>
          <a:bodyPr vert="horz" lIns="72000" tIns="45720" rIns="72000" bIns="4572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301"/>
            <a:ext cx="4038600" cy="1723549"/>
          </a:xfrm>
        </p:spPr>
        <p:txBody>
          <a:bodyPr vert="horz" lIns="72000" tIns="45720" rIns="72000" bIns="4572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97352"/>
            <a:ext cx="4834880" cy="26064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97352"/>
            <a:ext cx="2133600" cy="26064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F65D0D-1131-2145-B29D-0B0268F5F8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4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72000" tIns="45720" rIns="72000" bIns="4572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97352"/>
            <a:ext cx="5266928" cy="26064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184595-46CE-ED4A-BFA6-79497E63F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5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0762"/>
            <a:ext cx="6923112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301"/>
            <a:ext cx="8229600" cy="1631216"/>
          </a:xfrm>
          <a:prstGeom prst="rect">
            <a:avLst/>
          </a:prstGeom>
        </p:spPr>
        <p:txBody>
          <a:bodyPr vert="horz" lIns="72000" tIns="45720" rIns="7200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97352"/>
            <a:ext cx="469086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97352"/>
            <a:ext cx="21336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fld id="{5F4FD5A6-A680-F245-A104-6DA702421BC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ieris - Logo - RGB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02332"/>
            <a:ext cx="1318899" cy="7200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 w="381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3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8" r:id="rId3"/>
    <p:sldLayoutId id="2147483654" r:id="rId4"/>
    <p:sldLayoutId id="2147483657" r:id="rId5"/>
    <p:sldLayoutId id="2147483660" r:id="rId6"/>
    <p:sldLayoutId id="2147483659" r:id="rId7"/>
    <p:sldLayoutId id="2147483652" r:id="rId8"/>
    <p:sldLayoutId id="2147483650" r:id="rId9"/>
    <p:sldLayoutId id="2147483655" r:id="rId10"/>
    <p:sldLayoutId id="2147483661" r:id="rId11"/>
    <p:sldLayoutId id="2147483662" r:id="rId12"/>
    <p:sldLayoutId id="2147483656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rgbClr val="2C54A4"/>
          </a:solidFill>
          <a:latin typeface="Arial Black" panose="020B0A04020102020204" pitchFamily="34" charset="0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900"/>
        </a:spcBef>
        <a:buClr>
          <a:schemeClr val="accent1"/>
        </a:buClr>
        <a:buFont typeface="Wingdings" charset="2"/>
        <a:buChar char="§"/>
        <a:defRPr sz="1800" b="0" i="0" kern="1200">
          <a:solidFill>
            <a:srgbClr val="41414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Lucida Grande"/>
        <a:buChar char="–"/>
        <a:defRPr sz="1600" b="0" i="0" kern="1200">
          <a:solidFill>
            <a:srgbClr val="41414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Lucida Grande"/>
        <a:buChar char="–"/>
        <a:defRPr sz="1400" b="0" i="0" kern="1200">
          <a:solidFill>
            <a:srgbClr val="41414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Lucida Grande"/>
        <a:buChar char="–"/>
        <a:defRPr sz="1400" b="0" i="0" kern="1200">
          <a:solidFill>
            <a:srgbClr val="41414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Lucida Grande"/>
        <a:buChar char="–"/>
        <a:defRPr sz="1400" b="0" i="0" kern="1200">
          <a:solidFill>
            <a:srgbClr val="41414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155.10.12/projects/immune_deconvolution_benchmark/_book/" TargetMode="External"/><Relationship Id="rId2" Type="http://schemas.openxmlformats.org/officeDocument/2006/relationships/hyperlink" Target="http://10.155.10.12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199" y="4653136"/>
            <a:ext cx="8219256" cy="1152128"/>
          </a:xfrm>
        </p:spPr>
        <p:txBody>
          <a:bodyPr/>
          <a:lstStyle/>
          <a:p>
            <a:r>
              <a:rPr lang="en-US" dirty="0"/>
              <a:t>Immune Deconvolution Benchmark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199" y="6309320"/>
            <a:ext cx="4186809" cy="400110"/>
          </a:xfrm>
        </p:spPr>
        <p:txBody>
          <a:bodyPr/>
          <a:lstStyle/>
          <a:p>
            <a:r>
              <a:rPr lang="en-US" dirty="0"/>
              <a:t>2018-05-25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2DA78-F157-4B19-8CDF-B8945D51B2AD}"/>
              </a:ext>
            </a:extLst>
          </p:cNvPr>
          <p:cNvSpPr txBox="1"/>
          <p:nvPr/>
        </p:nvSpPr>
        <p:spPr>
          <a:xfrm>
            <a:off x="539552" y="5805264"/>
            <a:ext cx="8064896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285750" indent="-285750">
              <a:buClr>
                <a:srgbClr val="2C54A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14141"/>
                </a:solidFill>
              </a:rPr>
              <a:t>Scope and 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311200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371E-3A32-4D9E-8D18-D7F66286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immune deconvolution?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8BD7-9D65-4282-ADFA-055A367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5266928" cy="2754600"/>
          </a:xfrm>
        </p:spPr>
        <p:txBody>
          <a:bodyPr/>
          <a:lstStyle/>
          <a:p>
            <a:r>
              <a:rPr lang="en-US" dirty="0"/>
              <a:t>Input: “bulk” </a:t>
            </a:r>
            <a:r>
              <a:rPr lang="en-US" dirty="0" err="1"/>
              <a:t>RNAseq</a:t>
            </a:r>
            <a:r>
              <a:rPr lang="en-US" dirty="0"/>
              <a:t> gene expression data</a:t>
            </a:r>
          </a:p>
          <a:p>
            <a:r>
              <a:rPr lang="en-US" dirty="0"/>
              <a:t>Output: estimated cell fractions for the sample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For many samples (including TCGA), cell fractions are not measured independently, but highly relevant for e.g. indication </a:t>
            </a:r>
            <a:r>
              <a:rPr lang="en-US" dirty="0" err="1"/>
              <a:t>priorisation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C9ECC-79B3-4CCB-81AB-536FB1B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6696A-7465-4154-BFBB-3E00E905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595-46CE-ED4A-BFA6-79497E63F6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1E310-B6A3-4F05-A993-667683AD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71947"/>
            <a:ext cx="3318358" cy="3274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80B40-FFFA-41B5-8866-6AD5DEFD3B0D}"/>
              </a:ext>
            </a:extLst>
          </p:cNvPr>
          <p:cNvSpPr/>
          <p:nvPr/>
        </p:nvSpPr>
        <p:spPr>
          <a:xfrm>
            <a:off x="4567675" y="5949280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Finotello, F., &amp; Trajanoski, Z. (2018). Quantifying tumor-infiltrating immune cells from transcriptomics data.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Cancer Immunology, Immunotherapy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. https://doi.org/10.1007/s00262-018-2150-z</a:t>
            </a:r>
            <a:endParaRPr lang="en-US" sz="105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24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3EFA-43BC-4193-A8F3-D02138D4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762"/>
            <a:ext cx="6923112" cy="523220"/>
          </a:xfrm>
        </p:spPr>
        <p:txBody>
          <a:bodyPr/>
          <a:lstStyle/>
          <a:p>
            <a:r>
              <a:rPr lang="en-US" dirty="0"/>
              <a:t>Single cell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1A22-6FEB-4DD7-A5EB-222156A1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2962672" cy="1315745"/>
          </a:xfrm>
        </p:spPr>
        <p:txBody>
          <a:bodyPr/>
          <a:lstStyle/>
          <a:p>
            <a:r>
              <a:rPr lang="en-US" dirty="0"/>
              <a:t>Single cell </a:t>
            </a:r>
            <a:r>
              <a:rPr lang="en-US" dirty="0" err="1"/>
              <a:t>RNAseq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/>
              <a:t>from ~12k single cells of different types</a:t>
            </a:r>
          </a:p>
          <a:p>
            <a:r>
              <a:rPr lang="en-US" dirty="0"/>
              <a:t>Public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3D1F4-F43B-4C27-8F66-EAA16C38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B067F-D303-4E8C-AFEA-683B728F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595-46CE-ED4A-BFA6-79497E63F6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tSNE-clustering of the ~12000 single cells from [@Schelker2017]. ">
            <a:extLst>
              <a:ext uri="{FF2B5EF4-FFF2-40B4-BE49-F238E27FC236}">
                <a16:creationId xmlns:a16="http://schemas.microsoft.com/office/drawing/2014/main" id="{72809781-02D0-4DE2-B6CB-D99878E6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90163"/>
            <a:ext cx="5207868" cy="52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B6E447-1E5E-4C4F-BCB3-5B5BF6A1977A}"/>
              </a:ext>
            </a:extLst>
          </p:cNvPr>
          <p:cNvSpPr/>
          <p:nvPr/>
        </p:nvSpPr>
        <p:spPr>
          <a:xfrm>
            <a:off x="61565" y="5597785"/>
            <a:ext cx="361985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Schelker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M.,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Feau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S., Du, J.,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Ranu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N.,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Klipp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E.,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MacBeath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G., …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Raue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A. (2017). Estimation of immune cell content in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tumour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tissue using single-cell RNA-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seq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data. Nature Communications, 8(1), 2032. https://doi.org/10.1038/s41467-017-02289-3</a:t>
            </a:r>
          </a:p>
        </p:txBody>
      </p:sp>
    </p:spTree>
    <p:extLst>
      <p:ext uri="{BB962C8B-B14F-4D97-AF65-F5344CB8AC3E}">
        <p14:creationId xmlns:p14="http://schemas.microsoft.com/office/powerpoint/2010/main" val="77143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D9CC-FBF8-4A1C-B77C-4500D003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datasets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9DEC-4E66-4A37-8516-A4A2958F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EB3EB-101A-4766-AED0-BD299838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595-46CE-ED4A-BFA6-79497E63F6F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878ACF-0FFA-40F7-A87F-6E374D6F5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08109"/>
              </p:ext>
            </p:extLst>
          </p:nvPr>
        </p:nvGraphicFramePr>
        <p:xfrm>
          <a:off x="251520" y="3063012"/>
          <a:ext cx="7866513" cy="237724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21374">
                  <a:extLst>
                    <a:ext uri="{9D8B030D-6E8A-4147-A177-3AD203B41FA5}">
                      <a16:colId xmlns:a16="http://schemas.microsoft.com/office/drawing/2014/main" val="875130933"/>
                    </a:ext>
                  </a:extLst>
                </a:gridCol>
                <a:gridCol w="706818">
                  <a:extLst>
                    <a:ext uri="{9D8B030D-6E8A-4147-A177-3AD203B41FA5}">
                      <a16:colId xmlns:a16="http://schemas.microsoft.com/office/drawing/2014/main" val="2200187176"/>
                    </a:ext>
                  </a:extLst>
                </a:gridCol>
                <a:gridCol w="1056365">
                  <a:extLst>
                    <a:ext uri="{9D8B030D-6E8A-4147-A177-3AD203B41FA5}">
                      <a16:colId xmlns:a16="http://schemas.microsoft.com/office/drawing/2014/main" val="1231381670"/>
                    </a:ext>
                  </a:extLst>
                </a:gridCol>
                <a:gridCol w="1247891">
                  <a:extLst>
                    <a:ext uri="{9D8B030D-6E8A-4147-A177-3AD203B41FA5}">
                      <a16:colId xmlns:a16="http://schemas.microsoft.com/office/drawing/2014/main" val="3625300830"/>
                    </a:ext>
                  </a:extLst>
                </a:gridCol>
                <a:gridCol w="1818997">
                  <a:extLst>
                    <a:ext uri="{9D8B030D-6E8A-4147-A177-3AD203B41FA5}">
                      <a16:colId xmlns:a16="http://schemas.microsoft.com/office/drawing/2014/main" val="579962772"/>
                    </a:ext>
                  </a:extLst>
                </a:gridCol>
                <a:gridCol w="2015068">
                  <a:extLst>
                    <a:ext uri="{9D8B030D-6E8A-4147-A177-3AD203B41FA5}">
                      <a16:colId xmlns:a16="http://schemas.microsoft.com/office/drawing/2014/main" val="2612702464"/>
                    </a:ext>
                  </a:extLst>
                </a:gridCol>
              </a:tblGrid>
              <a:tr h="166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Study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# Samples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Sample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Gene Expression 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Validation 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Cell types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1753208504"/>
                  </a:ext>
                </a:extLst>
              </a:tr>
              <a:tr h="166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Finotello 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IHC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CD3, CD8, CD45RO, FOXP3, PD1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4079013921"/>
                  </a:ext>
                </a:extLst>
              </a:tr>
              <a:tr h="166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Finotello 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PBMC/PMN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FlowCytometry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B, Mono, Neu, NK, CD4, CD8, Treg, 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3832271987"/>
                  </a:ext>
                </a:extLst>
              </a:tr>
              <a:tr h="166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Hoeck 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PBMC/PMN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FlowCytometry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T, B, NK, MDC, Mono, Neu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1377550921"/>
                  </a:ext>
                </a:extLst>
              </a:tr>
              <a:tr h="166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Johnson 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metastatic melanoma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IHC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CD8, CD4, FOXP3+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2229794178"/>
                  </a:ext>
                </a:extLst>
              </a:tr>
              <a:tr h="166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Racle 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metastatic melanoma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FlowCytometry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>
                          <a:effectLst/>
                        </a:rPr>
                        <a:t>B, CD4, CD8, NK, Melanoma/other</a:t>
                      </a:r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2478594162"/>
                  </a:ext>
                </a:extLst>
              </a:tr>
              <a:tr h="30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Zimmermann 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PBMC before influenza vacc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FlowCytometry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B, CD4, CD8, NK, Mono, Other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3511523884"/>
                  </a:ext>
                </a:extLst>
              </a:tr>
              <a:tr h="166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Schelker 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ovarian cancer ascites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FlowCytometry + Single Cell 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CD8, CD4, B, NK, DC, Mono, ...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3960681263"/>
                  </a:ext>
                </a:extLst>
              </a:tr>
              <a:tr h="166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Chung 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RNAseq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Single Cell RNAseq + IHC for B and 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0" marR="8310" marT="8310" marB="0" anchor="b"/>
                </a:tc>
                <a:extLst>
                  <a:ext uri="{0D108BD9-81ED-4DB2-BD59-A6C34878D82A}">
                    <a16:rowId xmlns:a16="http://schemas.microsoft.com/office/drawing/2014/main" val="12992123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133A0F5-641E-42A4-BCE4-5F80F029CFB7}"/>
              </a:ext>
            </a:extLst>
          </p:cNvPr>
          <p:cNvSpPr txBox="1"/>
          <p:nvPr/>
        </p:nvSpPr>
        <p:spPr>
          <a:xfrm>
            <a:off x="251520" y="1340768"/>
            <a:ext cx="7920880" cy="1057588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285750" indent="-285750">
              <a:buClr>
                <a:srgbClr val="2C54A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14141"/>
                </a:solidFill>
              </a:rPr>
              <a:t>Bulk </a:t>
            </a:r>
            <a:r>
              <a:rPr lang="en-US" sz="1600" dirty="0" err="1">
                <a:solidFill>
                  <a:srgbClr val="414141"/>
                </a:solidFill>
              </a:rPr>
              <a:t>RNAseq</a:t>
            </a:r>
            <a:r>
              <a:rPr lang="en-US" sz="1600" dirty="0">
                <a:solidFill>
                  <a:srgbClr val="414141"/>
                </a:solidFill>
              </a:rPr>
              <a:t> with matched cell type proportions</a:t>
            </a:r>
          </a:p>
          <a:p>
            <a:pPr marL="742950" lvl="1" indent="-285750">
              <a:buClr>
                <a:srgbClr val="2C54A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14141"/>
                </a:solidFill>
              </a:rPr>
              <a:t>IHC/Flow cytometry</a:t>
            </a:r>
          </a:p>
          <a:p>
            <a:pPr marL="285750" indent="-285750">
              <a:buClr>
                <a:srgbClr val="2C54A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14141"/>
                </a:solidFill>
              </a:rPr>
              <a:t>Public data</a:t>
            </a:r>
          </a:p>
          <a:p>
            <a:pPr marL="285750" indent="-285750">
              <a:buClr>
                <a:srgbClr val="2C54A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14141"/>
                </a:solidFill>
              </a:rPr>
              <a:t>87 samples in total, though couldn’t get access to all of them (yet)</a:t>
            </a:r>
          </a:p>
        </p:txBody>
      </p:sp>
    </p:spTree>
    <p:extLst>
      <p:ext uri="{BB962C8B-B14F-4D97-AF65-F5344CB8AC3E}">
        <p14:creationId xmlns:p14="http://schemas.microsoft.com/office/powerpoint/2010/main" val="422618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CDF7-4B33-4431-9E4F-20A75374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single cell mixing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87FE-A6BB-4941-8874-B374A7F9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1338828"/>
          </a:xfrm>
        </p:spPr>
        <p:txBody>
          <a:bodyPr/>
          <a:lstStyle/>
          <a:p>
            <a:r>
              <a:rPr lang="en-US" dirty="0"/>
              <a:t>Methodology:</a:t>
            </a:r>
          </a:p>
          <a:p>
            <a:pPr lvl="1"/>
            <a:r>
              <a:rPr lang="en-US" dirty="0"/>
              <a:t>Generate random, simulated “bulk sample” from 500 single cells</a:t>
            </a:r>
          </a:p>
          <a:p>
            <a:pPr lvl="1"/>
            <a:r>
              <a:rPr lang="en-US" dirty="0"/>
              <a:t>Run deconvolution methods</a:t>
            </a:r>
          </a:p>
          <a:p>
            <a:pPr lvl="1"/>
            <a:r>
              <a:rPr lang="en-US" dirty="0"/>
              <a:t>Correlate true cell fractions with known cell fractions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1D01B-F525-4CE8-92DF-87EA63EF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57E39-310B-4460-95D7-29A490F6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595-46CE-ED4A-BFA6-79497E63F6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6" name="Picture 4" descr="http://eldorado/projects/immune_deconvolution_benchmark/_book/_main_files/figure-html/unnamed-chunk-36-1.png">
            <a:extLst>
              <a:ext uri="{FF2B5EF4-FFF2-40B4-BE49-F238E27FC236}">
                <a16:creationId xmlns:a16="http://schemas.microsoft.com/office/drawing/2014/main" id="{2A7E5F58-A492-483C-9C59-9582FC81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83227"/>
            <a:ext cx="5009728" cy="417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F39F80-F343-498E-9F5B-E455E08A411D}"/>
              </a:ext>
            </a:extLst>
          </p:cNvPr>
          <p:cNvSpPr txBox="1">
            <a:spLocks/>
          </p:cNvSpPr>
          <p:nvPr/>
        </p:nvSpPr>
        <p:spPr>
          <a:xfrm>
            <a:off x="435456" y="2924944"/>
            <a:ext cx="3632488" cy="1261884"/>
          </a:xfrm>
          <a:prstGeom prst="rect">
            <a:avLst/>
          </a:prstGeom>
        </p:spPr>
        <p:txBody>
          <a:bodyPr vert="horz" wrap="square" lIns="72000" tIns="45720" rIns="7200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Wingdings" charset="2"/>
              <a:buChar char="§"/>
              <a:defRPr lang="en-US" sz="1800" b="0" i="0" kern="1200" dirty="0" smtClean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Lucida Grande"/>
              <a:buChar char="–"/>
              <a:defRPr lang="en-US" sz="1600" b="0" i="0" kern="1200" dirty="0" smtClean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Lucida Grande"/>
              <a:buChar char="–"/>
              <a:defRPr lang="en-US" sz="1400" b="0" i="0" kern="1200" dirty="0" smtClean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Lucida Grande"/>
              <a:buChar char="–"/>
              <a:defRPr lang="en-US" sz="1400" b="0" i="0" kern="1200" dirty="0" smtClean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Lucida Grande"/>
              <a:buChar char="–"/>
              <a:defRPr lang="en-US" sz="1400" b="0" i="0" kern="1200" dirty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(see figure):</a:t>
            </a:r>
          </a:p>
          <a:p>
            <a:pPr lvl="1"/>
            <a:r>
              <a:rPr lang="en-US" dirty="0"/>
              <a:t>Pearson correlation for each cell type and method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0B5360-57D3-4A96-A27E-9B389C85A12C}"/>
              </a:ext>
            </a:extLst>
          </p:cNvPr>
          <p:cNvSpPr txBox="1">
            <a:spLocks/>
          </p:cNvSpPr>
          <p:nvPr/>
        </p:nvSpPr>
        <p:spPr>
          <a:xfrm>
            <a:off x="414151" y="4293096"/>
            <a:ext cx="3632488" cy="2569934"/>
          </a:xfrm>
          <a:prstGeom prst="rect">
            <a:avLst/>
          </a:prstGeom>
        </p:spPr>
        <p:txBody>
          <a:bodyPr vert="horz" wrap="square" lIns="72000" tIns="45720" rIns="7200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Wingdings" charset="2"/>
              <a:buChar char="§"/>
              <a:defRPr lang="en-US" sz="1800" b="0" i="0" kern="1200" dirty="0" smtClean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Lucida Grande"/>
              <a:buChar char="–"/>
              <a:defRPr lang="en-US" sz="1600" b="0" i="0" kern="1200" dirty="0" smtClean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Lucida Grande"/>
              <a:buChar char="–"/>
              <a:defRPr lang="en-US" sz="1400" b="0" i="0" kern="1200" dirty="0" smtClean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Lucida Grande"/>
              <a:buChar char="–"/>
              <a:defRPr lang="en-US" sz="1400" b="0" i="0" kern="1200" dirty="0" smtClean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Lucida Grande"/>
              <a:buChar char="–"/>
              <a:defRPr lang="en-US" sz="1400" b="0" i="0" kern="1200" dirty="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Deconvolution works well for some cell types with all methods (e.g. CD8+ T cells, B cells)</a:t>
            </a:r>
          </a:p>
          <a:p>
            <a:pPr lvl="1"/>
            <a:r>
              <a:rPr lang="en-US" dirty="0"/>
              <a:t>All methods struggle to deconvolute DC and CD4+ T cells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7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06C4-7EEF-48D9-925B-896B158B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validation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A3A0-7B70-4297-87AF-6F9C03FF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761747"/>
          </a:xfrm>
        </p:spPr>
        <p:txBody>
          <a:bodyPr/>
          <a:lstStyle/>
          <a:p>
            <a:r>
              <a:rPr lang="en-US" dirty="0"/>
              <a:t>Work still in progress</a:t>
            </a:r>
          </a:p>
          <a:p>
            <a:r>
              <a:rPr lang="en-US" dirty="0"/>
              <a:t>Example for B cells and 3 datasets: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A2496-BD6C-429E-B4FC-593E70BF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283EE-7708-40BA-ACA5-53AB4938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595-46CE-ED4A-BFA6-79497E63F6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http://eldorado/projects/immune_deconvolution_benchmark/_book/_main_files/figure-html/unnamed-chunk-42-1.png">
            <a:extLst>
              <a:ext uri="{FF2B5EF4-FFF2-40B4-BE49-F238E27FC236}">
                <a16:creationId xmlns:a16="http://schemas.microsoft.com/office/drawing/2014/main" id="{0CEAC24B-C997-4CA5-821A-D8471FCD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13914"/>
            <a:ext cx="6948264" cy="41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1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67B8-5EF6-4C9A-BD8F-D2CAD4BB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5044-54D6-4710-9552-725A92B7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1431161"/>
          </a:xfrm>
        </p:spPr>
        <p:txBody>
          <a:bodyPr/>
          <a:lstStyle/>
          <a:p>
            <a:r>
              <a:rPr lang="en-US" dirty="0"/>
              <a:t>An always up-to-date, step-by-step report of what I’ve done is available on </a:t>
            </a:r>
            <a:r>
              <a:rPr lang="en-US" dirty="0" err="1">
                <a:hlinkClick r:id="rId2"/>
              </a:rPr>
              <a:t>eldorado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9B4A6-E2C3-4DD4-B3D9-46B1F61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95DDE-3F85-45BC-B900-1B56B8E1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595-46CE-ED4A-BFA6-79497E63F6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CA564-9FB7-4217-A89A-C99D06229FF7}"/>
              </a:ext>
            </a:extLst>
          </p:cNvPr>
          <p:cNvSpPr/>
          <p:nvPr/>
        </p:nvSpPr>
        <p:spPr>
          <a:xfrm>
            <a:off x="971600" y="3356992"/>
            <a:ext cx="7511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http://eldorado/projects/immune_deconvolution_benchmark/_book/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2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463BF"/>
      </a:accent1>
      <a:accent2>
        <a:srgbClr val="2B3385"/>
      </a:accent2>
      <a:accent3>
        <a:srgbClr val="4B4B4B"/>
      </a:accent3>
      <a:accent4>
        <a:srgbClr val="C4252D"/>
      </a:accent4>
      <a:accent5>
        <a:srgbClr val="B7CCDE"/>
      </a:accent5>
      <a:accent6>
        <a:srgbClr val="61B5F4"/>
      </a:accent6>
      <a:hlink>
        <a:srgbClr val="2B3385"/>
      </a:hlink>
      <a:folHlink>
        <a:srgbClr val="C4252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2C54A4"/>
          </a:solidFill>
          <a:headEnd type="none" w="med" len="med"/>
          <a:tailEnd type="none" w="med" len="me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85750" indent="-285750">
          <a:buClr>
            <a:schemeClr val="accent1"/>
          </a:buClr>
          <a:buFont typeface="Wingdings" panose="05000000000000000000" pitchFamily="2" charset="2"/>
          <a:buChar char="§"/>
          <a:defRPr sz="1600" b="1" dirty="0" err="1" smtClean="0">
            <a:solidFill>
              <a:srgbClr val="41414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2C54A4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36000" rIns="72000" bIns="36000" rtlCol="0">
        <a:spAutoFit/>
      </a:bodyPr>
      <a:lstStyle>
        <a:defPPr marL="285750" indent="-285750">
          <a:buClr>
            <a:srgbClr val="2C54A4"/>
          </a:buClr>
          <a:buFont typeface="Wingdings" panose="05000000000000000000" pitchFamily="2" charset="2"/>
          <a:buChar char="§"/>
          <a:defRPr sz="1600" dirty="0" err="1" smtClean="0">
            <a:solidFill>
              <a:srgbClr val="41414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1009_Pieris_NEW BLANK Template (1)" id="{CC0BF6CC-AEF5-474A-9E6A-DFF67088F4E5}" vid="{973CD76E-1A86-48E1-A470-EF84372C3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151009_Pieris_NEW BLANK Template_confidential</Template>
  <TotalTime>0</TotalTime>
  <Words>496</Words>
  <Application>Microsoft Office PowerPoint</Application>
  <PresentationFormat>On-screen Show (4:3)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Lucida Grande</vt:lpstr>
      <vt:lpstr>Wingdings</vt:lpstr>
      <vt:lpstr>Custom Design</vt:lpstr>
      <vt:lpstr>Immune Deconvolution Benchmark </vt:lpstr>
      <vt:lpstr>What is immune deconvolution?</vt:lpstr>
      <vt:lpstr>Single cell input data</vt:lpstr>
      <vt:lpstr>Validation datasets</vt:lpstr>
      <vt:lpstr>Results: single cell mixing</vt:lpstr>
      <vt:lpstr>Results: validation datasets</vt:lpstr>
      <vt:lpstr>More details…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Deconvolution Benchmark</dc:title>
  <dc:creator>Gregor Sturm</dc:creator>
  <cp:lastModifiedBy>Gregor Sturm</cp:lastModifiedBy>
  <cp:revision>4</cp:revision>
  <cp:lastPrinted>2015-08-06T15:12:09Z</cp:lastPrinted>
  <dcterms:created xsi:type="dcterms:W3CDTF">2018-05-25T07:32:00Z</dcterms:created>
  <dcterms:modified xsi:type="dcterms:W3CDTF">2018-05-25T08:07:07Z</dcterms:modified>
</cp:coreProperties>
</file>