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73" r:id="rId4"/>
    <p:sldId id="265" r:id="rId5"/>
    <p:sldId id="274" r:id="rId6"/>
    <p:sldId id="266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3E8C50-9F58-5237-7C41-C721E3BAA428}" name="Di Monaco, Antonio" initials="AD" userId="S::antonio.di.monaco@sap.com::719b72b0-0350-4d19-9a7f-748728a101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12"/>
    <p:restoredTop sz="94737"/>
  </p:normalViewPr>
  <p:slideViewPr>
    <p:cSldViewPr snapToGrid="0">
      <p:cViewPr varScale="1">
        <p:scale>
          <a:sx n="119" d="100"/>
          <a:sy n="119" d="100"/>
        </p:scale>
        <p:origin x="12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BD452-70C7-7D43-DE79-395EC2D5A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222D-C06B-5CD4-B200-730FB65A8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42657-6240-B14B-9F48-F865CB79AC7C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6D15-E1AC-47B8-BF91-C30978D1B0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59E4-6272-9520-00E8-FE3F63A8D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FA7A-FF33-C64E-B529-8BCC138E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34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121A-761B-2742-9D61-65348EACD743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659E5-EFBC-DB40-B048-B7FD703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4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problem can always be fixed with another level of indirection</a:t>
            </a:r>
          </a:p>
        </p:txBody>
      </p:sp>
    </p:spTree>
    <p:extLst>
      <p:ext uri="{BB962C8B-B14F-4D97-AF65-F5344CB8AC3E}">
        <p14:creationId xmlns:p14="http://schemas.microsoft.com/office/powerpoint/2010/main" val="324755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E1252-7F4A-7E2E-F8C2-9294EF31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922E8-5E0B-B8DA-E266-333D67B2C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E59A4-0277-C523-CD84-5CF9752CF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Watch out for the parent reference!</a:t>
            </a:r>
          </a:p>
        </p:txBody>
      </p:sp>
    </p:spTree>
    <p:extLst>
      <p:ext uri="{BB962C8B-B14F-4D97-AF65-F5344CB8AC3E}">
        <p14:creationId xmlns:p14="http://schemas.microsoft.com/office/powerpoint/2010/main" val="380179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9C994-648E-94E6-5D14-C1852E20D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CB45FE-4696-9C46-1716-23B784079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EC94-3156-75E5-9DF9-A445BFC08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E6598-F256-2E5F-7B37-A6B0C612A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3CD2E-342D-D57B-1AC3-537161B3C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C26E4-2E1D-943B-0406-CED0D927A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we decorate the first solution?</a:t>
            </a:r>
          </a:p>
        </p:txBody>
      </p:sp>
    </p:spTree>
    <p:extLst>
      <p:ext uri="{BB962C8B-B14F-4D97-AF65-F5344CB8AC3E}">
        <p14:creationId xmlns:p14="http://schemas.microsoft.com/office/powerpoint/2010/main" val="3280392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BC296-EC67-C11C-0A80-0BB42AFC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6E93EE-A28F-A888-AFAA-65EAF5194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349C0-E0F2-F433-12C5-4636BB752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C6D0-5512-F16D-A0CB-B72D25DE2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2CC4-D335-C33A-9B0A-689A95B7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5E48-8338-AC1F-6E5F-D8999FE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EB8F-2DA2-9E46-B3F8-DE3060D9A026}" type="datetime1"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1100-D604-5C2D-7C49-74A286EA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38D9-1B5A-E778-95C0-AF4682C3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E8EE-477E-ECFB-0E65-CD52E05B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9C616-6082-E08E-4642-B87DE66B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89D1-5083-F77D-B918-E888FE2B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6DE6-3E81-2840-AEAD-026E6225A972}" type="datetime1"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B412-8604-155E-9048-BCEAA5F8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81FC-B75F-EB66-0310-834FD5E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BFC86-9762-DFC3-7CD6-D3F9D73D9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6E57-9E5C-69B9-F8AE-49A68E29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D425-82B9-9E5C-85DE-50375387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A5EB-7156-2C4C-9402-D7449F1DFE5E}" type="datetime1"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33BA-4ED4-16BD-862C-CA2CC2E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00BD-6373-F5B3-CF96-94569E93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A693-A74F-F8E3-AD6A-0332BA4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D10-0BF7-1F3F-59C4-F701A755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3507-7FCB-4052-7D4E-E0E661B8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E273-68A7-FC4B-AAE0-59FF7E1C9D50}" type="datetime1"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F9F4-E7EF-D596-F08B-70C65EFF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335D-13AC-DE52-4FB3-F21D0F4A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6974-425E-2DAD-9A21-BA079617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1BC8-2575-E2E6-B061-F7EE5B50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BA54-9635-D484-B680-4616CD98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63D-357A-2C48-B832-AFFDDAE09C4D}" type="datetime1"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A804-2107-34D8-E78B-2A7FFFB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FD9B-7CDC-60DE-0DC1-06904DCB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72E-B1A4-D336-D790-D89C1E79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7E8D-C5B1-602E-EAC6-EB6FA3EE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62D6-18E8-14F8-E378-8E10073C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66E2-2C5F-9236-3F60-A87A6B34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727-DC39-1F4F-AFDF-750A61B12A22}" type="datetime1"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3519-F2FC-412C-3914-030E96B3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7ABC-C7BA-0E16-8652-D4FB52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EAA-6C94-CE7A-96FB-FF6B2F18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42EFD-CF2B-1D2E-7819-E2EBC8E1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380BC-743C-1D56-4519-FAAC1140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4647-A3CD-CD27-25B6-C1CB38035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464C-F134-5223-06A8-93C17D00F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3B48B-CF79-443F-E609-240A9AD9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1E7F-DEE6-484A-A82C-BAFF244F7279}" type="datetime1">
              <a:t>10/8/25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2D30F-6B06-D928-93A9-7BFCC033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9A56-6E9F-7FCB-C081-AB1C0B1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FFED-3B7D-D363-F6D8-89AB1CD5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69165-4CDC-A611-C121-3CA7DEA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9F24-D603-3E4E-B9DD-B204C7317137}" type="datetime1"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7B45-F436-35A0-1A11-3847788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249D-E148-E80F-8FD8-12216AD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29C19-6C7E-FBCF-C0D3-BC2825CF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82AB-9B14-5F4A-B96C-4542C0609F01}" type="datetime1">
              <a:t>10/8/25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8B7D5-B148-1242-4C00-81D8810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65B3-A8E1-6528-1396-C3E42F71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6B0A-0FFE-C59A-0FDB-B712E2B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6137-AB91-B024-3858-0625F2A8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2223-1D56-3876-37AB-AB827894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145A-5ACE-4F2E-8C10-D81F5A60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FB9-FD44-0143-82C5-319D18BA6C1A}" type="datetime1"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CE9C-37C5-A4EB-2D87-B45D168B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DA687-831D-6087-7C77-C236A471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5D35-BDA7-8A9B-5FE8-19ED22B1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E14BC-B1A6-7914-CA5E-3491D5093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EAF5-4292-2E66-1BA9-931773EE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D9A49-D6E3-429F-B82D-DD18B58F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8748-6546-7942-AB14-9B6D53E5D93C}" type="datetime1"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FD04-DB58-C9EB-75F0-97413C2C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13049-D1B6-FDF7-C4FA-F1C43AC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CD59-EDAF-CA69-6ACB-CAD4CEB9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3310-4114-A479-F299-36FC9ECF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6501-C88C-FFD9-4D05-DAEFB3B8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141C7-3FAC-3945-B604-870AABF28252}" type="datetime1"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AE9D-4006-22D3-9F53-03EFBB7E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9D29-9B98-65F3-7AC9-22F3C883F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CC111-4FC3-7E6E-DA79-351238E3FC6C}"/>
              </a:ext>
            </a:extLst>
          </p:cNvPr>
          <p:cNvSpPr txBox="1"/>
          <p:nvPr/>
        </p:nvSpPr>
        <p:spPr>
          <a:xfrm>
            <a:off x="535709" y="918651"/>
            <a:ext cx="21596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Structural</a:t>
            </a:r>
            <a:br>
              <a:rPr lang="en-US" dirty="0"/>
            </a:b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Introduction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Adapter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Bridge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Façade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Composite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Decorator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Flyweight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Proxy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AC65D-2BF1-A1DC-E10D-231A3F2A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6554-06DA-C448-4970-80727A8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B88B0-1855-2B75-F573-938C6C9A3F46}"/>
              </a:ext>
            </a:extLst>
          </p:cNvPr>
          <p:cNvSpPr txBox="1"/>
          <p:nvPr/>
        </p:nvSpPr>
        <p:spPr>
          <a:xfrm>
            <a:off x="535709" y="304800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531B0-DD98-5500-2123-8887EB47391C}"/>
              </a:ext>
            </a:extLst>
          </p:cNvPr>
          <p:cNvSpPr txBox="1"/>
          <p:nvPr/>
        </p:nvSpPr>
        <p:spPr>
          <a:xfrm>
            <a:off x="285435" y="5882985"/>
            <a:ext cx="581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book: </a:t>
            </a:r>
            <a:r>
              <a:rPr lang="en-US" dirty="0" err="1"/>
              <a:t>GoF</a:t>
            </a:r>
            <a:r>
              <a:rPr lang="en-US" dirty="0"/>
              <a:t> – Design Patterns – Addison Wesley</a:t>
            </a:r>
          </a:p>
        </p:txBody>
      </p:sp>
    </p:spTree>
    <p:extLst>
      <p:ext uri="{BB962C8B-B14F-4D97-AF65-F5344CB8AC3E}">
        <p14:creationId xmlns:p14="http://schemas.microsoft.com/office/powerpoint/2010/main" val="29530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6D20-9F96-FC3A-6335-696E9589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B890-DEEE-9DF7-4213-EFC0DE1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6A5-F43B-9834-4B8D-288A63C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18734-748B-B76A-617B-471A8358DFBF}"/>
              </a:ext>
            </a:extLst>
          </p:cNvPr>
          <p:cNvSpPr txBox="1"/>
          <p:nvPr/>
        </p:nvSpPr>
        <p:spPr>
          <a:xfrm>
            <a:off x="468085" y="326572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Composite – Let’s write a “du”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F4311-7C9E-C003-55C3-F8AFB608EBF8}"/>
              </a:ext>
            </a:extLst>
          </p:cNvPr>
          <p:cNvSpPr txBox="1"/>
          <p:nvPr/>
        </p:nvSpPr>
        <p:spPr>
          <a:xfrm>
            <a:off x="1152512" y="793203"/>
            <a:ext cx="3252814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DiskItem(string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addChild(DiskItem *item);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size_t size();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stat _stat;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_name;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 DiskItem * &gt; _children;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7D2EF-F8E2-F010-7D11-6651153745A3}"/>
              </a:ext>
            </a:extLst>
          </p:cNvPr>
          <p:cNvSpPr txBox="1"/>
          <p:nvPr/>
        </p:nvSpPr>
        <p:spPr>
          <a:xfrm>
            <a:off x="5792849" y="850494"/>
            <a:ext cx="59490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DiskItem::DiskItem(string 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_name = name;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stat(name.data(), &amp;_stat);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DiskItem::addChild(DiskItem *item)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(_stat.st_mode &amp; S_IFDIR)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_children.push_back(item);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“Cannot add items to a non-dir element”;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size_t DiskItem::size()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size_t mySize = _stat.st_mode &amp; S_IFREG ? _stat.st_size : 0;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accumulate(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begin(_children),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end(_children),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mySize,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[] (const auto &amp;item) { return item.size();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8FBB2D-4CAD-0F0B-2711-F9C0D4094802}"/>
              </a:ext>
            </a:extLst>
          </p:cNvPr>
          <p:cNvGrpSpPr/>
          <p:nvPr/>
        </p:nvGrpSpPr>
        <p:grpSpPr>
          <a:xfrm>
            <a:off x="850682" y="894183"/>
            <a:ext cx="443345" cy="2218472"/>
            <a:chOff x="166255" y="895928"/>
            <a:chExt cx="443345" cy="20412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CA5224-B1EE-B5A0-047D-74DF2458ACF1}"/>
                </a:ext>
              </a:extLst>
            </p:cNvPr>
            <p:cNvCxnSpPr/>
            <p:nvPr/>
          </p:nvCxnSpPr>
          <p:spPr>
            <a:xfrm flipH="1">
              <a:off x="166255" y="2937164"/>
              <a:ext cx="44334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7EB6CB0C-325D-B17B-B2FB-CB5544844CA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669637" y="1731822"/>
              <a:ext cx="2041239" cy="369451"/>
            </a:xfrm>
            <a:prstGeom prst="bentConnector3">
              <a:avLst>
                <a:gd name="adj1" fmla="val 100226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91B45A-F21E-7E2B-1460-88878821E850}"/>
              </a:ext>
            </a:extLst>
          </p:cNvPr>
          <p:cNvGrpSpPr/>
          <p:nvPr/>
        </p:nvGrpSpPr>
        <p:grpSpPr>
          <a:xfrm>
            <a:off x="307739" y="3561870"/>
            <a:ext cx="4693816" cy="3296130"/>
            <a:chOff x="307739" y="3561870"/>
            <a:chExt cx="4693816" cy="32961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5158F0-FA00-5B62-7BA3-19BB61E55833}"/>
                </a:ext>
              </a:extLst>
            </p:cNvPr>
            <p:cNvGrpSpPr/>
            <p:nvPr/>
          </p:nvGrpSpPr>
          <p:grpSpPr>
            <a:xfrm>
              <a:off x="307739" y="3561870"/>
              <a:ext cx="4693816" cy="3286575"/>
              <a:chOff x="307739" y="3561870"/>
              <a:chExt cx="4693816" cy="328657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7187F91-552B-E130-F65F-1DC1EA10E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0216" y="3561870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13ACF5-CA2A-2783-1CDD-269F43FCB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544" y="4443451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home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247DBF7-31CD-74E5-45A2-04D08EEEF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5980" y="4443450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usr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41E4BBB-BA5D-E704-B288-2DF4023BF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108" y="4443450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dev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722ABC8-0158-F7DA-C11A-51452463D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7132" y="5256148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9B9FBDC-C562-0185-80E7-F2D871BD1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8592" y="5312697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backup</a:t>
                </a:r>
                <a:br>
                  <a:rPr lang="en-US" sz="1000">
                    <a:solidFill>
                      <a:schemeClr val="tx1"/>
                    </a:solidFill>
                  </a:rPr>
                </a:br>
                <a:r>
                  <a:rPr lang="en-US" sz="1000">
                    <a:solidFill>
                      <a:schemeClr val="tx1"/>
                    </a:solidFill>
                  </a:rPr>
                  <a:t>.tar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303AF0C-B3DF-757F-D3F4-F9DBEEBC28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739" y="6110201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mybin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20873A1-1EC5-FA5E-6DAE-38281B7DF7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2512" y="6126262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foo.txt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B4EADC-2DBF-DA26-C1EB-3B187721D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0216" y="5312697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74171E0-6983-743F-C218-3B86EE42BF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78" y="5312697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share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53366D3-A329-87E9-0914-57D9A1521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0216" y="6131227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std.so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94B126-34BC-11F1-6260-2D01E4A4E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3413" y="6128815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js.a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39EA646-A858-F8D9-BC9D-5039D70C5F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9257" y="5312697"/>
                <a:ext cx="492298" cy="492298"/>
              </a:xfrm>
              <a:prstGeom prst="ellipse">
                <a:avLst/>
              </a:prstGeom>
              <a:solidFill>
                <a:schemeClr val="accent2">
                  <a:lumMod val="75000"/>
                  <a:alpha val="53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sda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C3BF728-EA9D-C5EB-76DC-F65A18524B8E}"/>
                  </a:ext>
                </a:extLst>
              </p:cNvPr>
              <p:cNvCxnSpPr>
                <a:stCxn id="18" idx="4"/>
                <a:endCxn id="26" idx="0"/>
              </p:cNvCxnSpPr>
              <p:nvPr/>
            </p:nvCxnSpPr>
            <p:spPr>
              <a:xfrm flipH="1">
                <a:off x="1042693" y="4054168"/>
                <a:ext cx="1633672" cy="389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58E6710-A0F2-C1AF-640D-6870497F4434}"/>
                  </a:ext>
                </a:extLst>
              </p:cNvPr>
              <p:cNvCxnSpPr>
                <a:stCxn id="18" idx="4"/>
                <a:endCxn id="30" idx="0"/>
              </p:cNvCxnSpPr>
              <p:nvPr/>
            </p:nvCxnSpPr>
            <p:spPr>
              <a:xfrm>
                <a:off x="2676365" y="4054168"/>
                <a:ext cx="345764" cy="389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E8B0DC8-6AF0-9982-01DA-7410B0D93BB2}"/>
                  </a:ext>
                </a:extLst>
              </p:cNvPr>
              <p:cNvCxnSpPr>
                <a:stCxn id="18" idx="4"/>
                <a:endCxn id="31" idx="0"/>
              </p:cNvCxnSpPr>
              <p:nvPr/>
            </p:nvCxnSpPr>
            <p:spPr>
              <a:xfrm>
                <a:off x="2676365" y="4054168"/>
                <a:ext cx="1832892" cy="389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B20107B-334C-9D03-8B70-9DA660E6FAC6}"/>
                  </a:ext>
                </a:extLst>
              </p:cNvPr>
              <p:cNvCxnSpPr>
                <a:stCxn id="26" idx="4"/>
                <a:endCxn id="32" idx="0"/>
              </p:cNvCxnSpPr>
              <p:nvPr/>
            </p:nvCxnSpPr>
            <p:spPr>
              <a:xfrm flipH="1">
                <a:off x="893281" y="4935749"/>
                <a:ext cx="149412" cy="320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4A55C8F-3DD5-02F3-A05B-CC7BA697AF7D}"/>
                  </a:ext>
                </a:extLst>
              </p:cNvPr>
              <p:cNvCxnSpPr>
                <a:stCxn id="30" idx="4"/>
                <a:endCxn id="36" idx="0"/>
              </p:cNvCxnSpPr>
              <p:nvPr/>
            </p:nvCxnSpPr>
            <p:spPr>
              <a:xfrm flipH="1">
                <a:off x="2676365" y="4935748"/>
                <a:ext cx="345764" cy="376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CA8AC59-300D-B9DF-D034-F0371AB2A378}"/>
                  </a:ext>
                </a:extLst>
              </p:cNvPr>
              <p:cNvCxnSpPr>
                <a:stCxn id="30" idx="4"/>
                <a:endCxn id="37" idx="0"/>
              </p:cNvCxnSpPr>
              <p:nvPr/>
            </p:nvCxnSpPr>
            <p:spPr>
              <a:xfrm>
                <a:off x="3022129" y="4935748"/>
                <a:ext cx="492298" cy="376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86E6C9C-E5F6-D943-1AA2-2529721A3CBD}"/>
                  </a:ext>
                </a:extLst>
              </p:cNvPr>
              <p:cNvCxnSpPr>
                <a:stCxn id="31" idx="4"/>
                <a:endCxn id="40" idx="0"/>
              </p:cNvCxnSpPr>
              <p:nvPr/>
            </p:nvCxnSpPr>
            <p:spPr>
              <a:xfrm>
                <a:off x="4509257" y="4935748"/>
                <a:ext cx="246149" cy="376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C8B9154-8147-AB3C-96CE-1E5B1B10EAA4}"/>
                  </a:ext>
                </a:extLst>
              </p:cNvPr>
              <p:cNvCxnSpPr>
                <a:stCxn id="26" idx="4"/>
                <a:endCxn id="33" idx="0"/>
              </p:cNvCxnSpPr>
              <p:nvPr/>
            </p:nvCxnSpPr>
            <p:spPr>
              <a:xfrm>
                <a:off x="1042693" y="4935749"/>
                <a:ext cx="672048" cy="376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11F4D5E-409B-155E-A90F-6DB1F3F21118}"/>
                  </a:ext>
                </a:extLst>
              </p:cNvPr>
              <p:cNvCxnSpPr>
                <a:stCxn id="32" idx="4"/>
                <a:endCxn id="34" idx="0"/>
              </p:cNvCxnSpPr>
              <p:nvPr/>
            </p:nvCxnSpPr>
            <p:spPr>
              <a:xfrm flipH="1">
                <a:off x="553888" y="5748446"/>
                <a:ext cx="339393" cy="361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B37B659-9156-B3CC-8560-EA4807105073}"/>
                  </a:ext>
                </a:extLst>
              </p:cNvPr>
              <p:cNvCxnSpPr>
                <a:stCxn id="32" idx="4"/>
                <a:endCxn id="35" idx="0"/>
              </p:cNvCxnSpPr>
              <p:nvPr/>
            </p:nvCxnSpPr>
            <p:spPr>
              <a:xfrm>
                <a:off x="893281" y="5748446"/>
                <a:ext cx="505380" cy="377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D24DB4-CDD2-8955-F575-336AC882732B}"/>
                  </a:ext>
                </a:extLst>
              </p:cNvPr>
              <p:cNvCxnSpPr>
                <a:stCxn id="36" idx="4"/>
                <a:endCxn id="38" idx="0"/>
              </p:cNvCxnSpPr>
              <p:nvPr/>
            </p:nvCxnSpPr>
            <p:spPr>
              <a:xfrm>
                <a:off x="2676365" y="5804995"/>
                <a:ext cx="0" cy="326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BFF014B-312B-E4D6-FBB5-83C7ADF0BE26}"/>
                  </a:ext>
                </a:extLst>
              </p:cNvPr>
              <p:cNvCxnSpPr>
                <a:stCxn id="36" idx="4"/>
                <a:endCxn id="39" idx="0"/>
              </p:cNvCxnSpPr>
              <p:nvPr/>
            </p:nvCxnSpPr>
            <p:spPr>
              <a:xfrm>
                <a:off x="2676365" y="5804995"/>
                <a:ext cx="773197" cy="323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4BC329-1659-E07E-5167-39856487632F}"/>
                  </a:ext>
                </a:extLst>
              </p:cNvPr>
              <p:cNvSpPr txBox="1"/>
              <p:nvPr/>
            </p:nvSpPr>
            <p:spPr>
              <a:xfrm>
                <a:off x="1515808" y="5843427"/>
                <a:ext cx="3978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100k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CE010B-204B-A7AF-4EA9-633DA5FA089D}"/>
                  </a:ext>
                </a:extLst>
              </p:cNvPr>
              <p:cNvSpPr txBox="1"/>
              <p:nvPr/>
            </p:nvSpPr>
            <p:spPr>
              <a:xfrm>
                <a:off x="336775" y="6633001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20k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E3D620-1C87-D979-0C0C-5161EEEAB665}"/>
                  </a:ext>
                </a:extLst>
              </p:cNvPr>
              <p:cNvSpPr txBox="1"/>
              <p:nvPr/>
            </p:nvSpPr>
            <p:spPr>
              <a:xfrm>
                <a:off x="1207035" y="6633001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10k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AC50B1-B405-EB1D-E806-927AFF0C9A66}"/>
                  </a:ext>
                </a:extLst>
              </p:cNvPr>
              <p:cNvSpPr txBox="1"/>
              <p:nvPr/>
            </p:nvSpPr>
            <p:spPr>
              <a:xfrm>
                <a:off x="2505883" y="6633001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25k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65CBF-7383-437D-F79A-B0729D994884}"/>
                </a:ext>
              </a:extLst>
            </p:cNvPr>
            <p:cNvSpPr txBox="1"/>
            <p:nvPr/>
          </p:nvSpPr>
          <p:spPr>
            <a:xfrm>
              <a:off x="3277880" y="664255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50k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5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53B7-F0F1-582F-6781-4CF4EDB77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8A85D-3940-8BFF-1251-2075ACA6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C721-388C-E5F2-033B-BA9BED62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20434-5803-86DC-A5BD-ADAD52A3036A}"/>
              </a:ext>
            </a:extLst>
          </p:cNvPr>
          <p:cNvSpPr txBox="1"/>
          <p:nvPr/>
        </p:nvSpPr>
        <p:spPr>
          <a:xfrm>
            <a:off x="535709" y="194055"/>
            <a:ext cx="11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58D1B-5E72-03F1-1307-5E49FE5048F4}"/>
              </a:ext>
            </a:extLst>
          </p:cNvPr>
          <p:cNvSpPr txBox="1"/>
          <p:nvPr/>
        </p:nvSpPr>
        <p:spPr>
          <a:xfrm>
            <a:off x="252006" y="840425"/>
            <a:ext cx="1517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8D81A-254A-E8AA-97A4-5FFEB8073166}"/>
              </a:ext>
            </a:extLst>
          </p:cNvPr>
          <p:cNvSpPr txBox="1"/>
          <p:nvPr/>
        </p:nvSpPr>
        <p:spPr>
          <a:xfrm>
            <a:off x="535707" y="1209757"/>
            <a:ext cx="10818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add responsibilities to individual objects dynamically and transparently, without affecting other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extension by subclassing is impractical, i.e. a large number of independent extensions is possible, and would produce an explosion of subclasses of every combination.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62A47-FF74-8205-6314-DE545FA89022}"/>
              </a:ext>
            </a:extLst>
          </p:cNvPr>
          <p:cNvSpPr txBox="1"/>
          <p:nvPr/>
        </p:nvSpPr>
        <p:spPr>
          <a:xfrm>
            <a:off x="252006" y="2622138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AD030-0190-4332-A043-4D7A12F7F8DE}"/>
              </a:ext>
            </a:extLst>
          </p:cNvPr>
          <p:cNvSpPr txBox="1"/>
          <p:nvPr/>
        </p:nvSpPr>
        <p:spPr>
          <a:xfrm>
            <a:off x="547569" y="2991471"/>
            <a:ext cx="108180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flexibility than static inheritance. With decorators, responsibilities can be added and removed at run-time by simply attaching and detaching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Avoid feature-laden classes high up in the hierarchy. Decorators offer a pay-as-you-go approach to add responsibilities, you don’t have to implement in advance all foreseeable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decorator and its component aren’t identical! A decorator is just a transparent enclosure, but it’s a different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Cons: a lot of decorators means a lot of little objects that all look alike. Easy to customize by people that made them, but they can be challenging for people that need to learn and debug.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983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D1AA-8CED-5691-685A-86D75254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7F8B4-3B54-039C-7670-8C6E0B3B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F279-C9CE-3E18-B01B-FD0639EE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93476-D7A9-E623-7366-839D523E0725}"/>
              </a:ext>
            </a:extLst>
          </p:cNvPr>
          <p:cNvSpPr txBox="1"/>
          <p:nvPr/>
        </p:nvSpPr>
        <p:spPr>
          <a:xfrm>
            <a:off x="468085" y="326572"/>
            <a:ext cx="3502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Decorator – Let’s write a “real du”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6498F-A1AC-5D33-3739-7143B01609DD}"/>
              </a:ext>
            </a:extLst>
          </p:cNvPr>
          <p:cNvSpPr txBox="1"/>
          <p:nvPr/>
        </p:nvSpPr>
        <p:spPr>
          <a:xfrm>
            <a:off x="1152512" y="793203"/>
            <a:ext cx="371768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Real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 : public 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item);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size_t size();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DiskItem* _item;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B1135-7499-77BF-8337-7D11D01B3BFC}"/>
              </a:ext>
            </a:extLst>
          </p:cNvPr>
          <p:cNvSpPr txBox="1"/>
          <p:nvPr/>
        </p:nvSpPr>
        <p:spPr>
          <a:xfrm>
            <a:off x="6096000" y="2318545"/>
            <a:ext cx="4461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 Real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item)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_item = item;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size_t DiskItem::size()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item-&gt;_stat.st_mode &amp; S_IFREG ?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item-&gt;_stat.st_blocks : _item-&gt;size();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A5DC29-A34C-B3F5-2E10-9DD428CC8768}"/>
              </a:ext>
            </a:extLst>
          </p:cNvPr>
          <p:cNvGrpSpPr/>
          <p:nvPr/>
        </p:nvGrpSpPr>
        <p:grpSpPr>
          <a:xfrm>
            <a:off x="450087" y="2857226"/>
            <a:ext cx="4810688" cy="3392871"/>
            <a:chOff x="242823" y="2397964"/>
            <a:chExt cx="4810688" cy="339287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07BBD2-2F25-7AEF-5634-9C96011E6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172" y="2397964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A5D5D0-B203-FC5D-7CC4-874115763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500" y="3279545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home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1D6A22-899C-64ED-F3C4-663C733A7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936" y="3279544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usr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0CAA503-EB4E-21D5-E7E6-66858A9CB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5064" y="3279544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F3D7A8-00F7-91F2-0AC0-4931417EF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088" y="4092242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9F1CE3D-763E-3B65-71DC-48BCA2F46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548" y="4148791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backup</a:t>
              </a:r>
              <a:br>
                <a:rPr lang="en-US" sz="1000">
                  <a:solidFill>
                    <a:schemeClr val="tx1"/>
                  </a:solidFill>
                </a:rPr>
              </a:br>
              <a:r>
                <a:rPr lang="en-US" sz="1000">
                  <a:solidFill>
                    <a:schemeClr val="tx1"/>
                  </a:solidFill>
                </a:rPr>
                <a:t>.tar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67F85D2-8E72-7CDC-06A7-8AF57EE99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695" y="4946295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mybin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E025E8-DEAE-0753-A2ED-903A46A05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68" y="4962356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foo.txt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4D4E73-3F64-9AA0-2205-4EAE16C8F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172" y="4148791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8CD5CB4-B9ED-4CD9-3626-B24031B47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0234" y="4148791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share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4A9F30-2D97-82EF-83E6-6AC671132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172" y="4967321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std.so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8553FF-E544-2550-339F-D2A59A65FE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5369" y="4964909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js.a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73F7AC-868F-4153-A6E0-C9ED9E36A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1213" y="4148791"/>
              <a:ext cx="492298" cy="492298"/>
            </a:xfrm>
            <a:prstGeom prst="ellipse">
              <a:avLst/>
            </a:prstGeom>
            <a:solidFill>
              <a:schemeClr val="accent2">
                <a:lumMod val="75000"/>
                <a:alpha val="53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sda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20D7504-16F5-FCB6-B943-2EA0FE6157CE}"/>
                </a:ext>
              </a:extLst>
            </p:cNvPr>
            <p:cNvCxnSpPr>
              <a:stCxn id="18" idx="4"/>
              <a:endCxn id="26" idx="0"/>
            </p:cNvCxnSpPr>
            <p:nvPr/>
          </p:nvCxnSpPr>
          <p:spPr>
            <a:xfrm flipH="1">
              <a:off x="1094649" y="2890262"/>
              <a:ext cx="1633672" cy="3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C544BC-AC2C-5167-593F-DB89EA4B098A}"/>
                </a:ext>
              </a:extLst>
            </p:cNvPr>
            <p:cNvCxnSpPr>
              <a:stCxn id="18" idx="4"/>
              <a:endCxn id="30" idx="0"/>
            </p:cNvCxnSpPr>
            <p:nvPr/>
          </p:nvCxnSpPr>
          <p:spPr>
            <a:xfrm>
              <a:off x="2728321" y="2890262"/>
              <a:ext cx="345764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A59C0D-78C9-65D1-EFB8-3CA03697390B}"/>
                </a:ext>
              </a:extLst>
            </p:cNvPr>
            <p:cNvCxnSpPr>
              <a:stCxn id="18" idx="4"/>
              <a:endCxn id="31" idx="0"/>
            </p:cNvCxnSpPr>
            <p:nvPr/>
          </p:nvCxnSpPr>
          <p:spPr>
            <a:xfrm>
              <a:off x="2728321" y="2890262"/>
              <a:ext cx="1832892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51E3F2-052A-B041-06A2-6FAA8DDB2910}"/>
                </a:ext>
              </a:extLst>
            </p:cNvPr>
            <p:cNvCxnSpPr>
              <a:stCxn id="26" idx="4"/>
              <a:endCxn id="32" idx="0"/>
            </p:cNvCxnSpPr>
            <p:nvPr/>
          </p:nvCxnSpPr>
          <p:spPr>
            <a:xfrm flipH="1">
              <a:off x="945237" y="3771843"/>
              <a:ext cx="149412" cy="32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8DDFBC-4F35-83C5-2D7E-BE8FFFC4FCC4}"/>
                </a:ext>
              </a:extLst>
            </p:cNvPr>
            <p:cNvCxnSpPr>
              <a:stCxn id="30" idx="4"/>
              <a:endCxn id="36" idx="0"/>
            </p:cNvCxnSpPr>
            <p:nvPr/>
          </p:nvCxnSpPr>
          <p:spPr>
            <a:xfrm flipH="1">
              <a:off x="2728321" y="3771842"/>
              <a:ext cx="345764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C4BE8E-1288-D48D-6854-2CBA28AC41C8}"/>
                </a:ext>
              </a:extLst>
            </p:cNvPr>
            <p:cNvCxnSpPr>
              <a:stCxn id="30" idx="4"/>
              <a:endCxn id="37" idx="0"/>
            </p:cNvCxnSpPr>
            <p:nvPr/>
          </p:nvCxnSpPr>
          <p:spPr>
            <a:xfrm>
              <a:off x="3074085" y="3771842"/>
              <a:ext cx="492298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512602-830F-E1A9-2047-B89CCA04A70F}"/>
                </a:ext>
              </a:extLst>
            </p:cNvPr>
            <p:cNvCxnSpPr>
              <a:stCxn id="31" idx="4"/>
              <a:endCxn id="40" idx="0"/>
            </p:cNvCxnSpPr>
            <p:nvPr/>
          </p:nvCxnSpPr>
          <p:spPr>
            <a:xfrm>
              <a:off x="4561213" y="3771842"/>
              <a:ext cx="246149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A044DDA-409A-62E8-344C-FF9D61904CF1}"/>
                </a:ext>
              </a:extLst>
            </p:cNvPr>
            <p:cNvCxnSpPr>
              <a:stCxn id="26" idx="4"/>
              <a:endCxn id="33" idx="0"/>
            </p:cNvCxnSpPr>
            <p:nvPr/>
          </p:nvCxnSpPr>
          <p:spPr>
            <a:xfrm>
              <a:off x="1094649" y="3771843"/>
              <a:ext cx="672048" cy="376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A040456-0DFE-E893-8B18-85335A48320C}"/>
                </a:ext>
              </a:extLst>
            </p:cNvPr>
            <p:cNvCxnSpPr>
              <a:stCxn id="32" idx="4"/>
              <a:endCxn id="34" idx="0"/>
            </p:cNvCxnSpPr>
            <p:nvPr/>
          </p:nvCxnSpPr>
          <p:spPr>
            <a:xfrm flipH="1">
              <a:off x="605844" y="4584540"/>
              <a:ext cx="339393" cy="36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A0B60CC-1344-E8D0-A686-CD5F7283BEB2}"/>
                </a:ext>
              </a:extLst>
            </p:cNvPr>
            <p:cNvCxnSpPr>
              <a:stCxn id="32" idx="4"/>
              <a:endCxn id="35" idx="0"/>
            </p:cNvCxnSpPr>
            <p:nvPr/>
          </p:nvCxnSpPr>
          <p:spPr>
            <a:xfrm>
              <a:off x="945237" y="4584540"/>
              <a:ext cx="505380" cy="37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FC042EC-678D-0B59-AD16-37FD7FCE53AA}"/>
                </a:ext>
              </a:extLst>
            </p:cNvPr>
            <p:cNvCxnSpPr>
              <a:stCxn id="36" idx="4"/>
              <a:endCxn id="38" idx="0"/>
            </p:cNvCxnSpPr>
            <p:nvPr/>
          </p:nvCxnSpPr>
          <p:spPr>
            <a:xfrm>
              <a:off x="2728321" y="4641089"/>
              <a:ext cx="0" cy="3262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B99126E-9554-A5FD-7CC9-C71EE32CEC5A}"/>
                </a:ext>
              </a:extLst>
            </p:cNvPr>
            <p:cNvCxnSpPr>
              <a:stCxn id="36" idx="4"/>
              <a:endCxn id="39" idx="0"/>
            </p:cNvCxnSpPr>
            <p:nvPr/>
          </p:nvCxnSpPr>
          <p:spPr>
            <a:xfrm>
              <a:off x="2728321" y="4641089"/>
              <a:ext cx="773197" cy="323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076826B-20C4-44EB-5231-B7D6372C8BA2}"/>
                </a:ext>
              </a:extLst>
            </p:cNvPr>
            <p:cNvSpPr txBox="1"/>
            <p:nvPr/>
          </p:nvSpPr>
          <p:spPr>
            <a:xfrm>
              <a:off x="1566985" y="4586995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086A5F1-CF3C-8142-65AE-E226A9917B90}"/>
                </a:ext>
              </a:extLst>
            </p:cNvPr>
            <p:cNvSpPr txBox="1"/>
            <p:nvPr/>
          </p:nvSpPr>
          <p:spPr>
            <a:xfrm>
              <a:off x="419883" y="5406231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20k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7CF4BA-305A-3A74-D42D-FBE19BC0FFCE}"/>
                </a:ext>
              </a:extLst>
            </p:cNvPr>
            <p:cNvSpPr txBox="1"/>
            <p:nvPr/>
          </p:nvSpPr>
          <p:spPr>
            <a:xfrm>
              <a:off x="1266980" y="5406231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10k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C61D39-E95A-0682-CA90-C04342A4A419}"/>
                </a:ext>
              </a:extLst>
            </p:cNvPr>
            <p:cNvSpPr txBox="1"/>
            <p:nvPr/>
          </p:nvSpPr>
          <p:spPr>
            <a:xfrm>
              <a:off x="2557839" y="5406934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25k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7B00ACA-A2EF-2320-E251-89AFEDDBAD06}"/>
                </a:ext>
              </a:extLst>
            </p:cNvPr>
            <p:cNvSpPr txBox="1"/>
            <p:nvPr/>
          </p:nvSpPr>
          <p:spPr>
            <a:xfrm>
              <a:off x="3350185" y="5406231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50k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3D41F9-B405-A802-29B4-07BC82BB9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7088" y="4025132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146823-91DE-89C8-550A-B630F257DB68}"/>
                </a:ext>
              </a:extLst>
            </p:cNvPr>
            <p:cNvSpPr txBox="1"/>
            <p:nvPr/>
          </p:nvSpPr>
          <p:spPr>
            <a:xfrm>
              <a:off x="2552118" y="5575391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30k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7A6AD3-2F6D-6AD9-39DA-F5AB5FBE2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7977" y="4854906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5095E9-CD2E-C6B4-9FAC-BDC62EB2FB52}"/>
                </a:ext>
              </a:extLst>
            </p:cNvPr>
            <p:cNvSpPr txBox="1"/>
            <p:nvPr/>
          </p:nvSpPr>
          <p:spPr>
            <a:xfrm>
              <a:off x="3344464" y="5561769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60k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A87551-9D15-49DB-0C4F-0A7A3C7E7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0633" y="4854906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888270-1A5D-F4E3-B836-0298A08BAF67}"/>
                </a:ext>
              </a:extLst>
            </p:cNvPr>
            <p:cNvSpPr txBox="1"/>
            <p:nvPr/>
          </p:nvSpPr>
          <p:spPr>
            <a:xfrm>
              <a:off x="1568186" y="4721182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130k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1F6A70-E58A-3F03-9644-A3388DD892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425" y="4845652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0C5C66-B463-795B-8D4D-559EECD6720F}"/>
                </a:ext>
              </a:extLst>
            </p:cNvPr>
            <p:cNvSpPr txBox="1"/>
            <p:nvPr/>
          </p:nvSpPr>
          <p:spPr>
            <a:xfrm>
              <a:off x="1273429" y="5537510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13k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FB1E4D-EDC0-4FCF-79E1-481CA2486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823" y="4845652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66E6E3-A211-1E92-700B-A37748944659}"/>
                </a:ext>
              </a:extLst>
            </p:cNvPr>
            <p:cNvSpPr txBox="1"/>
            <p:nvPr/>
          </p:nvSpPr>
          <p:spPr>
            <a:xfrm>
              <a:off x="416722" y="5570698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24k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55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Flyweight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application uses a large number of objects, and storage costs are high.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3" y="444812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7" y="4817453"/>
            <a:ext cx="10732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run-time costs due to transferring, finding and computing extrinsic state, but costs are offset by space savings, and the more flyweights are shared, the higher is the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depends on the amount of intrinsic and extrinsic state. Sharing reduces the cost of the intrinsic state, we’re trading off extrinsic state for computation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946C3-12F1-CA85-270E-5AFF6894C231}"/>
              </a:ext>
            </a:extLst>
          </p:cNvPr>
          <p:cNvSpPr txBox="1"/>
          <p:nvPr/>
        </p:nvSpPr>
        <p:spPr>
          <a:xfrm>
            <a:off x="240144" y="2324631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CF6ED-CD1F-AD98-CD42-8A553A0490F4}"/>
              </a:ext>
            </a:extLst>
          </p:cNvPr>
          <p:cNvSpPr txBox="1"/>
          <p:nvPr/>
        </p:nvSpPr>
        <p:spPr>
          <a:xfrm>
            <a:off x="535707" y="2728160"/>
            <a:ext cx="10818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part of the state object can be made extrinsic, and many groups of objects can be replaced by few shared objects once the extrinsic state is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shared objects cannot rely on object identity, they can be “equal” for distinct objects.</a:t>
            </a:r>
          </a:p>
        </p:txBody>
      </p:sp>
    </p:spTree>
    <p:extLst>
      <p:ext uri="{BB962C8B-B14F-4D97-AF65-F5344CB8AC3E}">
        <p14:creationId xmlns:p14="http://schemas.microsoft.com/office/powerpoint/2010/main" val="15299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8" grpId="0" build="p"/>
      <p:bldP spid="9" grpId="0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0E998-21C9-3832-29DD-1E123081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56AB8-4428-44AC-01A5-B70DA887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A013-B784-A8A5-92ED-75804506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59905-1DEC-6BCF-1390-C7D76F8BD21E}"/>
              </a:ext>
            </a:extLst>
          </p:cNvPr>
          <p:cNvSpPr txBox="1"/>
          <p:nvPr/>
        </p:nvSpPr>
        <p:spPr>
          <a:xfrm>
            <a:off x="468085" y="326572"/>
            <a:ext cx="424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Flyweight – Let’s write a “ou” (office-used)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57D10-60BB-0F16-0B8F-6D8444CFE58C}"/>
              </a:ext>
            </a:extLst>
          </p:cNvPr>
          <p:cNvSpPr txBox="1"/>
          <p:nvPr/>
        </p:nvSpPr>
        <p:spPr>
          <a:xfrm>
            <a:off x="3832011" y="955118"/>
            <a:ext cx="3252814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DiskItem(string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addChild(DiskItem *item);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getOffice();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_office;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 DiskItem * &gt; _children;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85E72-4CC4-DD00-5AFE-DBEAF98D4A9F}"/>
              </a:ext>
            </a:extLst>
          </p:cNvPr>
          <p:cNvSpPr txBox="1"/>
          <p:nvPr/>
        </p:nvSpPr>
        <p:spPr>
          <a:xfrm>
            <a:off x="3832011" y="3478343"/>
            <a:ext cx="315983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&amp;instance();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officeByUid(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uid_t uid);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Offices();</a:t>
            </a:r>
          </a:p>
          <a:p>
            <a:endParaRPr lang="en-US" sz="12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map&lt; uid_t, IOffice * &gt; _pool;</a:t>
            </a:r>
            <a:endParaRPr lang="en-U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7585F-762A-E45E-5067-1F922DF14BC0}"/>
              </a:ext>
            </a:extLst>
          </p:cNvPr>
          <p:cNvSpPr txBox="1"/>
          <p:nvPr/>
        </p:nvSpPr>
        <p:spPr>
          <a:xfrm>
            <a:off x="468085" y="3483813"/>
            <a:ext cx="3159839" cy="30469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 : public IOffice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Office(name, phoneNumber)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Office(uid_t)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passwd* pwd = getpwuid(uid);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extract office from GECOS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string name();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string phoneNumber();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6502C-EB35-B8E3-D73B-EBFD696002D5}"/>
              </a:ext>
            </a:extLst>
          </p:cNvPr>
          <p:cNvSpPr txBox="1"/>
          <p:nvPr/>
        </p:nvSpPr>
        <p:spPr>
          <a:xfrm>
            <a:off x="7280383" y="886667"/>
            <a:ext cx="408958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DiskItem::DiskItem(string 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_name = name;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stat(name.data(), &amp;_stat);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_user = Offices::instance().officeByUid(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_stat.st_uid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DiskItem::addChild(DiskItem *item)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0E0D7-6C84-A74E-7EEB-CDD05AD92E3C}"/>
              </a:ext>
            </a:extLst>
          </p:cNvPr>
          <p:cNvSpPr txBox="1"/>
          <p:nvPr/>
        </p:nvSpPr>
        <p:spPr>
          <a:xfrm>
            <a:off x="7280383" y="3478343"/>
            <a:ext cx="4089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IOffice* Offices::officeByUid(uid_t uid)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_pool.at(uid);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(...)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IOffice* o = new Office(uid);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_pool.insert({ uid, o });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7657F-6541-7F69-2A06-5166E22214B2}"/>
              </a:ext>
            </a:extLst>
          </p:cNvPr>
          <p:cNvSpPr txBox="1"/>
          <p:nvPr/>
        </p:nvSpPr>
        <p:spPr>
          <a:xfrm>
            <a:off x="607545" y="1509116"/>
            <a:ext cx="2880917" cy="15696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I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name() = 0;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phoneNumber()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DC570E-4193-E3A9-3579-AAD4FAA5BC65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2048004" y="3078776"/>
            <a:ext cx="1" cy="40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7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897F-D532-11DE-C97E-EC2185008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9C625-D836-047A-D3C3-3C3F0681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4E6F-1665-3A3C-82EE-8E4550BD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CEB91-2F8A-E12C-BDA4-23C6E999C426}"/>
              </a:ext>
            </a:extLst>
          </p:cNvPr>
          <p:cNvSpPr txBox="1"/>
          <p:nvPr/>
        </p:nvSpPr>
        <p:spPr>
          <a:xfrm>
            <a:off x="468085" y="326572"/>
            <a:ext cx="424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Flyweight – Let’s write a “ou” (office-used) tool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EB4C3F-295D-8CC1-D502-B89C8D2EF6B1}"/>
              </a:ext>
            </a:extLst>
          </p:cNvPr>
          <p:cNvGrpSpPr/>
          <p:nvPr/>
        </p:nvGrpSpPr>
        <p:grpSpPr>
          <a:xfrm>
            <a:off x="1937347" y="915307"/>
            <a:ext cx="4693816" cy="3061655"/>
            <a:chOff x="307739" y="3561870"/>
            <a:chExt cx="4693816" cy="30616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9E4451D-0EA4-3E49-67F1-E07AD95C8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216" y="3561870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87F2ED-E373-C65D-51AF-1ABE1252C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544" y="4443451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home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C426CB-7D12-2435-7C1D-5BE68DAC2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980" y="4443450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usr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D8D49F-74A5-62B2-DFC6-DCD3E6EEB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108" y="4443450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A61974-DB87-78A0-CDAF-503D2BF9F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132" y="5256148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598179-D380-EBA8-A189-214D03680E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592" y="5312697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backup</a:t>
              </a:r>
              <a:br>
                <a:rPr lang="en-US" sz="1000">
                  <a:solidFill>
                    <a:schemeClr val="tx1"/>
                  </a:solidFill>
                </a:rPr>
              </a:br>
              <a:r>
                <a:rPr lang="en-US" sz="1000">
                  <a:solidFill>
                    <a:schemeClr val="tx1"/>
                  </a:solidFill>
                </a:rPr>
                <a:t>.tar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128C4F-D905-6A8F-75DA-57E5CD72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39" y="6110201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mybin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805E38-50E1-37B2-42E2-F02F830A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512" y="6126262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foo.txt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9C51C7-2EE4-DCA4-2BB1-2F093315A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216" y="5312697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5A9CF1-0D7D-6D3E-036D-6ACE2C62A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8278" y="5312697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share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09F60A-DF33-920A-DDBC-9E19F642B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216" y="6131227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std.so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BBC0B8-410F-9E02-CE68-9A2C7742C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3413" y="6128815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js.a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9C8159-C1FB-EC5B-4E72-0EDCC72DA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57" y="5312697"/>
              <a:ext cx="492298" cy="492298"/>
            </a:xfrm>
            <a:prstGeom prst="ellipse">
              <a:avLst/>
            </a:prstGeom>
            <a:solidFill>
              <a:schemeClr val="accent2">
                <a:lumMod val="75000"/>
                <a:alpha val="53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sda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49721A-F436-F226-96AD-0065FCF2F7F5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flipH="1">
              <a:off x="1042693" y="4054168"/>
              <a:ext cx="1633672" cy="3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D0AA2C2-0E39-B411-8CFA-D1FFA741D104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2676365" y="4054168"/>
              <a:ext cx="345764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AF1C0A-C541-232B-EE85-50FCC52A416F}"/>
                </a:ext>
              </a:extLst>
            </p:cNvPr>
            <p:cNvCxnSpPr>
              <a:stCxn id="10" idx="4"/>
              <a:endCxn id="13" idx="0"/>
            </p:cNvCxnSpPr>
            <p:nvPr/>
          </p:nvCxnSpPr>
          <p:spPr>
            <a:xfrm>
              <a:off x="2676365" y="4054168"/>
              <a:ext cx="1832892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D500BC-D118-A752-DEA6-4FAB78D029C4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 flipH="1">
              <a:off x="893281" y="4935749"/>
              <a:ext cx="149412" cy="32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5CA6A7-ECC2-A50B-13E5-3BA397981939}"/>
                </a:ext>
              </a:extLst>
            </p:cNvPr>
            <p:cNvCxnSpPr>
              <a:stCxn id="12" idx="4"/>
              <a:endCxn id="19" idx="0"/>
            </p:cNvCxnSpPr>
            <p:nvPr/>
          </p:nvCxnSpPr>
          <p:spPr>
            <a:xfrm flipH="1">
              <a:off x="2676365" y="4935748"/>
              <a:ext cx="345764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8F3D53D-E927-A7AC-63E2-27F014EE01E1}"/>
                </a:ext>
              </a:extLst>
            </p:cNvPr>
            <p:cNvCxnSpPr>
              <a:stCxn id="12" idx="4"/>
              <a:endCxn id="20" idx="0"/>
            </p:cNvCxnSpPr>
            <p:nvPr/>
          </p:nvCxnSpPr>
          <p:spPr>
            <a:xfrm>
              <a:off x="3022129" y="4935748"/>
              <a:ext cx="492298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AF2FE8-4F44-0BF6-EBFF-04F11B7E9E33}"/>
                </a:ext>
              </a:extLst>
            </p:cNvPr>
            <p:cNvCxnSpPr>
              <a:stCxn id="13" idx="4"/>
              <a:endCxn id="23" idx="0"/>
            </p:cNvCxnSpPr>
            <p:nvPr/>
          </p:nvCxnSpPr>
          <p:spPr>
            <a:xfrm>
              <a:off x="4509257" y="4935748"/>
              <a:ext cx="246149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A930BBB-9BE2-3718-9580-21083C0FB3CF}"/>
                </a:ext>
              </a:extLst>
            </p:cNvPr>
            <p:cNvCxnSpPr>
              <a:stCxn id="11" idx="4"/>
              <a:endCxn id="15" idx="0"/>
            </p:cNvCxnSpPr>
            <p:nvPr/>
          </p:nvCxnSpPr>
          <p:spPr>
            <a:xfrm>
              <a:off x="1042693" y="4935749"/>
              <a:ext cx="672048" cy="376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D8A6958-4E55-ED5C-73E9-B6FB744CFD93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 flipH="1">
              <a:off x="553888" y="5748446"/>
              <a:ext cx="339393" cy="36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048D370-985F-CB41-F408-78E178DA6431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893281" y="5748446"/>
              <a:ext cx="505380" cy="37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EE43DB-8EB0-EFE2-F710-6A43C7C5238B}"/>
                </a:ext>
              </a:extLst>
            </p:cNvPr>
            <p:cNvCxnSpPr>
              <a:stCxn id="19" idx="4"/>
              <a:endCxn id="21" idx="0"/>
            </p:cNvCxnSpPr>
            <p:nvPr/>
          </p:nvCxnSpPr>
          <p:spPr>
            <a:xfrm>
              <a:off x="2676365" y="5804995"/>
              <a:ext cx="0" cy="3262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744B447-021C-E492-6E1E-5C629D809315}"/>
                </a:ext>
              </a:extLst>
            </p:cNvPr>
            <p:cNvCxnSpPr>
              <a:stCxn id="19" idx="4"/>
              <a:endCxn id="22" idx="0"/>
            </p:cNvCxnSpPr>
            <p:nvPr/>
          </p:nvCxnSpPr>
          <p:spPr>
            <a:xfrm>
              <a:off x="2676365" y="5804995"/>
              <a:ext cx="773197" cy="323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F6B3792-35B5-F19F-43F8-B6583779B321}"/>
              </a:ext>
            </a:extLst>
          </p:cNvPr>
          <p:cNvGrpSpPr/>
          <p:nvPr/>
        </p:nvGrpSpPr>
        <p:grpSpPr>
          <a:xfrm>
            <a:off x="7151234" y="4180973"/>
            <a:ext cx="1736438" cy="1968954"/>
            <a:chOff x="8368143" y="1002586"/>
            <a:chExt cx="1736438" cy="196895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9D5DFB-7B92-A294-4E5F-9AE20018961E}"/>
                </a:ext>
              </a:extLst>
            </p:cNvPr>
            <p:cNvSpPr/>
            <p:nvPr/>
          </p:nvSpPr>
          <p:spPr>
            <a:xfrm>
              <a:off x="8368143" y="1002586"/>
              <a:ext cx="1736437" cy="4922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Office 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8F6E5-808A-41CA-42B9-2F4E4BDCB0C0}"/>
                </a:ext>
              </a:extLst>
            </p:cNvPr>
            <p:cNvSpPr/>
            <p:nvPr/>
          </p:nvSpPr>
          <p:spPr>
            <a:xfrm>
              <a:off x="8368144" y="1490147"/>
              <a:ext cx="1736437" cy="4922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Office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BA6905-7630-F711-0DC3-CEC0C817DCC9}"/>
                </a:ext>
              </a:extLst>
            </p:cNvPr>
            <p:cNvSpPr/>
            <p:nvPr/>
          </p:nvSpPr>
          <p:spPr>
            <a:xfrm>
              <a:off x="8368143" y="2479242"/>
              <a:ext cx="1736437" cy="4922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C000"/>
                  </a:solidFill>
                </a:rPr>
                <a:t>Office 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733B1B-C625-F37E-D6C6-3AE8E7BE8C54}"/>
                </a:ext>
              </a:extLst>
            </p:cNvPr>
            <p:cNvSpPr/>
            <p:nvPr/>
          </p:nvSpPr>
          <p:spPr>
            <a:xfrm>
              <a:off x="8368143" y="1982445"/>
              <a:ext cx="1736437" cy="49229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E1921F80-2DBB-C055-3490-7B9BECA1811E}"/>
              </a:ext>
            </a:extLst>
          </p:cNvPr>
          <p:cNvCxnSpPr>
            <a:cxnSpLocks/>
            <a:stCxn id="15" idx="4"/>
            <a:endCxn id="64" idx="1"/>
          </p:cNvCxnSpPr>
          <p:nvPr/>
        </p:nvCxnSpPr>
        <p:spPr>
          <a:xfrm rot="16200000" flipH="1">
            <a:off x="4369667" y="2133114"/>
            <a:ext cx="1756251" cy="38068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B8DF2B92-08EF-BE63-9425-AFDE4765ECEF}"/>
              </a:ext>
            </a:extLst>
          </p:cNvPr>
          <p:cNvCxnSpPr>
            <a:cxnSpLocks/>
            <a:stCxn id="14" idx="2"/>
            <a:endCxn id="66" idx="1"/>
          </p:cNvCxnSpPr>
          <p:nvPr/>
        </p:nvCxnSpPr>
        <p:spPr>
          <a:xfrm rot="10800000" flipH="1" flipV="1">
            <a:off x="2276740" y="2855734"/>
            <a:ext cx="4874494" cy="3048044"/>
          </a:xfrm>
          <a:prstGeom prst="curvedConnector3">
            <a:avLst>
              <a:gd name="adj1" fmla="val -120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E5D791FA-AA7B-E098-E5F5-6306745BA0CA}"/>
              </a:ext>
            </a:extLst>
          </p:cNvPr>
          <p:cNvCxnSpPr>
            <a:stCxn id="16" idx="4"/>
            <a:endCxn id="66" idx="1"/>
          </p:cNvCxnSpPr>
          <p:nvPr/>
        </p:nvCxnSpPr>
        <p:spPr>
          <a:xfrm rot="16200000" flipH="1">
            <a:off x="3693444" y="2445988"/>
            <a:ext cx="1947842" cy="49677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81A9032-4D04-FC00-F865-612204A9075D}"/>
              </a:ext>
            </a:extLst>
          </p:cNvPr>
          <p:cNvCxnSpPr>
            <a:stCxn id="17" idx="4"/>
            <a:endCxn id="64" idx="1"/>
          </p:cNvCxnSpPr>
          <p:nvPr/>
        </p:nvCxnSpPr>
        <p:spPr>
          <a:xfrm rot="16200000" flipH="1">
            <a:off x="4618409" y="2381857"/>
            <a:ext cx="942686" cy="412296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66C0E44F-A57D-DDD1-0494-7A1EF047AE23}"/>
              </a:ext>
            </a:extLst>
          </p:cNvPr>
          <p:cNvCxnSpPr>
            <a:stCxn id="21" idx="4"/>
            <a:endCxn id="62" idx="1"/>
          </p:cNvCxnSpPr>
          <p:nvPr/>
        </p:nvCxnSpPr>
        <p:spPr>
          <a:xfrm rot="16200000" flipH="1">
            <a:off x="5503523" y="2779411"/>
            <a:ext cx="450160" cy="2845261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D53059FD-1C42-65DB-09F2-E66EB30B8E38}"/>
              </a:ext>
            </a:extLst>
          </p:cNvPr>
          <p:cNvCxnSpPr>
            <a:cxnSpLocks/>
            <a:stCxn id="22" idx="6"/>
            <a:endCxn id="62" idx="1"/>
          </p:cNvCxnSpPr>
          <p:nvPr/>
        </p:nvCxnSpPr>
        <p:spPr>
          <a:xfrm>
            <a:off x="5325319" y="3728401"/>
            <a:ext cx="1825915" cy="698721"/>
          </a:xfrm>
          <a:prstGeom prst="curvedConnector3">
            <a:avLst>
              <a:gd name="adj1" fmla="val 2673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E0BE1140-20C3-5385-74E1-95965522EBFD}"/>
              </a:ext>
            </a:extLst>
          </p:cNvPr>
          <p:cNvCxnSpPr>
            <a:cxnSpLocks/>
            <a:stCxn id="20" idx="6"/>
            <a:endCxn id="62" idx="1"/>
          </p:cNvCxnSpPr>
          <p:nvPr/>
        </p:nvCxnSpPr>
        <p:spPr>
          <a:xfrm>
            <a:off x="5390184" y="2912283"/>
            <a:ext cx="1761050" cy="1514839"/>
          </a:xfrm>
          <a:prstGeom prst="curvedConnector3">
            <a:avLst>
              <a:gd name="adj1" fmla="val 2744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D5A57D6-5E36-1980-5238-983922DEBD65}"/>
              </a:ext>
            </a:extLst>
          </p:cNvPr>
          <p:cNvSpPr txBox="1"/>
          <p:nvPr/>
        </p:nvSpPr>
        <p:spPr>
          <a:xfrm>
            <a:off x="7546109" y="2477659"/>
            <a:ext cx="28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&lt;&lt; number of disk items!</a:t>
            </a:r>
          </a:p>
        </p:txBody>
      </p:sp>
    </p:spTree>
    <p:extLst>
      <p:ext uri="{BB962C8B-B14F-4D97-AF65-F5344CB8AC3E}">
        <p14:creationId xmlns:p14="http://schemas.microsoft.com/office/powerpoint/2010/main" val="334806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8E9EB-2C8F-25D3-0866-D1CAFAA2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4C52F-A994-E48E-C256-6D6E7F81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EDA7-C1DD-F662-3B51-D6605C23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926CE-CA30-EC0D-0600-582C2C3DFD80}"/>
              </a:ext>
            </a:extLst>
          </p:cNvPr>
          <p:cNvSpPr txBox="1"/>
          <p:nvPr/>
        </p:nvSpPr>
        <p:spPr>
          <a:xfrm>
            <a:off x="535709" y="194055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Proxy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7C45D-27A2-9B66-C89D-A3DE0FA45D9D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84754-F2B2-1FE8-D76F-AE174D56B77B}"/>
              </a:ext>
            </a:extLst>
          </p:cNvPr>
          <p:cNvSpPr txBox="1"/>
          <p:nvPr/>
        </p:nvSpPr>
        <p:spPr>
          <a:xfrm>
            <a:off x="526471" y="1578882"/>
            <a:ext cx="1081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there is a need of a more versatile or sophisticated reference to an object.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Remote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Virtual proxy (on-demand objects creation)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 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Copy-on-write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8F5BF-6DA6-867D-5782-5DFC13969522}"/>
              </a:ext>
            </a:extLst>
          </p:cNvPr>
          <p:cNvSpPr txBox="1"/>
          <p:nvPr/>
        </p:nvSpPr>
        <p:spPr>
          <a:xfrm>
            <a:off x="230907" y="369997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52075-7BD8-CA02-AB29-21443B1B00EF}"/>
              </a:ext>
            </a:extLst>
          </p:cNvPr>
          <p:cNvSpPr txBox="1"/>
          <p:nvPr/>
        </p:nvSpPr>
        <p:spPr>
          <a:xfrm>
            <a:off x="526471" y="4069308"/>
            <a:ext cx="1073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introduce a new level of indirection when we access an object. That increases the capability of that object.</a:t>
            </a:r>
          </a:p>
        </p:txBody>
      </p:sp>
    </p:spTree>
    <p:extLst>
      <p:ext uri="{BB962C8B-B14F-4D97-AF65-F5344CB8AC3E}">
        <p14:creationId xmlns:p14="http://schemas.microsoft.com/office/powerpoint/2010/main" val="18759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5F936-CB67-67B2-AB82-337998A4D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A8C43-02F4-9C29-85D4-5760D305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9CA7-589F-7F02-EC64-285D3253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DEB06-878D-72D9-C68B-B676E5880568}"/>
              </a:ext>
            </a:extLst>
          </p:cNvPr>
          <p:cNvSpPr txBox="1"/>
          <p:nvPr/>
        </p:nvSpPr>
        <p:spPr>
          <a:xfrm>
            <a:off x="468085" y="326572"/>
            <a:ext cx="4222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Proxy – Let’s extend the “ou” (office-used) 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EB329-137E-99C8-D72A-0B026D7686EF}"/>
              </a:ext>
            </a:extLst>
          </p:cNvPr>
          <p:cNvSpPr txBox="1"/>
          <p:nvPr/>
        </p:nvSpPr>
        <p:spPr>
          <a:xfrm>
            <a:off x="1733466" y="977171"/>
            <a:ext cx="3531736" cy="48936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DB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IOffice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uid_t _uid;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_office;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initFromDB();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DBOffice(uid_t uid) : _uid(uid) 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(_office == 0)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initFromDB();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_office-&gt;name();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phoneNumber()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(_office == 0)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initFromDB();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_office-&gt;phoneNumber();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273D9-1A88-1381-A2D2-F10CFC7C763B}"/>
              </a:ext>
            </a:extLst>
          </p:cNvPr>
          <p:cNvSpPr txBox="1"/>
          <p:nvPr/>
        </p:nvSpPr>
        <p:spPr>
          <a:xfrm>
            <a:off x="6286887" y="1485002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DBOffice::initFromDB()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open SQLite connection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select officeId from users where id = _uid;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select * from offices where id = officeId;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_office = new Office(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query.name,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query.phoneNumber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D296FB-849F-9B02-E92E-6497CFB45F5B}"/>
              </a:ext>
            </a:extLst>
          </p:cNvPr>
          <p:cNvSpPr txBox="1"/>
          <p:nvPr/>
        </p:nvSpPr>
        <p:spPr>
          <a:xfrm>
            <a:off x="6286887" y="3773907"/>
            <a:ext cx="4089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IOffice* Offices::officeByUid(uid_t uid)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_pool.at(uid);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(...)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IOffice* o = new DBOffice(uid);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_pool.insert({ uid, o });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1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9DF25-2410-CB29-8FDB-756EDB9B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E19A-1362-36E6-A9CF-9C971853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2957C-8015-8591-1D1A-85B1FE555743}"/>
              </a:ext>
            </a:extLst>
          </p:cNvPr>
          <p:cNvSpPr txBox="1"/>
          <p:nvPr/>
        </p:nvSpPr>
        <p:spPr>
          <a:xfrm>
            <a:off x="548640" y="597408"/>
            <a:ext cx="885319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Key Distinctions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Adapter vs Bridge vs Decorator vs Proxy: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Adapter - Changes interface to make incompatible classes work together (retrofitted)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Bridge - Designed upfront to let abstraction and implementation vary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Decorator - Adds behavior while keeping same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Proxy - Controls access to object without changing functionality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Composite vs Decorator: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Composite - Builds tree structures, treats parts and wholes uniformly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Decorator - Builds chains of objects, adds behavior dynamically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5716E-081C-FC6C-6F1A-B21F873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6FAE0-7D39-791B-5199-23DF57B4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614FA-4ED6-88CE-4031-43C14D9A7871}"/>
              </a:ext>
            </a:extLst>
          </p:cNvPr>
          <p:cNvSpPr txBox="1"/>
          <p:nvPr/>
        </p:nvSpPr>
        <p:spPr>
          <a:xfrm>
            <a:off x="232831" y="352603"/>
            <a:ext cx="57665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When to Use Structural Patterns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Adapter</a:t>
            </a:r>
            <a:r>
              <a:rPr lang="en-US"/>
              <a:t> when integrating existing</a:t>
            </a:r>
            <a:br>
              <a:rPr lang="en-US"/>
            </a:br>
            <a:r>
              <a:rPr lang="en-US"/>
              <a:t>incompatible code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Bridge</a:t>
            </a:r>
            <a:r>
              <a:rPr lang="en-US"/>
              <a:t> when both abstraction and</a:t>
            </a:r>
            <a:br>
              <a:rPr lang="en-US"/>
            </a:br>
            <a:r>
              <a:rPr lang="en-US"/>
              <a:t>implementation may change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Composite</a:t>
            </a:r>
            <a:r>
              <a:rPr lang="en-US"/>
              <a:t> for part-whole hierarchies</a:t>
            </a:r>
            <a:br>
              <a:rPr lang="en-US"/>
            </a:br>
            <a:r>
              <a:rPr lang="en-US"/>
              <a:t>and tree structures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Decorator</a:t>
            </a:r>
            <a:r>
              <a:rPr lang="en-US"/>
              <a:t> for optional features without</a:t>
            </a:r>
            <a:br>
              <a:rPr lang="en-US"/>
            </a:br>
            <a:r>
              <a:rPr lang="en-US"/>
              <a:t>subclass explosion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Facade</a:t>
            </a:r>
            <a:r>
              <a:rPr lang="en-US"/>
              <a:t> to simplify complex interfaces</a:t>
            </a:r>
            <a:br>
              <a:rPr lang="en-US"/>
            </a:br>
            <a:r>
              <a:rPr lang="en-US"/>
              <a:t>for common operations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Flyweight</a:t>
            </a:r>
            <a:r>
              <a:rPr lang="en-US"/>
              <a:t> when memory usage is</a:t>
            </a:r>
            <a:br>
              <a:rPr lang="en-US"/>
            </a:br>
            <a:r>
              <a:rPr lang="en-US"/>
              <a:t>critical with many similar objects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Proxy</a:t>
            </a:r>
            <a:r>
              <a:rPr lang="en-US"/>
              <a:t> for controlled access, lazy loading, or caching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2F51D-EAF4-1630-703F-C42C709ADE9C}"/>
              </a:ext>
            </a:extLst>
          </p:cNvPr>
          <p:cNvSpPr txBox="1"/>
          <p:nvPr/>
        </p:nvSpPr>
        <p:spPr>
          <a:xfrm>
            <a:off x="6338657" y="352603"/>
            <a:ext cx="5620513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Benefits of Structural Patterns</a:t>
            </a:r>
          </a:p>
          <a:p>
            <a:endParaRPr lang="en-US"/>
          </a:p>
          <a:p>
            <a:r>
              <a:rPr lang="en-US" b="1"/>
              <a:t>Simplify Code </a:t>
            </a:r>
            <a:r>
              <a:rPr lang="en-US"/>
              <a:t>- Organize and simplify complex relationships</a:t>
            </a:r>
          </a:p>
          <a:p>
            <a:r>
              <a:rPr lang="en-US" b="1"/>
              <a:t>Reduce Duplicate Code </a:t>
            </a:r>
            <a:r>
              <a:rPr lang="en-US"/>
              <a:t>- Reuse existing structures efficiently</a:t>
            </a:r>
          </a:p>
          <a:p>
            <a:r>
              <a:rPr lang="en-US" b="1"/>
              <a:t>Enhance Flexibility </a:t>
            </a:r>
            <a:r>
              <a:rPr lang="en-US"/>
              <a:t>- Add/change features without altering existing code</a:t>
            </a:r>
          </a:p>
          <a:p>
            <a:r>
              <a:rPr lang="en-US" b="1"/>
              <a:t>Improve Readability </a:t>
            </a:r>
            <a:r>
              <a:rPr lang="en-US"/>
              <a:t>- Clear structure makes code easier to understand</a:t>
            </a:r>
          </a:p>
          <a:p>
            <a:r>
              <a:rPr lang="en-US" b="1"/>
              <a:t>Optimize Resources </a:t>
            </a:r>
            <a:r>
              <a:rPr lang="en-US"/>
              <a:t>- Share data efficiently and reduce memory 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D30D1-4760-60A6-DC3E-918E02A4B7FD}"/>
              </a:ext>
            </a:extLst>
          </p:cNvPr>
          <p:cNvSpPr txBox="1"/>
          <p:nvPr/>
        </p:nvSpPr>
        <p:spPr>
          <a:xfrm>
            <a:off x="6338657" y="3923714"/>
            <a:ext cx="5620512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Common Pitfalls</a:t>
            </a:r>
          </a:p>
          <a:p>
            <a:endParaRPr lang="en-US"/>
          </a:p>
          <a:p>
            <a:r>
              <a:rPr lang="en-US" b="1"/>
              <a:t>Overengineering</a:t>
            </a:r>
            <a:r>
              <a:rPr lang="en-US"/>
              <a:t> - Using patterns unnecessarily adds complexity</a:t>
            </a:r>
          </a:p>
          <a:p>
            <a:r>
              <a:rPr lang="en-US" b="1"/>
              <a:t>Performance Overhead</a:t>
            </a:r>
            <a:r>
              <a:rPr lang="en-US"/>
              <a:t> - Extra layers can impact performance</a:t>
            </a:r>
          </a:p>
          <a:p>
            <a:r>
              <a:rPr lang="en-US" b="1"/>
              <a:t>Maintenance Complexity</a:t>
            </a:r>
            <a:r>
              <a:rPr lang="en-US"/>
              <a:t> - Too many patterns make code harder to debug</a:t>
            </a:r>
          </a:p>
        </p:txBody>
      </p:sp>
    </p:spTree>
    <p:extLst>
      <p:ext uri="{BB962C8B-B14F-4D97-AF65-F5344CB8AC3E}">
        <p14:creationId xmlns:p14="http://schemas.microsoft.com/office/powerpoint/2010/main" val="14884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9431-0747-E672-DA0A-346E9755B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B9424-4AA7-68A0-7899-7AEC7E70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735E-C8E0-DA44-A525-3A7E04E5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FABF4-527F-5EBC-4921-FEEE6B1217C6}"/>
              </a:ext>
            </a:extLst>
          </p:cNvPr>
          <p:cNvSpPr txBox="1"/>
          <p:nvPr/>
        </p:nvSpPr>
        <p:spPr>
          <a:xfrm>
            <a:off x="535709" y="194055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BC1CA-ADAD-7F8A-6BBA-C76A92C21551}"/>
              </a:ext>
            </a:extLst>
          </p:cNvPr>
          <p:cNvSpPr txBox="1"/>
          <p:nvPr/>
        </p:nvSpPr>
        <p:spPr>
          <a:xfrm>
            <a:off x="535707" y="1209757"/>
            <a:ext cx="108180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patterns defines how classes and objects are composed to form larger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can happen in multiple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inheritance from classes and interfaces (watch out for the Diamond anti-pattern!)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Adapting interfaces (Adapter)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complex structure made up of primitive and composite objects, which composite are made of other primitive and composite objects (Composite)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Sharing a relevant quantity of objects to reduce space and improve efficiency (Flyweight)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placeholders or surrogate for other objects (Proxy)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objects that represent an entire subsystem (Facade)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responsibilities to objects dynamically (Decorator)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DF101-0838-7436-1B97-4F8042C17C9B}"/>
              </a:ext>
            </a:extLst>
          </p:cNvPr>
          <p:cNvSpPr txBox="1"/>
          <p:nvPr/>
        </p:nvSpPr>
        <p:spPr>
          <a:xfrm>
            <a:off x="7546848" y="4506328"/>
            <a:ext cx="441473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Key Principles:</a:t>
            </a:r>
            <a:br>
              <a:rPr lang="en-US" sz="1400"/>
            </a:br>
            <a:br>
              <a:rPr lang="en-US" sz="1400"/>
            </a:br>
            <a:r>
              <a:rPr lang="en-US" sz="1400" b="1"/>
              <a:t>Interface Adaptation</a:t>
            </a:r>
            <a:br>
              <a:rPr lang="en-US" sz="1400"/>
            </a:br>
            <a:r>
              <a:rPr lang="en-US" sz="1400"/>
              <a:t>Making incompatible interfaces work together</a:t>
            </a:r>
          </a:p>
          <a:p>
            <a:endParaRPr lang="en-US" sz="1400"/>
          </a:p>
          <a:p>
            <a:r>
              <a:rPr lang="en-US" sz="1400" b="1"/>
              <a:t>Simplified Access</a:t>
            </a:r>
            <a:br>
              <a:rPr lang="en-US" sz="1400"/>
            </a:br>
            <a:r>
              <a:rPr lang="en-US" sz="1400"/>
              <a:t>Providing easier ways to interact with complex systems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169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592D3-F30D-4DF3-492E-0C33E251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6D104-9EDC-D46B-637B-706E48A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81AA-ACD9-DFF0-0194-EDFA4AA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94FC4-9AAE-0409-A05F-029F6B74CB3C}"/>
              </a:ext>
            </a:extLst>
          </p:cNvPr>
          <p:cNvSpPr txBox="1"/>
          <p:nvPr/>
        </p:nvSpPr>
        <p:spPr>
          <a:xfrm>
            <a:off x="535709" y="194055"/>
            <a:ext cx="97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77DB7-949F-913B-F244-3CF9748950C3}"/>
              </a:ext>
            </a:extLst>
          </p:cNvPr>
          <p:cNvSpPr txBox="1"/>
          <p:nvPr/>
        </p:nvSpPr>
        <p:spPr>
          <a:xfrm>
            <a:off x="252006" y="840425"/>
            <a:ext cx="1517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BAE45-AB14-9EBD-CB9A-682E03E388D1}"/>
              </a:ext>
            </a:extLst>
          </p:cNvPr>
          <p:cNvSpPr txBox="1"/>
          <p:nvPr/>
        </p:nvSpPr>
        <p:spPr>
          <a:xfrm>
            <a:off x="535707" y="1209757"/>
            <a:ext cx="10818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Adapt a non-matching interface of an existing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reusable class that cooperates with other unrelated classes that have no compatible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Unify subclasses with a new interface derived from the parent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15EFE-423C-0964-3439-F57DA3F6D79A}"/>
              </a:ext>
            </a:extLst>
          </p:cNvPr>
          <p:cNvSpPr txBox="1"/>
          <p:nvPr/>
        </p:nvSpPr>
        <p:spPr>
          <a:xfrm>
            <a:off x="252006" y="2622138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CCEE7-DEE3-46C4-220C-0567CEECBF9F}"/>
              </a:ext>
            </a:extLst>
          </p:cNvPr>
          <p:cNvSpPr txBox="1"/>
          <p:nvPr/>
        </p:nvSpPr>
        <p:spPr>
          <a:xfrm>
            <a:off x="547569" y="2991471"/>
            <a:ext cx="10818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Class Adapter: use multiple inheritance, so we adapt a concrete Adaptee class. We cannot adapt all subclasses of Adaptee, but we can override some Adaptee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Object Adapter: use a reference to Adaptee, so we can adapt Adaptee and all its subclasses, but we cannot override Adaptee behavior.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F0492-45C4-BAD0-FDC1-7387056A7A23}"/>
              </a:ext>
            </a:extLst>
          </p:cNvPr>
          <p:cNvSpPr txBox="1"/>
          <p:nvPr/>
        </p:nvSpPr>
        <p:spPr>
          <a:xfrm>
            <a:off x="252006" y="4474754"/>
            <a:ext cx="101758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 to,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Bridge, it’s used to separate interfaces from implementations, while Adapter changes the interfaces of an existing object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Decorator, enhances another object without changing the interface, more transparent than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Proxy, but it’s a surrogate of another object and does not change its interface</a:t>
            </a:r>
          </a:p>
        </p:txBody>
      </p:sp>
    </p:spTree>
    <p:extLst>
      <p:ext uri="{BB962C8B-B14F-4D97-AF65-F5344CB8AC3E}">
        <p14:creationId xmlns:p14="http://schemas.microsoft.com/office/powerpoint/2010/main" val="37489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6D20-9F96-FC3A-6335-696E9589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B890-DEEE-9DF7-4213-EFC0DE1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6A5-F43B-9834-4B8D-288A63C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18734-748B-B76A-617B-471A8358DFBF}"/>
              </a:ext>
            </a:extLst>
          </p:cNvPr>
          <p:cNvSpPr txBox="1"/>
          <p:nvPr/>
        </p:nvSpPr>
        <p:spPr>
          <a:xfrm>
            <a:off x="468085" y="326572"/>
            <a:ext cx="2832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Adapter – Multiple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F4311-7C9E-C003-55C3-F8AFB608EBF8}"/>
              </a:ext>
            </a:extLst>
          </p:cNvPr>
          <p:cNvSpPr txBox="1"/>
          <p:nvPr/>
        </p:nvSpPr>
        <p:spPr>
          <a:xfrm>
            <a:off x="487345" y="1275240"/>
            <a:ext cx="436850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Shape();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&amp;topRight);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54063-F468-11D9-8EE3-CA1C28CB83AD}"/>
              </a:ext>
            </a:extLst>
          </p:cNvPr>
          <p:cNvSpPr txBox="1"/>
          <p:nvPr/>
        </p:nvSpPr>
        <p:spPr>
          <a:xfrm>
            <a:off x="487345" y="4197765"/>
            <a:ext cx="4461478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TextView();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getOrigin(Coord &amp;x, Coord &amp;y);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getExtent(Coord &amp;width, Coord &amp;height);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bool isEmpty();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E88C7-D2AF-5FF2-05DD-F898FE35A644}"/>
              </a:ext>
            </a:extLst>
          </p:cNvPr>
          <p:cNvSpPr txBox="1"/>
          <p:nvPr/>
        </p:nvSpPr>
        <p:spPr>
          <a:xfrm>
            <a:off x="5848291" y="1520785"/>
            <a:ext cx="5622052" cy="3816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 Text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 : public Shape, private TextView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TextShape() {}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 Point &amp;topRight)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Coord bottom, left, width, height;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getOrigin(bottom,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getExtent(width, height);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bottomLeft = Point(bottom,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topRight = Point(bottom + height, left + width);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bool isEmpty()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TextView::isEmpty();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TextManipulator(this);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0B3CB69-D96B-E873-08AB-F05BFB471432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55849" y="1967738"/>
            <a:ext cx="992442" cy="14612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C32DCC3-F990-D406-7472-07C12156E6E2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rot="10800000" flipV="1">
            <a:off x="4948823" y="3428999"/>
            <a:ext cx="899468" cy="1461263"/>
          </a:xfrm>
          <a:prstGeom prst="bentConnector3">
            <a:avLst>
              <a:gd name="adj1" fmla="val 5605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EF825-4DCE-AC7A-3416-BE7B5F5B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81930-8845-0C36-F79B-F2D3D439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3DD0-64A0-069D-5589-ABD6CEAA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122C5-2E1C-D33E-1E25-05800425655A}"/>
              </a:ext>
            </a:extLst>
          </p:cNvPr>
          <p:cNvSpPr txBox="1"/>
          <p:nvPr/>
        </p:nvSpPr>
        <p:spPr>
          <a:xfrm>
            <a:off x="468085" y="326572"/>
            <a:ext cx="221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Adapter – 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B611D-6BB5-7B1C-6EB4-FE77958EA170}"/>
              </a:ext>
            </a:extLst>
          </p:cNvPr>
          <p:cNvSpPr txBox="1"/>
          <p:nvPr/>
        </p:nvSpPr>
        <p:spPr>
          <a:xfrm>
            <a:off x="487345" y="1275240"/>
            <a:ext cx="436850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Shape();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&amp;topRight);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33A93-4CC6-0ED1-119F-6CCAC614FFE4}"/>
              </a:ext>
            </a:extLst>
          </p:cNvPr>
          <p:cNvSpPr txBox="1"/>
          <p:nvPr/>
        </p:nvSpPr>
        <p:spPr>
          <a:xfrm>
            <a:off x="487345" y="4197765"/>
            <a:ext cx="4461478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TextView();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getOrigin(Coord &amp;x, Coord &amp;y);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getExtent(Coord &amp;width, Coord &amp;height);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bool isEmpty();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57BB3-BB8C-B1AF-0A91-8B649F161985}"/>
              </a:ext>
            </a:extLst>
          </p:cNvPr>
          <p:cNvSpPr txBox="1"/>
          <p:nvPr/>
        </p:nvSpPr>
        <p:spPr>
          <a:xfrm>
            <a:off x="5848291" y="1520785"/>
            <a:ext cx="5622052" cy="43242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 Text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 : public Shape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TextShape(TextView* t) { _text = t;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 Point &amp;topRight)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Coord bottom, left, width, height;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t-&gt;getOrigin(bottom,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t-&gt;getExtent(width, height);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bottomLeft = Point(bottom,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topRight = Point(bottom + height, left + width);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bool isEmpty()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_t-&gt;isEmpty();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TextManipulator(this);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TextView* _text;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D2A0308-0430-4772-468C-63CE586B374C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55849" y="1967738"/>
            <a:ext cx="992442" cy="17151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CF8FA5E-AD35-9EB4-F0DC-34E3FB6E4334}"/>
              </a:ext>
            </a:extLst>
          </p:cNvPr>
          <p:cNvCxnSpPr>
            <a:cxnSpLocks/>
          </p:cNvCxnSpPr>
          <p:nvPr/>
        </p:nvCxnSpPr>
        <p:spPr>
          <a:xfrm rot="10800000">
            <a:off x="2122715" y="4343400"/>
            <a:ext cx="3875315" cy="1153886"/>
          </a:xfrm>
          <a:prstGeom prst="bentConnector3">
            <a:avLst>
              <a:gd name="adj1" fmla="val 17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a permanent binding between abstraction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in the implementation of an abstraction should have no impact on the clients (i.e. no recompilation)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have two or multiple hierarchies and you want to “bridge” them.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4" y="397937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8" y="4348703"/>
            <a:ext cx="5800438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Decoupling interface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extensibility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Hiding implementation details from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3B088-157D-7392-6DC6-BC22DC9D2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>
            <a:extLst>
              <a:ext uri="{FF2B5EF4-FFF2-40B4-BE49-F238E27FC236}">
                <a16:creationId xmlns:a16="http://schemas.microsoft.com/office/drawing/2014/main" id="{A87FBBC2-8524-341C-84F3-44AAB3649B2A}"/>
              </a:ext>
            </a:extLst>
          </p:cNvPr>
          <p:cNvSpPr/>
          <p:nvPr/>
        </p:nvSpPr>
        <p:spPr>
          <a:xfrm>
            <a:off x="315685" y="665126"/>
            <a:ext cx="11582400" cy="4065080"/>
          </a:xfrm>
          <a:custGeom>
            <a:avLst/>
            <a:gdLst>
              <a:gd name="connsiteX0" fmla="*/ 0 w 11582400"/>
              <a:gd name="connsiteY0" fmla="*/ 0 h 4065080"/>
              <a:gd name="connsiteX1" fmla="*/ 8033657 w 11582400"/>
              <a:gd name="connsiteY1" fmla="*/ 0 h 4065080"/>
              <a:gd name="connsiteX2" fmla="*/ 8033657 w 11582400"/>
              <a:gd name="connsiteY2" fmla="*/ 2438937 h 4065080"/>
              <a:gd name="connsiteX3" fmla="*/ 11582400 w 11582400"/>
              <a:gd name="connsiteY3" fmla="*/ 2438937 h 4065080"/>
              <a:gd name="connsiteX4" fmla="*/ 11582400 w 11582400"/>
              <a:gd name="connsiteY4" fmla="*/ 4065080 h 4065080"/>
              <a:gd name="connsiteX5" fmla="*/ 5475514 w 11582400"/>
              <a:gd name="connsiteY5" fmla="*/ 4065080 h 4065080"/>
              <a:gd name="connsiteX6" fmla="*/ 5475514 w 11582400"/>
              <a:gd name="connsiteY6" fmla="*/ 2730310 h 4065080"/>
              <a:gd name="connsiteX7" fmla="*/ 0 w 11582400"/>
              <a:gd name="connsiteY7" fmla="*/ 2730310 h 406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0" h="4065080">
                <a:moveTo>
                  <a:pt x="0" y="0"/>
                </a:moveTo>
                <a:lnTo>
                  <a:pt x="8033657" y="0"/>
                </a:lnTo>
                <a:lnTo>
                  <a:pt x="8033657" y="2438937"/>
                </a:lnTo>
                <a:lnTo>
                  <a:pt x="11582400" y="2438937"/>
                </a:lnTo>
                <a:lnTo>
                  <a:pt x="11582400" y="4065080"/>
                </a:lnTo>
                <a:lnTo>
                  <a:pt x="5475514" y="4065080"/>
                </a:lnTo>
                <a:lnTo>
                  <a:pt x="5475514" y="2730310"/>
                </a:lnTo>
                <a:lnTo>
                  <a:pt x="0" y="2730310"/>
                </a:lnTo>
                <a:close/>
              </a:path>
            </a:pathLst>
          </a:custGeom>
          <a:solidFill>
            <a:schemeClr val="bg2">
              <a:lumMod val="9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08569-8BBC-E563-A7AE-11FDC73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D633-D59A-7CCC-4E85-FDF32D7A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9E381-B993-3E30-63CC-0CBAED31B6D1}"/>
              </a:ext>
            </a:extLst>
          </p:cNvPr>
          <p:cNvSpPr txBox="1"/>
          <p:nvPr/>
        </p:nvSpPr>
        <p:spPr>
          <a:xfrm>
            <a:off x="468085" y="326572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Bridge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FE7E5-8BB2-5C4D-82D0-CBF781D5C7F5}"/>
              </a:ext>
            </a:extLst>
          </p:cNvPr>
          <p:cNvSpPr txBox="1"/>
          <p:nvPr/>
        </p:nvSpPr>
        <p:spPr>
          <a:xfrm>
            <a:off x="468085" y="795738"/>
            <a:ext cx="7529625" cy="2492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Window(...);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DrawContents();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WindowImp* GetWindowImp()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WindowImp* imp = WindowsSystemFactory::instance()-&gt;MakeWindowsImp();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imp;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8A8EA-BB4A-57E3-4B9B-1BE74C4F58F5}"/>
              </a:ext>
            </a:extLst>
          </p:cNvPr>
          <p:cNvSpPr txBox="1"/>
          <p:nvPr/>
        </p:nvSpPr>
        <p:spPr>
          <a:xfrm>
            <a:off x="6096000" y="3395436"/>
            <a:ext cx="5670142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WindowImp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DeviceBitmap(const char*, Coord, Coord)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4153-530F-A2F7-42C7-B1980EFAD402}"/>
              </a:ext>
            </a:extLst>
          </p:cNvPr>
          <p:cNvSpPr txBox="1"/>
          <p:nvPr/>
        </p:nvSpPr>
        <p:spPr>
          <a:xfrm>
            <a:off x="425858" y="3863360"/>
            <a:ext cx="4368504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IconWindow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IconWindow(...);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DrawContents()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WindowImp *imp = GetWindowImp();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imp-&gt;DeviceBitmap(_bitmapName, 0.0, 0.0);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9FB86AB-FE8D-2AE1-0E27-DB9C17880243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rot="5400000" flipH="1" flipV="1">
            <a:off x="3134188" y="2764650"/>
            <a:ext cx="574632" cy="16227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E8358EB-5F9A-729C-5395-377D7F9B870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5838375" y="302739"/>
            <a:ext cx="1170810" cy="50145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8DB2D0-A329-7771-5725-05147B9BC5BF}"/>
              </a:ext>
            </a:extLst>
          </p:cNvPr>
          <p:cNvSpPr txBox="1"/>
          <p:nvPr/>
        </p:nvSpPr>
        <p:spPr>
          <a:xfrm>
            <a:off x="6328435" y="4864647"/>
            <a:ext cx="5205271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X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WindowImp : public WindowImp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DeviceBitmap(const char*, Coord, Coord)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Display* _dpy, Drawable _winId, GC _gc;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248EAD-670B-CC28-0CE2-7E6DE46353B8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8931071" y="4595765"/>
            <a:ext cx="0" cy="268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28DE36-B5A2-7717-CD10-83299D5BA4EC}"/>
              </a:ext>
            </a:extLst>
          </p:cNvPr>
          <p:cNvGrpSpPr/>
          <p:nvPr/>
        </p:nvGrpSpPr>
        <p:grpSpPr>
          <a:xfrm>
            <a:off x="206829" y="2362200"/>
            <a:ext cx="634916" cy="2562989"/>
            <a:chOff x="206829" y="2362200"/>
            <a:chExt cx="634916" cy="256298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75C2DD-FED1-B4E3-EFFD-36568549C96B}"/>
                </a:ext>
              </a:extLst>
            </p:cNvPr>
            <p:cNvCxnSpPr/>
            <p:nvPr/>
          </p:nvCxnSpPr>
          <p:spPr>
            <a:xfrm flipH="1">
              <a:off x="217714" y="4925189"/>
              <a:ext cx="54428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6C8B93-CF81-F9CF-6013-3379B345EB61}"/>
                </a:ext>
              </a:extLst>
            </p:cNvPr>
            <p:cNvCxnSpPr/>
            <p:nvPr/>
          </p:nvCxnSpPr>
          <p:spPr>
            <a:xfrm flipV="1">
              <a:off x="206829" y="2362200"/>
              <a:ext cx="0" cy="25629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DB1B4-0A6E-FEDB-9A7A-58A7D8418E2D}"/>
                </a:ext>
              </a:extLst>
            </p:cNvPr>
            <p:cNvCxnSpPr/>
            <p:nvPr/>
          </p:nvCxnSpPr>
          <p:spPr>
            <a:xfrm>
              <a:off x="217714" y="2373086"/>
              <a:ext cx="62403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9A816E-2562-AAFE-EEA7-D43556FF5D90}"/>
              </a:ext>
            </a:extLst>
          </p:cNvPr>
          <p:cNvGrpSpPr/>
          <p:nvPr/>
        </p:nvGrpSpPr>
        <p:grpSpPr>
          <a:xfrm>
            <a:off x="6117772" y="2514600"/>
            <a:ext cx="281212" cy="2534712"/>
            <a:chOff x="6117772" y="2514600"/>
            <a:chExt cx="281212" cy="253471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908340-7E99-6003-2ECF-59E879C23FC3}"/>
                </a:ext>
              </a:extLst>
            </p:cNvPr>
            <p:cNvCxnSpPr/>
            <p:nvPr/>
          </p:nvCxnSpPr>
          <p:spPr>
            <a:xfrm>
              <a:off x="6117772" y="2514600"/>
              <a:ext cx="0" cy="10614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6A4A8-B025-2E64-200D-B167FF674685}"/>
                </a:ext>
              </a:extLst>
            </p:cNvPr>
            <p:cNvCxnSpPr>
              <a:cxnSpLocks/>
            </p:cNvCxnSpPr>
            <p:nvPr/>
          </p:nvCxnSpPr>
          <p:spPr>
            <a:xfrm>
              <a:off x="6117772" y="3557610"/>
              <a:ext cx="0" cy="103815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0B0A20A2-6FEA-49F7-8C07-07119A5706C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33114" y="4683442"/>
              <a:ext cx="453550" cy="278190"/>
            </a:xfrm>
            <a:prstGeom prst="bentConnector3">
              <a:avLst>
                <a:gd name="adj1" fmla="val 10040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00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provide a simple interface to a complex 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decouple a subsystem from clients and other subsystems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layer your subsystems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4" y="397937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8" y="4348703"/>
            <a:ext cx="1073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Shields clients from subsystem components, reducing the number of objects clients have to deal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Promotes weak coupling between subsystems and clients.</a:t>
            </a:r>
          </a:p>
        </p:txBody>
      </p:sp>
    </p:spTree>
    <p:extLst>
      <p:ext uri="{BB962C8B-B14F-4D97-AF65-F5344CB8AC3E}">
        <p14:creationId xmlns:p14="http://schemas.microsoft.com/office/powerpoint/2010/main" val="6363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592D3-F30D-4DF3-492E-0C33E251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6D104-9EDC-D46B-637B-706E48A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81AA-ACD9-DFF0-0194-EDFA4AA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94FC4-9AAE-0409-A05F-029F6B74CB3C}"/>
              </a:ext>
            </a:extLst>
          </p:cNvPr>
          <p:cNvSpPr txBox="1"/>
          <p:nvPr/>
        </p:nvSpPr>
        <p:spPr>
          <a:xfrm>
            <a:off x="535709" y="194055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77DB7-949F-913B-F244-3CF9748950C3}"/>
              </a:ext>
            </a:extLst>
          </p:cNvPr>
          <p:cNvSpPr txBox="1"/>
          <p:nvPr/>
        </p:nvSpPr>
        <p:spPr>
          <a:xfrm>
            <a:off x="252006" y="840425"/>
            <a:ext cx="1517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BAE45-AB14-9EBD-CB9A-682E03E388D1}"/>
              </a:ext>
            </a:extLst>
          </p:cNvPr>
          <p:cNvSpPr txBox="1"/>
          <p:nvPr/>
        </p:nvSpPr>
        <p:spPr>
          <a:xfrm>
            <a:off x="535707" y="1209757"/>
            <a:ext cx="10818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represent part-while hierarchies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want clients to ignore the difference between composition of objects and individual objects, they will treat all objects in the composite structure uniformly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15EFE-423C-0964-3439-F57DA3F6D79A}"/>
              </a:ext>
            </a:extLst>
          </p:cNvPr>
          <p:cNvSpPr txBox="1"/>
          <p:nvPr/>
        </p:nvSpPr>
        <p:spPr>
          <a:xfrm>
            <a:off x="252006" y="2622138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CCEE7-DEE3-46C4-220C-0567CEECBF9F}"/>
              </a:ext>
            </a:extLst>
          </p:cNvPr>
          <p:cNvSpPr txBox="1"/>
          <p:nvPr/>
        </p:nvSpPr>
        <p:spPr>
          <a:xfrm>
            <a:off x="547569" y="2991471"/>
            <a:ext cx="10818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Defines class hierarchies of primitive objects and composite objects, which in turn can be composed, and so on, recursively. The client can either take a primitive or a composite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Makes the client simple. Clients normally don’t know (and they shouldn’t care) if we’re dealing with a primitive or a composite.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Makes it easier to add new kind of components, Clients don’t have to be changed to support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Cons: can make your design “too” general. Making it easy to add new kind of components doesn’t allow to restrict the components of a composite easily, sometimes you want a composite to have only certain components. You cannot rely on the Type System to enforce that, you need run-time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185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2779</Words>
  <Application>Microsoft Macintosh PowerPoint</Application>
  <PresentationFormat>Widescreen</PresentationFormat>
  <Paragraphs>554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 Monaco, Antonio</dc:creator>
  <cp:lastModifiedBy>Di Monaco, Antonio</cp:lastModifiedBy>
  <cp:revision>28</cp:revision>
  <dcterms:created xsi:type="dcterms:W3CDTF">2025-02-19T20:33:39Z</dcterms:created>
  <dcterms:modified xsi:type="dcterms:W3CDTF">2025-10-08T14:24:29Z</dcterms:modified>
</cp:coreProperties>
</file>