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08"/>
  </p:normalViewPr>
  <p:slideViewPr>
    <p:cSldViewPr snapToGrid="0">
      <p:cViewPr varScale="1">
        <p:scale>
          <a:sx n="135" d="100"/>
          <a:sy n="135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47EC7-7CFC-C743-B482-8303D7F2B15D}" type="datetimeFigureOut">
              <a:t>10/3/25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C6C6E-62F0-FC4C-A56C-9CC130DAD4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65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C56A-ACFD-074F-FEBC-4B036CB33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BC1F0-4610-0118-67FB-63E7F670D2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D0B4A-3AB8-B270-97B2-A367FE1E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749AC-73AB-BE45-83CC-1FEED77670BD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85588-EAEB-C250-3AFE-77EE2C7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A07F-7507-DA23-090A-6AB7BB05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F125C-CCB7-2840-91CB-CC6B8E5CB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FC8A2-421B-1F2D-2AEA-0A3A5E80F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7577D-A585-B81B-6F04-5B03526D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4C48D-7AC0-E644-A3E3-353232166C32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0942-7635-E64D-FE22-842D8C34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B86E7-6CD0-CC4F-6220-64A2AB45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0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E5348-81EA-ED22-BA41-1C2BE8B89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FC20B-6536-3797-9C1A-7DCBE926D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6D6BB-9F23-22A1-CDF1-B99ECFCF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7DE2-8127-F74C-B83F-ABB72AE6E02A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426CD-5F94-1CA5-E935-FD36B6B5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A8638-AF95-C8A8-DB27-C698195E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92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AE47-18AA-1CA7-025F-84191D13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EDCE-3B58-050E-585F-42FA8FA5A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A1B0-AAAD-41F5-0163-B5440EC0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5948B-B816-D64D-8279-7AB1F5F2CFFC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F7A7-5964-E755-96A1-4ED8846C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A12FB-4826-DF6F-674A-984120D98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71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AB40-BB96-8595-EA95-1312EF3B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C316C-74F5-48A4-96B2-1D3E79D20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94E94-83A2-5DF8-18C9-0ED0CAC5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30CA-CD31-A941-BC3B-8221C56ED77E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351E7-1E29-99CC-AFF6-03F1630E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8FDEF-DBDD-1CFF-18C4-37A891DD5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4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BA2C-F444-D2E6-C07E-440A4A7E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B799C-1762-2B25-9116-A8825B50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20C0C-B2F9-CA52-6F2D-16718E8A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4AD89-CBC0-BD84-8CCD-8EE3B4A3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391DD-4D3B-B248-AE95-78922E8A14F8}" type="datetime1"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7DFD9-9202-2125-316C-6B045604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31262-44B2-D9C9-A6E8-A51C4E8E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CF4B-9D24-04E7-5E0A-6DE6480E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9153-9329-8B9E-B688-A218F7103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D5980-9A92-095E-1CD2-D877DE2CF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66F36-855C-828C-2BA9-93C2585D9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8D8C75-FDEE-46D1-B48D-3B2641E84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B5071F-CE65-E318-C7CE-8F8471574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4283B-418E-6348-BAC3-D0EC0DE59C94}" type="datetime1">
              <a:t>10/3/25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A71BC-339D-14EF-C172-8BB2907BF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990D16-0285-FA4F-9449-8570DED8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154D-C74D-B4F5-07B3-84D0E58E8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67D13-188B-E9B5-5608-D53AA538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B4CE-DE30-3346-9BF8-B13D42337BEA}" type="datetime1">
              <a:t>10/3/25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95595-AC41-EA27-280A-DEC85B520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D16F8-9C44-2AA8-43D4-CB2F9C59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FAC74-5B49-1550-7462-3335BCC2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04933-1714-A04B-8AB3-3909E092C45F}" type="datetime1">
              <a:t>10/3/25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655C2-6309-6FED-FF9D-61365378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1FF36-8CB5-B86E-5417-2D9DCE91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7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FB46-3393-3F1C-0A0C-2AEA2D10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02CE0-3081-3D1C-B548-6F7703060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E219F-E384-EDB3-4874-424A37507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0E8B-544C-D34C-328B-05A775A38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B93F0-FCAC-AF45-AFA7-A36F1658C046}" type="datetime1"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7B327-067D-279F-5C7F-29BA8F86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318A3-1B27-A3F0-A426-C8E255DF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2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B074D-2FDD-F572-0E18-B4F8A35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D824F4-0AEC-D6B5-2052-86C58A02E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5452-767B-28D6-BC0A-D7B2E6A0E3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06CE2-E350-D2EC-13AD-5627DFD69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31992-4CF5-E94C-975A-D0365A56BC08}" type="datetime1"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A9236-A47C-A601-DB38-2CBAF6835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D521-53CA-1058-0FDF-0BDB11A3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42FC8-6C0D-BDC0-A17C-5B408EA44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E79AE-A90A-D259-F3CA-BC35FA1B9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C0B2-B324-5A76-06A0-C28636722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080B3-E0FA-064D-A88D-A85557991AA6}" type="datetime1"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7C0D-D7A2-4DF2-2B74-22F2FB830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C++ reference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0F50-267B-10A6-FA59-16D95EDA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904C7-DBB3-F443-9691-69AFDAD1B1B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B16F-D1AC-672A-D6DE-BC8C8407A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C++ quick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675EE-0752-3EC6-C266-FF46664E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/>
              <a:t>Java vs. C++ mapping</a:t>
            </a:r>
            <a:br>
              <a:rPr lang="en-US" sz="1600"/>
            </a:br>
            <a:br>
              <a:rPr lang="en-US" sz="1600"/>
            </a:br>
            <a:br>
              <a:rPr lang="en-US" sz="1600"/>
            </a:br>
            <a:r>
              <a:rPr lang="en-US" sz="1600"/>
              <a:t>Disclaimer: the purpose of this document is just to show the C++ syntactic equivalent of a specific Java idiom. It’s not intended as a full C++ guide, can be partial/incomplete.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0FD7A-998C-D1DF-30CE-30618F267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</p:spTree>
    <p:extLst>
      <p:ext uri="{BB962C8B-B14F-4D97-AF65-F5344CB8AC3E}">
        <p14:creationId xmlns:p14="http://schemas.microsoft.com/office/powerpoint/2010/main" val="1144380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A2594-84E7-B9FC-E7F5-228513D5A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B34EB-E10B-365F-AD77-FD9745631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89583A-F524-E3AE-565F-B19DCCF46036}"/>
              </a:ext>
            </a:extLst>
          </p:cNvPr>
          <p:cNvSpPr txBox="1"/>
          <p:nvPr/>
        </p:nvSpPr>
        <p:spPr>
          <a:xfrm>
            <a:off x="527124" y="567907"/>
            <a:ext cx="2646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Interfaces - Declaration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CDC94F-E5A7-8299-BA0B-B5400FF6E7A3}"/>
              </a:ext>
            </a:extLst>
          </p:cNvPr>
          <p:cNvSpPr txBox="1"/>
          <p:nvPr/>
        </p:nvSpPr>
        <p:spPr>
          <a:xfrm>
            <a:off x="527125" y="1398494"/>
            <a:ext cx="547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 abstract type that acts as an abstraction of a 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2C0BD1-9541-A974-9134-32E41DD91AA0}"/>
              </a:ext>
            </a:extLst>
          </p:cNvPr>
          <p:cNvSpPr txBox="1"/>
          <p:nvPr/>
        </p:nvSpPr>
        <p:spPr>
          <a:xfrm>
            <a:off x="527125" y="2226833"/>
            <a:ext cx="5242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Java has a specific keyword for it, </a:t>
            </a:r>
            <a:r>
              <a:rPr lang="en-US" i="1"/>
              <a:t>interface</a:t>
            </a:r>
            <a:r>
              <a:rPr lang="en-US"/>
              <a:t>, indeed.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BF14BE-652A-CBA9-2FCD-C9122A940D79}"/>
              </a:ext>
            </a:extLst>
          </p:cNvPr>
          <p:cNvSpPr txBox="1"/>
          <p:nvPr/>
        </p:nvSpPr>
        <p:spPr>
          <a:xfrm>
            <a:off x="527125" y="3059668"/>
            <a:ext cx="9766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C++ there are only classes, so a C++ interface is just a class with only pure virtual methods in it.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4B42B0-E1FE-0C8B-AAFF-6DBCF32E5DD3}"/>
              </a:ext>
            </a:extLst>
          </p:cNvPr>
          <p:cNvGrpSpPr/>
          <p:nvPr/>
        </p:nvGrpSpPr>
        <p:grpSpPr>
          <a:xfrm>
            <a:off x="656216" y="3937299"/>
            <a:ext cx="3493264" cy="1522207"/>
            <a:chOff x="656216" y="3937299"/>
            <a:chExt cx="3493264" cy="15222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4B4BCB4-C054-372D-10DE-4BAA1B33EF7A}"/>
                </a:ext>
              </a:extLst>
            </p:cNvPr>
            <p:cNvSpPr txBox="1"/>
            <p:nvPr/>
          </p:nvSpPr>
          <p:spPr>
            <a:xfrm>
              <a:off x="656216" y="4259177"/>
              <a:ext cx="34932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interface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Animal {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void doSound();</a:t>
              </a:r>
              <a:b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void run();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8DC623-2960-3F40-FB4A-109CB7C0CC7F}"/>
                </a:ext>
              </a:extLst>
            </p:cNvPr>
            <p:cNvSpPr txBox="1"/>
            <p:nvPr/>
          </p:nvSpPr>
          <p:spPr>
            <a:xfrm>
              <a:off x="1398494" y="3937299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4305F-2D8E-3418-499D-1F6BB4F1965C}"/>
              </a:ext>
            </a:extLst>
          </p:cNvPr>
          <p:cNvGrpSpPr/>
          <p:nvPr/>
        </p:nvGrpSpPr>
        <p:grpSpPr>
          <a:xfrm>
            <a:off x="6610951" y="3843678"/>
            <a:ext cx="4182555" cy="2031325"/>
            <a:chOff x="6563957" y="4120677"/>
            <a:chExt cx="4182555" cy="203132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5170DA-E2D9-0478-C326-DA22AC7BCD33}"/>
                </a:ext>
              </a:extLst>
            </p:cNvPr>
            <p:cNvSpPr txBox="1"/>
            <p:nvPr/>
          </p:nvSpPr>
          <p:spPr>
            <a:xfrm>
              <a:off x="6563957" y="4120677"/>
              <a:ext cx="4182555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Animal {</a:t>
              </a:r>
            </a:p>
            <a:p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virtual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~Animal() {}</a:t>
              </a:r>
            </a:p>
            <a:p>
              <a:endParaRPr lang="en-US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virtual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void doSound() </a:t>
              </a:r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b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virtual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 void run() </a:t>
              </a:r>
              <a:r>
                <a:rPr lang="en-US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 0</a:t>
              </a:r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162875-557D-04B5-75F2-592E9A4A67A1}"/>
                </a:ext>
              </a:extLst>
            </p:cNvPr>
            <p:cNvSpPr txBox="1"/>
            <p:nvPr/>
          </p:nvSpPr>
          <p:spPr>
            <a:xfrm>
              <a:off x="9253369" y="425917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525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0DD1C-7BED-819B-9393-A434824F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684803-2A69-A079-4749-D22A1A7E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E621F7-BF0E-8C11-56E5-7299A3779184}"/>
              </a:ext>
            </a:extLst>
          </p:cNvPr>
          <p:cNvSpPr txBox="1"/>
          <p:nvPr/>
        </p:nvSpPr>
        <p:spPr>
          <a:xfrm>
            <a:off x="527124" y="567907"/>
            <a:ext cx="30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Interfaces - Implementation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609FDE-EE39-274C-7995-4C96D4D61E60}"/>
              </a:ext>
            </a:extLst>
          </p:cNvPr>
          <p:cNvSpPr txBox="1"/>
          <p:nvPr/>
        </p:nvSpPr>
        <p:spPr>
          <a:xfrm>
            <a:off x="527124" y="1372418"/>
            <a:ext cx="10712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Java enforces a distinction between classes and interfaces so, when a class implements an interface,</a:t>
            </a:r>
          </a:p>
          <a:p>
            <a:r>
              <a:rPr lang="en-US"/>
              <a:t>the keyword </a:t>
            </a:r>
            <a:r>
              <a:rPr lang="en-US" i="1"/>
              <a:t>implements</a:t>
            </a:r>
            <a:r>
              <a:rPr lang="en-US"/>
              <a:t> is used, when a class/interface subclass another one the keyword </a:t>
            </a:r>
            <a:r>
              <a:rPr lang="en-US" i="1"/>
              <a:t>extends</a:t>
            </a:r>
            <a:r>
              <a:rPr lang="en-US"/>
              <a:t> is used.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51863-510F-71E8-7281-F8B763ACAEDC}"/>
              </a:ext>
            </a:extLst>
          </p:cNvPr>
          <p:cNvSpPr txBox="1"/>
          <p:nvPr/>
        </p:nvSpPr>
        <p:spPr>
          <a:xfrm>
            <a:off x="563850" y="2453928"/>
            <a:ext cx="1096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 in C++ there are just classes, we can just </a:t>
            </a:r>
            <a:r>
              <a:rPr lang="en-US" i="1"/>
              <a:t>extend</a:t>
            </a:r>
            <a:r>
              <a:rPr lang="en-US"/>
              <a:t>, so it’s up to the developer to distinguish between classes</a:t>
            </a:r>
          </a:p>
          <a:p>
            <a:r>
              <a:rPr lang="en-US"/>
              <a:t>and interfaces, it’s just semantics, from the compiler POV there’s no difference.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7A2C66-87E2-A33D-7D02-08E826A3F493}"/>
              </a:ext>
            </a:extLst>
          </p:cNvPr>
          <p:cNvGrpSpPr/>
          <p:nvPr/>
        </p:nvGrpSpPr>
        <p:grpSpPr>
          <a:xfrm>
            <a:off x="871368" y="3858604"/>
            <a:ext cx="3514104" cy="2246769"/>
            <a:chOff x="871368" y="3858604"/>
            <a:chExt cx="3514104" cy="22467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29AA5AE-6DDC-0A0C-BA14-441BC9FB0128}"/>
                </a:ext>
              </a:extLst>
            </p:cNvPr>
            <p:cNvSpPr txBox="1"/>
            <p:nvPr/>
          </p:nvSpPr>
          <p:spPr>
            <a:xfrm>
              <a:off x="871368" y="3858604"/>
              <a:ext cx="3514104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Dog </a:t>
              </a:r>
              <a:r>
                <a:rPr 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implements Animal 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public void doSound()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 System.out.println(“Bark”);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public void run()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 ...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832127-1908-A3DA-6FC4-20FDAA589A92}"/>
                </a:ext>
              </a:extLst>
            </p:cNvPr>
            <p:cNvSpPr txBox="1"/>
            <p:nvPr/>
          </p:nvSpPr>
          <p:spPr>
            <a:xfrm>
              <a:off x="2807746" y="5554971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B110919-A3C0-CFF9-A67A-BFEC52DE3E0D}"/>
              </a:ext>
            </a:extLst>
          </p:cNvPr>
          <p:cNvGrpSpPr/>
          <p:nvPr/>
        </p:nvGrpSpPr>
        <p:grpSpPr>
          <a:xfrm>
            <a:off x="6843657" y="3677534"/>
            <a:ext cx="3084499" cy="2246769"/>
            <a:chOff x="6843657" y="3677534"/>
            <a:chExt cx="3084499" cy="224676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06E4B1-13E8-05C7-76BD-E7E0B16B81FD}"/>
                </a:ext>
              </a:extLst>
            </p:cNvPr>
            <p:cNvSpPr txBox="1"/>
            <p:nvPr/>
          </p:nvSpPr>
          <p:spPr>
            <a:xfrm>
              <a:off x="6843657" y="3677534"/>
              <a:ext cx="308449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Dog : </a:t>
              </a:r>
              <a:r>
                <a:rPr 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public Animal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public: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void doSound() </a:t>
              </a:r>
              <a:r>
                <a:rPr lang="en-US" sz="1400" b="1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 cout &lt;&lt; “Bark” &lt;&lt; endl;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}</a:t>
              </a:r>
            </a:p>
            <a:p>
              <a:b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void run() </a:t>
              </a:r>
              <a:r>
                <a:rPr lang="en-US" sz="1400" b="1">
                  <a:solidFill>
                    <a:schemeClr val="accent4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override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  ...</a:t>
              </a:r>
            </a:p>
            <a:p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057FB14-B45F-BE0A-4E5A-335D690CD5BC}"/>
                </a:ext>
              </a:extLst>
            </p:cNvPr>
            <p:cNvSpPr txBox="1"/>
            <p:nvPr/>
          </p:nvSpPr>
          <p:spPr>
            <a:xfrm>
              <a:off x="8792425" y="5370305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9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33B6F-F351-62EE-FECD-5E463A2C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2A2D1D-E8A6-90F6-74B6-5E5A6404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6F930-A742-3A1D-FBA9-54E0A825FD39}"/>
              </a:ext>
            </a:extLst>
          </p:cNvPr>
          <p:cNvSpPr txBox="1"/>
          <p:nvPr/>
        </p:nvSpPr>
        <p:spPr>
          <a:xfrm>
            <a:off x="527124" y="567907"/>
            <a:ext cx="30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Values vs. References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1D12E-1FB4-2BFB-EF65-B41B517C8FE8}"/>
              </a:ext>
            </a:extLst>
          </p:cNvPr>
          <p:cNvSpPr txBox="1"/>
          <p:nvPr/>
        </p:nvSpPr>
        <p:spPr>
          <a:xfrm>
            <a:off x="527123" y="1312432"/>
            <a:ext cx="98780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Apart from atomic types (int, double, ...), </a:t>
            </a:r>
            <a:r>
              <a:rPr lang="en-US" b="1"/>
              <a:t>by default everything in Java is handled as a reference</a:t>
            </a:r>
            <a:r>
              <a:rPr lang="en-US"/>
              <a:t>.</a:t>
            </a:r>
            <a:br>
              <a:rPr lang="en-US"/>
            </a:br>
            <a:r>
              <a:rPr lang="en-US"/>
              <a:t>When a parameter is passed to a function, the caller and the callee share the same instance.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98CA09-8033-CD9C-FD6F-0EFB0F13D8B7}"/>
              </a:ext>
            </a:extLst>
          </p:cNvPr>
          <p:cNvSpPr txBox="1"/>
          <p:nvPr/>
        </p:nvSpPr>
        <p:spPr>
          <a:xfrm>
            <a:off x="527123" y="2196666"/>
            <a:ext cx="7218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By default </a:t>
            </a:r>
            <a:r>
              <a:rPr lang="en-US" b="1"/>
              <a:t>everything in C++ is handled by value</a:t>
            </a:r>
            <a:r>
              <a:rPr lang="en-US"/>
              <a:t>, i.e. a copy is passed.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EF70FD-77CA-1966-13F8-34C38C7E7473}"/>
              </a:ext>
            </a:extLst>
          </p:cNvPr>
          <p:cNvGrpSpPr/>
          <p:nvPr/>
        </p:nvGrpSpPr>
        <p:grpSpPr>
          <a:xfrm>
            <a:off x="802686" y="2966106"/>
            <a:ext cx="4373313" cy="3323987"/>
            <a:chOff x="802686" y="2966106"/>
            <a:chExt cx="4373313" cy="3323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AEC99A-B207-B260-8C09-F45F6A137CF2}"/>
                </a:ext>
              </a:extLst>
            </p:cNvPr>
            <p:cNvSpPr txBox="1"/>
            <p:nvPr/>
          </p:nvSpPr>
          <p:spPr>
            <a:xfrm>
              <a:off x="802686" y="2966106"/>
              <a:ext cx="4373313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Foo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public int myValue = 0;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public whateverMethod(Foo myFoo)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myFoo.myValue = 1;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Foo localFoo = new Foo();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whateverClass.whateverMethod(localFoo);</a:t>
              </a:r>
            </a:p>
            <a:p>
              <a:r>
                <a:rPr 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==&gt; localFoo.myValue == 1 HERE! &lt;====</a:t>
              </a:r>
              <a:endParaRPr lang="en-US" sz="1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CCDE63-FE23-8500-1187-2704DF809151}"/>
                </a:ext>
              </a:extLst>
            </p:cNvPr>
            <p:cNvSpPr txBox="1"/>
            <p:nvPr/>
          </p:nvSpPr>
          <p:spPr>
            <a:xfrm>
              <a:off x="3151990" y="3669273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CF8C287-098D-2743-8BDE-F4C686FE8706}"/>
              </a:ext>
            </a:extLst>
          </p:cNvPr>
          <p:cNvGrpSpPr/>
          <p:nvPr/>
        </p:nvGrpSpPr>
        <p:grpSpPr>
          <a:xfrm>
            <a:off x="6828761" y="2783792"/>
            <a:ext cx="4373313" cy="3539430"/>
            <a:chOff x="6828761" y="2783792"/>
            <a:chExt cx="4373313" cy="35394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270335-A8C1-7450-3254-C04C81BBA064}"/>
                </a:ext>
              </a:extLst>
            </p:cNvPr>
            <p:cNvSpPr txBox="1"/>
            <p:nvPr/>
          </p:nvSpPr>
          <p:spPr>
            <a:xfrm>
              <a:off x="6828761" y="2783792"/>
              <a:ext cx="4373313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Foo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public: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int myValue = 0;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void whateverMethod(Foo myFoo)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myFoo.myValue = 1;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Foo localFoo;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whateverClass.whateverMethod(localFoo);</a:t>
              </a:r>
            </a:p>
            <a:p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==&gt; localFoo.myValue == 0 HERE! &lt;====</a:t>
              </a:r>
              <a:endParaRPr lang="en-US" sz="1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9FDEA5-A7B9-AD9F-8BE6-8797F77E1B06}"/>
                </a:ext>
              </a:extLst>
            </p:cNvPr>
            <p:cNvSpPr txBox="1"/>
            <p:nvPr/>
          </p:nvSpPr>
          <p:spPr>
            <a:xfrm>
              <a:off x="9351823" y="499378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7816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152B8-5A47-27FC-96F6-2B28D641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5C229-1039-42A4-3D49-B379EB37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B47C1-1721-8E8B-FCBA-564668E88B3B}"/>
              </a:ext>
            </a:extLst>
          </p:cNvPr>
          <p:cNvSpPr txBox="1"/>
          <p:nvPr/>
        </p:nvSpPr>
        <p:spPr>
          <a:xfrm>
            <a:off x="527123" y="591517"/>
            <a:ext cx="30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References – the real 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07AD13-06F3-7865-CF05-09AB037884F5}"/>
              </a:ext>
            </a:extLst>
          </p:cNvPr>
          <p:cNvSpPr txBox="1"/>
          <p:nvPr/>
        </p:nvSpPr>
        <p:spPr>
          <a:xfrm>
            <a:off x="527123" y="1312432"/>
            <a:ext cx="11452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Java makes implicit what C++ requires to be explicit, i.e. what Java does is to “copy a reference”, so, on developer’s</a:t>
            </a:r>
          </a:p>
          <a:p>
            <a:r>
              <a:rPr lang="en-US"/>
              <a:t>behalf, Java handles a copy of a reference to an instance.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FFD63-3391-A2A1-4AD7-D6EEBD11A212}"/>
              </a:ext>
            </a:extLst>
          </p:cNvPr>
          <p:cNvSpPr txBox="1"/>
          <p:nvPr/>
        </p:nvSpPr>
        <p:spPr>
          <a:xfrm>
            <a:off x="527123" y="2196666"/>
            <a:ext cx="611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 C++ this must be made explicit, using the </a:t>
            </a:r>
            <a:r>
              <a:rPr lang="en-US" b="1">
                <a:solidFill>
                  <a:srgbClr val="FF0000"/>
                </a:solidFill>
              </a:rPr>
              <a:t>*</a:t>
            </a:r>
            <a:r>
              <a:rPr lang="en-US"/>
              <a:t> or the </a:t>
            </a:r>
            <a:r>
              <a:rPr lang="en-US" b="1">
                <a:solidFill>
                  <a:srgbClr val="FF0000"/>
                </a:solidFill>
              </a:rPr>
              <a:t>&amp;</a:t>
            </a:r>
            <a:r>
              <a:rPr lang="en-US"/>
              <a:t> types.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F58B59-CD08-CB0F-2552-5A1CB077D991}"/>
              </a:ext>
            </a:extLst>
          </p:cNvPr>
          <p:cNvGrpSpPr/>
          <p:nvPr/>
        </p:nvGrpSpPr>
        <p:grpSpPr>
          <a:xfrm>
            <a:off x="802686" y="2966106"/>
            <a:ext cx="4373313" cy="3323987"/>
            <a:chOff x="802686" y="2966106"/>
            <a:chExt cx="4373313" cy="33239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BB921-97EB-E152-BC13-7FCD76CA4F26}"/>
                </a:ext>
              </a:extLst>
            </p:cNvPr>
            <p:cNvSpPr txBox="1"/>
            <p:nvPr/>
          </p:nvSpPr>
          <p:spPr>
            <a:xfrm>
              <a:off x="802686" y="2966106"/>
              <a:ext cx="4373313" cy="3323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Foo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public int myValue = 0;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public whateverMethod(Foo myFoo)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myFoo.myValue = 1;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Foo localFoo = new Foo();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whateverClass.whateverMethod(localFoo);</a:t>
              </a:r>
            </a:p>
            <a:p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==&gt; localFoo.myValue == 1 HERE! &lt;====</a:t>
              </a:r>
              <a:endParaRPr lang="en-US" sz="1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D5E2B2-AE55-F6B9-D002-ECB541EF404B}"/>
                </a:ext>
              </a:extLst>
            </p:cNvPr>
            <p:cNvSpPr txBox="1"/>
            <p:nvPr/>
          </p:nvSpPr>
          <p:spPr>
            <a:xfrm>
              <a:off x="3151990" y="3669273"/>
              <a:ext cx="612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1EB748-7579-B91A-56F3-7BADF07BA0B0}"/>
              </a:ext>
            </a:extLst>
          </p:cNvPr>
          <p:cNvGrpSpPr/>
          <p:nvPr/>
        </p:nvGrpSpPr>
        <p:grpSpPr>
          <a:xfrm>
            <a:off x="6828761" y="2783792"/>
            <a:ext cx="4373313" cy="3539430"/>
            <a:chOff x="6828761" y="2783792"/>
            <a:chExt cx="4373313" cy="353943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8CA789E-C96D-E8A9-74C5-A5B6C38F4854}"/>
                </a:ext>
              </a:extLst>
            </p:cNvPr>
            <p:cNvSpPr txBox="1"/>
            <p:nvPr/>
          </p:nvSpPr>
          <p:spPr>
            <a:xfrm>
              <a:off x="6828761" y="2783792"/>
              <a:ext cx="4373313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class Foo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public: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int myValue = 0;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void whateverMethod(Foo </a:t>
              </a:r>
              <a:r>
                <a:rPr lang="en-US" sz="1400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&amp;</a:t>
              </a:r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myFoo) {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  myFoo.myValue = 1;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....</a:t>
              </a:r>
            </a:p>
            <a:p>
              <a:endParaRPr lang="en-US" sz="140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Foo localFoo;</a:t>
              </a:r>
            </a:p>
            <a:p>
              <a:r>
                <a:rPr lang="en-US" sz="1400">
                  <a:latin typeface="Courier New" panose="02070309020205020404" pitchFamily="49" charset="0"/>
                  <a:cs typeface="Courier New" panose="02070309020205020404" pitchFamily="49" charset="0"/>
                </a:rPr>
                <a:t>whateverClass.whateverMethod(localFoo);</a:t>
              </a:r>
            </a:p>
            <a:p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sz="1400" b="1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itchFamily="2" charset="2"/>
                </a:rPr>
                <a:t>==&gt; localFoo.myValue == 1 HERE! &lt;====</a:t>
              </a:r>
              <a:endParaRPr lang="en-US" sz="1400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778F04-7257-00B2-8032-2679ABBFF33C}"/>
                </a:ext>
              </a:extLst>
            </p:cNvPr>
            <p:cNvSpPr txBox="1"/>
            <p:nvPr/>
          </p:nvSpPr>
          <p:spPr>
            <a:xfrm>
              <a:off x="9351823" y="4993787"/>
              <a:ext cx="591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C++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AB8AFC-6F1E-BE46-9BA2-4EF21FCA5DEC}"/>
              </a:ext>
            </a:extLst>
          </p:cNvPr>
          <p:cNvCxnSpPr/>
          <p:nvPr/>
        </p:nvCxnSpPr>
        <p:spPr>
          <a:xfrm flipH="1">
            <a:off x="9563548" y="3517751"/>
            <a:ext cx="494852" cy="79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3706A38-801C-9CE6-B968-53CD33658FED}"/>
              </a:ext>
            </a:extLst>
          </p:cNvPr>
          <p:cNvSpPr txBox="1"/>
          <p:nvPr/>
        </p:nvSpPr>
        <p:spPr>
          <a:xfrm>
            <a:off x="9126143" y="2373610"/>
            <a:ext cx="29597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We’re still passing by value,</a:t>
            </a:r>
            <a:br>
              <a:rPr lang="en-US" sz="1400" b="1"/>
            </a:br>
            <a:r>
              <a:rPr lang="en-US" sz="1400" b="1"/>
              <a:t>nothing has changed!</a:t>
            </a:r>
            <a:br>
              <a:rPr lang="en-US" sz="1400" b="1"/>
            </a:br>
            <a:br>
              <a:rPr lang="en-US" sz="1400"/>
            </a:br>
            <a:r>
              <a:rPr lang="en-US" sz="1400" b="1">
                <a:solidFill>
                  <a:schemeClr val="accent6"/>
                </a:solidFill>
              </a:rPr>
              <a:t>But we copy ... a reference</a:t>
            </a:r>
            <a:r>
              <a:rPr lang="en-US" sz="1400"/>
              <a:t>, exactly</a:t>
            </a:r>
          </a:p>
          <a:p>
            <a:r>
              <a:rPr lang="en-US" sz="1400"/>
              <a:t>like Java does!</a:t>
            </a:r>
          </a:p>
        </p:txBody>
      </p:sp>
    </p:spTree>
    <p:extLst>
      <p:ext uri="{BB962C8B-B14F-4D97-AF65-F5344CB8AC3E}">
        <p14:creationId xmlns:p14="http://schemas.microsoft.com/office/powerpoint/2010/main" val="208184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8FCC-A324-CA96-4108-99E41A410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7A5D73-FA59-C43F-C5C1-111956742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C++ reference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FD459-027B-2EA8-D438-4705848582E3}"/>
              </a:ext>
            </a:extLst>
          </p:cNvPr>
          <p:cNvSpPr txBox="1"/>
          <p:nvPr/>
        </p:nvSpPr>
        <p:spPr>
          <a:xfrm>
            <a:off x="527123" y="591517"/>
            <a:ext cx="30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Difference between </a:t>
            </a:r>
            <a:r>
              <a:rPr lang="en-US" b="1">
                <a:solidFill>
                  <a:srgbClr val="FF0000"/>
                </a:solidFill>
              </a:rPr>
              <a:t>*</a:t>
            </a:r>
            <a:r>
              <a:rPr lang="en-US"/>
              <a:t> and </a:t>
            </a:r>
            <a:r>
              <a:rPr lang="en-US" b="1">
                <a:solidFill>
                  <a:schemeClr val="accent6"/>
                </a:solidFill>
              </a:rPr>
              <a:t>&amp;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B87B2F-BF48-A405-9AA5-8DA22EA8F2F1}"/>
              </a:ext>
            </a:extLst>
          </p:cNvPr>
          <p:cNvSpPr txBox="1"/>
          <p:nvPr/>
        </p:nvSpPr>
        <p:spPr>
          <a:xfrm>
            <a:off x="527123" y="1430767"/>
            <a:ext cx="1028679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Given a type T, </a:t>
            </a:r>
          </a:p>
          <a:p>
            <a:endParaRPr lang="en-US"/>
          </a:p>
          <a:p>
            <a:r>
              <a:rPr lang="en-US" b="1">
                <a:solidFill>
                  <a:srgbClr val="FF0000"/>
                </a:solidFill>
              </a:rPr>
              <a:t>T* </a:t>
            </a:r>
            <a:r>
              <a:rPr lang="en-US"/>
              <a:t>=&gt; holds a memory address, whose location contains the instance of T (pointer)</a:t>
            </a:r>
          </a:p>
          <a:p>
            <a:endParaRPr lang="en-US"/>
          </a:p>
          <a:p>
            <a:r>
              <a:rPr lang="en-US" b="1">
                <a:solidFill>
                  <a:schemeClr val="accent6"/>
                </a:solidFill>
              </a:rPr>
              <a:t>T&amp; </a:t>
            </a:r>
            <a:r>
              <a:rPr lang="en-US"/>
              <a:t>=&gt; holds an alias to the instance of T =&gt; this is the closest equivalence of the Java reference concept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7D9FF-6E67-25CE-B183-8774A3B7B4E0}"/>
              </a:ext>
            </a:extLst>
          </p:cNvPr>
          <p:cNvSpPr txBox="1"/>
          <p:nvPr/>
        </p:nvSpPr>
        <p:spPr>
          <a:xfrm>
            <a:off x="527123" y="3127162"/>
            <a:ext cx="34932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class Foo {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....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 localFoo;</a:t>
            </a:r>
          </a:p>
          <a:p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Foo*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ptrFoo = </a:t>
            </a:r>
            <a:r>
              <a:rPr lang="en-US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localFoo;</a:t>
            </a:r>
          </a:p>
          <a:p>
            <a:r>
              <a:rPr lang="en-US" b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Foo&amp;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refFoo = localFoo;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Foo* badFoo = 0xFFFFFF;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55226C-21C9-1089-25B4-97930CC61C72}"/>
              </a:ext>
            </a:extLst>
          </p:cNvPr>
          <p:cNvSpPr/>
          <p:nvPr/>
        </p:nvSpPr>
        <p:spPr>
          <a:xfrm>
            <a:off x="5282005" y="3216536"/>
            <a:ext cx="6217920" cy="30013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r"/>
            <a:r>
              <a:rPr lang="en-US">
                <a:solidFill>
                  <a:schemeClr val="tx1"/>
                </a:solidFill>
              </a:rPr>
              <a:t>Memory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C46C74-B6B2-CFC4-A49D-C580B633D08C}"/>
              </a:ext>
            </a:extLst>
          </p:cNvPr>
          <p:cNvGrpSpPr/>
          <p:nvPr/>
        </p:nvGrpSpPr>
        <p:grpSpPr>
          <a:xfrm>
            <a:off x="8955464" y="3378013"/>
            <a:ext cx="1979627" cy="1787875"/>
            <a:chOff x="8955464" y="3378013"/>
            <a:chExt cx="1979627" cy="178787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2B0649-6CEA-B367-7A3A-8A40A7BA0EA2}"/>
                </a:ext>
              </a:extLst>
            </p:cNvPr>
            <p:cNvSpPr/>
            <p:nvPr/>
          </p:nvSpPr>
          <p:spPr>
            <a:xfrm>
              <a:off x="9040304" y="3629319"/>
              <a:ext cx="1894787" cy="153656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>
                  <a:solidFill>
                    <a:schemeClr val="tx1"/>
                  </a:solidFill>
                </a:rPr>
                <a:t>localFoo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5A578-3FD1-D8C6-FD81-4D498B01B323}"/>
                </a:ext>
              </a:extLst>
            </p:cNvPr>
            <p:cNvSpPr txBox="1"/>
            <p:nvPr/>
          </p:nvSpPr>
          <p:spPr>
            <a:xfrm>
              <a:off x="8955464" y="3378013"/>
              <a:ext cx="8338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0x5F3B02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7DA4760-2795-F9D3-A8F1-4AC6067A10CD}"/>
              </a:ext>
            </a:extLst>
          </p:cNvPr>
          <p:cNvSpPr/>
          <p:nvPr/>
        </p:nvSpPr>
        <p:spPr>
          <a:xfrm>
            <a:off x="5759777" y="3930978"/>
            <a:ext cx="1216057" cy="6881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0x5F3B02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ptrFoo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5D0C39B-C130-0F50-A069-BC9E2263BA1F}"/>
              </a:ext>
            </a:extLst>
          </p:cNvPr>
          <p:cNvCxnSpPr>
            <a:cxnSpLocks/>
          </p:cNvCxnSpPr>
          <p:nvPr/>
        </p:nvCxnSpPr>
        <p:spPr>
          <a:xfrm>
            <a:off x="7051249" y="4119513"/>
            <a:ext cx="190421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62D03C2-F29C-2623-A4BD-ECD1248DDE33}"/>
              </a:ext>
            </a:extLst>
          </p:cNvPr>
          <p:cNvSpPr/>
          <p:nvPr/>
        </p:nvSpPr>
        <p:spPr>
          <a:xfrm>
            <a:off x="5759777" y="5184741"/>
            <a:ext cx="1216057" cy="6881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bg2">
                    <a:lumMod val="90000"/>
                  </a:schemeClr>
                </a:solidFill>
              </a:rPr>
              <a:t>0x5F3B02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refFoo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C5A360-2EF7-A762-7BB3-74EA72910A13}"/>
              </a:ext>
            </a:extLst>
          </p:cNvPr>
          <p:cNvCxnSpPr/>
          <p:nvPr/>
        </p:nvCxnSpPr>
        <p:spPr>
          <a:xfrm flipV="1">
            <a:off x="7136091" y="4860161"/>
            <a:ext cx="1725105" cy="668658"/>
          </a:xfrm>
          <a:prstGeom prst="line">
            <a:avLst/>
          </a:prstGeom>
          <a:ln w="25400">
            <a:solidFill>
              <a:schemeClr val="accent6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07E702-AF23-DCDD-DC57-37EA9EC83E2C}"/>
              </a:ext>
            </a:extLst>
          </p:cNvPr>
          <p:cNvSpPr txBox="1"/>
          <p:nvPr/>
        </p:nvSpPr>
        <p:spPr>
          <a:xfrm>
            <a:off x="7041820" y="3826793"/>
            <a:ext cx="2057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Pointers can point anywhere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465BA02-B02E-74DB-9C8B-B3743584D9FC}"/>
              </a:ext>
            </a:extLst>
          </p:cNvPr>
          <p:cNvSpPr txBox="1"/>
          <p:nvPr/>
        </p:nvSpPr>
        <p:spPr>
          <a:xfrm rot="20373870">
            <a:off x="6898195" y="4899238"/>
            <a:ext cx="2251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References are tightly bounded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4A530C-E83F-236E-0BBB-A4587FF28AC8}"/>
              </a:ext>
            </a:extLst>
          </p:cNvPr>
          <p:cNvSpPr/>
          <p:nvPr/>
        </p:nvSpPr>
        <p:spPr>
          <a:xfrm>
            <a:off x="8996673" y="5347826"/>
            <a:ext cx="1216057" cy="6881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>
                <a:solidFill>
                  <a:schemeClr val="tx1"/>
                </a:solidFill>
              </a:rPr>
              <a:t>0xFFFFFF</a:t>
            </a:r>
            <a:br>
              <a:rPr lang="en-US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badFoo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46DA3DD-09D5-1D7E-0A4B-5EA717BE281C}"/>
              </a:ext>
            </a:extLst>
          </p:cNvPr>
          <p:cNvCxnSpPr>
            <a:cxnSpLocks/>
          </p:cNvCxnSpPr>
          <p:nvPr/>
        </p:nvCxnSpPr>
        <p:spPr>
          <a:xfrm>
            <a:off x="10287785" y="5657653"/>
            <a:ext cx="5261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C0CC3B1-2719-3EAD-4479-29D569635528}"/>
              </a:ext>
            </a:extLst>
          </p:cNvPr>
          <p:cNvSpPr txBox="1"/>
          <p:nvPr/>
        </p:nvSpPr>
        <p:spPr>
          <a:xfrm>
            <a:off x="10765579" y="54729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52847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786</Words>
  <Application>Microsoft Macintosh PowerPoint</Application>
  <PresentationFormat>Widescreen</PresentationFormat>
  <Paragraphs>146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Office Theme</vt:lpstr>
      <vt:lpstr>C++ quick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1</cp:revision>
  <dcterms:created xsi:type="dcterms:W3CDTF">2025-10-03T10:09:03Z</dcterms:created>
  <dcterms:modified xsi:type="dcterms:W3CDTF">2025-10-03T11:01:37Z</dcterms:modified>
</cp:coreProperties>
</file>