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56" r:id="rId2"/>
    <p:sldId id="269" r:id="rId3"/>
    <p:sldId id="273" r:id="rId4"/>
    <p:sldId id="265" r:id="rId5"/>
    <p:sldId id="291" r:id="rId6"/>
    <p:sldId id="292" r:id="rId7"/>
    <p:sldId id="276" r:id="rId8"/>
    <p:sldId id="288" r:id="rId9"/>
    <p:sldId id="293" r:id="rId10"/>
    <p:sldId id="294" r:id="rId11"/>
    <p:sldId id="295" r:id="rId12"/>
    <p:sldId id="296" r:id="rId13"/>
    <p:sldId id="282" r:id="rId14"/>
    <p:sldId id="283" r:id="rId15"/>
    <p:sldId id="297" r:id="rId16"/>
    <p:sldId id="298" r:id="rId17"/>
    <p:sldId id="289" r:id="rId18"/>
    <p:sldId id="290" r:id="rId19"/>
    <p:sldId id="284" r:id="rId20"/>
    <p:sldId id="285" r:id="rId21"/>
    <p:sldId id="299" r:id="rId22"/>
    <p:sldId id="300" r:id="rId23"/>
    <p:sldId id="301" r:id="rId24"/>
    <p:sldId id="286" r:id="rId25"/>
    <p:sldId id="28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B3E8C50-9F58-5237-7C41-C721E3BAA428}" name="Di Monaco, Antonio" initials="AD" userId="S::antonio.di.monaco@sap.com::719b72b0-0350-4d19-9a7f-748728a101c7"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266"/>
    <p:restoredTop sz="94608"/>
  </p:normalViewPr>
  <p:slideViewPr>
    <p:cSldViewPr snapToGrid="0">
      <p:cViewPr varScale="1">
        <p:scale>
          <a:sx n="135" d="100"/>
          <a:sy n="135" d="100"/>
        </p:scale>
        <p:origin x="2152" y="17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38100" cy="381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85BD452-70C7-7D43-DE79-395EC2D5AAB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Advanced Software Engineering - 1</a:t>
            </a:r>
          </a:p>
        </p:txBody>
      </p:sp>
      <p:sp>
        <p:nvSpPr>
          <p:cNvPr id="3" name="Date Placeholder 2">
            <a:extLst>
              <a:ext uri="{FF2B5EF4-FFF2-40B4-BE49-F238E27FC236}">
                <a16:creationId xmlns:a16="http://schemas.microsoft.com/office/drawing/2014/main" id="{A477222D-C06B-5CD4-B200-730FB65A8EB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042657-6240-B14B-9F48-F865CB79AC7C}" type="datetimeFigureOut">
              <a:rPr lang="en-US" smtClean="0"/>
              <a:t>10/29/25</a:t>
            </a:fld>
            <a:endParaRPr lang="en-US"/>
          </a:p>
        </p:txBody>
      </p:sp>
      <p:sp>
        <p:nvSpPr>
          <p:cNvPr id="4" name="Footer Placeholder 3">
            <a:extLst>
              <a:ext uri="{FF2B5EF4-FFF2-40B4-BE49-F238E27FC236}">
                <a16:creationId xmlns:a16="http://schemas.microsoft.com/office/drawing/2014/main" id="{3CA16D15-E1AC-47B8-BF91-C30978D1B07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Design Patterns - Creational</a:t>
            </a:r>
          </a:p>
        </p:txBody>
      </p:sp>
      <p:sp>
        <p:nvSpPr>
          <p:cNvPr id="5" name="Slide Number Placeholder 4">
            <a:extLst>
              <a:ext uri="{FF2B5EF4-FFF2-40B4-BE49-F238E27FC236}">
                <a16:creationId xmlns:a16="http://schemas.microsoft.com/office/drawing/2014/main" id="{5C6759E4-6272-9520-00E8-FE3F63A8D3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55DFA7A-FF33-C64E-B529-8BCC138EFE3F}" type="slidenum">
              <a:rPr lang="en-US" smtClean="0"/>
              <a:t>‹#›</a:t>
            </a:fld>
            <a:endParaRPr lang="en-US"/>
          </a:p>
        </p:txBody>
      </p:sp>
    </p:spTree>
    <p:extLst>
      <p:ext uri="{BB962C8B-B14F-4D97-AF65-F5344CB8AC3E}">
        <p14:creationId xmlns:p14="http://schemas.microsoft.com/office/powerpoint/2010/main" val="1313013491"/>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Advanced Software Engineering - 1</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E6B121A-761B-2742-9D61-65348EACD743}" type="datetimeFigureOut">
              <a:rPr lang="en-US" smtClean="0"/>
              <a:t>10/29/25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Design Patterns - Creational</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5659E5-EFBC-DB40-B048-B7FD703FB73F}" type="slidenum">
              <a:rPr lang="en-US" smtClean="0"/>
              <a:t>‹#›</a:t>
            </a:fld>
            <a:endParaRPr lang="en-US"/>
          </a:p>
        </p:txBody>
      </p:sp>
    </p:spTree>
    <p:extLst>
      <p:ext uri="{BB962C8B-B14F-4D97-AF65-F5344CB8AC3E}">
        <p14:creationId xmlns:p14="http://schemas.microsoft.com/office/powerpoint/2010/main" val="426716450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75182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85011D-B97C-B989-0184-8A86BA7B8D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A134B9-B61F-DD7C-01F9-0CEBC886CD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1D5B9F-4C28-635F-D8EB-E9448A8FE6B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77171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4602C9-EC44-C419-4CA5-AFE5442DA4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3EB619-8179-F25B-1BDC-0D7AA832F7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718EE4-3ED3-A26F-F3EA-E3B6328C4AA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005147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751827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C120B3-D766-91CB-2C10-75726A7F17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1869E9-D1EB-8332-2C1B-855981919E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D8F8FA-B755-EAD2-33BD-1C728087CBD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57934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E4499-F2CB-487D-9F59-21EE3258C6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A885A3-9A73-9106-6347-68C4F7ED24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C945BE-A95D-EE0C-C233-9C81E879C90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91024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093CE8-D5BE-8991-D0C8-7AA3D79B56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F678D9-6CD0-131F-A848-234E7F723E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B545C0-3E29-ABB9-9E0D-D0796EA4EB7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76304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8E8E5-E45E-21F0-90DF-E3939FB78B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D2ECB1-369A-9620-370B-0F86957A00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2FBCAA-DD22-00F4-124F-8FE211889E1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595371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56F6D3-4AB2-7003-D9B0-F0D7779779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680C5E-DA71-D6B5-4745-71232FFA2C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EAA488-C003-28A4-0CF5-80129E945A2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42910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362CC-4BCC-5FC0-5AA0-1851F971DC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BBC765-D04E-A2C8-4582-ECDD191138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63335F-A68B-9181-EB47-BD867431A57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95497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633C7-FC2E-CC2B-DA79-DE26748E92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C5A7AB-4581-3471-E5BA-D3724945B5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7B72D4-9E8A-5B4C-C005-EEE519DE539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16929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85011D-B97C-B989-0184-8A86BA7B8D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A134B9-B61F-DD7C-01F9-0CEBC886CD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1D5B9F-4C28-635F-D8EB-E9448A8FE6B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771712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9C6D0-5512-F16D-A0CB-B72D25DE26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3212CC4-D335-C33A-9B0A-689A95B730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40D5E48-8338-AC1F-6E5F-D8999FEBFB4E}"/>
              </a:ext>
            </a:extLst>
          </p:cNvPr>
          <p:cNvSpPr>
            <a:spLocks noGrp="1"/>
          </p:cNvSpPr>
          <p:nvPr>
            <p:ph type="dt" sz="half" idx="10"/>
          </p:nvPr>
        </p:nvSpPr>
        <p:spPr/>
        <p:txBody>
          <a:bodyPr/>
          <a:lstStyle/>
          <a:p>
            <a:fld id="{9BD34D52-BB7C-854D-9DDA-219ECD962971}" type="datetime1">
              <a:t>10/29/25</a:t>
            </a:fld>
            <a:endParaRPr lang="en-US"/>
          </a:p>
        </p:txBody>
      </p:sp>
      <p:sp>
        <p:nvSpPr>
          <p:cNvPr id="5" name="Footer Placeholder 4">
            <a:extLst>
              <a:ext uri="{FF2B5EF4-FFF2-40B4-BE49-F238E27FC236}">
                <a16:creationId xmlns:a16="http://schemas.microsoft.com/office/drawing/2014/main" id="{9BBF1100-D604-5C2D-7C49-74A286EA2626}"/>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421938D9-1B5A-E778-95C0-AF4682C3CC84}"/>
              </a:ext>
            </a:extLst>
          </p:cNvPr>
          <p:cNvSpPr>
            <a:spLocks noGrp="1"/>
          </p:cNvSpPr>
          <p:nvPr>
            <p:ph type="sldNum" sz="quarter" idx="12"/>
          </p:nvPr>
        </p:nvSpPr>
        <p:spPr/>
        <p:txBody>
          <a:bodyPr/>
          <a:lstStyle/>
          <a:p>
            <a:fld id="{23D81C8F-CB39-4E4D-98E4-8C3FEDF75126}" type="slidenum">
              <a:rPr lang="en-US" smtClean="0"/>
              <a:t>‹#›</a:t>
            </a:fld>
            <a:endParaRPr lang="en-US"/>
          </a:p>
        </p:txBody>
      </p:sp>
    </p:spTree>
    <p:extLst>
      <p:ext uri="{BB962C8B-B14F-4D97-AF65-F5344CB8AC3E}">
        <p14:creationId xmlns:p14="http://schemas.microsoft.com/office/powerpoint/2010/main" val="3738352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7E8EE-477E-ECFB-0E65-CD52E05BF6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19C616-6082-E08E-4642-B87DE66B81D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B289D1-5083-F77D-B918-E888FE2BD229}"/>
              </a:ext>
            </a:extLst>
          </p:cNvPr>
          <p:cNvSpPr>
            <a:spLocks noGrp="1"/>
          </p:cNvSpPr>
          <p:nvPr>
            <p:ph type="dt" sz="half" idx="10"/>
          </p:nvPr>
        </p:nvSpPr>
        <p:spPr/>
        <p:txBody>
          <a:bodyPr/>
          <a:lstStyle/>
          <a:p>
            <a:fld id="{2C93C82A-D64A-BB47-AD23-7FDE1167F9F4}" type="datetime1">
              <a:t>10/29/25</a:t>
            </a:fld>
            <a:endParaRPr lang="en-US"/>
          </a:p>
        </p:txBody>
      </p:sp>
      <p:sp>
        <p:nvSpPr>
          <p:cNvPr id="5" name="Footer Placeholder 4">
            <a:extLst>
              <a:ext uri="{FF2B5EF4-FFF2-40B4-BE49-F238E27FC236}">
                <a16:creationId xmlns:a16="http://schemas.microsoft.com/office/drawing/2014/main" id="{13B9B412-8604-155E-9048-BCEAA5F805C6}"/>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68DB81FC-B75F-EB66-0310-834FD5ED80AD}"/>
              </a:ext>
            </a:extLst>
          </p:cNvPr>
          <p:cNvSpPr>
            <a:spLocks noGrp="1"/>
          </p:cNvSpPr>
          <p:nvPr>
            <p:ph type="sldNum" sz="quarter" idx="12"/>
          </p:nvPr>
        </p:nvSpPr>
        <p:spPr/>
        <p:txBody>
          <a:bodyPr/>
          <a:lstStyle/>
          <a:p>
            <a:fld id="{23D81C8F-CB39-4E4D-98E4-8C3FEDF75126}" type="slidenum">
              <a:rPr lang="en-US" smtClean="0"/>
              <a:t>‹#›</a:t>
            </a:fld>
            <a:endParaRPr lang="en-US"/>
          </a:p>
        </p:txBody>
      </p:sp>
    </p:spTree>
    <p:extLst>
      <p:ext uri="{BB962C8B-B14F-4D97-AF65-F5344CB8AC3E}">
        <p14:creationId xmlns:p14="http://schemas.microsoft.com/office/powerpoint/2010/main" val="386673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4BFC86-9762-DFC3-7CD6-D3F9D73D9F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9A56E57-9E5C-69B9-F8AE-49A68E29D5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BED425-82B9-9E5C-85DE-50375387C2C0}"/>
              </a:ext>
            </a:extLst>
          </p:cNvPr>
          <p:cNvSpPr>
            <a:spLocks noGrp="1"/>
          </p:cNvSpPr>
          <p:nvPr>
            <p:ph type="dt" sz="half" idx="10"/>
          </p:nvPr>
        </p:nvSpPr>
        <p:spPr/>
        <p:txBody>
          <a:bodyPr/>
          <a:lstStyle/>
          <a:p>
            <a:fld id="{A64E5B65-54AD-4049-AA67-F2EC50F175FC}" type="datetime1">
              <a:t>10/29/25</a:t>
            </a:fld>
            <a:endParaRPr lang="en-US"/>
          </a:p>
        </p:txBody>
      </p:sp>
      <p:sp>
        <p:nvSpPr>
          <p:cNvPr id="5" name="Footer Placeholder 4">
            <a:extLst>
              <a:ext uri="{FF2B5EF4-FFF2-40B4-BE49-F238E27FC236}">
                <a16:creationId xmlns:a16="http://schemas.microsoft.com/office/drawing/2014/main" id="{C63633BA-4ED4-16BD-862C-CA2CC2E39481}"/>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111C00BD-6373-F5B3-CF96-94569E933ADC}"/>
              </a:ext>
            </a:extLst>
          </p:cNvPr>
          <p:cNvSpPr>
            <a:spLocks noGrp="1"/>
          </p:cNvSpPr>
          <p:nvPr>
            <p:ph type="sldNum" sz="quarter" idx="12"/>
          </p:nvPr>
        </p:nvSpPr>
        <p:spPr/>
        <p:txBody>
          <a:bodyPr/>
          <a:lstStyle/>
          <a:p>
            <a:fld id="{23D81C8F-CB39-4E4D-98E4-8C3FEDF75126}" type="slidenum">
              <a:rPr lang="en-US" smtClean="0"/>
              <a:t>‹#›</a:t>
            </a:fld>
            <a:endParaRPr lang="en-US"/>
          </a:p>
        </p:txBody>
      </p:sp>
    </p:spTree>
    <p:extLst>
      <p:ext uri="{BB962C8B-B14F-4D97-AF65-F5344CB8AC3E}">
        <p14:creationId xmlns:p14="http://schemas.microsoft.com/office/powerpoint/2010/main" val="678702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AA693-A74F-F8E3-AD6A-0332BA4B83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E7BD10-0BF7-1F3F-59C4-F701A75502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DC3507-7FCB-4052-7D4E-E0E661B88481}"/>
              </a:ext>
            </a:extLst>
          </p:cNvPr>
          <p:cNvSpPr>
            <a:spLocks noGrp="1"/>
          </p:cNvSpPr>
          <p:nvPr>
            <p:ph type="dt" sz="half" idx="10"/>
          </p:nvPr>
        </p:nvSpPr>
        <p:spPr/>
        <p:txBody>
          <a:bodyPr/>
          <a:lstStyle/>
          <a:p>
            <a:fld id="{7FA6C751-7D74-8246-AAFC-FC27C7D08394}" type="datetime1">
              <a:t>10/29/25</a:t>
            </a:fld>
            <a:endParaRPr lang="en-US"/>
          </a:p>
        </p:txBody>
      </p:sp>
      <p:sp>
        <p:nvSpPr>
          <p:cNvPr id="5" name="Footer Placeholder 4">
            <a:extLst>
              <a:ext uri="{FF2B5EF4-FFF2-40B4-BE49-F238E27FC236}">
                <a16:creationId xmlns:a16="http://schemas.microsoft.com/office/drawing/2014/main" id="{9F4CF9F4-E7EF-D596-F08B-70C65EFF8AE8}"/>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1AE1335D-13AC-DE52-4FB3-F21D0F4A3635}"/>
              </a:ext>
            </a:extLst>
          </p:cNvPr>
          <p:cNvSpPr>
            <a:spLocks noGrp="1"/>
          </p:cNvSpPr>
          <p:nvPr>
            <p:ph type="sldNum" sz="quarter" idx="12"/>
          </p:nvPr>
        </p:nvSpPr>
        <p:spPr/>
        <p:txBody>
          <a:bodyPr/>
          <a:lstStyle/>
          <a:p>
            <a:fld id="{23D81C8F-CB39-4E4D-98E4-8C3FEDF75126}" type="slidenum">
              <a:rPr lang="en-US" smtClean="0"/>
              <a:t>‹#›</a:t>
            </a:fld>
            <a:endParaRPr lang="en-US"/>
          </a:p>
        </p:txBody>
      </p:sp>
    </p:spTree>
    <p:extLst>
      <p:ext uri="{BB962C8B-B14F-4D97-AF65-F5344CB8AC3E}">
        <p14:creationId xmlns:p14="http://schemas.microsoft.com/office/powerpoint/2010/main" val="945025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6974-425E-2DAD-9A21-BA0796179F9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9801BC8-2575-E2E6-B061-F7EE5B50CD7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E7BA54-9635-D484-B680-4616CD98E753}"/>
              </a:ext>
            </a:extLst>
          </p:cNvPr>
          <p:cNvSpPr>
            <a:spLocks noGrp="1"/>
          </p:cNvSpPr>
          <p:nvPr>
            <p:ph type="dt" sz="half" idx="10"/>
          </p:nvPr>
        </p:nvSpPr>
        <p:spPr/>
        <p:txBody>
          <a:bodyPr/>
          <a:lstStyle/>
          <a:p>
            <a:fld id="{54490DBE-5324-584D-AECD-4D4878479924}" type="datetime1">
              <a:t>10/29/25</a:t>
            </a:fld>
            <a:endParaRPr lang="en-US"/>
          </a:p>
        </p:txBody>
      </p:sp>
      <p:sp>
        <p:nvSpPr>
          <p:cNvPr id="5" name="Footer Placeholder 4">
            <a:extLst>
              <a:ext uri="{FF2B5EF4-FFF2-40B4-BE49-F238E27FC236}">
                <a16:creationId xmlns:a16="http://schemas.microsoft.com/office/drawing/2014/main" id="{275CA804-2107-34D8-E78B-2A7FFFB91E2A}"/>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C048FD9B-7CDC-60DE-0DC1-06904DCB437F}"/>
              </a:ext>
            </a:extLst>
          </p:cNvPr>
          <p:cNvSpPr>
            <a:spLocks noGrp="1"/>
          </p:cNvSpPr>
          <p:nvPr>
            <p:ph type="sldNum" sz="quarter" idx="12"/>
          </p:nvPr>
        </p:nvSpPr>
        <p:spPr/>
        <p:txBody>
          <a:bodyPr/>
          <a:lstStyle/>
          <a:p>
            <a:fld id="{23D81C8F-CB39-4E4D-98E4-8C3FEDF75126}" type="slidenum">
              <a:rPr lang="en-US" smtClean="0"/>
              <a:t>‹#›</a:t>
            </a:fld>
            <a:endParaRPr lang="en-US"/>
          </a:p>
        </p:txBody>
      </p:sp>
    </p:spTree>
    <p:extLst>
      <p:ext uri="{BB962C8B-B14F-4D97-AF65-F5344CB8AC3E}">
        <p14:creationId xmlns:p14="http://schemas.microsoft.com/office/powerpoint/2010/main" val="1473590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6372E-B1A4-D336-D790-D89C1E7913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A17E8D-C5B1-602E-EAC6-EB6FA3EE17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8AB62D6-18E8-14F8-E378-8E10073C875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2B366E2-2C5F-9236-3F60-A87A6B3495EF}"/>
              </a:ext>
            </a:extLst>
          </p:cNvPr>
          <p:cNvSpPr>
            <a:spLocks noGrp="1"/>
          </p:cNvSpPr>
          <p:nvPr>
            <p:ph type="dt" sz="half" idx="10"/>
          </p:nvPr>
        </p:nvSpPr>
        <p:spPr/>
        <p:txBody>
          <a:bodyPr/>
          <a:lstStyle/>
          <a:p>
            <a:fld id="{A1C7998A-C6AB-E847-BCE7-2CE4822460A0}" type="datetime1">
              <a:t>10/29/25</a:t>
            </a:fld>
            <a:endParaRPr lang="en-US"/>
          </a:p>
        </p:txBody>
      </p:sp>
      <p:sp>
        <p:nvSpPr>
          <p:cNvPr id="6" name="Footer Placeholder 5">
            <a:extLst>
              <a:ext uri="{FF2B5EF4-FFF2-40B4-BE49-F238E27FC236}">
                <a16:creationId xmlns:a16="http://schemas.microsoft.com/office/drawing/2014/main" id="{66A63519-F2FC-412C-3914-030E96B37E27}"/>
              </a:ext>
            </a:extLst>
          </p:cNvPr>
          <p:cNvSpPr>
            <a:spLocks noGrp="1"/>
          </p:cNvSpPr>
          <p:nvPr>
            <p:ph type="ftr" sz="quarter" idx="11"/>
          </p:nvPr>
        </p:nvSpPr>
        <p:spPr/>
        <p:txBody>
          <a:bodyPr/>
          <a:lstStyle/>
          <a:p>
            <a:r>
              <a:rPr lang="en-US"/>
              <a:t>ASE - Design Patterns - Behavioral</a:t>
            </a:r>
          </a:p>
        </p:txBody>
      </p:sp>
      <p:sp>
        <p:nvSpPr>
          <p:cNvPr id="7" name="Slide Number Placeholder 6">
            <a:extLst>
              <a:ext uri="{FF2B5EF4-FFF2-40B4-BE49-F238E27FC236}">
                <a16:creationId xmlns:a16="http://schemas.microsoft.com/office/drawing/2014/main" id="{2E3F7ABC-C7BA-0E16-8652-D4FB52E886D7}"/>
              </a:ext>
            </a:extLst>
          </p:cNvPr>
          <p:cNvSpPr>
            <a:spLocks noGrp="1"/>
          </p:cNvSpPr>
          <p:nvPr>
            <p:ph type="sldNum" sz="quarter" idx="12"/>
          </p:nvPr>
        </p:nvSpPr>
        <p:spPr/>
        <p:txBody>
          <a:bodyPr/>
          <a:lstStyle/>
          <a:p>
            <a:fld id="{23D81C8F-CB39-4E4D-98E4-8C3FEDF75126}" type="slidenum">
              <a:rPr lang="en-US" smtClean="0"/>
              <a:t>‹#›</a:t>
            </a:fld>
            <a:endParaRPr lang="en-US"/>
          </a:p>
        </p:txBody>
      </p:sp>
    </p:spTree>
    <p:extLst>
      <p:ext uri="{BB962C8B-B14F-4D97-AF65-F5344CB8AC3E}">
        <p14:creationId xmlns:p14="http://schemas.microsoft.com/office/powerpoint/2010/main" val="1235221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A9EAA-6C94-CE7A-96FB-FF6B2F1807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0842EFD-CF2B-1D2E-7819-E2EBC8E190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64380BC-743C-1D56-4519-FAAC1140ED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E74647-A3CD-CD27-25B6-C1CB380354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BD464C-F134-5223-06A8-93C17D00FB5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A3B48B-CF79-443F-E609-240A9AD958CD}"/>
              </a:ext>
            </a:extLst>
          </p:cNvPr>
          <p:cNvSpPr>
            <a:spLocks noGrp="1"/>
          </p:cNvSpPr>
          <p:nvPr>
            <p:ph type="dt" sz="half" idx="10"/>
          </p:nvPr>
        </p:nvSpPr>
        <p:spPr/>
        <p:txBody>
          <a:bodyPr/>
          <a:lstStyle/>
          <a:p>
            <a:fld id="{1A029828-DE3C-6344-9A6C-28FC03A641AE}" type="datetime1">
              <a:t>10/29/25</a:t>
            </a:fld>
            <a:endParaRPr lang="en-US"/>
          </a:p>
        </p:txBody>
      </p:sp>
      <p:sp>
        <p:nvSpPr>
          <p:cNvPr id="8" name="Footer Placeholder 7">
            <a:extLst>
              <a:ext uri="{FF2B5EF4-FFF2-40B4-BE49-F238E27FC236}">
                <a16:creationId xmlns:a16="http://schemas.microsoft.com/office/drawing/2014/main" id="{21D2D30F-6B06-D928-93A9-7BFCC033B752}"/>
              </a:ext>
            </a:extLst>
          </p:cNvPr>
          <p:cNvSpPr>
            <a:spLocks noGrp="1"/>
          </p:cNvSpPr>
          <p:nvPr>
            <p:ph type="ftr" sz="quarter" idx="11"/>
          </p:nvPr>
        </p:nvSpPr>
        <p:spPr/>
        <p:txBody>
          <a:bodyPr/>
          <a:lstStyle/>
          <a:p>
            <a:r>
              <a:rPr lang="en-US"/>
              <a:t>ASE - Design Patterns - Behavioral</a:t>
            </a:r>
          </a:p>
        </p:txBody>
      </p:sp>
      <p:sp>
        <p:nvSpPr>
          <p:cNvPr id="9" name="Slide Number Placeholder 8">
            <a:extLst>
              <a:ext uri="{FF2B5EF4-FFF2-40B4-BE49-F238E27FC236}">
                <a16:creationId xmlns:a16="http://schemas.microsoft.com/office/drawing/2014/main" id="{A55A9A56-6E9F-7FCB-C081-AB1C0B13D6A4}"/>
              </a:ext>
            </a:extLst>
          </p:cNvPr>
          <p:cNvSpPr>
            <a:spLocks noGrp="1"/>
          </p:cNvSpPr>
          <p:nvPr>
            <p:ph type="sldNum" sz="quarter" idx="12"/>
          </p:nvPr>
        </p:nvSpPr>
        <p:spPr/>
        <p:txBody>
          <a:bodyPr/>
          <a:lstStyle/>
          <a:p>
            <a:fld id="{23D81C8F-CB39-4E4D-98E4-8C3FEDF75126}" type="slidenum">
              <a:rPr lang="en-US" smtClean="0"/>
              <a:t>‹#›</a:t>
            </a:fld>
            <a:endParaRPr lang="en-US"/>
          </a:p>
        </p:txBody>
      </p:sp>
    </p:spTree>
    <p:extLst>
      <p:ext uri="{BB962C8B-B14F-4D97-AF65-F5344CB8AC3E}">
        <p14:creationId xmlns:p14="http://schemas.microsoft.com/office/powerpoint/2010/main" val="1876718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BFFED-3B7D-D363-F6D8-89AB1CD5D2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B69165-4CDC-A611-C121-3CA7DEA95530}"/>
              </a:ext>
            </a:extLst>
          </p:cNvPr>
          <p:cNvSpPr>
            <a:spLocks noGrp="1"/>
          </p:cNvSpPr>
          <p:nvPr>
            <p:ph type="dt" sz="half" idx="10"/>
          </p:nvPr>
        </p:nvSpPr>
        <p:spPr/>
        <p:txBody>
          <a:bodyPr/>
          <a:lstStyle/>
          <a:p>
            <a:fld id="{CFCC8BED-CE8B-B442-8698-B57B46200BC4}" type="datetime1">
              <a:t>10/29/25</a:t>
            </a:fld>
            <a:endParaRPr lang="en-US"/>
          </a:p>
        </p:txBody>
      </p:sp>
      <p:sp>
        <p:nvSpPr>
          <p:cNvPr id="4" name="Footer Placeholder 3">
            <a:extLst>
              <a:ext uri="{FF2B5EF4-FFF2-40B4-BE49-F238E27FC236}">
                <a16:creationId xmlns:a16="http://schemas.microsoft.com/office/drawing/2014/main" id="{F4A37B45-F436-35A0-1A11-3847788ADAA4}"/>
              </a:ext>
            </a:extLst>
          </p:cNvPr>
          <p:cNvSpPr>
            <a:spLocks noGrp="1"/>
          </p:cNvSpPr>
          <p:nvPr>
            <p:ph type="ftr" sz="quarter" idx="11"/>
          </p:nvPr>
        </p:nvSpPr>
        <p:spPr/>
        <p:txBody>
          <a:bodyPr/>
          <a:lstStyle/>
          <a:p>
            <a:r>
              <a:rPr lang="en-US"/>
              <a:t>ASE - Design Patterns - Behavioral</a:t>
            </a:r>
          </a:p>
        </p:txBody>
      </p:sp>
      <p:sp>
        <p:nvSpPr>
          <p:cNvPr id="5" name="Slide Number Placeholder 4">
            <a:extLst>
              <a:ext uri="{FF2B5EF4-FFF2-40B4-BE49-F238E27FC236}">
                <a16:creationId xmlns:a16="http://schemas.microsoft.com/office/drawing/2014/main" id="{6B1E249D-E148-E80F-8FD8-12216ADDDFE8}"/>
              </a:ext>
            </a:extLst>
          </p:cNvPr>
          <p:cNvSpPr>
            <a:spLocks noGrp="1"/>
          </p:cNvSpPr>
          <p:nvPr>
            <p:ph type="sldNum" sz="quarter" idx="12"/>
          </p:nvPr>
        </p:nvSpPr>
        <p:spPr/>
        <p:txBody>
          <a:bodyPr/>
          <a:lstStyle/>
          <a:p>
            <a:fld id="{23D81C8F-CB39-4E4D-98E4-8C3FEDF75126}" type="slidenum">
              <a:rPr lang="en-US" smtClean="0"/>
              <a:t>‹#›</a:t>
            </a:fld>
            <a:endParaRPr lang="en-US"/>
          </a:p>
        </p:txBody>
      </p:sp>
    </p:spTree>
    <p:extLst>
      <p:ext uri="{BB962C8B-B14F-4D97-AF65-F5344CB8AC3E}">
        <p14:creationId xmlns:p14="http://schemas.microsoft.com/office/powerpoint/2010/main" val="957621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329C19-6C7E-FBCF-C0D3-BC2825CF7240}"/>
              </a:ext>
            </a:extLst>
          </p:cNvPr>
          <p:cNvSpPr>
            <a:spLocks noGrp="1"/>
          </p:cNvSpPr>
          <p:nvPr>
            <p:ph type="dt" sz="half" idx="10"/>
          </p:nvPr>
        </p:nvSpPr>
        <p:spPr/>
        <p:txBody>
          <a:bodyPr/>
          <a:lstStyle/>
          <a:p>
            <a:fld id="{60826904-1542-6D46-A11E-71888A785E6A}" type="datetime1">
              <a:t>10/29/25</a:t>
            </a:fld>
            <a:endParaRPr lang="en-US"/>
          </a:p>
        </p:txBody>
      </p:sp>
      <p:sp>
        <p:nvSpPr>
          <p:cNvPr id="3" name="Footer Placeholder 2">
            <a:extLst>
              <a:ext uri="{FF2B5EF4-FFF2-40B4-BE49-F238E27FC236}">
                <a16:creationId xmlns:a16="http://schemas.microsoft.com/office/drawing/2014/main" id="{2EF8B7D5-B148-1242-4C00-81D88102D58C}"/>
              </a:ext>
            </a:extLst>
          </p:cNvPr>
          <p:cNvSpPr>
            <a:spLocks noGrp="1"/>
          </p:cNvSpPr>
          <p:nvPr>
            <p:ph type="ftr" sz="quarter" idx="11"/>
          </p:nvPr>
        </p:nvSpPr>
        <p:spPr/>
        <p:txBody>
          <a:bodyPr/>
          <a:lstStyle/>
          <a:p>
            <a:r>
              <a:rPr lang="en-US"/>
              <a:t>ASE - Design Patterns - Behavioral</a:t>
            </a:r>
          </a:p>
        </p:txBody>
      </p:sp>
      <p:sp>
        <p:nvSpPr>
          <p:cNvPr id="4" name="Slide Number Placeholder 3">
            <a:extLst>
              <a:ext uri="{FF2B5EF4-FFF2-40B4-BE49-F238E27FC236}">
                <a16:creationId xmlns:a16="http://schemas.microsoft.com/office/drawing/2014/main" id="{6DC565B3-A8E1-6528-1396-C3E42F71514F}"/>
              </a:ext>
            </a:extLst>
          </p:cNvPr>
          <p:cNvSpPr>
            <a:spLocks noGrp="1"/>
          </p:cNvSpPr>
          <p:nvPr>
            <p:ph type="sldNum" sz="quarter" idx="12"/>
          </p:nvPr>
        </p:nvSpPr>
        <p:spPr/>
        <p:txBody>
          <a:bodyPr/>
          <a:lstStyle/>
          <a:p>
            <a:fld id="{23D81C8F-CB39-4E4D-98E4-8C3FEDF75126}" type="slidenum">
              <a:rPr lang="en-US" smtClean="0"/>
              <a:t>‹#›</a:t>
            </a:fld>
            <a:endParaRPr lang="en-US"/>
          </a:p>
        </p:txBody>
      </p:sp>
    </p:spTree>
    <p:extLst>
      <p:ext uri="{BB962C8B-B14F-4D97-AF65-F5344CB8AC3E}">
        <p14:creationId xmlns:p14="http://schemas.microsoft.com/office/powerpoint/2010/main" val="4047857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6B0A-0FFE-C59A-0FDB-B712E2B38C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2C6137-AB91-B024-3858-0625F2A854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472223-1D56-3876-37AB-AB827894AB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85145A-5ACE-4F2E-8C10-D81F5A60BBA7}"/>
              </a:ext>
            </a:extLst>
          </p:cNvPr>
          <p:cNvSpPr>
            <a:spLocks noGrp="1"/>
          </p:cNvSpPr>
          <p:nvPr>
            <p:ph type="dt" sz="half" idx="10"/>
          </p:nvPr>
        </p:nvSpPr>
        <p:spPr/>
        <p:txBody>
          <a:bodyPr/>
          <a:lstStyle/>
          <a:p>
            <a:fld id="{5DD2CD17-60F3-454C-A851-1DF314985B16}" type="datetime1">
              <a:t>10/29/25</a:t>
            </a:fld>
            <a:endParaRPr lang="en-US"/>
          </a:p>
        </p:txBody>
      </p:sp>
      <p:sp>
        <p:nvSpPr>
          <p:cNvPr id="6" name="Footer Placeholder 5">
            <a:extLst>
              <a:ext uri="{FF2B5EF4-FFF2-40B4-BE49-F238E27FC236}">
                <a16:creationId xmlns:a16="http://schemas.microsoft.com/office/drawing/2014/main" id="{13D1CE9C-37C5-A4EB-2D87-B45D168BB4FB}"/>
              </a:ext>
            </a:extLst>
          </p:cNvPr>
          <p:cNvSpPr>
            <a:spLocks noGrp="1"/>
          </p:cNvSpPr>
          <p:nvPr>
            <p:ph type="ftr" sz="quarter" idx="11"/>
          </p:nvPr>
        </p:nvSpPr>
        <p:spPr/>
        <p:txBody>
          <a:bodyPr/>
          <a:lstStyle/>
          <a:p>
            <a:r>
              <a:rPr lang="en-US"/>
              <a:t>ASE - Design Patterns - Behavioral</a:t>
            </a:r>
          </a:p>
        </p:txBody>
      </p:sp>
      <p:sp>
        <p:nvSpPr>
          <p:cNvPr id="7" name="Slide Number Placeholder 6">
            <a:extLst>
              <a:ext uri="{FF2B5EF4-FFF2-40B4-BE49-F238E27FC236}">
                <a16:creationId xmlns:a16="http://schemas.microsoft.com/office/drawing/2014/main" id="{288DA687-831D-6087-7C77-C236A471CAB9}"/>
              </a:ext>
            </a:extLst>
          </p:cNvPr>
          <p:cNvSpPr>
            <a:spLocks noGrp="1"/>
          </p:cNvSpPr>
          <p:nvPr>
            <p:ph type="sldNum" sz="quarter" idx="12"/>
          </p:nvPr>
        </p:nvSpPr>
        <p:spPr/>
        <p:txBody>
          <a:bodyPr/>
          <a:lstStyle/>
          <a:p>
            <a:fld id="{23D81C8F-CB39-4E4D-98E4-8C3FEDF75126}" type="slidenum">
              <a:rPr lang="en-US" smtClean="0"/>
              <a:t>‹#›</a:t>
            </a:fld>
            <a:endParaRPr lang="en-US"/>
          </a:p>
        </p:txBody>
      </p:sp>
    </p:spTree>
    <p:extLst>
      <p:ext uri="{BB962C8B-B14F-4D97-AF65-F5344CB8AC3E}">
        <p14:creationId xmlns:p14="http://schemas.microsoft.com/office/powerpoint/2010/main" val="3034810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45D35-BDA7-8A9B-5FE8-19ED22B149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9E14BC-B1A6-7914-CA5E-3491D5093C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269EAF5-4292-2E66-1BA9-931773EEC4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FD9A49-D6E3-429F-B82D-DD18B58F546F}"/>
              </a:ext>
            </a:extLst>
          </p:cNvPr>
          <p:cNvSpPr>
            <a:spLocks noGrp="1"/>
          </p:cNvSpPr>
          <p:nvPr>
            <p:ph type="dt" sz="half" idx="10"/>
          </p:nvPr>
        </p:nvSpPr>
        <p:spPr/>
        <p:txBody>
          <a:bodyPr/>
          <a:lstStyle/>
          <a:p>
            <a:fld id="{F27491F6-F2F1-7D41-B8B9-926E6C940F9D}" type="datetime1">
              <a:t>10/29/25</a:t>
            </a:fld>
            <a:endParaRPr lang="en-US"/>
          </a:p>
        </p:txBody>
      </p:sp>
      <p:sp>
        <p:nvSpPr>
          <p:cNvPr id="6" name="Footer Placeholder 5">
            <a:extLst>
              <a:ext uri="{FF2B5EF4-FFF2-40B4-BE49-F238E27FC236}">
                <a16:creationId xmlns:a16="http://schemas.microsoft.com/office/drawing/2014/main" id="{7AA0FD04-DB58-C9EB-75F0-97413C2C592D}"/>
              </a:ext>
            </a:extLst>
          </p:cNvPr>
          <p:cNvSpPr>
            <a:spLocks noGrp="1"/>
          </p:cNvSpPr>
          <p:nvPr>
            <p:ph type="ftr" sz="quarter" idx="11"/>
          </p:nvPr>
        </p:nvSpPr>
        <p:spPr/>
        <p:txBody>
          <a:bodyPr/>
          <a:lstStyle/>
          <a:p>
            <a:r>
              <a:rPr lang="en-US"/>
              <a:t>ASE - Design Patterns - Behavioral</a:t>
            </a:r>
          </a:p>
        </p:txBody>
      </p:sp>
      <p:sp>
        <p:nvSpPr>
          <p:cNvPr id="7" name="Slide Number Placeholder 6">
            <a:extLst>
              <a:ext uri="{FF2B5EF4-FFF2-40B4-BE49-F238E27FC236}">
                <a16:creationId xmlns:a16="http://schemas.microsoft.com/office/drawing/2014/main" id="{66B13049-D1B6-FDF7-C4FA-F1C43AC61863}"/>
              </a:ext>
            </a:extLst>
          </p:cNvPr>
          <p:cNvSpPr>
            <a:spLocks noGrp="1"/>
          </p:cNvSpPr>
          <p:nvPr>
            <p:ph type="sldNum" sz="quarter" idx="12"/>
          </p:nvPr>
        </p:nvSpPr>
        <p:spPr/>
        <p:txBody>
          <a:bodyPr/>
          <a:lstStyle/>
          <a:p>
            <a:fld id="{23D81C8F-CB39-4E4D-98E4-8C3FEDF75126}" type="slidenum">
              <a:rPr lang="en-US" smtClean="0"/>
              <a:t>‹#›</a:t>
            </a:fld>
            <a:endParaRPr lang="en-US"/>
          </a:p>
        </p:txBody>
      </p:sp>
    </p:spTree>
    <p:extLst>
      <p:ext uri="{BB962C8B-B14F-4D97-AF65-F5344CB8AC3E}">
        <p14:creationId xmlns:p14="http://schemas.microsoft.com/office/powerpoint/2010/main" val="781124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B6CD59-EDAF-CA69-6ACB-CAD4CEB9C4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553310-4114-A479-F299-36FC9ECFE56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66501-C88C-FFD9-4D05-DAEFB3B811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4408EE-EB51-5B4F-B540-CE9062C80698}" type="datetime1">
              <a:t>10/29/25</a:t>
            </a:fld>
            <a:endParaRPr lang="en-US"/>
          </a:p>
        </p:txBody>
      </p:sp>
      <p:sp>
        <p:nvSpPr>
          <p:cNvPr id="5" name="Footer Placeholder 4">
            <a:extLst>
              <a:ext uri="{FF2B5EF4-FFF2-40B4-BE49-F238E27FC236}">
                <a16:creationId xmlns:a16="http://schemas.microsoft.com/office/drawing/2014/main" id="{0741AE9D-4006-22D3-9F53-03EFBB7E47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ASE - Design Patterns - Behavioral</a:t>
            </a:r>
          </a:p>
        </p:txBody>
      </p:sp>
      <p:sp>
        <p:nvSpPr>
          <p:cNvPr id="6" name="Slide Number Placeholder 5">
            <a:extLst>
              <a:ext uri="{FF2B5EF4-FFF2-40B4-BE49-F238E27FC236}">
                <a16:creationId xmlns:a16="http://schemas.microsoft.com/office/drawing/2014/main" id="{38D99D29-9B98-65F3-7AC9-22F3C883F3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3D81C8F-CB39-4E4D-98E4-8C3FEDF75126}" type="slidenum">
              <a:rPr lang="en-US" smtClean="0"/>
              <a:t>‹#›</a:t>
            </a:fld>
            <a:endParaRPr lang="en-US"/>
          </a:p>
        </p:txBody>
      </p:sp>
    </p:spTree>
    <p:extLst>
      <p:ext uri="{BB962C8B-B14F-4D97-AF65-F5344CB8AC3E}">
        <p14:creationId xmlns:p14="http://schemas.microsoft.com/office/powerpoint/2010/main" val="3208297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36CC111-4FC3-7E6E-DA79-351238E3FC6C}"/>
              </a:ext>
            </a:extLst>
          </p:cNvPr>
          <p:cNvSpPr txBox="1"/>
          <p:nvPr/>
        </p:nvSpPr>
        <p:spPr>
          <a:xfrm>
            <a:off x="535709" y="830783"/>
            <a:ext cx="3257623" cy="4801314"/>
          </a:xfrm>
          <a:prstGeom prst="rect">
            <a:avLst/>
          </a:prstGeom>
          <a:noFill/>
        </p:spPr>
        <p:txBody>
          <a:bodyPr wrap="none" rtlCol="0">
            <a:spAutoFit/>
          </a:bodyPr>
          <a:lstStyle/>
          <a:p>
            <a:pPr marL="285750" indent="-285750">
              <a:buFontTx/>
              <a:buChar char="-"/>
            </a:pPr>
            <a:r>
              <a:rPr lang="en-US" dirty="0"/>
              <a:t>Behavioral</a:t>
            </a:r>
            <a:br>
              <a:rPr lang="en-US" dirty="0"/>
            </a:br>
            <a:endParaRPr lang="en-US" dirty="0"/>
          </a:p>
          <a:p>
            <a:pPr marL="742950" lvl="1" indent="-285750">
              <a:buFontTx/>
              <a:buChar char="-"/>
            </a:pPr>
            <a:r>
              <a:rPr lang="en-US" dirty="0"/>
              <a:t>Introduction</a:t>
            </a:r>
          </a:p>
          <a:p>
            <a:pPr marL="742950" lvl="1" indent="-285750">
              <a:buFontTx/>
              <a:buChar char="-"/>
            </a:pPr>
            <a:endParaRPr lang="en-US" dirty="0"/>
          </a:p>
          <a:p>
            <a:pPr marL="742950" lvl="1" indent="-285750">
              <a:buFontTx/>
              <a:buChar char="-"/>
            </a:pPr>
            <a:r>
              <a:rPr lang="en-US" dirty="0"/>
              <a:t>Chain Of Responsibility</a:t>
            </a:r>
          </a:p>
          <a:p>
            <a:pPr marL="742950" lvl="1" indent="-285750">
              <a:buFontTx/>
              <a:buChar char="-"/>
            </a:pPr>
            <a:endParaRPr lang="en-US" dirty="0"/>
          </a:p>
          <a:p>
            <a:pPr marL="742950" lvl="1" indent="-285750">
              <a:buFontTx/>
              <a:buChar char="-"/>
            </a:pPr>
            <a:r>
              <a:rPr lang="en-US" dirty="0"/>
              <a:t>Command</a:t>
            </a:r>
          </a:p>
          <a:p>
            <a:pPr marL="742950" lvl="1" indent="-285750">
              <a:buFontTx/>
              <a:buChar char="-"/>
            </a:pPr>
            <a:endParaRPr lang="en-US" dirty="0"/>
          </a:p>
          <a:p>
            <a:pPr marL="742950" lvl="1" indent="-285750">
              <a:buFontTx/>
              <a:buChar char="-"/>
            </a:pPr>
            <a:r>
              <a:rPr lang="en-US" dirty="0"/>
              <a:t>Interpreter</a:t>
            </a:r>
          </a:p>
          <a:p>
            <a:pPr marL="742950" lvl="1" indent="-285750">
              <a:buFontTx/>
              <a:buChar char="-"/>
            </a:pPr>
            <a:endParaRPr lang="en-US" dirty="0"/>
          </a:p>
          <a:p>
            <a:pPr marL="742950" lvl="1" indent="-285750">
              <a:buFontTx/>
              <a:buChar char="-"/>
            </a:pPr>
            <a:r>
              <a:rPr lang="en-US" dirty="0"/>
              <a:t>Iterator</a:t>
            </a:r>
          </a:p>
          <a:p>
            <a:pPr marL="742950" lvl="1" indent="-285750">
              <a:buFontTx/>
              <a:buChar char="-"/>
            </a:pPr>
            <a:endParaRPr lang="en-US" dirty="0"/>
          </a:p>
          <a:p>
            <a:pPr marL="742950" lvl="1" indent="-285750">
              <a:buFontTx/>
              <a:buChar char="-"/>
            </a:pPr>
            <a:r>
              <a:rPr lang="en-US" dirty="0"/>
              <a:t>Mediator</a:t>
            </a:r>
          </a:p>
          <a:p>
            <a:pPr marL="742950" lvl="1" indent="-285750">
              <a:buFontTx/>
              <a:buChar char="-"/>
            </a:pPr>
            <a:endParaRPr lang="en-US" dirty="0"/>
          </a:p>
          <a:p>
            <a:pPr marL="742950" lvl="1" indent="-285750">
              <a:buFontTx/>
              <a:buChar char="-"/>
            </a:pPr>
            <a:r>
              <a:rPr lang="en-US" dirty="0"/>
              <a:t>Memento</a:t>
            </a:r>
          </a:p>
          <a:p>
            <a:pPr marL="742950" lvl="1" indent="-285750">
              <a:buFontTx/>
              <a:buChar char="-"/>
            </a:pPr>
            <a:endParaRPr lang="en-US" dirty="0"/>
          </a:p>
          <a:p>
            <a:pPr marL="742950" lvl="1" indent="-285750">
              <a:buFontTx/>
              <a:buChar char="-"/>
            </a:pPr>
            <a:r>
              <a:rPr lang="en-US" dirty="0"/>
              <a:t>Observer</a:t>
            </a:r>
          </a:p>
        </p:txBody>
      </p:sp>
      <p:sp>
        <p:nvSpPr>
          <p:cNvPr id="3" name="Footer Placeholder 2">
            <a:extLst>
              <a:ext uri="{FF2B5EF4-FFF2-40B4-BE49-F238E27FC236}">
                <a16:creationId xmlns:a16="http://schemas.microsoft.com/office/drawing/2014/main" id="{DBDAC65D-2BF1-A1DC-E10D-231A3F2AE905}"/>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89F66554-06DA-C448-4970-80727A8BDE6D}"/>
              </a:ext>
            </a:extLst>
          </p:cNvPr>
          <p:cNvSpPr>
            <a:spLocks noGrp="1"/>
          </p:cNvSpPr>
          <p:nvPr>
            <p:ph type="sldNum" sz="quarter" idx="12"/>
          </p:nvPr>
        </p:nvSpPr>
        <p:spPr/>
        <p:txBody>
          <a:bodyPr/>
          <a:lstStyle/>
          <a:p>
            <a:fld id="{23D81C8F-CB39-4E4D-98E4-8C3FEDF75126}" type="slidenum">
              <a:rPr lang="en-US" smtClean="0"/>
              <a:t>1</a:t>
            </a:fld>
            <a:endParaRPr lang="en-US"/>
          </a:p>
        </p:txBody>
      </p:sp>
      <p:sp>
        <p:nvSpPr>
          <p:cNvPr id="7" name="TextBox 6">
            <a:extLst>
              <a:ext uri="{FF2B5EF4-FFF2-40B4-BE49-F238E27FC236}">
                <a16:creationId xmlns:a16="http://schemas.microsoft.com/office/drawing/2014/main" id="{8B9B88B0-1855-2B75-F573-938C6C9A3F46}"/>
              </a:ext>
            </a:extLst>
          </p:cNvPr>
          <p:cNvSpPr txBox="1"/>
          <p:nvPr/>
        </p:nvSpPr>
        <p:spPr>
          <a:xfrm>
            <a:off x="535709" y="304800"/>
            <a:ext cx="821828" cy="369332"/>
          </a:xfrm>
          <a:prstGeom prst="rect">
            <a:avLst/>
          </a:prstGeom>
          <a:noFill/>
        </p:spPr>
        <p:txBody>
          <a:bodyPr wrap="none" rtlCol="0">
            <a:spAutoFit/>
          </a:bodyPr>
          <a:lstStyle/>
          <a:p>
            <a:r>
              <a:rPr lang="en-US" dirty="0"/>
              <a:t>Topics</a:t>
            </a:r>
          </a:p>
        </p:txBody>
      </p:sp>
      <p:sp>
        <p:nvSpPr>
          <p:cNvPr id="8" name="TextBox 7">
            <a:extLst>
              <a:ext uri="{FF2B5EF4-FFF2-40B4-BE49-F238E27FC236}">
                <a16:creationId xmlns:a16="http://schemas.microsoft.com/office/drawing/2014/main" id="{09B531B0-DD98-5500-2123-8887EB47391C}"/>
              </a:ext>
            </a:extLst>
          </p:cNvPr>
          <p:cNvSpPr txBox="1"/>
          <p:nvPr/>
        </p:nvSpPr>
        <p:spPr>
          <a:xfrm>
            <a:off x="453975" y="5842551"/>
            <a:ext cx="5810565" cy="369332"/>
          </a:xfrm>
          <a:prstGeom prst="rect">
            <a:avLst/>
          </a:prstGeom>
          <a:noFill/>
        </p:spPr>
        <p:txBody>
          <a:bodyPr wrap="none" rtlCol="0">
            <a:spAutoFit/>
          </a:bodyPr>
          <a:lstStyle/>
          <a:p>
            <a:r>
              <a:rPr lang="en-US" dirty="0"/>
              <a:t>Reference book: </a:t>
            </a:r>
            <a:r>
              <a:rPr lang="en-US" dirty="0" err="1"/>
              <a:t>GoF</a:t>
            </a:r>
            <a:r>
              <a:rPr lang="en-US" dirty="0"/>
              <a:t> – Design Patterns – Addison Wesley</a:t>
            </a:r>
          </a:p>
        </p:txBody>
      </p:sp>
      <p:sp>
        <p:nvSpPr>
          <p:cNvPr id="2" name="TextBox 1">
            <a:extLst>
              <a:ext uri="{FF2B5EF4-FFF2-40B4-BE49-F238E27FC236}">
                <a16:creationId xmlns:a16="http://schemas.microsoft.com/office/drawing/2014/main" id="{DC88C336-B9C2-65FA-E2D7-9CD769F275ED}"/>
              </a:ext>
            </a:extLst>
          </p:cNvPr>
          <p:cNvSpPr txBox="1"/>
          <p:nvPr/>
        </p:nvSpPr>
        <p:spPr>
          <a:xfrm>
            <a:off x="6096000" y="830783"/>
            <a:ext cx="2662075" cy="2585323"/>
          </a:xfrm>
          <a:prstGeom prst="rect">
            <a:avLst/>
          </a:prstGeom>
          <a:noFill/>
        </p:spPr>
        <p:txBody>
          <a:bodyPr wrap="none" rtlCol="0">
            <a:spAutoFit/>
          </a:bodyPr>
          <a:lstStyle/>
          <a:p>
            <a:pPr marL="285750" indent="-285750">
              <a:buFontTx/>
              <a:buChar char="-"/>
            </a:pPr>
            <a:r>
              <a:rPr lang="en-US" dirty="0"/>
              <a:t>...</a:t>
            </a:r>
            <a:br>
              <a:rPr lang="en-US" dirty="0"/>
            </a:br>
            <a:endParaRPr lang="en-US" dirty="0"/>
          </a:p>
          <a:p>
            <a:pPr marL="742950" lvl="1" indent="-285750">
              <a:buFontTx/>
              <a:buChar char="-"/>
            </a:pPr>
            <a:r>
              <a:rPr lang="en-US" dirty="0"/>
              <a:t>State</a:t>
            </a:r>
          </a:p>
          <a:p>
            <a:pPr marL="742950" lvl="1" indent="-285750">
              <a:buFontTx/>
              <a:buChar char="-"/>
            </a:pPr>
            <a:endParaRPr lang="en-US" dirty="0"/>
          </a:p>
          <a:p>
            <a:pPr marL="742950" lvl="1" indent="-285750">
              <a:buFontTx/>
              <a:buChar char="-"/>
            </a:pPr>
            <a:r>
              <a:rPr lang="en-US" dirty="0"/>
              <a:t>Strategy</a:t>
            </a:r>
          </a:p>
          <a:p>
            <a:pPr marL="742950" lvl="1" indent="-285750">
              <a:buFontTx/>
              <a:buChar char="-"/>
            </a:pPr>
            <a:endParaRPr lang="en-US" dirty="0"/>
          </a:p>
          <a:p>
            <a:pPr marL="742950" lvl="1" indent="-285750">
              <a:buFontTx/>
              <a:buChar char="-"/>
            </a:pPr>
            <a:r>
              <a:rPr lang="en-US" dirty="0"/>
              <a:t>Template Method</a:t>
            </a:r>
          </a:p>
          <a:p>
            <a:pPr marL="742950" lvl="1" indent="-285750">
              <a:buFontTx/>
              <a:buChar char="-"/>
            </a:pPr>
            <a:endParaRPr lang="en-US" dirty="0"/>
          </a:p>
          <a:p>
            <a:pPr marL="742950" lvl="1" indent="-285750">
              <a:buFontTx/>
              <a:buChar char="-"/>
            </a:pPr>
            <a:r>
              <a:rPr lang="en-US" dirty="0"/>
              <a:t>Visitor</a:t>
            </a:r>
          </a:p>
        </p:txBody>
      </p:sp>
    </p:spTree>
    <p:extLst>
      <p:ext uri="{BB962C8B-B14F-4D97-AF65-F5344CB8AC3E}">
        <p14:creationId xmlns:p14="http://schemas.microsoft.com/office/powerpoint/2010/main" val="2953013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3015F-24A6-20C7-48A6-BE2893DC923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E17077AC-52A0-2830-B449-220E5355A362}"/>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0066BEA1-5E84-4DCF-0512-FF22D90FB543}"/>
              </a:ext>
            </a:extLst>
          </p:cNvPr>
          <p:cNvSpPr>
            <a:spLocks noGrp="1"/>
          </p:cNvSpPr>
          <p:nvPr>
            <p:ph type="sldNum" sz="quarter" idx="12"/>
          </p:nvPr>
        </p:nvSpPr>
        <p:spPr/>
        <p:txBody>
          <a:bodyPr/>
          <a:lstStyle/>
          <a:p>
            <a:fld id="{23D81C8F-CB39-4E4D-98E4-8C3FEDF75126}" type="slidenum">
              <a:rPr lang="en-US" smtClean="0"/>
              <a:t>10</a:t>
            </a:fld>
            <a:endParaRPr lang="en-US"/>
          </a:p>
        </p:txBody>
      </p:sp>
      <p:sp>
        <p:nvSpPr>
          <p:cNvPr id="2" name="TextBox 1">
            <a:extLst>
              <a:ext uri="{FF2B5EF4-FFF2-40B4-BE49-F238E27FC236}">
                <a16:creationId xmlns:a16="http://schemas.microsoft.com/office/drawing/2014/main" id="{7B0270D7-35A7-367A-3B41-9F1F949947E0}"/>
              </a:ext>
            </a:extLst>
          </p:cNvPr>
          <p:cNvSpPr txBox="1"/>
          <p:nvPr/>
        </p:nvSpPr>
        <p:spPr>
          <a:xfrm>
            <a:off x="468085" y="326572"/>
            <a:ext cx="2548262" cy="338554"/>
          </a:xfrm>
          <a:prstGeom prst="rect">
            <a:avLst/>
          </a:prstGeom>
          <a:noFill/>
        </p:spPr>
        <p:txBody>
          <a:bodyPr wrap="none" rtlCol="0">
            <a:spAutoFit/>
          </a:bodyPr>
          <a:lstStyle/>
          <a:p>
            <a:r>
              <a:rPr lang="en-US" sz="1600"/>
              <a:t>State – Document reviewer</a:t>
            </a:r>
          </a:p>
        </p:txBody>
      </p:sp>
      <p:sp>
        <p:nvSpPr>
          <p:cNvPr id="9" name="TextBox 8">
            <a:extLst>
              <a:ext uri="{FF2B5EF4-FFF2-40B4-BE49-F238E27FC236}">
                <a16:creationId xmlns:a16="http://schemas.microsoft.com/office/drawing/2014/main" id="{755C9789-029F-C608-C6C5-A0328D4D3331}"/>
              </a:ext>
            </a:extLst>
          </p:cNvPr>
          <p:cNvSpPr txBox="1"/>
          <p:nvPr/>
        </p:nvSpPr>
        <p:spPr>
          <a:xfrm>
            <a:off x="8395607" y="116639"/>
            <a:ext cx="3531736" cy="1938992"/>
          </a:xfrm>
          <a:prstGeom prst="rect">
            <a:avLst/>
          </a:prstGeom>
          <a:solidFill>
            <a:schemeClr val="tx2">
              <a:lumMod val="10000"/>
              <a:lumOff val="9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DraftState : public DocState</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void submit(Doc &amp;doc) {</a:t>
            </a:r>
          </a:p>
          <a:p>
            <a:r>
              <a:rPr lang="en-US" sz="1200" dirty="0">
                <a:latin typeface="Courier New" panose="02070309020205020404" pitchFamily="49" charset="0"/>
                <a:cs typeface="Courier New" panose="02070309020205020404" pitchFamily="49" charset="0"/>
              </a:rPr>
              <a:t>    doc.setState(new SubmitState());</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approve(Doc &amp;doc) {</a:t>
            </a:r>
          </a:p>
          <a:p>
            <a:r>
              <a:rPr lang="en-US" sz="1200" dirty="0">
                <a:latin typeface="Courier New" panose="02070309020205020404" pitchFamily="49" charset="0"/>
                <a:cs typeface="Courier New" panose="02070309020205020404" pitchFamily="49" charset="0"/>
              </a:rPr>
              <a:t>    throw ”Cannot approve a draft!”</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A0D39ADC-969D-5A26-BBFB-DCD471C062B2}"/>
              </a:ext>
            </a:extLst>
          </p:cNvPr>
          <p:cNvSpPr txBox="1"/>
          <p:nvPr/>
        </p:nvSpPr>
        <p:spPr>
          <a:xfrm>
            <a:off x="312869" y="714312"/>
            <a:ext cx="3252814" cy="3970318"/>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class Document</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DocState *_state;</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Document(DocState *initialS) :</a:t>
            </a:r>
          </a:p>
          <a:p>
            <a:r>
              <a:rPr lang="en-US" sz="1200" dirty="0">
                <a:latin typeface="Courier New" panose="02070309020205020404" pitchFamily="49" charset="0"/>
                <a:cs typeface="Courier New" panose="02070309020205020404" pitchFamily="49" charset="0"/>
              </a:rPr>
              <a:t>    _state(initialS)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setState(DocState *newS) {</a:t>
            </a:r>
          </a:p>
          <a:p>
            <a:r>
              <a:rPr lang="en-US" sz="1200" dirty="0">
                <a:latin typeface="Courier New" panose="02070309020205020404" pitchFamily="49" charset="0"/>
                <a:cs typeface="Courier New" panose="02070309020205020404" pitchFamily="49" charset="0"/>
              </a:rPr>
              <a:t>    _state = newS;</a:t>
            </a:r>
          </a:p>
          <a:p>
            <a:r>
              <a:rPr lang="en-US" sz="1200" dirty="0">
                <a:latin typeface="Courier New" panose="02070309020205020404" pitchFamily="49" charset="0"/>
                <a:cs typeface="Courier New" panose="02070309020205020404" pitchFamily="49" charset="0"/>
              </a:rPr>
              <a:t>  }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void submit() {</a:t>
            </a:r>
          </a:p>
          <a:p>
            <a:r>
              <a:rPr lang="en-US" sz="1200" dirty="0">
                <a:latin typeface="Courier New" panose="02070309020205020404" pitchFamily="49" charset="0"/>
                <a:cs typeface="Courier New" panose="02070309020205020404" pitchFamily="49" charset="0"/>
              </a:rPr>
              <a:t>    _state-&gt;submit(*this);</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approve() {</a:t>
            </a:r>
          </a:p>
          <a:p>
            <a:r>
              <a:rPr lang="en-US" sz="1200" dirty="0">
                <a:latin typeface="Courier New" panose="02070309020205020404" pitchFamily="49" charset="0"/>
                <a:cs typeface="Courier New" panose="02070309020205020404" pitchFamily="49" charset="0"/>
              </a:rPr>
              <a:t>    _state-&gt;approve(*this);</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EFFCD38A-28EE-0254-21B5-CACB50355FA3}"/>
              </a:ext>
            </a:extLst>
          </p:cNvPr>
          <p:cNvSpPr txBox="1"/>
          <p:nvPr/>
        </p:nvSpPr>
        <p:spPr>
          <a:xfrm>
            <a:off x="4447213" y="2502688"/>
            <a:ext cx="3066865" cy="1384995"/>
          </a:xfrm>
          <a:prstGeom prst="rect">
            <a:avLst/>
          </a:prstGeom>
          <a:solidFill>
            <a:schemeClr val="accent2">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DocState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virtual</a:t>
            </a:r>
          </a:p>
          <a:p>
            <a:r>
              <a:rPr lang="en-US" sz="1200" dirty="0">
                <a:latin typeface="Courier New" panose="02070309020205020404" pitchFamily="49" charset="0"/>
                <a:cs typeface="Courier New" panose="02070309020205020404" pitchFamily="49" charset="0"/>
              </a:rPr>
              <a:t>    void submit(Doc &amp;doc) = 0;</a:t>
            </a:r>
          </a:p>
          <a:p>
            <a:r>
              <a:rPr lang="en-US" sz="1200" dirty="0">
                <a:latin typeface="Courier New" panose="02070309020205020404" pitchFamily="49" charset="0"/>
                <a:cs typeface="Courier New" panose="02070309020205020404" pitchFamily="49" charset="0"/>
              </a:rPr>
              <a:t>  virtual</a:t>
            </a:r>
          </a:p>
          <a:p>
            <a:r>
              <a:rPr lang="en-US" sz="1200" dirty="0">
                <a:latin typeface="Courier New" panose="02070309020205020404" pitchFamily="49" charset="0"/>
                <a:cs typeface="Courier New" panose="02070309020205020404" pitchFamily="49" charset="0"/>
              </a:rPr>
              <a:t>    void approve(Doc &amp;doc) = 0;</a:t>
            </a:r>
          </a:p>
          <a:p>
            <a:r>
              <a:rPr lang="en-US" sz="120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A0A8E0CD-EA64-EEB5-3561-728AD6309D92}"/>
              </a:ext>
            </a:extLst>
          </p:cNvPr>
          <p:cNvSpPr txBox="1"/>
          <p:nvPr/>
        </p:nvSpPr>
        <p:spPr>
          <a:xfrm>
            <a:off x="8488581" y="2128907"/>
            <a:ext cx="3438762" cy="2123658"/>
          </a:xfrm>
          <a:prstGeom prst="rect">
            <a:avLst/>
          </a:prstGeom>
          <a:solidFill>
            <a:schemeClr val="tx2">
              <a:lumMod val="10000"/>
              <a:lumOff val="9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SubmitState : public DocState</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void submit(Doc &amp;doc) {</a:t>
            </a:r>
          </a:p>
          <a:p>
            <a:r>
              <a:rPr lang="en-US" sz="1200" dirty="0">
                <a:latin typeface="Courier New" panose="02070309020205020404" pitchFamily="49" charset="0"/>
                <a:cs typeface="Courier New" panose="02070309020205020404" pitchFamily="49" charset="0"/>
              </a:rPr>
              <a:t>    throw “Already in review!”</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approve(Doc &amp;doc) {</a:t>
            </a:r>
          </a:p>
          <a:p>
            <a:r>
              <a:rPr lang="en-US" sz="1200" dirty="0">
                <a:latin typeface="Courier New" panose="02070309020205020404" pitchFamily="49" charset="0"/>
                <a:cs typeface="Courier New" panose="02070309020205020404" pitchFamily="49" charset="0"/>
              </a:rPr>
              <a:t>    doc.setState(</a:t>
            </a:r>
          </a:p>
          <a:p>
            <a:r>
              <a:rPr lang="en-US" sz="1200" dirty="0">
                <a:latin typeface="Courier New" panose="02070309020205020404" pitchFamily="49" charset="0"/>
                <a:cs typeface="Courier New" panose="02070309020205020404" pitchFamily="49" charset="0"/>
              </a:rPr>
              <a:t>      new PublishedState());</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sp>
        <p:nvSpPr>
          <p:cNvPr id="11" name="TextBox 10">
            <a:extLst>
              <a:ext uri="{FF2B5EF4-FFF2-40B4-BE49-F238E27FC236}">
                <a16:creationId xmlns:a16="http://schemas.microsoft.com/office/drawing/2014/main" id="{16655D9F-771F-A21C-A4CF-BDB404BB1FC0}"/>
              </a:ext>
            </a:extLst>
          </p:cNvPr>
          <p:cNvSpPr txBox="1"/>
          <p:nvPr/>
        </p:nvSpPr>
        <p:spPr>
          <a:xfrm>
            <a:off x="7849259" y="4325841"/>
            <a:ext cx="4089581" cy="1938992"/>
          </a:xfrm>
          <a:prstGeom prst="rect">
            <a:avLst/>
          </a:prstGeom>
          <a:solidFill>
            <a:schemeClr val="tx2">
              <a:lumMod val="10000"/>
              <a:lumOff val="9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PublishedState : public DocState</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void submit(Doc &amp;doc) {</a:t>
            </a:r>
          </a:p>
          <a:p>
            <a:r>
              <a:rPr lang="en-US" sz="1200" dirty="0">
                <a:latin typeface="Courier New" panose="02070309020205020404" pitchFamily="49" charset="0"/>
                <a:cs typeface="Courier New" panose="02070309020205020404" pitchFamily="49" charset="0"/>
              </a:rPr>
              <a:t>    throw “Cannot submit a published doc!”</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approve(Doc &amp;doc) {</a:t>
            </a:r>
          </a:p>
          <a:p>
            <a:r>
              <a:rPr lang="en-US" sz="1200" dirty="0">
                <a:latin typeface="Courier New" panose="02070309020205020404" pitchFamily="49" charset="0"/>
                <a:cs typeface="Courier New" panose="02070309020205020404" pitchFamily="49" charset="0"/>
              </a:rPr>
              <a:t>    throw “Already published!”</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cxnSp>
        <p:nvCxnSpPr>
          <p:cNvPr id="15" name="Elbow Connector 14">
            <a:extLst>
              <a:ext uri="{FF2B5EF4-FFF2-40B4-BE49-F238E27FC236}">
                <a16:creationId xmlns:a16="http://schemas.microsoft.com/office/drawing/2014/main" id="{3C3BD7A4-F46B-C649-7019-955B1717656B}"/>
              </a:ext>
            </a:extLst>
          </p:cNvPr>
          <p:cNvCxnSpPr>
            <a:cxnSpLocks/>
            <a:stCxn id="9" idx="1"/>
            <a:endCxn id="7" idx="0"/>
          </p:cNvCxnSpPr>
          <p:nvPr/>
        </p:nvCxnSpPr>
        <p:spPr>
          <a:xfrm rot="10800000" flipV="1">
            <a:off x="5980647" y="1086134"/>
            <a:ext cx="2414961" cy="141655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02B5DED-1E2B-FCF0-74D4-F46CDB46D7B6}"/>
              </a:ext>
            </a:extLst>
          </p:cNvPr>
          <p:cNvCxnSpPr>
            <a:cxnSpLocks/>
            <a:stCxn id="4" idx="1"/>
            <a:endCxn id="7" idx="3"/>
          </p:cNvCxnSpPr>
          <p:nvPr/>
        </p:nvCxnSpPr>
        <p:spPr>
          <a:xfrm flipH="1">
            <a:off x="7514078" y="3190736"/>
            <a:ext cx="974503" cy="44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Elbow Connector 21">
            <a:extLst>
              <a:ext uri="{FF2B5EF4-FFF2-40B4-BE49-F238E27FC236}">
                <a16:creationId xmlns:a16="http://schemas.microsoft.com/office/drawing/2014/main" id="{E0966DF6-B03A-427A-67AB-0FC279AF5102}"/>
              </a:ext>
            </a:extLst>
          </p:cNvPr>
          <p:cNvCxnSpPr>
            <a:cxnSpLocks/>
            <a:stCxn id="11" idx="1"/>
            <a:endCxn id="7" idx="2"/>
          </p:cNvCxnSpPr>
          <p:nvPr/>
        </p:nvCxnSpPr>
        <p:spPr>
          <a:xfrm rot="10800000">
            <a:off x="5980647" y="3887683"/>
            <a:ext cx="1868613" cy="140765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Elbow Connector 29">
            <a:extLst>
              <a:ext uri="{FF2B5EF4-FFF2-40B4-BE49-F238E27FC236}">
                <a16:creationId xmlns:a16="http://schemas.microsoft.com/office/drawing/2014/main" id="{9E58FE20-AF9D-DAFE-1AAA-5FCEA8BDCFD6}"/>
              </a:ext>
            </a:extLst>
          </p:cNvPr>
          <p:cNvCxnSpPr>
            <a:cxnSpLocks/>
          </p:cNvCxnSpPr>
          <p:nvPr/>
        </p:nvCxnSpPr>
        <p:spPr>
          <a:xfrm rot="10800000">
            <a:off x="2180333" y="1206632"/>
            <a:ext cx="2266883" cy="1428287"/>
          </a:xfrm>
          <a:prstGeom prst="bentConnector3">
            <a:avLst>
              <a:gd name="adj1" fmla="val 31287"/>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8B8568B5-BB12-48ED-CE04-7615D06D0A91}"/>
              </a:ext>
            </a:extLst>
          </p:cNvPr>
          <p:cNvSpPr txBox="1"/>
          <p:nvPr/>
        </p:nvSpPr>
        <p:spPr>
          <a:xfrm>
            <a:off x="312869" y="4733816"/>
            <a:ext cx="3561547" cy="1754326"/>
          </a:xfrm>
          <a:prstGeom prst="rect">
            <a:avLst/>
          </a:prstGeom>
          <a:noFill/>
        </p:spPr>
        <p:txBody>
          <a:bodyPr wrap="square" rtlCol="0">
            <a:spAutoFit/>
          </a:bodyPr>
          <a:lstStyle/>
          <a:p>
            <a:r>
              <a:rPr lang="en-US" sz="1200">
                <a:latin typeface="Courier New" panose="02070309020205020404" pitchFamily="49" charset="0"/>
                <a:cs typeface="Courier New" panose="02070309020205020404" pitchFamily="49" charset="0"/>
              </a:rPr>
              <a:t>Document doc1(new DraftState());</a:t>
            </a:r>
          </a:p>
          <a:p>
            <a:r>
              <a:rPr lang="en-US" sz="1200">
                <a:latin typeface="Courier New" panose="02070309020205020404" pitchFamily="49" charset="0"/>
                <a:cs typeface="Courier New" panose="02070309020205020404" pitchFamily="49" charset="0"/>
              </a:rPr>
              <a:t>doc1.submit();</a:t>
            </a:r>
          </a:p>
          <a:p>
            <a:r>
              <a:rPr lang="en-US" sz="1200">
                <a:latin typeface="Courier New" panose="02070309020205020404" pitchFamily="49" charset="0"/>
                <a:cs typeface="Courier New" panose="02070309020205020404" pitchFamily="49" charset="0"/>
              </a:rPr>
              <a:t>doc1.approve(); // OK!</a:t>
            </a:r>
            <a:br>
              <a:rPr lang="en-US" sz="1200">
                <a:latin typeface="Courier New" panose="02070309020205020404" pitchFamily="49" charset="0"/>
                <a:cs typeface="Courier New" panose="02070309020205020404" pitchFamily="49" charset="0"/>
              </a:rPr>
            </a:br>
            <a:br>
              <a:rPr lang="en-US" sz="1200">
                <a:latin typeface="Courier New" panose="02070309020205020404" pitchFamily="49" charset="0"/>
                <a:cs typeface="Courier New" panose="02070309020205020404" pitchFamily="49" charset="0"/>
              </a:rPr>
            </a:br>
            <a:r>
              <a:rPr lang="en-US" sz="1200">
                <a:latin typeface="Courier New" panose="02070309020205020404" pitchFamily="49" charset="0"/>
                <a:cs typeface="Courier New" panose="02070309020205020404" pitchFamily="49" charset="0"/>
              </a:rPr>
              <a:t>Document doc2(new DraftState());</a:t>
            </a:r>
            <a:br>
              <a:rPr lang="en-US" sz="1200">
                <a:latin typeface="Courier New" panose="02070309020205020404" pitchFamily="49" charset="0"/>
                <a:cs typeface="Courier New" panose="02070309020205020404" pitchFamily="49" charset="0"/>
              </a:rPr>
            </a:br>
            <a:r>
              <a:rPr lang="en-US" sz="1200">
                <a:latin typeface="Courier New" panose="02070309020205020404" pitchFamily="49" charset="0"/>
                <a:cs typeface="Courier New" panose="02070309020205020404" pitchFamily="49" charset="0"/>
              </a:rPr>
              <a:t>doc2.approve(); // FAIL!</a:t>
            </a:r>
          </a:p>
          <a:p>
            <a:endParaRPr lang="en-US" sz="1200">
              <a:latin typeface="Courier New" panose="02070309020205020404" pitchFamily="49" charset="0"/>
              <a:cs typeface="Courier New" panose="02070309020205020404" pitchFamily="49" charset="0"/>
            </a:endParaRPr>
          </a:p>
          <a:p>
            <a:r>
              <a:rPr lang="en-US" sz="1200">
                <a:latin typeface="Courier New" panose="02070309020205020404" pitchFamily="49" charset="0"/>
                <a:cs typeface="Courier New" panose="02070309020205020404" pitchFamily="49" charset="0"/>
              </a:rPr>
              <a:t>Document doc3(new SubmitState());</a:t>
            </a:r>
          </a:p>
          <a:p>
            <a:r>
              <a:rPr lang="en-US" sz="1200">
                <a:latin typeface="Courier New" panose="02070309020205020404" pitchFamily="49" charset="0"/>
                <a:cs typeface="Courier New" panose="02070309020205020404" pitchFamily="49" charset="0"/>
              </a:rPr>
              <a:t>doc3.approve(); // OK!</a:t>
            </a:r>
          </a:p>
        </p:txBody>
      </p:sp>
    </p:spTree>
    <p:extLst>
      <p:ext uri="{BB962C8B-B14F-4D97-AF65-F5344CB8AC3E}">
        <p14:creationId xmlns:p14="http://schemas.microsoft.com/office/powerpoint/2010/main" val="716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P spid="7" grpId="0" animBg="1"/>
      <p:bldP spid="4" grpId="0" animBg="1"/>
      <p:bldP spid="11" grpId="0" animBg="1"/>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F69391-D2F9-BE40-CAE6-FF0860A66763}"/>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1844A50-4F8E-2DC8-4BDD-229BC8B60F80}"/>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B75ED02D-7168-E6B6-D2E5-A68BC1299C37}"/>
              </a:ext>
            </a:extLst>
          </p:cNvPr>
          <p:cNvSpPr>
            <a:spLocks noGrp="1"/>
          </p:cNvSpPr>
          <p:nvPr>
            <p:ph type="sldNum" sz="quarter" idx="12"/>
          </p:nvPr>
        </p:nvSpPr>
        <p:spPr/>
        <p:txBody>
          <a:bodyPr/>
          <a:lstStyle/>
          <a:p>
            <a:fld id="{23D81C8F-CB39-4E4D-98E4-8C3FEDF75126}" type="slidenum">
              <a:rPr lang="en-US" smtClean="0"/>
              <a:t>11</a:t>
            </a:fld>
            <a:endParaRPr lang="en-US"/>
          </a:p>
        </p:txBody>
      </p:sp>
      <p:sp>
        <p:nvSpPr>
          <p:cNvPr id="7" name="TextBox 6">
            <a:extLst>
              <a:ext uri="{FF2B5EF4-FFF2-40B4-BE49-F238E27FC236}">
                <a16:creationId xmlns:a16="http://schemas.microsoft.com/office/drawing/2014/main" id="{00AC008B-1096-2FEC-9B63-979AD11C3BFC}"/>
              </a:ext>
            </a:extLst>
          </p:cNvPr>
          <p:cNvSpPr txBox="1"/>
          <p:nvPr/>
        </p:nvSpPr>
        <p:spPr>
          <a:xfrm>
            <a:off x="535709" y="194055"/>
            <a:ext cx="995978" cy="369332"/>
          </a:xfrm>
          <a:prstGeom prst="rect">
            <a:avLst/>
          </a:prstGeom>
          <a:noFill/>
        </p:spPr>
        <p:txBody>
          <a:bodyPr wrap="none" rtlCol="0">
            <a:spAutoFit/>
          </a:bodyPr>
          <a:lstStyle/>
          <a:p>
            <a:r>
              <a:rPr lang="en-US" dirty="0"/>
              <a:t>Strategy</a:t>
            </a:r>
          </a:p>
        </p:txBody>
      </p:sp>
      <p:sp>
        <p:nvSpPr>
          <p:cNvPr id="2" name="TextBox 1">
            <a:extLst>
              <a:ext uri="{FF2B5EF4-FFF2-40B4-BE49-F238E27FC236}">
                <a16:creationId xmlns:a16="http://schemas.microsoft.com/office/drawing/2014/main" id="{601369E1-FBFA-634A-F4A2-9C82EFEE1BB9}"/>
              </a:ext>
            </a:extLst>
          </p:cNvPr>
          <p:cNvSpPr txBox="1"/>
          <p:nvPr/>
        </p:nvSpPr>
        <p:spPr>
          <a:xfrm>
            <a:off x="252006" y="840425"/>
            <a:ext cx="1517980" cy="338554"/>
          </a:xfrm>
          <a:prstGeom prst="rect">
            <a:avLst/>
          </a:prstGeom>
          <a:noFill/>
        </p:spPr>
        <p:txBody>
          <a:bodyPr wrap="none" rtlCol="0">
            <a:spAutoFit/>
          </a:bodyPr>
          <a:lstStyle/>
          <a:p>
            <a:r>
              <a:rPr lang="en-US" sz="1600" dirty="0"/>
              <a:t>When we use it</a:t>
            </a:r>
          </a:p>
        </p:txBody>
      </p:sp>
      <p:sp>
        <p:nvSpPr>
          <p:cNvPr id="5" name="TextBox 4">
            <a:extLst>
              <a:ext uri="{FF2B5EF4-FFF2-40B4-BE49-F238E27FC236}">
                <a16:creationId xmlns:a16="http://schemas.microsoft.com/office/drawing/2014/main" id="{E9C2A3AE-9017-3C58-61F0-05812A3426CE}"/>
              </a:ext>
            </a:extLst>
          </p:cNvPr>
          <p:cNvSpPr txBox="1"/>
          <p:nvPr/>
        </p:nvSpPr>
        <p:spPr>
          <a:xfrm>
            <a:off x="535707" y="1209757"/>
            <a:ext cx="10818091" cy="2062103"/>
          </a:xfrm>
          <a:prstGeom prst="rect">
            <a:avLst/>
          </a:prstGeom>
          <a:noFill/>
        </p:spPr>
        <p:txBody>
          <a:bodyPr wrap="square" rtlCol="0">
            <a:spAutoFit/>
          </a:bodyPr>
          <a:lstStyle/>
          <a:p>
            <a:pPr marL="285750" indent="-285750">
              <a:buFont typeface="Arial" panose="020B0604020202020204" pitchFamily="34" charset="0"/>
              <a:buChar char="•"/>
            </a:pPr>
            <a:r>
              <a:rPr lang="en-US" sz="1600" dirty="0"/>
              <a:t>Many different classes differ only for their behavior.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You need different variants of an algorithm</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An algorithm uses data the client shouldn’t know about.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As it happens with State, you need to select an algorithm using a long multiple conditional statement. Then break it in separate Strategy classes.</a:t>
            </a:r>
          </a:p>
        </p:txBody>
      </p:sp>
      <p:sp>
        <p:nvSpPr>
          <p:cNvPr id="4" name="TextBox 3">
            <a:extLst>
              <a:ext uri="{FF2B5EF4-FFF2-40B4-BE49-F238E27FC236}">
                <a16:creationId xmlns:a16="http://schemas.microsoft.com/office/drawing/2014/main" id="{6237B0F4-CB70-E70E-1A1F-AA90A86ECE8C}"/>
              </a:ext>
            </a:extLst>
          </p:cNvPr>
          <p:cNvSpPr txBox="1"/>
          <p:nvPr/>
        </p:nvSpPr>
        <p:spPr>
          <a:xfrm>
            <a:off x="252006" y="3967719"/>
            <a:ext cx="1527982" cy="338554"/>
          </a:xfrm>
          <a:prstGeom prst="rect">
            <a:avLst/>
          </a:prstGeom>
          <a:noFill/>
        </p:spPr>
        <p:txBody>
          <a:bodyPr wrap="none" rtlCol="0">
            <a:spAutoFit/>
          </a:bodyPr>
          <a:lstStyle/>
          <a:p>
            <a:r>
              <a:rPr lang="en-US" sz="1600" dirty="0"/>
              <a:t>Consequences</a:t>
            </a:r>
          </a:p>
        </p:txBody>
      </p:sp>
      <p:sp>
        <p:nvSpPr>
          <p:cNvPr id="8" name="TextBox 7">
            <a:extLst>
              <a:ext uri="{FF2B5EF4-FFF2-40B4-BE49-F238E27FC236}">
                <a16:creationId xmlns:a16="http://schemas.microsoft.com/office/drawing/2014/main" id="{7DCD4E41-377F-1FA0-F7BC-BD49052FF3D5}"/>
              </a:ext>
            </a:extLst>
          </p:cNvPr>
          <p:cNvSpPr txBox="1"/>
          <p:nvPr/>
        </p:nvSpPr>
        <p:spPr>
          <a:xfrm>
            <a:off x="547569" y="4337052"/>
            <a:ext cx="10818091"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Hierarchy of Strategy define families of related algorithms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An alternative to subclassing your client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They eliminate conditional statements.</a:t>
            </a:r>
          </a:p>
        </p:txBody>
      </p:sp>
    </p:spTree>
    <p:extLst>
      <p:ext uri="{BB962C8B-B14F-4D97-AF65-F5344CB8AC3E}">
        <p14:creationId xmlns:p14="http://schemas.microsoft.com/office/powerpoint/2010/main" val="146212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4" grpId="0"/>
      <p:bldP spid="8"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D11B1-22D8-7E97-F679-94A4971FFEF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CADA876-20D1-8126-2398-F83BE8EA7BCE}"/>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43E933DE-BD31-BF27-6D12-A5C9DB349380}"/>
              </a:ext>
            </a:extLst>
          </p:cNvPr>
          <p:cNvSpPr>
            <a:spLocks noGrp="1"/>
          </p:cNvSpPr>
          <p:nvPr>
            <p:ph type="sldNum" sz="quarter" idx="12"/>
          </p:nvPr>
        </p:nvSpPr>
        <p:spPr/>
        <p:txBody>
          <a:bodyPr/>
          <a:lstStyle/>
          <a:p>
            <a:fld id="{23D81C8F-CB39-4E4D-98E4-8C3FEDF75126}" type="slidenum">
              <a:rPr lang="en-US" smtClean="0"/>
              <a:t>12</a:t>
            </a:fld>
            <a:endParaRPr lang="en-US"/>
          </a:p>
        </p:txBody>
      </p:sp>
      <p:sp>
        <p:nvSpPr>
          <p:cNvPr id="2" name="TextBox 1">
            <a:extLst>
              <a:ext uri="{FF2B5EF4-FFF2-40B4-BE49-F238E27FC236}">
                <a16:creationId xmlns:a16="http://schemas.microsoft.com/office/drawing/2014/main" id="{3EFC220C-318E-5F74-F85D-68782B22C45D}"/>
              </a:ext>
            </a:extLst>
          </p:cNvPr>
          <p:cNvSpPr txBox="1"/>
          <p:nvPr/>
        </p:nvSpPr>
        <p:spPr>
          <a:xfrm>
            <a:off x="468085" y="326572"/>
            <a:ext cx="2308517" cy="338554"/>
          </a:xfrm>
          <a:prstGeom prst="rect">
            <a:avLst/>
          </a:prstGeom>
          <a:noFill/>
        </p:spPr>
        <p:txBody>
          <a:bodyPr wrap="none" rtlCol="0">
            <a:spAutoFit/>
          </a:bodyPr>
          <a:lstStyle/>
          <a:p>
            <a:r>
              <a:rPr lang="en-US" sz="1600"/>
              <a:t>Strategy – Shopping cart</a:t>
            </a:r>
          </a:p>
        </p:txBody>
      </p:sp>
      <p:sp>
        <p:nvSpPr>
          <p:cNvPr id="9" name="TextBox 8">
            <a:extLst>
              <a:ext uri="{FF2B5EF4-FFF2-40B4-BE49-F238E27FC236}">
                <a16:creationId xmlns:a16="http://schemas.microsoft.com/office/drawing/2014/main" id="{7857D2DA-B6EF-4134-1208-056E75170BB2}"/>
              </a:ext>
            </a:extLst>
          </p:cNvPr>
          <p:cNvSpPr txBox="1"/>
          <p:nvPr/>
        </p:nvSpPr>
        <p:spPr>
          <a:xfrm>
            <a:off x="8153400" y="326572"/>
            <a:ext cx="2601994" cy="1384995"/>
          </a:xfrm>
          <a:prstGeom prst="rect">
            <a:avLst/>
          </a:prstGeom>
          <a:solidFill>
            <a:schemeClr val="tx2">
              <a:lumMod val="10000"/>
              <a:lumOff val="9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CreditCard :</a:t>
            </a:r>
          </a:p>
          <a:p>
            <a:r>
              <a:rPr lang="en-US" sz="1200" dirty="0">
                <a:latin typeface="Courier New" panose="02070309020205020404" pitchFamily="49" charset="0"/>
                <a:cs typeface="Courier New" panose="02070309020205020404" pitchFamily="49" charset="0"/>
              </a:rPr>
              <a:t>  public PaymentStrategy</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void pay(int amount) {</a:t>
            </a:r>
          </a:p>
          <a:p>
            <a:r>
              <a:rPr lang="en-US" sz="1200" dirty="0">
                <a:latin typeface="Courier New" panose="02070309020205020404" pitchFamily="49" charset="0"/>
                <a:cs typeface="Courier New" panose="02070309020205020404" pitchFamily="49" charset="0"/>
              </a:rPr>
              <a:t>    cout &lt;&lt; “Pay with CC”;</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2F48AFC3-9103-B55D-A598-A5E39DF25FE6}"/>
              </a:ext>
            </a:extLst>
          </p:cNvPr>
          <p:cNvSpPr txBox="1"/>
          <p:nvPr/>
        </p:nvSpPr>
        <p:spPr>
          <a:xfrm>
            <a:off x="324759" y="1086134"/>
            <a:ext cx="3624710" cy="3970318"/>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class ShoppingCart</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PaymentStrategy *_pS;</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ShoppingCart() : _pS(0)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setPaymentStrategy(</a:t>
            </a:r>
          </a:p>
          <a:p>
            <a:r>
              <a:rPr lang="en-US" sz="1200" dirty="0">
                <a:latin typeface="Courier New" panose="02070309020205020404" pitchFamily="49" charset="0"/>
                <a:cs typeface="Courier New" panose="02070309020205020404" pitchFamily="49" charset="0"/>
              </a:rPr>
              <a:t>    PaymentStrategy *pS) {</a:t>
            </a:r>
          </a:p>
          <a:p>
            <a:r>
              <a:rPr lang="en-US" sz="1200" dirty="0">
                <a:latin typeface="Courier New" panose="02070309020205020404" pitchFamily="49" charset="0"/>
                <a:cs typeface="Courier New" panose="02070309020205020404" pitchFamily="49" charset="0"/>
              </a:rPr>
              <a:t>    _pS = pS;</a:t>
            </a:r>
          </a:p>
          <a:p>
            <a:r>
              <a:rPr lang="en-US" sz="1200" dirty="0">
                <a:latin typeface="Courier New" panose="02070309020205020404" pitchFamily="49" charset="0"/>
                <a:cs typeface="Courier New" panose="02070309020205020404" pitchFamily="49" charset="0"/>
              </a:rPr>
              <a:t>  }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void checkout(int amount) {</a:t>
            </a:r>
          </a:p>
          <a:p>
            <a:r>
              <a:rPr lang="en-US" sz="1200" dirty="0">
                <a:latin typeface="Courier New" panose="02070309020205020404" pitchFamily="49" charset="0"/>
                <a:cs typeface="Courier New" panose="02070309020205020404" pitchFamily="49" charset="0"/>
              </a:rPr>
              <a:t>    if (!_pS) {</a:t>
            </a:r>
          </a:p>
          <a:p>
            <a:r>
              <a:rPr lang="en-US" sz="1200" dirty="0">
                <a:latin typeface="Courier New" panose="02070309020205020404" pitchFamily="49" charset="0"/>
                <a:cs typeface="Courier New" panose="02070309020205020404" pitchFamily="49" charset="0"/>
              </a:rPr>
              <a:t>      throw “No payment strategy set”</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_pS-&gt;pay(amount);</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2D83309B-FEDF-1741-311C-95848F21F9C1}"/>
              </a:ext>
            </a:extLst>
          </p:cNvPr>
          <p:cNvSpPr txBox="1"/>
          <p:nvPr/>
        </p:nvSpPr>
        <p:spPr>
          <a:xfrm>
            <a:off x="4447213" y="2502688"/>
            <a:ext cx="2880917" cy="1015663"/>
          </a:xfrm>
          <a:prstGeom prst="rect">
            <a:avLst/>
          </a:prstGeom>
          <a:solidFill>
            <a:schemeClr val="accent2">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PaymentStrategy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virtual</a:t>
            </a:r>
          </a:p>
          <a:p>
            <a:r>
              <a:rPr lang="en-US" sz="1200" dirty="0">
                <a:latin typeface="Courier New" panose="02070309020205020404" pitchFamily="49" charset="0"/>
                <a:cs typeface="Courier New" panose="02070309020205020404" pitchFamily="49" charset="0"/>
              </a:rPr>
              <a:t>    void pay(int amount) = 0;</a:t>
            </a:r>
          </a:p>
          <a:p>
            <a:r>
              <a:rPr lang="en-US" sz="120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DF4F6D33-DBBD-1E4F-8E4F-11DE561D0397}"/>
              </a:ext>
            </a:extLst>
          </p:cNvPr>
          <p:cNvSpPr txBox="1"/>
          <p:nvPr/>
        </p:nvSpPr>
        <p:spPr>
          <a:xfrm>
            <a:off x="8106912" y="2326206"/>
            <a:ext cx="2973891" cy="1384995"/>
          </a:xfrm>
          <a:prstGeom prst="rect">
            <a:avLst/>
          </a:prstGeom>
          <a:solidFill>
            <a:schemeClr val="tx2">
              <a:lumMod val="10000"/>
              <a:lumOff val="9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PayPal :</a:t>
            </a:r>
          </a:p>
          <a:p>
            <a:r>
              <a:rPr lang="en-US" sz="1200" dirty="0">
                <a:latin typeface="Courier New" panose="02070309020205020404" pitchFamily="49" charset="0"/>
                <a:cs typeface="Courier New" panose="02070309020205020404" pitchFamily="49" charset="0"/>
              </a:rPr>
              <a:t>  public PaymentStrategy</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void pay(int amount) {</a:t>
            </a:r>
          </a:p>
          <a:p>
            <a:r>
              <a:rPr lang="en-US" sz="1200" dirty="0">
                <a:latin typeface="Courier New" panose="02070309020205020404" pitchFamily="49" charset="0"/>
                <a:cs typeface="Courier New" panose="02070309020205020404" pitchFamily="49" charset="0"/>
              </a:rPr>
              <a:t>    cout &lt;&lt; “Pay with Paypal”;</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sp>
        <p:nvSpPr>
          <p:cNvPr id="11" name="TextBox 10">
            <a:extLst>
              <a:ext uri="{FF2B5EF4-FFF2-40B4-BE49-F238E27FC236}">
                <a16:creationId xmlns:a16="http://schemas.microsoft.com/office/drawing/2014/main" id="{D77CB4B2-6CD0-8E9D-0A99-807E7C12EA2C}"/>
              </a:ext>
            </a:extLst>
          </p:cNvPr>
          <p:cNvSpPr txBox="1"/>
          <p:nvPr/>
        </p:nvSpPr>
        <p:spPr>
          <a:xfrm>
            <a:off x="8106912" y="4219033"/>
            <a:ext cx="3066865" cy="1384995"/>
          </a:xfrm>
          <a:prstGeom prst="rect">
            <a:avLst/>
          </a:prstGeom>
          <a:solidFill>
            <a:schemeClr val="tx2">
              <a:lumMod val="10000"/>
              <a:lumOff val="9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Bitcoin :</a:t>
            </a:r>
          </a:p>
          <a:p>
            <a:r>
              <a:rPr lang="en-US" sz="1200" dirty="0">
                <a:latin typeface="Courier New" panose="02070309020205020404" pitchFamily="49" charset="0"/>
                <a:cs typeface="Courier New" panose="02070309020205020404" pitchFamily="49" charset="0"/>
              </a:rPr>
              <a:t>  public PaymentStrategy</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void pay(int amount) {</a:t>
            </a:r>
          </a:p>
          <a:p>
            <a:r>
              <a:rPr lang="en-US" sz="1200" dirty="0">
                <a:latin typeface="Courier New" panose="02070309020205020404" pitchFamily="49" charset="0"/>
                <a:cs typeface="Courier New" panose="02070309020205020404" pitchFamily="49" charset="0"/>
              </a:rPr>
              <a:t>    cout &lt;&lt; “Pay with Bitcoin”;</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cxnSp>
        <p:nvCxnSpPr>
          <p:cNvPr id="15" name="Elbow Connector 14">
            <a:extLst>
              <a:ext uri="{FF2B5EF4-FFF2-40B4-BE49-F238E27FC236}">
                <a16:creationId xmlns:a16="http://schemas.microsoft.com/office/drawing/2014/main" id="{D1AD345E-EA13-0448-503E-8AA878CC969E}"/>
              </a:ext>
            </a:extLst>
          </p:cNvPr>
          <p:cNvCxnSpPr>
            <a:cxnSpLocks/>
            <a:stCxn id="9" idx="1"/>
            <a:endCxn id="7" idx="0"/>
          </p:cNvCxnSpPr>
          <p:nvPr/>
        </p:nvCxnSpPr>
        <p:spPr>
          <a:xfrm rot="10800000" flipV="1">
            <a:off x="5887672" y="1019070"/>
            <a:ext cx="2265728" cy="148361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CD13D3A-19F5-B299-5374-0E286E590B0F}"/>
              </a:ext>
            </a:extLst>
          </p:cNvPr>
          <p:cNvCxnSpPr>
            <a:cxnSpLocks/>
            <a:stCxn id="4" idx="1"/>
            <a:endCxn id="7" idx="3"/>
          </p:cNvCxnSpPr>
          <p:nvPr/>
        </p:nvCxnSpPr>
        <p:spPr>
          <a:xfrm flipH="1" flipV="1">
            <a:off x="7328130" y="3010520"/>
            <a:ext cx="778782" cy="81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Elbow Connector 21">
            <a:extLst>
              <a:ext uri="{FF2B5EF4-FFF2-40B4-BE49-F238E27FC236}">
                <a16:creationId xmlns:a16="http://schemas.microsoft.com/office/drawing/2014/main" id="{2453662A-BF8D-6E9C-A5A0-399FDBB60111}"/>
              </a:ext>
            </a:extLst>
          </p:cNvPr>
          <p:cNvCxnSpPr>
            <a:cxnSpLocks/>
            <a:stCxn id="11" idx="1"/>
            <a:endCxn id="7" idx="2"/>
          </p:cNvCxnSpPr>
          <p:nvPr/>
        </p:nvCxnSpPr>
        <p:spPr>
          <a:xfrm rot="10800000">
            <a:off x="5887672" y="3518351"/>
            <a:ext cx="2219240" cy="139318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Elbow Connector 29">
            <a:extLst>
              <a:ext uri="{FF2B5EF4-FFF2-40B4-BE49-F238E27FC236}">
                <a16:creationId xmlns:a16="http://schemas.microsoft.com/office/drawing/2014/main" id="{B19B8DA2-4FFA-9A7B-200C-F87C30BE2102}"/>
              </a:ext>
            </a:extLst>
          </p:cNvPr>
          <p:cNvCxnSpPr>
            <a:cxnSpLocks/>
          </p:cNvCxnSpPr>
          <p:nvPr/>
        </p:nvCxnSpPr>
        <p:spPr>
          <a:xfrm rot="10800000">
            <a:off x="2646409" y="1607636"/>
            <a:ext cx="1800806" cy="1027284"/>
          </a:xfrm>
          <a:prstGeom prst="bentConnector3">
            <a:avLst>
              <a:gd name="adj1" fmla="val 50000"/>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D814EB69-B120-8F34-A2C1-3E00C297941E}"/>
              </a:ext>
            </a:extLst>
          </p:cNvPr>
          <p:cNvSpPr txBox="1"/>
          <p:nvPr/>
        </p:nvSpPr>
        <p:spPr>
          <a:xfrm>
            <a:off x="324759" y="5056452"/>
            <a:ext cx="3903633" cy="1569660"/>
          </a:xfrm>
          <a:prstGeom prst="rect">
            <a:avLst/>
          </a:prstGeom>
          <a:noFill/>
        </p:spPr>
        <p:txBody>
          <a:bodyPr wrap="none" rtlCol="0">
            <a:spAutoFit/>
          </a:bodyPr>
          <a:lstStyle/>
          <a:p>
            <a:r>
              <a:rPr lang="en-US" sz="1200">
                <a:latin typeface="Courier New" panose="02070309020205020404" pitchFamily="49" charset="0"/>
                <a:cs typeface="Courier New" panose="02070309020205020404" pitchFamily="49" charset="0"/>
              </a:rPr>
              <a:t>ShoppingCart sc;</a:t>
            </a:r>
          </a:p>
          <a:p>
            <a:r>
              <a:rPr lang="en-US" sz="1200">
                <a:latin typeface="Courier New" panose="02070309020205020404" pitchFamily="49" charset="0"/>
                <a:cs typeface="Courier New" panose="02070309020205020404" pitchFamily="49" charset="0"/>
              </a:rPr>
              <a:t>sc.checkout(100); // FAIL!</a:t>
            </a:r>
          </a:p>
          <a:p>
            <a:endParaRPr lang="en-US" sz="1200">
              <a:latin typeface="Courier New" panose="02070309020205020404" pitchFamily="49" charset="0"/>
              <a:cs typeface="Courier New" panose="02070309020205020404" pitchFamily="49" charset="0"/>
            </a:endParaRPr>
          </a:p>
          <a:p>
            <a:r>
              <a:rPr lang="en-US" sz="1200">
                <a:latin typeface="Courier New" panose="02070309020205020404" pitchFamily="49" charset="0"/>
                <a:cs typeface="Courier New" panose="02070309020205020404" pitchFamily="49" charset="0"/>
              </a:rPr>
              <a:t>sc.setPaymentStrategy(new CreditCard());</a:t>
            </a:r>
          </a:p>
          <a:p>
            <a:r>
              <a:rPr lang="en-US" sz="1200">
                <a:latin typeface="Courier New" panose="02070309020205020404" pitchFamily="49" charset="0"/>
                <a:cs typeface="Courier New" panose="02070309020205020404" pitchFamily="49" charset="0"/>
              </a:rPr>
              <a:t>sc.checkout(100); // OK, Pay with CC</a:t>
            </a:r>
          </a:p>
          <a:p>
            <a:endParaRPr lang="en-US" sz="1200">
              <a:latin typeface="Courier New" panose="02070309020205020404" pitchFamily="49" charset="0"/>
              <a:cs typeface="Courier New" panose="02070309020205020404" pitchFamily="49" charset="0"/>
            </a:endParaRPr>
          </a:p>
          <a:p>
            <a:r>
              <a:rPr lang="en-US" sz="1200">
                <a:latin typeface="Courier New" panose="02070309020205020404" pitchFamily="49" charset="0"/>
                <a:cs typeface="Courier New" panose="02070309020205020404" pitchFamily="49" charset="0"/>
              </a:rPr>
              <a:t>sc.setPaymentStrategy(new Paypal());</a:t>
            </a:r>
          </a:p>
          <a:p>
            <a:r>
              <a:rPr lang="en-US" sz="120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49896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P spid="7" grpId="0" animBg="1"/>
      <p:bldP spid="4" grpId="0" animBg="1"/>
      <p:bldP spid="11" grpId="0" animBg="1"/>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6D688-6AD6-EF41-FF97-4ED4A4A34069}"/>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B456E1CF-FECD-FDDE-DA74-4A3555F3A173}"/>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CFD1D57B-A7E8-2EB1-2B81-EF84D584FD15}"/>
              </a:ext>
            </a:extLst>
          </p:cNvPr>
          <p:cNvSpPr>
            <a:spLocks noGrp="1"/>
          </p:cNvSpPr>
          <p:nvPr>
            <p:ph type="sldNum" sz="quarter" idx="12"/>
          </p:nvPr>
        </p:nvSpPr>
        <p:spPr/>
        <p:txBody>
          <a:bodyPr/>
          <a:lstStyle/>
          <a:p>
            <a:fld id="{23D81C8F-CB39-4E4D-98E4-8C3FEDF75126}" type="slidenum">
              <a:rPr lang="en-US" smtClean="0"/>
              <a:t>13</a:t>
            </a:fld>
            <a:endParaRPr lang="en-US"/>
          </a:p>
        </p:txBody>
      </p:sp>
      <p:sp>
        <p:nvSpPr>
          <p:cNvPr id="7" name="TextBox 6">
            <a:extLst>
              <a:ext uri="{FF2B5EF4-FFF2-40B4-BE49-F238E27FC236}">
                <a16:creationId xmlns:a16="http://schemas.microsoft.com/office/drawing/2014/main" id="{4AB37982-E824-3CF3-BF2E-B07C5D3B98C6}"/>
              </a:ext>
            </a:extLst>
          </p:cNvPr>
          <p:cNvSpPr txBox="1"/>
          <p:nvPr/>
        </p:nvSpPr>
        <p:spPr>
          <a:xfrm>
            <a:off x="535709" y="194055"/>
            <a:ext cx="1245854" cy="369332"/>
          </a:xfrm>
          <a:prstGeom prst="rect">
            <a:avLst/>
          </a:prstGeom>
          <a:noFill/>
        </p:spPr>
        <p:txBody>
          <a:bodyPr wrap="none" rtlCol="0">
            <a:spAutoFit/>
          </a:bodyPr>
          <a:lstStyle/>
          <a:p>
            <a:r>
              <a:rPr lang="en-US" dirty="0"/>
              <a:t>Command</a:t>
            </a:r>
          </a:p>
        </p:txBody>
      </p:sp>
      <p:sp>
        <p:nvSpPr>
          <p:cNvPr id="2" name="TextBox 1">
            <a:extLst>
              <a:ext uri="{FF2B5EF4-FFF2-40B4-BE49-F238E27FC236}">
                <a16:creationId xmlns:a16="http://schemas.microsoft.com/office/drawing/2014/main" id="{C7EF0547-86DC-23A4-EC9C-12B3732E1365}"/>
              </a:ext>
            </a:extLst>
          </p:cNvPr>
          <p:cNvSpPr txBox="1"/>
          <p:nvPr/>
        </p:nvSpPr>
        <p:spPr>
          <a:xfrm>
            <a:off x="252006" y="840425"/>
            <a:ext cx="1517980" cy="338554"/>
          </a:xfrm>
          <a:prstGeom prst="rect">
            <a:avLst/>
          </a:prstGeom>
          <a:noFill/>
        </p:spPr>
        <p:txBody>
          <a:bodyPr wrap="none" rtlCol="0">
            <a:spAutoFit/>
          </a:bodyPr>
          <a:lstStyle/>
          <a:p>
            <a:r>
              <a:rPr lang="en-US" sz="1600" dirty="0"/>
              <a:t>When we use it</a:t>
            </a:r>
          </a:p>
        </p:txBody>
      </p:sp>
      <p:sp>
        <p:nvSpPr>
          <p:cNvPr id="5" name="TextBox 4">
            <a:extLst>
              <a:ext uri="{FF2B5EF4-FFF2-40B4-BE49-F238E27FC236}">
                <a16:creationId xmlns:a16="http://schemas.microsoft.com/office/drawing/2014/main" id="{C183D7CD-F2CF-0C88-CAC5-4E72B0F83C6E}"/>
              </a:ext>
            </a:extLst>
          </p:cNvPr>
          <p:cNvSpPr txBox="1"/>
          <p:nvPr/>
        </p:nvSpPr>
        <p:spPr>
          <a:xfrm>
            <a:off x="535707" y="1209757"/>
            <a:ext cx="10818091"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Parametrize objects by an action to perform, for example with a callback</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Specify, queue and execute requests at different times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Support undoable operations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Support loggable operations</a:t>
            </a:r>
          </a:p>
        </p:txBody>
      </p:sp>
      <p:sp>
        <p:nvSpPr>
          <p:cNvPr id="4" name="TextBox 3">
            <a:extLst>
              <a:ext uri="{FF2B5EF4-FFF2-40B4-BE49-F238E27FC236}">
                <a16:creationId xmlns:a16="http://schemas.microsoft.com/office/drawing/2014/main" id="{353EDCEA-3782-97F4-A4B8-A1C2201547A1}"/>
              </a:ext>
            </a:extLst>
          </p:cNvPr>
          <p:cNvSpPr txBox="1"/>
          <p:nvPr/>
        </p:nvSpPr>
        <p:spPr>
          <a:xfrm>
            <a:off x="253581" y="3672009"/>
            <a:ext cx="1527982" cy="338554"/>
          </a:xfrm>
          <a:prstGeom prst="rect">
            <a:avLst/>
          </a:prstGeom>
          <a:noFill/>
        </p:spPr>
        <p:txBody>
          <a:bodyPr wrap="none" rtlCol="0">
            <a:spAutoFit/>
          </a:bodyPr>
          <a:lstStyle/>
          <a:p>
            <a:r>
              <a:rPr lang="en-US" sz="1600" dirty="0"/>
              <a:t>Consequences</a:t>
            </a:r>
          </a:p>
        </p:txBody>
      </p:sp>
      <p:sp>
        <p:nvSpPr>
          <p:cNvPr id="8" name="TextBox 7">
            <a:extLst>
              <a:ext uri="{FF2B5EF4-FFF2-40B4-BE49-F238E27FC236}">
                <a16:creationId xmlns:a16="http://schemas.microsoft.com/office/drawing/2014/main" id="{642D655E-A577-65CE-BC9D-EA1A990299F7}"/>
              </a:ext>
            </a:extLst>
          </p:cNvPr>
          <p:cNvSpPr txBox="1"/>
          <p:nvPr/>
        </p:nvSpPr>
        <p:spPr>
          <a:xfrm>
            <a:off x="549144" y="4041342"/>
            <a:ext cx="10818091"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Decouple the object that invokes the operation from the one that performs it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Commands can be assembled in a Structural pattern (which one?)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Commands can be added without changing existing classes</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153307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4" grpId="0"/>
      <p:bldP spid="8"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93244D-09FA-5F6A-11D7-0657C5F683B1}"/>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E74B7E39-FAEE-E1C6-1B82-5D8AB685E65D}"/>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FD749843-0DB0-E389-6239-04B10189F68D}"/>
              </a:ext>
            </a:extLst>
          </p:cNvPr>
          <p:cNvSpPr>
            <a:spLocks noGrp="1"/>
          </p:cNvSpPr>
          <p:nvPr>
            <p:ph type="sldNum" sz="quarter" idx="12"/>
          </p:nvPr>
        </p:nvSpPr>
        <p:spPr/>
        <p:txBody>
          <a:bodyPr/>
          <a:lstStyle/>
          <a:p>
            <a:fld id="{23D81C8F-CB39-4E4D-98E4-8C3FEDF75126}" type="slidenum">
              <a:rPr lang="en-US" smtClean="0"/>
              <a:t>14</a:t>
            </a:fld>
            <a:endParaRPr lang="en-US"/>
          </a:p>
        </p:txBody>
      </p:sp>
      <p:sp>
        <p:nvSpPr>
          <p:cNvPr id="2" name="TextBox 1">
            <a:extLst>
              <a:ext uri="{FF2B5EF4-FFF2-40B4-BE49-F238E27FC236}">
                <a16:creationId xmlns:a16="http://schemas.microsoft.com/office/drawing/2014/main" id="{3F693E7D-809A-1DC1-5FA8-41E442F773D2}"/>
              </a:ext>
            </a:extLst>
          </p:cNvPr>
          <p:cNvSpPr txBox="1"/>
          <p:nvPr/>
        </p:nvSpPr>
        <p:spPr>
          <a:xfrm>
            <a:off x="468085" y="326572"/>
            <a:ext cx="2456570" cy="338554"/>
          </a:xfrm>
          <a:prstGeom prst="rect">
            <a:avLst/>
          </a:prstGeom>
          <a:noFill/>
        </p:spPr>
        <p:txBody>
          <a:bodyPr wrap="none" rtlCol="0">
            <a:spAutoFit/>
          </a:bodyPr>
          <a:lstStyle/>
          <a:p>
            <a:r>
              <a:rPr lang="en-US" sz="1600"/>
              <a:t>Command – Stock Market</a:t>
            </a:r>
          </a:p>
        </p:txBody>
      </p:sp>
      <p:sp>
        <p:nvSpPr>
          <p:cNvPr id="5" name="TextBox 4">
            <a:extLst>
              <a:ext uri="{FF2B5EF4-FFF2-40B4-BE49-F238E27FC236}">
                <a16:creationId xmlns:a16="http://schemas.microsoft.com/office/drawing/2014/main" id="{E727825F-F5D1-F1AE-A9F2-29F270B4514F}"/>
              </a:ext>
            </a:extLst>
          </p:cNvPr>
          <p:cNvSpPr txBox="1"/>
          <p:nvPr/>
        </p:nvSpPr>
        <p:spPr>
          <a:xfrm>
            <a:off x="1257419" y="819786"/>
            <a:ext cx="2880917" cy="1015663"/>
          </a:xfrm>
          <a:prstGeom prst="rect">
            <a:avLst/>
          </a:prstGeom>
          <a:solidFill>
            <a:schemeClr val="accent2">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Command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virtual void execute() = 0;</a:t>
            </a:r>
          </a:p>
          <a:p>
            <a:r>
              <a:rPr lang="en-US" sz="1200" dirty="0">
                <a:latin typeface="Courier New" panose="02070309020205020404" pitchFamily="49" charset="0"/>
                <a:cs typeface="Courier New" panose="02070309020205020404" pitchFamily="49" charset="0"/>
              </a:rPr>
              <a:t>  virtual void undo() = 0;</a:t>
            </a:r>
          </a:p>
          <a:p>
            <a:r>
              <a:rPr lang="en-US" sz="1200" dirty="0">
                <a:latin typeface="Courier New" panose="02070309020205020404" pitchFamily="49" charset="0"/>
                <a:cs typeface="Courier New" panose="02070309020205020404" pitchFamily="49" charset="0"/>
              </a:rPr>
              <a:t>};</a:t>
            </a:r>
          </a:p>
        </p:txBody>
      </p:sp>
      <p:sp>
        <p:nvSpPr>
          <p:cNvPr id="7" name="TextBox 6">
            <a:extLst>
              <a:ext uri="{FF2B5EF4-FFF2-40B4-BE49-F238E27FC236}">
                <a16:creationId xmlns:a16="http://schemas.microsoft.com/office/drawing/2014/main" id="{0E963313-2B8E-392F-CAEB-502CA06FAFCB}"/>
              </a:ext>
            </a:extLst>
          </p:cNvPr>
          <p:cNvSpPr txBox="1"/>
          <p:nvPr/>
        </p:nvSpPr>
        <p:spPr>
          <a:xfrm>
            <a:off x="5224045" y="665126"/>
            <a:ext cx="2800767" cy="3631763"/>
          </a:xfrm>
          <a:prstGeom prst="rect">
            <a:avLst/>
          </a:prstGeom>
          <a:solidFill>
            <a:schemeClr val="accent6">
              <a:lumMod val="20000"/>
              <a:lumOff val="80000"/>
            </a:schemeClr>
          </a:solidFill>
        </p:spPr>
        <p:txBody>
          <a:bodyPr wrap="none" rtlCol="0">
            <a:spAutoFit/>
          </a:bodyPr>
          <a:lstStyle/>
          <a:p>
            <a:r>
              <a:rPr lang="en-US" sz="1000" dirty="0">
                <a:latin typeface="Courier New" panose="02070309020205020404" pitchFamily="49" charset="0"/>
                <a:cs typeface="Courier New" panose="02070309020205020404" pitchFamily="49" charset="0"/>
              </a:rPr>
              <a:t>class Macro : public Command {</a:t>
            </a:r>
          </a:p>
          <a:p>
            <a:r>
              <a:rPr lang="en-US" sz="1000" dirty="0">
                <a:latin typeface="Courier New" panose="02070309020205020404" pitchFamily="49" charset="0"/>
                <a:cs typeface="Courier New" panose="02070309020205020404" pitchFamily="49" charset="0"/>
              </a:rPr>
              <a:t>private:</a:t>
            </a:r>
          </a:p>
          <a:p>
            <a:r>
              <a:rPr lang="en-US" sz="1000" dirty="0">
                <a:latin typeface="Courier New" panose="02070309020205020404" pitchFamily="49" charset="0"/>
                <a:cs typeface="Courier New" panose="02070309020205020404" pitchFamily="49" charset="0"/>
              </a:rPr>
              <a:t>  vector&lt;Command *&gt; _commands;</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public:</a:t>
            </a:r>
          </a:p>
          <a:p>
            <a:r>
              <a:rPr lang="en-US" sz="1000" dirty="0">
                <a:latin typeface="Courier New" panose="02070309020205020404" pitchFamily="49" charset="0"/>
                <a:cs typeface="Courier New" panose="02070309020205020404" pitchFamily="49" charset="0"/>
              </a:rPr>
              <a:t>  void addCommand(</a:t>
            </a:r>
          </a:p>
          <a:p>
            <a:r>
              <a:rPr lang="en-US" sz="1000" dirty="0">
                <a:latin typeface="Courier New" panose="02070309020205020404" pitchFamily="49" charset="0"/>
                <a:cs typeface="Courier New" panose="02070309020205020404" pitchFamily="49" charset="0"/>
              </a:rPr>
              <a:t>    Command* command</a:t>
            </a:r>
          </a:p>
          <a:p>
            <a:r>
              <a:rPr lang="en-US" sz="1000" dirty="0">
                <a:latin typeface="Courier New" panose="02070309020205020404" pitchFamily="49" charset="0"/>
                <a:cs typeface="Courier New" panose="02070309020205020404" pitchFamily="49" charset="0"/>
              </a:rPr>
              <a:t>  ) {</a:t>
            </a:r>
          </a:p>
          <a:p>
            <a:r>
              <a:rPr lang="en-US" sz="1000" dirty="0">
                <a:latin typeface="Courier New" panose="02070309020205020404" pitchFamily="49" charset="0"/>
                <a:cs typeface="Courier New" panose="02070309020205020404" pitchFamily="49" charset="0"/>
              </a:rPr>
              <a:t>    commands.push_back(command);</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void execute() override {</a:t>
            </a:r>
          </a:p>
          <a:p>
            <a:r>
              <a:rPr lang="en-US" sz="1000" dirty="0">
                <a:latin typeface="Courier New" panose="02070309020205020404" pitchFamily="49" charset="0"/>
                <a:cs typeface="Courier New" panose="02070309020205020404" pitchFamily="49" charset="0"/>
              </a:rPr>
              <a:t>    for (command : commands) {</a:t>
            </a:r>
          </a:p>
          <a:p>
            <a:r>
              <a:rPr lang="en-US" sz="1000" dirty="0">
                <a:latin typeface="Courier New" panose="02070309020205020404" pitchFamily="49" charset="0"/>
                <a:cs typeface="Courier New" panose="02070309020205020404" pitchFamily="49" charset="0"/>
              </a:rPr>
              <a:t>      command-&gt;execute();</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void undo() override {</a:t>
            </a:r>
          </a:p>
          <a:p>
            <a:r>
              <a:rPr lang="en-US" sz="1000" dirty="0">
                <a:latin typeface="Courier New" panose="02070309020205020404" pitchFamily="49" charset="0"/>
                <a:cs typeface="Courier New" panose="02070309020205020404" pitchFamily="49" charset="0"/>
              </a:rPr>
              <a:t>    rev-for (command : commands) {</a:t>
            </a:r>
          </a:p>
          <a:p>
            <a:r>
              <a:rPr lang="en-US" sz="1000" dirty="0">
                <a:latin typeface="Courier New" panose="02070309020205020404" pitchFamily="49" charset="0"/>
                <a:cs typeface="Courier New" panose="02070309020205020404" pitchFamily="49" charset="0"/>
              </a:rPr>
              <a:t>      command-&gt;undo();</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6D41AD6E-66CD-D6B6-D81F-9074CB25D777}"/>
              </a:ext>
            </a:extLst>
          </p:cNvPr>
          <p:cNvSpPr txBox="1"/>
          <p:nvPr/>
        </p:nvSpPr>
        <p:spPr>
          <a:xfrm>
            <a:off x="343575" y="2863288"/>
            <a:ext cx="2185214" cy="3016210"/>
          </a:xfrm>
          <a:prstGeom prst="rect">
            <a:avLst/>
          </a:prstGeom>
          <a:solidFill>
            <a:schemeClr val="accent4">
              <a:lumMod val="20000"/>
              <a:lumOff val="80000"/>
            </a:schemeClr>
          </a:solidFill>
        </p:spPr>
        <p:txBody>
          <a:bodyPr wrap="none" rtlCol="0">
            <a:spAutoFit/>
          </a:bodyPr>
          <a:lstStyle/>
          <a:p>
            <a:r>
              <a:rPr lang="en-US" sz="1000" dirty="0">
                <a:latin typeface="Courier New" panose="02070309020205020404" pitchFamily="49" charset="0"/>
                <a:cs typeface="Courier New" panose="02070309020205020404" pitchFamily="49" charset="0"/>
              </a:rPr>
              <a:t>class Buy : public Command</a:t>
            </a:r>
          </a:p>
          <a:p>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public:</a:t>
            </a:r>
          </a:p>
          <a:p>
            <a:r>
              <a:rPr lang="en-US" sz="1000" dirty="0">
                <a:latin typeface="Courier New" panose="02070309020205020404" pitchFamily="49" charset="0"/>
                <a:cs typeface="Courier New" panose="02070309020205020404" pitchFamily="49" charset="0"/>
              </a:rPr>
              <a:t>  Buy(Stock&amp; s, int qty) :</a:t>
            </a:r>
          </a:p>
          <a:p>
            <a:r>
              <a:rPr lang="en-US" sz="1000" dirty="0">
                <a:latin typeface="Courier New" panose="02070309020205020404" pitchFamily="49" charset="0"/>
                <a:cs typeface="Courier New" panose="02070309020205020404" pitchFamily="49" charset="0"/>
              </a:rPr>
              <a:t>    stock(s),</a:t>
            </a:r>
          </a:p>
          <a:p>
            <a:r>
              <a:rPr lang="en-US" sz="1000" dirty="0">
                <a:latin typeface="Courier New" panose="02070309020205020404" pitchFamily="49" charset="0"/>
                <a:cs typeface="Courier New" panose="02070309020205020404" pitchFamily="49" charset="0"/>
              </a:rPr>
              <a:t>    quantity(qty)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void execute() {</a:t>
            </a:r>
          </a:p>
          <a:p>
            <a:r>
              <a:rPr lang="en-US" sz="1000" dirty="0">
                <a:latin typeface="Courier New" panose="02070309020205020404" pitchFamily="49" charset="0"/>
                <a:cs typeface="Courier New" panose="02070309020205020404" pitchFamily="49" charset="0"/>
              </a:rPr>
              <a:t>    stock.buy(quantity);</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void undo() {</a:t>
            </a:r>
          </a:p>
          <a:p>
            <a:r>
              <a:rPr lang="en-US" sz="1000" dirty="0">
                <a:latin typeface="Courier New" panose="02070309020205020404" pitchFamily="49" charset="0"/>
                <a:cs typeface="Courier New" panose="02070309020205020404" pitchFamily="49" charset="0"/>
              </a:rPr>
              <a:t>    stock.sell(quantity);</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private:</a:t>
            </a:r>
          </a:p>
          <a:p>
            <a:r>
              <a:rPr lang="en-US" sz="1000" dirty="0">
                <a:latin typeface="Courier New" panose="02070309020205020404" pitchFamily="49" charset="0"/>
                <a:cs typeface="Courier New" panose="02070309020205020404" pitchFamily="49" charset="0"/>
              </a:rPr>
              <a:t>   Stock&amp; stock;</a:t>
            </a:r>
          </a:p>
          <a:p>
            <a:r>
              <a:rPr lang="en-US" sz="1000" dirty="0">
                <a:latin typeface="Courier New" panose="02070309020205020404" pitchFamily="49" charset="0"/>
                <a:cs typeface="Courier New" panose="02070309020205020404" pitchFamily="49" charset="0"/>
              </a:rPr>
              <a:t>   int quantity;</a:t>
            </a:r>
          </a:p>
          <a:p>
            <a:r>
              <a:rPr lang="en-US" sz="10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77A8D917-7437-3810-DE95-A62DF8CBC24A}"/>
              </a:ext>
            </a:extLst>
          </p:cNvPr>
          <p:cNvSpPr txBox="1"/>
          <p:nvPr/>
        </p:nvSpPr>
        <p:spPr>
          <a:xfrm>
            <a:off x="2728334" y="2863288"/>
            <a:ext cx="2262158" cy="3016210"/>
          </a:xfrm>
          <a:prstGeom prst="rect">
            <a:avLst/>
          </a:prstGeom>
          <a:solidFill>
            <a:schemeClr val="accent4">
              <a:lumMod val="20000"/>
              <a:lumOff val="80000"/>
            </a:schemeClr>
          </a:solidFill>
        </p:spPr>
        <p:txBody>
          <a:bodyPr wrap="none" rtlCol="0">
            <a:spAutoFit/>
          </a:bodyPr>
          <a:lstStyle/>
          <a:p>
            <a:r>
              <a:rPr lang="en-US" sz="1000" dirty="0">
                <a:latin typeface="Courier New" panose="02070309020205020404" pitchFamily="49" charset="0"/>
                <a:cs typeface="Courier New" panose="02070309020205020404" pitchFamily="49" charset="0"/>
              </a:rPr>
              <a:t>class Sell : public Command</a:t>
            </a:r>
          </a:p>
          <a:p>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public:</a:t>
            </a:r>
          </a:p>
          <a:p>
            <a:r>
              <a:rPr lang="en-US" sz="1000" dirty="0">
                <a:latin typeface="Courier New" panose="02070309020205020404" pitchFamily="49" charset="0"/>
                <a:cs typeface="Courier New" panose="02070309020205020404" pitchFamily="49" charset="0"/>
              </a:rPr>
              <a:t>  Sell(Stock&amp; s, int qty) :</a:t>
            </a:r>
          </a:p>
          <a:p>
            <a:r>
              <a:rPr lang="en-US" sz="1000" dirty="0">
                <a:latin typeface="Courier New" panose="02070309020205020404" pitchFamily="49" charset="0"/>
                <a:cs typeface="Courier New" panose="02070309020205020404" pitchFamily="49" charset="0"/>
              </a:rPr>
              <a:t>    stock(s),</a:t>
            </a:r>
          </a:p>
          <a:p>
            <a:r>
              <a:rPr lang="en-US" sz="1000" dirty="0">
                <a:latin typeface="Courier New" panose="02070309020205020404" pitchFamily="49" charset="0"/>
                <a:cs typeface="Courier New" panose="02070309020205020404" pitchFamily="49" charset="0"/>
              </a:rPr>
              <a:t>    quantity(qty)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void execute() {</a:t>
            </a:r>
          </a:p>
          <a:p>
            <a:r>
              <a:rPr lang="en-US" sz="1000" dirty="0">
                <a:latin typeface="Courier New" panose="02070309020205020404" pitchFamily="49" charset="0"/>
                <a:cs typeface="Courier New" panose="02070309020205020404" pitchFamily="49" charset="0"/>
              </a:rPr>
              <a:t>    stock.sell(quantity);</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void undo() {</a:t>
            </a:r>
          </a:p>
          <a:p>
            <a:r>
              <a:rPr lang="en-US" sz="1000" dirty="0">
                <a:latin typeface="Courier New" panose="02070309020205020404" pitchFamily="49" charset="0"/>
                <a:cs typeface="Courier New" panose="02070309020205020404" pitchFamily="49" charset="0"/>
              </a:rPr>
              <a:t>    stock.buy(quantity);</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private:</a:t>
            </a:r>
          </a:p>
          <a:p>
            <a:r>
              <a:rPr lang="en-US" sz="1000" dirty="0">
                <a:latin typeface="Courier New" panose="02070309020205020404" pitchFamily="49" charset="0"/>
                <a:cs typeface="Courier New" panose="02070309020205020404" pitchFamily="49" charset="0"/>
              </a:rPr>
              <a:t>   Stock&amp; stock;</a:t>
            </a:r>
          </a:p>
          <a:p>
            <a:r>
              <a:rPr lang="en-US" sz="1000" dirty="0">
                <a:latin typeface="Courier New" panose="02070309020205020404" pitchFamily="49" charset="0"/>
                <a:cs typeface="Courier New" panose="02070309020205020404" pitchFamily="49" charset="0"/>
              </a:rPr>
              <a:t>   int quantity;</a:t>
            </a:r>
          </a:p>
          <a:p>
            <a:r>
              <a:rPr lang="en-US" sz="1000" dirty="0">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1C529FB6-555B-0041-A62A-7A1AFF0AEC42}"/>
              </a:ext>
            </a:extLst>
          </p:cNvPr>
          <p:cNvGrpSpPr/>
          <p:nvPr/>
        </p:nvGrpSpPr>
        <p:grpSpPr>
          <a:xfrm>
            <a:off x="1436183" y="1835449"/>
            <a:ext cx="2423231" cy="1027839"/>
            <a:chOff x="1436183" y="1835449"/>
            <a:chExt cx="2423231" cy="1027839"/>
          </a:xfrm>
        </p:grpSpPr>
        <p:cxnSp>
          <p:nvCxnSpPr>
            <p:cNvPr id="18" name="Elbow Connector 17">
              <a:extLst>
                <a:ext uri="{FF2B5EF4-FFF2-40B4-BE49-F238E27FC236}">
                  <a16:creationId xmlns:a16="http://schemas.microsoft.com/office/drawing/2014/main" id="{8B3B2A80-2074-F873-3FD8-5F2780D2039C}"/>
                </a:ext>
              </a:extLst>
            </p:cNvPr>
            <p:cNvCxnSpPr>
              <a:stCxn id="4" idx="0"/>
              <a:endCxn id="5" idx="2"/>
            </p:cNvCxnSpPr>
            <p:nvPr/>
          </p:nvCxnSpPr>
          <p:spPr>
            <a:xfrm rot="5400000" flipH="1" flipV="1">
              <a:off x="1553111" y="1718521"/>
              <a:ext cx="1027839" cy="126169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Elbow Connector 19">
              <a:extLst>
                <a:ext uri="{FF2B5EF4-FFF2-40B4-BE49-F238E27FC236}">
                  <a16:creationId xmlns:a16="http://schemas.microsoft.com/office/drawing/2014/main" id="{A7DD5459-8DC0-C605-664E-B8961C0CB39F}"/>
                </a:ext>
              </a:extLst>
            </p:cNvPr>
            <p:cNvCxnSpPr>
              <a:cxnSpLocks/>
              <a:stCxn id="8" idx="0"/>
              <a:endCxn id="5" idx="2"/>
            </p:cNvCxnSpPr>
            <p:nvPr/>
          </p:nvCxnSpPr>
          <p:spPr>
            <a:xfrm rot="16200000" flipV="1">
              <a:off x="2764727" y="1768601"/>
              <a:ext cx="1027839" cy="1161535"/>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grpSp>
      <p:cxnSp>
        <p:nvCxnSpPr>
          <p:cNvPr id="23" name="Elbow Connector 22">
            <a:extLst>
              <a:ext uri="{FF2B5EF4-FFF2-40B4-BE49-F238E27FC236}">
                <a16:creationId xmlns:a16="http://schemas.microsoft.com/office/drawing/2014/main" id="{F14F9C3F-4D1C-85B3-E85E-8A0768C4E0EB}"/>
              </a:ext>
            </a:extLst>
          </p:cNvPr>
          <p:cNvCxnSpPr>
            <a:cxnSpLocks/>
            <a:stCxn id="7" idx="1"/>
            <a:endCxn id="5" idx="3"/>
          </p:cNvCxnSpPr>
          <p:nvPr/>
        </p:nvCxnSpPr>
        <p:spPr>
          <a:xfrm rot="10800000">
            <a:off x="4138337" y="1327618"/>
            <a:ext cx="1085709" cy="115339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11BF3F71-3DCF-AC2F-0911-86F93FD4A419}"/>
              </a:ext>
            </a:extLst>
          </p:cNvPr>
          <p:cNvSpPr txBox="1"/>
          <p:nvPr/>
        </p:nvSpPr>
        <p:spPr>
          <a:xfrm>
            <a:off x="8581816" y="495849"/>
            <a:ext cx="2877711" cy="3016210"/>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class Broker {</a:t>
            </a:r>
          </a:p>
          <a:p>
            <a:r>
              <a:rPr lang="en-US" sz="1000" dirty="0">
                <a:latin typeface="Courier New" panose="02070309020205020404" pitchFamily="49" charset="0"/>
                <a:cs typeface="Courier New" panose="02070309020205020404" pitchFamily="49" charset="0"/>
              </a:rPr>
              <a:t>private:</a:t>
            </a:r>
          </a:p>
          <a:p>
            <a:r>
              <a:rPr lang="en-US" sz="1000" dirty="0">
                <a:latin typeface="Courier New" panose="02070309020205020404" pitchFamily="49" charset="0"/>
                <a:cs typeface="Courier New" panose="02070309020205020404" pitchFamily="49" charset="0"/>
              </a:rPr>
              <a:t>  stack&lt;Command *&gt; _history;</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public:</a:t>
            </a:r>
          </a:p>
          <a:p>
            <a:r>
              <a:rPr lang="en-US" sz="1000" dirty="0">
                <a:latin typeface="Courier New" panose="02070309020205020404" pitchFamily="49" charset="0"/>
                <a:cs typeface="Courier New" panose="02070309020205020404" pitchFamily="49" charset="0"/>
              </a:rPr>
              <a:t>  void placeOrder(Command* order) {</a:t>
            </a:r>
          </a:p>
          <a:p>
            <a:r>
              <a:rPr lang="en-US" sz="1000" dirty="0">
                <a:latin typeface="Courier New" panose="02070309020205020404" pitchFamily="49" charset="0"/>
                <a:cs typeface="Courier New" panose="02070309020205020404" pitchFamily="49" charset="0"/>
              </a:rPr>
              <a:t>    order-&gt;execute();</a:t>
            </a:r>
          </a:p>
          <a:p>
            <a:r>
              <a:rPr lang="en-US" sz="1000" dirty="0">
                <a:latin typeface="Courier New" panose="02070309020205020404" pitchFamily="49" charset="0"/>
                <a:cs typeface="Courier New" panose="02070309020205020404" pitchFamily="49" charset="0"/>
              </a:rPr>
              <a:t>    _history.push(order);</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void undoLast() {</a:t>
            </a:r>
          </a:p>
          <a:p>
            <a:r>
              <a:rPr lang="en-US" sz="1000" dirty="0">
                <a:latin typeface="Courier New" panose="02070309020205020404" pitchFamily="49" charset="0"/>
                <a:cs typeface="Courier New" panose="02070309020205020404" pitchFamily="49" charset="0"/>
              </a:rPr>
              <a:t>    if (_history.empty()) {</a:t>
            </a:r>
          </a:p>
          <a:p>
            <a:r>
              <a:rPr lang="en-US" sz="1000" dirty="0">
                <a:latin typeface="Courier New" panose="02070309020205020404" pitchFamily="49" charset="0"/>
                <a:cs typeface="Courier New" panose="02070309020205020404" pitchFamily="49" charset="0"/>
              </a:rPr>
              <a:t>      return;</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_history.top()-&gt;undo();</a:t>
            </a:r>
          </a:p>
          <a:p>
            <a:r>
              <a:rPr lang="en-US" sz="1000" dirty="0">
                <a:latin typeface="Courier New" panose="02070309020205020404" pitchFamily="49" charset="0"/>
                <a:cs typeface="Courier New" panose="02070309020205020404" pitchFamily="49" charset="0"/>
              </a:rPr>
              <a:t>    _history.pop();</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a:t>
            </a:r>
          </a:p>
        </p:txBody>
      </p:sp>
      <p:sp>
        <p:nvSpPr>
          <p:cNvPr id="37" name="TextBox 36">
            <a:extLst>
              <a:ext uri="{FF2B5EF4-FFF2-40B4-BE49-F238E27FC236}">
                <a16:creationId xmlns:a16="http://schemas.microsoft.com/office/drawing/2014/main" id="{F820CA8E-96F0-3458-9F25-A765F2C2F3D6}"/>
              </a:ext>
            </a:extLst>
          </p:cNvPr>
          <p:cNvSpPr txBox="1"/>
          <p:nvPr/>
        </p:nvSpPr>
        <p:spPr>
          <a:xfrm>
            <a:off x="8581816" y="4168878"/>
            <a:ext cx="3108543" cy="2092881"/>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Stock apple(“Apple”);</a:t>
            </a:r>
          </a:p>
          <a:p>
            <a:r>
              <a:rPr lang="en-US" sz="1000" dirty="0">
                <a:latin typeface="Courier New" panose="02070309020205020404" pitchFamily="49" charset="0"/>
                <a:cs typeface="Courier New" panose="02070309020205020404" pitchFamily="49" charset="0"/>
              </a:rPr>
              <a:t>Stock ibm(“IBM”);</a:t>
            </a:r>
          </a:p>
          <a:p>
            <a:r>
              <a:rPr lang="en-US" sz="1000" dirty="0">
                <a:latin typeface="Courier New" panose="02070309020205020404" pitchFamily="49" charset="0"/>
                <a:cs typeface="Courier New" panose="02070309020205020404" pitchFamily="49" charset="0"/>
              </a:rPr>
              <a:t>Broker broker;</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broker.placeOrder(new Buy(apple, 10));</a:t>
            </a:r>
          </a:p>
          <a:p>
            <a:r>
              <a:rPr lang="en-US" sz="1000" dirty="0">
                <a:latin typeface="Courier New" panose="02070309020205020404" pitchFamily="49" charset="0"/>
                <a:cs typeface="Courier New" panose="02070309020205020404" pitchFamily="49" charset="0"/>
              </a:rPr>
              <a:t>broker.placeOrder(new Buy(ibm, 5));</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Macro *macro = new Macro();</a:t>
            </a:r>
          </a:p>
          <a:p>
            <a:r>
              <a:rPr lang="en-US" sz="1000" dirty="0">
                <a:latin typeface="Courier New" panose="02070309020205020404" pitchFamily="49" charset="0"/>
                <a:cs typeface="Courier New" panose="02070309020205020404" pitchFamily="49" charset="0"/>
              </a:rPr>
              <a:t>macro-&gt;addCommand(new Buy(apple, 20));</a:t>
            </a:r>
          </a:p>
          <a:p>
            <a:r>
              <a:rPr lang="en-US" sz="1000" dirty="0">
                <a:latin typeface="Courier New" panose="02070309020205020404" pitchFamily="49" charset="0"/>
                <a:cs typeface="Courier New" panose="02070309020205020404" pitchFamily="49" charset="0"/>
              </a:rPr>
              <a:t>macro-&gt;addCommand(new Sell(ibm, 3));</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broker.placeOrder(macro);</a:t>
            </a:r>
          </a:p>
          <a:p>
            <a:r>
              <a:rPr lang="en-US" sz="1000" dirty="0">
                <a:latin typeface="Courier New" panose="02070309020205020404" pitchFamily="49" charset="0"/>
                <a:cs typeface="Courier New" panose="02070309020205020404" pitchFamily="49" charset="0"/>
              </a:rPr>
              <a:t>broker.undoLast();</a:t>
            </a:r>
          </a:p>
        </p:txBody>
      </p:sp>
    </p:spTree>
    <p:extLst>
      <p:ext uri="{BB962C8B-B14F-4D97-AF65-F5344CB8AC3E}">
        <p14:creationId xmlns:p14="http://schemas.microsoft.com/office/powerpoint/2010/main" val="168830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4" grpId="0" animBg="1"/>
      <p:bldP spid="8" grpId="0" animBg="1"/>
      <p:bldP spid="36" grpId="0"/>
      <p:bldP spid="3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B303B-B2F9-E4B2-8A1C-727DC97C95C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CE27BE2E-66FD-ADE4-EBF3-8CA98C1BCD46}"/>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EB7ABB81-2A45-92B1-CDF6-C29AADA1F700}"/>
              </a:ext>
            </a:extLst>
          </p:cNvPr>
          <p:cNvSpPr>
            <a:spLocks noGrp="1"/>
          </p:cNvSpPr>
          <p:nvPr>
            <p:ph type="sldNum" sz="quarter" idx="12"/>
          </p:nvPr>
        </p:nvSpPr>
        <p:spPr/>
        <p:txBody>
          <a:bodyPr/>
          <a:lstStyle/>
          <a:p>
            <a:fld id="{23D81C8F-CB39-4E4D-98E4-8C3FEDF75126}" type="slidenum">
              <a:rPr lang="en-US" smtClean="0"/>
              <a:t>15</a:t>
            </a:fld>
            <a:endParaRPr lang="en-US"/>
          </a:p>
        </p:txBody>
      </p:sp>
      <p:sp>
        <p:nvSpPr>
          <p:cNvPr id="7" name="TextBox 6">
            <a:extLst>
              <a:ext uri="{FF2B5EF4-FFF2-40B4-BE49-F238E27FC236}">
                <a16:creationId xmlns:a16="http://schemas.microsoft.com/office/drawing/2014/main" id="{824E654C-7ECC-7CFC-9BBB-F5826D350FCB}"/>
              </a:ext>
            </a:extLst>
          </p:cNvPr>
          <p:cNvSpPr txBox="1"/>
          <p:nvPr/>
        </p:nvSpPr>
        <p:spPr>
          <a:xfrm>
            <a:off x="535709" y="194055"/>
            <a:ext cx="1911870" cy="369332"/>
          </a:xfrm>
          <a:prstGeom prst="rect">
            <a:avLst/>
          </a:prstGeom>
          <a:noFill/>
        </p:spPr>
        <p:txBody>
          <a:bodyPr wrap="none" rtlCol="0">
            <a:spAutoFit/>
          </a:bodyPr>
          <a:lstStyle/>
          <a:p>
            <a:r>
              <a:rPr lang="en-US" dirty="0"/>
              <a:t>Template Method</a:t>
            </a:r>
          </a:p>
        </p:txBody>
      </p:sp>
      <p:sp>
        <p:nvSpPr>
          <p:cNvPr id="2" name="TextBox 1">
            <a:extLst>
              <a:ext uri="{FF2B5EF4-FFF2-40B4-BE49-F238E27FC236}">
                <a16:creationId xmlns:a16="http://schemas.microsoft.com/office/drawing/2014/main" id="{B2379F0E-D328-86EE-4E9E-A56E6860707D}"/>
              </a:ext>
            </a:extLst>
          </p:cNvPr>
          <p:cNvSpPr txBox="1"/>
          <p:nvPr/>
        </p:nvSpPr>
        <p:spPr>
          <a:xfrm>
            <a:off x="252006" y="840425"/>
            <a:ext cx="1517980" cy="338554"/>
          </a:xfrm>
          <a:prstGeom prst="rect">
            <a:avLst/>
          </a:prstGeom>
          <a:noFill/>
        </p:spPr>
        <p:txBody>
          <a:bodyPr wrap="none" rtlCol="0">
            <a:spAutoFit/>
          </a:bodyPr>
          <a:lstStyle/>
          <a:p>
            <a:r>
              <a:rPr lang="en-US" sz="1600" dirty="0"/>
              <a:t>When we use it</a:t>
            </a:r>
          </a:p>
        </p:txBody>
      </p:sp>
      <p:sp>
        <p:nvSpPr>
          <p:cNvPr id="5" name="TextBox 4">
            <a:extLst>
              <a:ext uri="{FF2B5EF4-FFF2-40B4-BE49-F238E27FC236}">
                <a16:creationId xmlns:a16="http://schemas.microsoft.com/office/drawing/2014/main" id="{CC678F95-0851-4AAB-5BCB-42ECB6A6DB6D}"/>
              </a:ext>
            </a:extLst>
          </p:cNvPr>
          <p:cNvSpPr txBox="1"/>
          <p:nvPr/>
        </p:nvSpPr>
        <p:spPr>
          <a:xfrm>
            <a:off x="535707" y="1209757"/>
            <a:ext cx="10818091"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To implement the invariant parts of an algorithm once and leave it up to subclasses to implement the behavior that can vary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When common behavior among subclasses should be factored, to avoid code duplication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To implement ”hook operations”</a:t>
            </a:r>
          </a:p>
        </p:txBody>
      </p:sp>
      <p:sp>
        <p:nvSpPr>
          <p:cNvPr id="4" name="TextBox 3">
            <a:extLst>
              <a:ext uri="{FF2B5EF4-FFF2-40B4-BE49-F238E27FC236}">
                <a16:creationId xmlns:a16="http://schemas.microsoft.com/office/drawing/2014/main" id="{AC6816D8-EAF8-61EE-D8E5-F70348D8E212}"/>
              </a:ext>
            </a:extLst>
          </p:cNvPr>
          <p:cNvSpPr txBox="1"/>
          <p:nvPr/>
        </p:nvSpPr>
        <p:spPr>
          <a:xfrm>
            <a:off x="252006" y="3429000"/>
            <a:ext cx="1527982" cy="338554"/>
          </a:xfrm>
          <a:prstGeom prst="rect">
            <a:avLst/>
          </a:prstGeom>
          <a:noFill/>
        </p:spPr>
        <p:txBody>
          <a:bodyPr wrap="none" rtlCol="0">
            <a:spAutoFit/>
          </a:bodyPr>
          <a:lstStyle/>
          <a:p>
            <a:r>
              <a:rPr lang="en-US" sz="1600" dirty="0"/>
              <a:t>Consequences</a:t>
            </a:r>
          </a:p>
        </p:txBody>
      </p:sp>
      <p:sp>
        <p:nvSpPr>
          <p:cNvPr id="8" name="TextBox 7">
            <a:extLst>
              <a:ext uri="{FF2B5EF4-FFF2-40B4-BE49-F238E27FC236}">
                <a16:creationId xmlns:a16="http://schemas.microsoft.com/office/drawing/2014/main" id="{C85418E9-3C52-90DF-5DDF-52FC057F5350}"/>
              </a:ext>
            </a:extLst>
          </p:cNvPr>
          <p:cNvSpPr txBox="1"/>
          <p:nvPr/>
        </p:nvSpPr>
        <p:spPr>
          <a:xfrm>
            <a:off x="547569" y="3798333"/>
            <a:ext cx="10818091"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Realize the ”Hollywood principle”, “Don’t call us, we’ll call you”.</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Promote code reuse, mostly in class libraries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Must specify which operations are hooks (may be overridden) and which are abstract operations (must be overridden).</a:t>
            </a:r>
          </a:p>
        </p:txBody>
      </p:sp>
    </p:spTree>
    <p:extLst>
      <p:ext uri="{BB962C8B-B14F-4D97-AF65-F5344CB8AC3E}">
        <p14:creationId xmlns:p14="http://schemas.microsoft.com/office/powerpoint/2010/main" val="2546934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4" grpId="0"/>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B6A7B6-292E-444C-F0A1-866BEAFBE5F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7887F9B0-7446-38B4-81D8-E7B12D142C5D}"/>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F8C06B21-90FA-CC38-5336-3FFE38FE210D}"/>
              </a:ext>
            </a:extLst>
          </p:cNvPr>
          <p:cNvSpPr>
            <a:spLocks noGrp="1"/>
          </p:cNvSpPr>
          <p:nvPr>
            <p:ph type="sldNum" sz="quarter" idx="12"/>
          </p:nvPr>
        </p:nvSpPr>
        <p:spPr/>
        <p:txBody>
          <a:bodyPr/>
          <a:lstStyle/>
          <a:p>
            <a:fld id="{23D81C8F-CB39-4E4D-98E4-8C3FEDF75126}" type="slidenum">
              <a:rPr lang="en-US" smtClean="0"/>
              <a:t>16</a:t>
            </a:fld>
            <a:endParaRPr lang="en-US"/>
          </a:p>
        </p:txBody>
      </p:sp>
      <p:sp>
        <p:nvSpPr>
          <p:cNvPr id="2" name="TextBox 1">
            <a:extLst>
              <a:ext uri="{FF2B5EF4-FFF2-40B4-BE49-F238E27FC236}">
                <a16:creationId xmlns:a16="http://schemas.microsoft.com/office/drawing/2014/main" id="{09412FF0-3227-5677-B161-D8C7E829A951}"/>
              </a:ext>
            </a:extLst>
          </p:cNvPr>
          <p:cNvSpPr txBox="1"/>
          <p:nvPr/>
        </p:nvSpPr>
        <p:spPr>
          <a:xfrm>
            <a:off x="468085" y="326572"/>
            <a:ext cx="2712153" cy="338554"/>
          </a:xfrm>
          <a:prstGeom prst="rect">
            <a:avLst/>
          </a:prstGeom>
          <a:noFill/>
        </p:spPr>
        <p:txBody>
          <a:bodyPr wrap="none" rtlCol="0">
            <a:spAutoFit/>
          </a:bodyPr>
          <a:lstStyle/>
          <a:p>
            <a:r>
              <a:rPr lang="en-US" sz="1600"/>
              <a:t>Template Method – Cafeteria</a:t>
            </a:r>
          </a:p>
        </p:txBody>
      </p:sp>
      <p:sp>
        <p:nvSpPr>
          <p:cNvPr id="9" name="TextBox 8">
            <a:extLst>
              <a:ext uri="{FF2B5EF4-FFF2-40B4-BE49-F238E27FC236}">
                <a16:creationId xmlns:a16="http://schemas.microsoft.com/office/drawing/2014/main" id="{026A3EA0-CB70-02F3-4E95-49DA2F938F5D}"/>
              </a:ext>
            </a:extLst>
          </p:cNvPr>
          <p:cNvSpPr txBox="1"/>
          <p:nvPr/>
        </p:nvSpPr>
        <p:spPr>
          <a:xfrm>
            <a:off x="8610600" y="329351"/>
            <a:ext cx="2973891" cy="2862322"/>
          </a:xfrm>
          <a:prstGeom prst="rect">
            <a:avLst/>
          </a:prstGeom>
          <a:solidFill>
            <a:schemeClr val="tx2">
              <a:lumMod val="10000"/>
              <a:lumOff val="9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Coffee :</a:t>
            </a:r>
          </a:p>
          <a:p>
            <a:r>
              <a:rPr lang="en-US" sz="1200" dirty="0">
                <a:latin typeface="Courier New" panose="02070309020205020404" pitchFamily="49" charset="0"/>
                <a:cs typeface="Courier New" panose="02070309020205020404" pitchFamily="49" charset="0"/>
              </a:rPr>
              <a:t>  public Beverage</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void brew() {</a:t>
            </a:r>
          </a:p>
          <a:p>
            <a:r>
              <a:rPr lang="en-US" sz="1200" dirty="0">
                <a:latin typeface="Courier New" panose="02070309020205020404" pitchFamily="49" charset="0"/>
                <a:cs typeface="Courier New" panose="02070309020205020404" pitchFamily="49" charset="0"/>
              </a:rPr>
              <a:t>    cout &lt;&lt; “Dripping coffee”;</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bool wantExtras() {</a:t>
            </a:r>
          </a:p>
          <a:p>
            <a:r>
              <a:rPr lang="en-US" sz="1200" dirty="0">
                <a:latin typeface="Courier New" panose="02070309020205020404" pitchFamily="49" charset="0"/>
                <a:cs typeface="Courier New" panose="02070309020205020404" pitchFamily="49" charset="0"/>
              </a:rPr>
              <a:t>    // ask customer</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addExtras () {</a:t>
            </a:r>
          </a:p>
          <a:p>
            <a:r>
              <a:rPr lang="en-US" sz="1200" dirty="0">
                <a:latin typeface="Courier New" panose="02070309020205020404" pitchFamily="49" charset="0"/>
                <a:cs typeface="Courier New" panose="02070309020205020404" pitchFamily="49" charset="0"/>
              </a:rPr>
              <a:t>    cout &lt;&lt; “add milk!”</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BE8423EC-4C13-B287-CDC3-FA2DBF7F707D}"/>
              </a:ext>
            </a:extLst>
          </p:cNvPr>
          <p:cNvSpPr txBox="1"/>
          <p:nvPr/>
        </p:nvSpPr>
        <p:spPr>
          <a:xfrm>
            <a:off x="682662" y="2286462"/>
            <a:ext cx="2282997" cy="1569660"/>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Tea tea;</a:t>
            </a:r>
          </a:p>
          <a:p>
            <a:r>
              <a:rPr lang="en-US" sz="1600" dirty="0">
                <a:latin typeface="Courier New" panose="02070309020205020404" pitchFamily="49" charset="0"/>
                <a:cs typeface="Courier New" panose="02070309020205020404" pitchFamily="49" charset="0"/>
              </a:rPr>
              <a:t>tea.prepare();</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Coffee coffee;</a:t>
            </a:r>
          </a:p>
          <a:p>
            <a:r>
              <a:rPr lang="en-US" sz="1600" dirty="0">
                <a:latin typeface="Courier New" panose="02070309020205020404" pitchFamily="49" charset="0"/>
                <a:cs typeface="Courier New" panose="02070309020205020404" pitchFamily="49" charset="0"/>
              </a:rPr>
              <a:t>coffee.prepare();</a:t>
            </a:r>
          </a:p>
          <a:p>
            <a:endParaRPr lang="en-US" sz="1600" dirty="0">
              <a:latin typeface="Courier New" panose="02070309020205020404" pitchFamily="49" charset="0"/>
              <a:cs typeface="Courier New" panose="02070309020205020404" pitchFamily="49" charset="0"/>
            </a:endParaRPr>
          </a:p>
        </p:txBody>
      </p:sp>
      <p:sp>
        <p:nvSpPr>
          <p:cNvPr id="7" name="TextBox 6">
            <a:extLst>
              <a:ext uri="{FF2B5EF4-FFF2-40B4-BE49-F238E27FC236}">
                <a16:creationId xmlns:a16="http://schemas.microsoft.com/office/drawing/2014/main" id="{CFA07C0B-194D-E493-9E5D-2FF921AED399}"/>
              </a:ext>
            </a:extLst>
          </p:cNvPr>
          <p:cNvSpPr txBox="1"/>
          <p:nvPr/>
        </p:nvSpPr>
        <p:spPr>
          <a:xfrm>
            <a:off x="4746602" y="1086134"/>
            <a:ext cx="3066865" cy="3970318"/>
          </a:xfrm>
          <a:prstGeom prst="rect">
            <a:avLst/>
          </a:prstGeom>
          <a:solidFill>
            <a:schemeClr val="accent2">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Beverage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void prepare() {</a:t>
            </a:r>
          </a:p>
          <a:p>
            <a:r>
              <a:rPr lang="en-US" sz="1200" dirty="0">
                <a:latin typeface="Courier New" panose="02070309020205020404" pitchFamily="49" charset="0"/>
                <a:cs typeface="Courier New" panose="02070309020205020404" pitchFamily="49" charset="0"/>
              </a:rPr>
              <a:t>    boilWater();</a:t>
            </a:r>
          </a:p>
          <a:p>
            <a:r>
              <a:rPr lang="en-US" sz="1200" dirty="0">
                <a:latin typeface="Courier New" panose="02070309020205020404" pitchFamily="49" charset="0"/>
                <a:cs typeface="Courier New" panose="02070309020205020404" pitchFamily="49" charset="0"/>
              </a:rPr>
              <a:t>    brew();</a:t>
            </a:r>
          </a:p>
          <a:p>
            <a:r>
              <a:rPr lang="en-US" sz="1200" dirty="0">
                <a:latin typeface="Courier New" panose="02070309020205020404" pitchFamily="49" charset="0"/>
                <a:cs typeface="Courier New" panose="02070309020205020404" pitchFamily="49" charset="0"/>
              </a:rPr>
              <a:t>    pourInCup();</a:t>
            </a:r>
          </a:p>
          <a:p>
            <a:r>
              <a:rPr lang="en-US" sz="1200" dirty="0">
                <a:latin typeface="Courier New" panose="02070309020205020404" pitchFamily="49" charset="0"/>
                <a:cs typeface="Courier New" panose="02070309020205020404" pitchFamily="49" charset="0"/>
              </a:rPr>
              <a:t>    if (wantsExtras()) {</a:t>
            </a:r>
          </a:p>
          <a:p>
            <a:r>
              <a:rPr lang="en-US" sz="1200" dirty="0">
                <a:latin typeface="Courier New" panose="02070309020205020404" pitchFamily="49" charset="0"/>
                <a:cs typeface="Courier New" panose="02070309020205020404" pitchFamily="49" charset="0"/>
              </a:rPr>
              <a:t>      addExtras();</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boilWater() { ... }</a:t>
            </a:r>
          </a:p>
          <a:p>
            <a:r>
              <a:rPr lang="en-US" sz="1200" dirty="0">
                <a:latin typeface="Courier New" panose="02070309020205020404" pitchFamily="49" charset="0"/>
                <a:cs typeface="Courier New" panose="02070309020205020404" pitchFamily="49" charset="0"/>
              </a:rPr>
              <a:t>  void pourInCup() { ...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virtual void brew() = 0;</a:t>
            </a:r>
          </a:p>
          <a:p>
            <a:r>
              <a:rPr lang="en-US" sz="1200" dirty="0">
                <a:latin typeface="Courier New" panose="02070309020205020404" pitchFamily="49" charset="0"/>
                <a:cs typeface="Courier New" panose="02070309020205020404" pitchFamily="49" charset="0"/>
              </a:rPr>
              <a:t>  virtual void addExtras() = 0;</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virtual bool wantsExtras() {</a:t>
            </a:r>
          </a:p>
          <a:p>
            <a:r>
              <a:rPr lang="en-US" sz="1200" dirty="0">
                <a:latin typeface="Courier New" panose="02070309020205020404" pitchFamily="49" charset="0"/>
                <a:cs typeface="Courier New" panose="02070309020205020404" pitchFamily="49" charset="0"/>
              </a:rPr>
              <a:t>    return true;</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16D234B8-1978-7988-6284-B9297A70710F}"/>
              </a:ext>
            </a:extLst>
          </p:cNvPr>
          <p:cNvSpPr txBox="1"/>
          <p:nvPr/>
        </p:nvSpPr>
        <p:spPr>
          <a:xfrm>
            <a:off x="8610600" y="3378530"/>
            <a:ext cx="2694969" cy="2862322"/>
          </a:xfrm>
          <a:prstGeom prst="rect">
            <a:avLst/>
          </a:prstGeom>
          <a:solidFill>
            <a:schemeClr val="tx2">
              <a:lumMod val="10000"/>
              <a:lumOff val="9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Tea :</a:t>
            </a:r>
          </a:p>
          <a:p>
            <a:r>
              <a:rPr lang="en-US" sz="1200" dirty="0">
                <a:latin typeface="Courier New" panose="02070309020205020404" pitchFamily="49" charset="0"/>
                <a:cs typeface="Courier New" panose="02070309020205020404" pitchFamily="49" charset="0"/>
              </a:rPr>
              <a:t>  public Beverage</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  void brew() {</a:t>
            </a:r>
          </a:p>
          <a:p>
            <a:r>
              <a:rPr lang="en-US" sz="1200" dirty="0">
                <a:latin typeface="Courier New" panose="02070309020205020404" pitchFamily="49" charset="0"/>
                <a:cs typeface="Courier New" panose="02070309020205020404" pitchFamily="49" charset="0"/>
              </a:rPr>
              <a:t>    cout &lt;&lt; “Steeping tea”;</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bool wantExtras() {</a:t>
            </a:r>
          </a:p>
          <a:p>
            <a:r>
              <a:rPr lang="en-US" sz="1200" dirty="0">
                <a:latin typeface="Courier New" panose="02070309020205020404" pitchFamily="49" charset="0"/>
                <a:cs typeface="Courier New" panose="02070309020205020404" pitchFamily="49" charset="0"/>
              </a:rPr>
              <a:t>    // ask customer</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addExtras () {</a:t>
            </a:r>
          </a:p>
          <a:p>
            <a:r>
              <a:rPr lang="en-US" sz="1200" dirty="0">
                <a:latin typeface="Courier New" panose="02070309020205020404" pitchFamily="49" charset="0"/>
                <a:cs typeface="Courier New" panose="02070309020205020404" pitchFamily="49" charset="0"/>
              </a:rPr>
              <a:t>    cout &lt;&lt; “add lemon!”</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grpSp>
        <p:nvGrpSpPr>
          <p:cNvPr id="4" name="Group 3">
            <a:extLst>
              <a:ext uri="{FF2B5EF4-FFF2-40B4-BE49-F238E27FC236}">
                <a16:creationId xmlns:a16="http://schemas.microsoft.com/office/drawing/2014/main" id="{6F825C60-EC68-35CB-2AEF-1C74DDFCCE8D}"/>
              </a:ext>
            </a:extLst>
          </p:cNvPr>
          <p:cNvGrpSpPr/>
          <p:nvPr/>
        </p:nvGrpSpPr>
        <p:grpSpPr>
          <a:xfrm>
            <a:off x="7813468" y="1760511"/>
            <a:ext cx="797133" cy="3049180"/>
            <a:chOff x="7813468" y="1760511"/>
            <a:chExt cx="797133" cy="3049180"/>
          </a:xfrm>
        </p:grpSpPr>
        <p:cxnSp>
          <p:nvCxnSpPr>
            <p:cNvPr id="13" name="Elbow Connector 12">
              <a:extLst>
                <a:ext uri="{FF2B5EF4-FFF2-40B4-BE49-F238E27FC236}">
                  <a16:creationId xmlns:a16="http://schemas.microsoft.com/office/drawing/2014/main" id="{3D318D0D-1366-CFC6-CA06-9EA0424402B4}"/>
                </a:ext>
              </a:extLst>
            </p:cNvPr>
            <p:cNvCxnSpPr>
              <a:stCxn id="9" idx="1"/>
              <a:endCxn id="7" idx="3"/>
            </p:cNvCxnSpPr>
            <p:nvPr/>
          </p:nvCxnSpPr>
          <p:spPr>
            <a:xfrm rot="10800000" flipV="1">
              <a:off x="7813468" y="1760511"/>
              <a:ext cx="797133" cy="131078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Elbow Connector 15">
              <a:extLst>
                <a:ext uri="{FF2B5EF4-FFF2-40B4-BE49-F238E27FC236}">
                  <a16:creationId xmlns:a16="http://schemas.microsoft.com/office/drawing/2014/main" id="{A2ED05C9-9459-E76A-6271-A05DEEDD39FD}"/>
                </a:ext>
              </a:extLst>
            </p:cNvPr>
            <p:cNvCxnSpPr>
              <a:stCxn id="8" idx="1"/>
              <a:endCxn id="7" idx="3"/>
            </p:cNvCxnSpPr>
            <p:nvPr/>
          </p:nvCxnSpPr>
          <p:spPr>
            <a:xfrm rot="10800000">
              <a:off x="7813468" y="3071293"/>
              <a:ext cx="797133" cy="173839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21" name="Group 20">
            <a:extLst>
              <a:ext uri="{FF2B5EF4-FFF2-40B4-BE49-F238E27FC236}">
                <a16:creationId xmlns:a16="http://schemas.microsoft.com/office/drawing/2014/main" id="{08E4ECCA-BB11-2784-0959-7DDF5498AD4E}"/>
              </a:ext>
            </a:extLst>
          </p:cNvPr>
          <p:cNvGrpSpPr/>
          <p:nvPr/>
        </p:nvGrpSpPr>
        <p:grpSpPr>
          <a:xfrm>
            <a:off x="3649160" y="1941922"/>
            <a:ext cx="1658131" cy="565608"/>
            <a:chOff x="3649160" y="1941922"/>
            <a:chExt cx="1658131" cy="565608"/>
          </a:xfrm>
        </p:grpSpPr>
        <p:grpSp>
          <p:nvGrpSpPr>
            <p:cNvPr id="20" name="Group 19">
              <a:extLst>
                <a:ext uri="{FF2B5EF4-FFF2-40B4-BE49-F238E27FC236}">
                  <a16:creationId xmlns:a16="http://schemas.microsoft.com/office/drawing/2014/main" id="{663FE32E-EED5-50CB-63C2-97C2A60E9ECC}"/>
                </a:ext>
              </a:extLst>
            </p:cNvPr>
            <p:cNvGrpSpPr/>
            <p:nvPr/>
          </p:nvGrpSpPr>
          <p:grpSpPr>
            <a:xfrm>
              <a:off x="3921551" y="1941922"/>
              <a:ext cx="1385740" cy="565608"/>
              <a:chOff x="3921551" y="1941922"/>
              <a:chExt cx="1385740" cy="565608"/>
            </a:xfrm>
          </p:grpSpPr>
          <p:cxnSp>
            <p:nvCxnSpPr>
              <p:cNvPr id="14" name="Elbow Connector 13">
                <a:extLst>
                  <a:ext uri="{FF2B5EF4-FFF2-40B4-BE49-F238E27FC236}">
                    <a16:creationId xmlns:a16="http://schemas.microsoft.com/office/drawing/2014/main" id="{26C30E85-713A-FC61-EDF2-018D3551858C}"/>
                  </a:ext>
                </a:extLst>
              </p:cNvPr>
              <p:cNvCxnSpPr/>
              <p:nvPr/>
            </p:nvCxnSpPr>
            <p:spPr>
              <a:xfrm flipV="1">
                <a:off x="3921551" y="1941922"/>
                <a:ext cx="1178350" cy="344540"/>
              </a:xfrm>
              <a:prstGeom prst="bentConnector3">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7" name="Elbow Connector 16">
                <a:extLst>
                  <a:ext uri="{FF2B5EF4-FFF2-40B4-BE49-F238E27FC236}">
                    <a16:creationId xmlns:a16="http://schemas.microsoft.com/office/drawing/2014/main" id="{C77F227A-E4A7-EB70-CF1D-D7022CB38519}"/>
                  </a:ext>
                </a:extLst>
              </p:cNvPr>
              <p:cNvCxnSpPr/>
              <p:nvPr/>
            </p:nvCxnSpPr>
            <p:spPr>
              <a:xfrm>
                <a:off x="3930977" y="2286462"/>
                <a:ext cx="1376314" cy="221068"/>
              </a:xfrm>
              <a:prstGeom prst="bentConnector3">
                <a:avLst>
                  <a:gd name="adj1" fmla="val 42466"/>
                </a:avLst>
              </a:prstGeom>
              <a:ln w="25400">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sp>
          <p:nvSpPr>
            <p:cNvPr id="19" name="TextBox 18">
              <a:extLst>
                <a:ext uri="{FF2B5EF4-FFF2-40B4-BE49-F238E27FC236}">
                  <a16:creationId xmlns:a16="http://schemas.microsoft.com/office/drawing/2014/main" id="{DB1C868B-38E0-392E-D43C-44D0079F8525}"/>
                </a:ext>
              </a:extLst>
            </p:cNvPr>
            <p:cNvSpPr txBox="1"/>
            <p:nvPr/>
          </p:nvSpPr>
          <p:spPr>
            <a:xfrm>
              <a:off x="3649160" y="1941922"/>
              <a:ext cx="890052" cy="369332"/>
            </a:xfrm>
            <a:prstGeom prst="rect">
              <a:avLst/>
            </a:prstGeom>
            <a:noFill/>
          </p:spPr>
          <p:txBody>
            <a:bodyPr wrap="none" rtlCol="0">
              <a:spAutoFit/>
            </a:bodyPr>
            <a:lstStyle/>
            <a:p>
              <a:r>
                <a:rPr lang="en-US">
                  <a:solidFill>
                    <a:srgbClr val="FF0000"/>
                  </a:solidFill>
                </a:rPr>
                <a:t>Hooks!</a:t>
              </a:r>
            </a:p>
          </p:txBody>
        </p:sp>
      </p:grpSp>
    </p:spTree>
    <p:extLst>
      <p:ext uri="{BB962C8B-B14F-4D97-AF65-F5344CB8AC3E}">
        <p14:creationId xmlns:p14="http://schemas.microsoft.com/office/powerpoint/2010/main" val="3765237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46CA6-729B-474F-2B9D-E4CCD74D570C}"/>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198BEFD9-D5A5-4BFA-ECDE-C169AABA6FC6}"/>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69A796CD-2AA2-422E-5984-0A82C49E36C4}"/>
              </a:ext>
            </a:extLst>
          </p:cNvPr>
          <p:cNvSpPr>
            <a:spLocks noGrp="1"/>
          </p:cNvSpPr>
          <p:nvPr>
            <p:ph type="sldNum" sz="quarter" idx="12"/>
          </p:nvPr>
        </p:nvSpPr>
        <p:spPr/>
        <p:txBody>
          <a:bodyPr/>
          <a:lstStyle/>
          <a:p>
            <a:fld id="{23D81C8F-CB39-4E4D-98E4-8C3FEDF75126}" type="slidenum">
              <a:rPr lang="en-US" smtClean="0"/>
              <a:t>17</a:t>
            </a:fld>
            <a:endParaRPr lang="en-US"/>
          </a:p>
        </p:txBody>
      </p:sp>
      <p:sp>
        <p:nvSpPr>
          <p:cNvPr id="7" name="TextBox 6">
            <a:extLst>
              <a:ext uri="{FF2B5EF4-FFF2-40B4-BE49-F238E27FC236}">
                <a16:creationId xmlns:a16="http://schemas.microsoft.com/office/drawing/2014/main" id="{5DD2D1E7-FAAF-6E3F-BB79-B918711C078D}"/>
              </a:ext>
            </a:extLst>
          </p:cNvPr>
          <p:cNvSpPr txBox="1"/>
          <p:nvPr/>
        </p:nvSpPr>
        <p:spPr>
          <a:xfrm>
            <a:off x="535709" y="194055"/>
            <a:ext cx="1135696" cy="369332"/>
          </a:xfrm>
          <a:prstGeom prst="rect">
            <a:avLst/>
          </a:prstGeom>
          <a:noFill/>
        </p:spPr>
        <p:txBody>
          <a:bodyPr wrap="none" rtlCol="0">
            <a:spAutoFit/>
          </a:bodyPr>
          <a:lstStyle/>
          <a:p>
            <a:r>
              <a:rPr lang="en-US" dirty="0"/>
              <a:t>Memento</a:t>
            </a:r>
          </a:p>
        </p:txBody>
      </p:sp>
      <p:sp>
        <p:nvSpPr>
          <p:cNvPr id="2" name="TextBox 1">
            <a:extLst>
              <a:ext uri="{FF2B5EF4-FFF2-40B4-BE49-F238E27FC236}">
                <a16:creationId xmlns:a16="http://schemas.microsoft.com/office/drawing/2014/main" id="{A247B439-00EB-7E21-2C1E-A0DBAAD7BB66}"/>
              </a:ext>
            </a:extLst>
          </p:cNvPr>
          <p:cNvSpPr txBox="1"/>
          <p:nvPr/>
        </p:nvSpPr>
        <p:spPr>
          <a:xfrm>
            <a:off x="252006" y="840425"/>
            <a:ext cx="1517980" cy="338554"/>
          </a:xfrm>
          <a:prstGeom prst="rect">
            <a:avLst/>
          </a:prstGeom>
          <a:noFill/>
        </p:spPr>
        <p:txBody>
          <a:bodyPr wrap="none" rtlCol="0">
            <a:spAutoFit/>
          </a:bodyPr>
          <a:lstStyle/>
          <a:p>
            <a:r>
              <a:rPr lang="en-US" sz="1600" dirty="0"/>
              <a:t>When we use it</a:t>
            </a:r>
          </a:p>
        </p:txBody>
      </p:sp>
      <p:sp>
        <p:nvSpPr>
          <p:cNvPr id="5" name="TextBox 4">
            <a:extLst>
              <a:ext uri="{FF2B5EF4-FFF2-40B4-BE49-F238E27FC236}">
                <a16:creationId xmlns:a16="http://schemas.microsoft.com/office/drawing/2014/main" id="{183A6C83-6224-1C16-A95E-A907E419AB53}"/>
              </a:ext>
            </a:extLst>
          </p:cNvPr>
          <p:cNvSpPr txBox="1"/>
          <p:nvPr/>
        </p:nvSpPr>
        <p:spPr>
          <a:xfrm>
            <a:off x="535707" y="1209757"/>
            <a:ext cx="10818091" cy="830997"/>
          </a:xfrm>
          <a:prstGeom prst="rect">
            <a:avLst/>
          </a:prstGeom>
          <a:noFill/>
        </p:spPr>
        <p:txBody>
          <a:bodyPr wrap="square" rtlCol="0">
            <a:spAutoFit/>
          </a:bodyPr>
          <a:lstStyle/>
          <a:p>
            <a:pPr marL="285750" indent="-285750">
              <a:buFont typeface="Arial" panose="020B0604020202020204" pitchFamily="34" charset="0"/>
              <a:buChar char="•"/>
            </a:pPr>
            <a:r>
              <a:rPr lang="en-US" sz="1600" dirty="0"/>
              <a:t>A snapshot of an object’s state must be saved so it can be restored later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 direct interface to obtaining the state would expose implementation details and so break encapsulation</a:t>
            </a:r>
          </a:p>
        </p:txBody>
      </p:sp>
      <p:sp>
        <p:nvSpPr>
          <p:cNvPr id="4" name="TextBox 3">
            <a:extLst>
              <a:ext uri="{FF2B5EF4-FFF2-40B4-BE49-F238E27FC236}">
                <a16:creationId xmlns:a16="http://schemas.microsoft.com/office/drawing/2014/main" id="{4434E2D7-479D-C1C7-87B3-BC0526792241}"/>
              </a:ext>
            </a:extLst>
          </p:cNvPr>
          <p:cNvSpPr txBox="1"/>
          <p:nvPr/>
        </p:nvSpPr>
        <p:spPr>
          <a:xfrm>
            <a:off x="252006" y="2847475"/>
            <a:ext cx="1527982" cy="338554"/>
          </a:xfrm>
          <a:prstGeom prst="rect">
            <a:avLst/>
          </a:prstGeom>
          <a:noFill/>
        </p:spPr>
        <p:txBody>
          <a:bodyPr wrap="none" rtlCol="0">
            <a:spAutoFit/>
          </a:bodyPr>
          <a:lstStyle/>
          <a:p>
            <a:r>
              <a:rPr lang="en-US" sz="1600" dirty="0"/>
              <a:t>Consequences</a:t>
            </a:r>
          </a:p>
        </p:txBody>
      </p:sp>
      <p:sp>
        <p:nvSpPr>
          <p:cNvPr id="8" name="TextBox 7">
            <a:extLst>
              <a:ext uri="{FF2B5EF4-FFF2-40B4-BE49-F238E27FC236}">
                <a16:creationId xmlns:a16="http://schemas.microsoft.com/office/drawing/2014/main" id="{1A9BEBA8-50FF-867D-2F95-DF69E006EA76}"/>
              </a:ext>
            </a:extLst>
          </p:cNvPr>
          <p:cNvSpPr txBox="1"/>
          <p:nvPr/>
        </p:nvSpPr>
        <p:spPr>
          <a:xfrm>
            <a:off x="547569" y="3216808"/>
            <a:ext cx="10818091"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Preserves encapsulation, state storage can be taken away from Originator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It simplifies Originator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Cons: can be expensive, as the state copy must always go from Originator to Memento and back</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Cons: can be hard to create an interface that only allows Originator to access Memento’s state</a:t>
            </a:r>
          </a:p>
        </p:txBody>
      </p:sp>
    </p:spTree>
    <p:extLst>
      <p:ext uri="{BB962C8B-B14F-4D97-AF65-F5344CB8AC3E}">
        <p14:creationId xmlns:p14="http://schemas.microsoft.com/office/powerpoint/2010/main" val="3630272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4" grpId="0"/>
      <p:bldP spid="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F5DE93-21EF-BCE4-5407-B2C725042B8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70988CD9-E1D3-E809-3D17-4552ECA2F7BD}"/>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ACF4FFF6-A79F-7D6C-30E9-AB2F63EE6D19}"/>
              </a:ext>
            </a:extLst>
          </p:cNvPr>
          <p:cNvSpPr>
            <a:spLocks noGrp="1"/>
          </p:cNvSpPr>
          <p:nvPr>
            <p:ph type="sldNum" sz="quarter" idx="12"/>
          </p:nvPr>
        </p:nvSpPr>
        <p:spPr/>
        <p:txBody>
          <a:bodyPr/>
          <a:lstStyle/>
          <a:p>
            <a:fld id="{23D81C8F-CB39-4E4D-98E4-8C3FEDF75126}" type="slidenum">
              <a:rPr lang="en-US" smtClean="0"/>
              <a:t>18</a:t>
            </a:fld>
            <a:endParaRPr lang="en-US"/>
          </a:p>
        </p:txBody>
      </p:sp>
      <p:sp>
        <p:nvSpPr>
          <p:cNvPr id="2" name="TextBox 1">
            <a:extLst>
              <a:ext uri="{FF2B5EF4-FFF2-40B4-BE49-F238E27FC236}">
                <a16:creationId xmlns:a16="http://schemas.microsoft.com/office/drawing/2014/main" id="{1B0ED0B8-72DA-BC9D-3764-CAA49078B5FC}"/>
              </a:ext>
            </a:extLst>
          </p:cNvPr>
          <p:cNvSpPr txBox="1"/>
          <p:nvPr/>
        </p:nvSpPr>
        <p:spPr>
          <a:xfrm>
            <a:off x="468085" y="326572"/>
            <a:ext cx="2110771" cy="338554"/>
          </a:xfrm>
          <a:prstGeom prst="rect">
            <a:avLst/>
          </a:prstGeom>
          <a:noFill/>
        </p:spPr>
        <p:txBody>
          <a:bodyPr wrap="none" rtlCol="0">
            <a:spAutoFit/>
          </a:bodyPr>
          <a:lstStyle/>
          <a:p>
            <a:r>
              <a:rPr lang="en-US" sz="1600"/>
              <a:t>Memento – Text editor</a:t>
            </a:r>
          </a:p>
        </p:txBody>
      </p:sp>
      <p:sp>
        <p:nvSpPr>
          <p:cNvPr id="9" name="TextBox 8">
            <a:extLst>
              <a:ext uri="{FF2B5EF4-FFF2-40B4-BE49-F238E27FC236}">
                <a16:creationId xmlns:a16="http://schemas.microsoft.com/office/drawing/2014/main" id="{70326AA8-6B90-7652-F402-2CA4AA5ED849}"/>
              </a:ext>
            </a:extLst>
          </p:cNvPr>
          <p:cNvSpPr txBox="1"/>
          <p:nvPr/>
        </p:nvSpPr>
        <p:spPr>
          <a:xfrm>
            <a:off x="692812" y="3314950"/>
            <a:ext cx="3438762" cy="3046988"/>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TextEditor editor;</a:t>
            </a:r>
          </a:p>
          <a:p>
            <a:r>
              <a:rPr lang="en-US" sz="1200" dirty="0">
                <a:latin typeface="Courier New" panose="02070309020205020404" pitchFamily="49" charset="0"/>
                <a:cs typeface="Courier New" panose="02070309020205020404" pitchFamily="49" charset="0"/>
              </a:rPr>
              <a:t>History history;</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editor.write("Hello, ");</a:t>
            </a:r>
          </a:p>
          <a:p>
            <a:r>
              <a:rPr lang="en-US" sz="1200" dirty="0">
                <a:latin typeface="Courier New" panose="02070309020205020404" pitchFamily="49" charset="0"/>
                <a:cs typeface="Courier New" panose="02070309020205020404" pitchFamily="49" charset="0"/>
              </a:rPr>
              <a:t>history.save(editor.save());</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editor.write("World!");</a:t>
            </a:r>
          </a:p>
          <a:p>
            <a:r>
              <a:rPr lang="en-US" sz="1200" dirty="0">
                <a:latin typeface="Courier New" panose="02070309020205020404" pitchFamily="49" charset="0"/>
                <a:cs typeface="Courier New" panose="02070309020205020404" pitchFamily="49" charset="0"/>
              </a:rPr>
              <a:t>history.save(editor.save());</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editor.show(); </a:t>
            </a:r>
            <a:r>
              <a:rPr lang="en-US" sz="1200" dirty="0">
                <a:solidFill>
                  <a:schemeClr val="tx1">
                    <a:lumMod val="50000"/>
                    <a:lumOff val="50000"/>
                  </a:schemeClr>
                </a:solidFill>
                <a:latin typeface="Courier New" panose="02070309020205020404" pitchFamily="49" charset="0"/>
                <a:cs typeface="Courier New" panose="02070309020205020404" pitchFamily="49" charset="0"/>
              </a:rPr>
              <a:t>// "Hello, World!”</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editor.restore(history.undo());</a:t>
            </a:r>
          </a:p>
          <a:p>
            <a:r>
              <a:rPr lang="en-US" sz="1200" dirty="0">
                <a:latin typeface="Courier New" panose="02070309020205020404" pitchFamily="49" charset="0"/>
                <a:cs typeface="Courier New" panose="02070309020205020404" pitchFamily="49" charset="0"/>
              </a:rPr>
              <a:t>editor.show(); </a:t>
            </a:r>
            <a:r>
              <a:rPr lang="en-US" sz="1200" dirty="0">
                <a:solidFill>
                  <a:schemeClr val="tx1">
                    <a:lumMod val="50000"/>
                    <a:lumOff val="50000"/>
                  </a:schemeClr>
                </a:solidFill>
                <a:latin typeface="Courier New" panose="02070309020205020404" pitchFamily="49" charset="0"/>
                <a:cs typeface="Courier New" panose="02070309020205020404" pitchFamily="49" charset="0"/>
              </a:rPr>
              <a:t>// Output: "Hello, ”</a:t>
            </a:r>
          </a:p>
          <a:p>
            <a:endParaRPr lang="en-US" sz="1200" dirty="0">
              <a:solidFill>
                <a:schemeClr val="tx1">
                  <a:lumMod val="50000"/>
                  <a:lumOff val="50000"/>
                </a:schemeClr>
              </a:solidFill>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editor.restore(history.undo());</a:t>
            </a:r>
          </a:p>
          <a:p>
            <a:r>
              <a:rPr lang="en-US" sz="1200" dirty="0">
                <a:latin typeface="Courier New" panose="02070309020205020404" pitchFamily="49" charset="0"/>
                <a:cs typeface="Courier New" panose="02070309020205020404" pitchFamily="49" charset="0"/>
              </a:rPr>
              <a:t>editor.show(); </a:t>
            </a:r>
            <a:r>
              <a:rPr lang="en-US" sz="1200" dirty="0">
                <a:solidFill>
                  <a:schemeClr val="tx1">
                    <a:lumMod val="50000"/>
                    <a:lumOff val="50000"/>
                  </a:schemeClr>
                </a:solidFill>
                <a:latin typeface="Courier New" panose="02070309020205020404" pitchFamily="49" charset="0"/>
                <a:cs typeface="Courier New" panose="02070309020205020404" pitchFamily="49" charset="0"/>
              </a:rPr>
              <a:t>// Output: ""</a:t>
            </a:r>
          </a:p>
        </p:txBody>
      </p:sp>
      <p:grpSp>
        <p:nvGrpSpPr>
          <p:cNvPr id="20" name="Group 19">
            <a:extLst>
              <a:ext uri="{FF2B5EF4-FFF2-40B4-BE49-F238E27FC236}">
                <a16:creationId xmlns:a16="http://schemas.microsoft.com/office/drawing/2014/main" id="{21C92939-ACC4-CEB5-B824-82F8FE7F4044}"/>
              </a:ext>
            </a:extLst>
          </p:cNvPr>
          <p:cNvGrpSpPr/>
          <p:nvPr/>
        </p:nvGrpSpPr>
        <p:grpSpPr>
          <a:xfrm>
            <a:off x="5027733" y="542998"/>
            <a:ext cx="3345788" cy="3715136"/>
            <a:chOff x="4469593" y="537060"/>
            <a:chExt cx="3345788" cy="3715136"/>
          </a:xfrm>
        </p:grpSpPr>
        <p:sp>
          <p:nvSpPr>
            <p:cNvPr id="8" name="TextBox 7">
              <a:extLst>
                <a:ext uri="{FF2B5EF4-FFF2-40B4-BE49-F238E27FC236}">
                  <a16:creationId xmlns:a16="http://schemas.microsoft.com/office/drawing/2014/main" id="{BB217E87-BF25-6F52-7BA8-B4EDD9475458}"/>
                </a:ext>
              </a:extLst>
            </p:cNvPr>
            <p:cNvSpPr txBox="1"/>
            <p:nvPr/>
          </p:nvSpPr>
          <p:spPr>
            <a:xfrm>
              <a:off x="4469593" y="835876"/>
              <a:ext cx="3345788" cy="3416320"/>
            </a:xfrm>
            <a:prstGeom prst="rect">
              <a:avLst/>
            </a:prstGeom>
            <a:solidFill>
              <a:schemeClr val="accent6">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History {</a:t>
              </a:r>
            </a:p>
            <a:p>
              <a:r>
                <a:rPr lang="en-US" sz="1200" dirty="0">
                  <a:latin typeface="Courier New" panose="02070309020205020404" pitchFamily="49" charset="0"/>
                  <a:cs typeface="Courier New" panose="02070309020205020404" pitchFamily="49" charset="0"/>
                </a:rPr>
                <a:t>private:</a:t>
              </a:r>
            </a:p>
            <a:p>
              <a:r>
                <a:rPr lang="en-US" sz="1200" dirty="0">
                  <a:latin typeface="Courier New" panose="02070309020205020404" pitchFamily="49" charset="0"/>
                  <a:cs typeface="Courier New" panose="02070309020205020404" pitchFamily="49" charset="0"/>
                </a:rPr>
                <a:t>  vector&lt; Memento &gt; _mementos;</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void save(Memento m) {</a:t>
              </a:r>
            </a:p>
            <a:p>
              <a:r>
                <a:rPr lang="en-US" sz="1200" dirty="0">
                  <a:latin typeface="Courier New" panose="02070309020205020404" pitchFamily="49" charset="0"/>
                  <a:cs typeface="Courier New" panose="02070309020205020404" pitchFamily="49" charset="0"/>
                </a:rPr>
                <a:t>    mementos.push_back(m);</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Memento undo() {</a:t>
              </a:r>
            </a:p>
            <a:p>
              <a:r>
                <a:rPr lang="en-US" sz="1200" dirty="0">
                  <a:latin typeface="Courier New" panose="02070309020205020404" pitchFamily="49" charset="0"/>
                  <a:cs typeface="Courier New" panose="02070309020205020404" pitchFamily="49" charset="0"/>
                </a:rPr>
                <a:t>    if (!mementos.empty()) {</a:t>
              </a:r>
            </a:p>
            <a:p>
              <a:r>
                <a:rPr lang="en-US" sz="1200" dirty="0">
                  <a:latin typeface="Courier New" panose="02070309020205020404" pitchFamily="49" charset="0"/>
                  <a:cs typeface="Courier New" panose="02070309020205020404" pitchFamily="49" charset="0"/>
                </a:rPr>
                <a:t>      Memento m = mementos.back();</a:t>
              </a:r>
            </a:p>
            <a:p>
              <a:r>
                <a:rPr lang="en-US" sz="1200" dirty="0">
                  <a:latin typeface="Courier New" panose="02070309020205020404" pitchFamily="49" charset="0"/>
                  <a:cs typeface="Courier New" panose="02070309020205020404" pitchFamily="49" charset="0"/>
                </a:rPr>
                <a:t>      mementos.pop_back();</a:t>
              </a:r>
            </a:p>
            <a:p>
              <a:r>
                <a:rPr lang="en-US" sz="1200" dirty="0">
                  <a:latin typeface="Courier New" panose="02070309020205020404" pitchFamily="49" charset="0"/>
                  <a:cs typeface="Courier New" panose="02070309020205020404" pitchFamily="49" charset="0"/>
                </a:rPr>
                <a:t>      return m;</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return Memento("");</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sp>
          <p:nvSpPr>
            <p:cNvPr id="16" name="TextBox 15">
              <a:extLst>
                <a:ext uri="{FF2B5EF4-FFF2-40B4-BE49-F238E27FC236}">
                  <a16:creationId xmlns:a16="http://schemas.microsoft.com/office/drawing/2014/main" id="{05CDB8E0-7F94-ED72-DE88-3731E32B4560}"/>
                </a:ext>
              </a:extLst>
            </p:cNvPr>
            <p:cNvSpPr txBox="1"/>
            <p:nvPr/>
          </p:nvSpPr>
          <p:spPr>
            <a:xfrm>
              <a:off x="4469593" y="537060"/>
              <a:ext cx="948273" cy="307777"/>
            </a:xfrm>
            <a:prstGeom prst="rect">
              <a:avLst/>
            </a:prstGeom>
            <a:noFill/>
          </p:spPr>
          <p:txBody>
            <a:bodyPr wrap="none" rtlCol="0">
              <a:spAutoFit/>
            </a:bodyPr>
            <a:lstStyle/>
            <a:p>
              <a:r>
                <a:rPr lang="en-US" sz="1400"/>
                <a:t>Caretaker</a:t>
              </a:r>
            </a:p>
          </p:txBody>
        </p:sp>
      </p:grpSp>
      <p:grpSp>
        <p:nvGrpSpPr>
          <p:cNvPr id="22" name="Group 21">
            <a:extLst>
              <a:ext uri="{FF2B5EF4-FFF2-40B4-BE49-F238E27FC236}">
                <a16:creationId xmlns:a16="http://schemas.microsoft.com/office/drawing/2014/main" id="{7BC6CAA4-95D9-D30B-CC03-FB0242575CBD}"/>
              </a:ext>
            </a:extLst>
          </p:cNvPr>
          <p:cNvGrpSpPr/>
          <p:nvPr/>
        </p:nvGrpSpPr>
        <p:grpSpPr>
          <a:xfrm>
            <a:off x="8610600" y="537060"/>
            <a:ext cx="3252814" cy="4266955"/>
            <a:chOff x="8100986" y="539239"/>
            <a:chExt cx="3252814" cy="4266955"/>
          </a:xfrm>
        </p:grpSpPr>
        <p:sp>
          <p:nvSpPr>
            <p:cNvPr id="7" name="TextBox 6">
              <a:extLst>
                <a:ext uri="{FF2B5EF4-FFF2-40B4-BE49-F238E27FC236}">
                  <a16:creationId xmlns:a16="http://schemas.microsoft.com/office/drawing/2014/main" id="{7BB46AAC-2AF3-F262-5759-41FDAECC3D57}"/>
                </a:ext>
              </a:extLst>
            </p:cNvPr>
            <p:cNvSpPr txBox="1"/>
            <p:nvPr/>
          </p:nvSpPr>
          <p:spPr>
            <a:xfrm>
              <a:off x="8100986" y="835876"/>
              <a:ext cx="3252814" cy="3970318"/>
            </a:xfrm>
            <a:prstGeom prst="rect">
              <a:avLst/>
            </a:prstGeom>
            <a:solidFill>
              <a:schemeClr val="tx2">
                <a:lumMod val="10000"/>
                <a:lumOff val="9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TextEditor {</a:t>
              </a:r>
            </a:p>
            <a:p>
              <a:r>
                <a:rPr lang="en-US" sz="1200" dirty="0">
                  <a:latin typeface="Courier New" panose="02070309020205020404" pitchFamily="49" charset="0"/>
                  <a:cs typeface="Courier New" panose="02070309020205020404" pitchFamily="49" charset="0"/>
                </a:rPr>
                <a:t>private:</a:t>
              </a:r>
            </a:p>
            <a:p>
              <a:r>
                <a:rPr lang="en-US" sz="1200" dirty="0">
                  <a:latin typeface="Courier New" panose="02070309020205020404" pitchFamily="49" charset="0"/>
                  <a:cs typeface="Courier New" panose="02070309020205020404" pitchFamily="49" charset="0"/>
                </a:rPr>
                <a:t>  string _text;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void write(string words) {</a:t>
              </a:r>
            </a:p>
            <a:p>
              <a:r>
                <a:rPr lang="en-US" sz="1200" dirty="0">
                  <a:latin typeface="Courier New" panose="02070309020205020404" pitchFamily="49" charset="0"/>
                  <a:cs typeface="Courier New" panose="02070309020205020404" pitchFamily="49" charset="0"/>
                </a:rPr>
                <a:t>    _text += words;</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show() {</a:t>
              </a:r>
            </a:p>
            <a:p>
              <a:r>
                <a:rPr lang="en-US" sz="1200" dirty="0">
                  <a:latin typeface="Courier New" panose="02070309020205020404" pitchFamily="49" charset="0"/>
                  <a:cs typeface="Courier New" panose="02070309020205020404" pitchFamily="49" charset="0"/>
                </a:rPr>
                <a:t>    cout &lt;&lt; _text &lt;&lt; endl;</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Memento save(){</a:t>
              </a:r>
            </a:p>
            <a:p>
              <a:r>
                <a:rPr lang="en-US" sz="1200" dirty="0">
                  <a:latin typeface="Courier New" panose="02070309020205020404" pitchFamily="49" charset="0"/>
                  <a:cs typeface="Courier New" panose="02070309020205020404" pitchFamily="49" charset="0"/>
                </a:rPr>
                <a:t>    return Memento(_text);</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restore(Memento memento) {</a:t>
              </a:r>
            </a:p>
            <a:p>
              <a:r>
                <a:rPr lang="en-US" sz="1200" dirty="0">
                  <a:latin typeface="Courier New" panose="02070309020205020404" pitchFamily="49" charset="0"/>
                  <a:cs typeface="Courier New" panose="02070309020205020404" pitchFamily="49" charset="0"/>
                </a:rPr>
                <a:t>    _text = memento.getState();</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sp>
          <p:nvSpPr>
            <p:cNvPr id="18" name="TextBox 17">
              <a:extLst>
                <a:ext uri="{FF2B5EF4-FFF2-40B4-BE49-F238E27FC236}">
                  <a16:creationId xmlns:a16="http://schemas.microsoft.com/office/drawing/2014/main" id="{D95B48CE-CA05-6248-6F79-C1CA58E98B3D}"/>
                </a:ext>
              </a:extLst>
            </p:cNvPr>
            <p:cNvSpPr txBox="1"/>
            <p:nvPr/>
          </p:nvSpPr>
          <p:spPr>
            <a:xfrm>
              <a:off x="8100986" y="539239"/>
              <a:ext cx="958019" cy="307777"/>
            </a:xfrm>
            <a:prstGeom prst="rect">
              <a:avLst/>
            </a:prstGeom>
            <a:noFill/>
          </p:spPr>
          <p:txBody>
            <a:bodyPr wrap="none" rtlCol="0">
              <a:spAutoFit/>
            </a:bodyPr>
            <a:lstStyle/>
            <a:p>
              <a:r>
                <a:rPr lang="en-US" sz="1400"/>
                <a:t>Originator</a:t>
              </a:r>
            </a:p>
          </p:txBody>
        </p:sp>
      </p:grpSp>
      <p:grpSp>
        <p:nvGrpSpPr>
          <p:cNvPr id="27" name="Group 26">
            <a:extLst>
              <a:ext uri="{FF2B5EF4-FFF2-40B4-BE49-F238E27FC236}">
                <a16:creationId xmlns:a16="http://schemas.microsoft.com/office/drawing/2014/main" id="{AFACA82D-52CC-4563-2535-F99537C44397}"/>
              </a:ext>
            </a:extLst>
          </p:cNvPr>
          <p:cNvGrpSpPr/>
          <p:nvPr/>
        </p:nvGrpSpPr>
        <p:grpSpPr>
          <a:xfrm>
            <a:off x="2653530" y="542998"/>
            <a:ext cx="2137124" cy="2613323"/>
            <a:chOff x="2653530" y="542998"/>
            <a:chExt cx="2137124" cy="2613323"/>
          </a:xfrm>
        </p:grpSpPr>
        <p:sp>
          <p:nvSpPr>
            <p:cNvPr id="5" name="TextBox 4">
              <a:extLst>
                <a:ext uri="{FF2B5EF4-FFF2-40B4-BE49-F238E27FC236}">
                  <a16:creationId xmlns:a16="http://schemas.microsoft.com/office/drawing/2014/main" id="{78442BD8-7460-DA04-1C9F-08C5EC56ED8D}"/>
                </a:ext>
              </a:extLst>
            </p:cNvPr>
            <p:cNvSpPr txBox="1"/>
            <p:nvPr/>
          </p:nvSpPr>
          <p:spPr>
            <a:xfrm>
              <a:off x="2653530" y="847997"/>
              <a:ext cx="2137124" cy="2308324"/>
            </a:xfrm>
            <a:prstGeom prst="rect">
              <a:avLst/>
            </a:prstGeom>
            <a:solidFill>
              <a:schemeClr val="accent2">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a:t>
              </a:r>
              <a:r>
                <a:rPr lang="en-US" sz="1200" dirty="0" err="1">
                  <a:latin typeface="Courier New" panose="02070309020205020404" pitchFamily="49" charset="0"/>
                  <a:cs typeface="Courier New" panose="02070309020205020404" pitchFamily="49" charset="0"/>
                </a:rPr>
                <a:t>Memento</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Memento(string s) :</a:t>
              </a:r>
            </a:p>
            <a:p>
              <a:r>
                <a:rPr lang="en-US" sz="1200" dirty="0">
                  <a:latin typeface="Courier New" panose="02070309020205020404" pitchFamily="49" charset="0"/>
                  <a:cs typeface="Courier New" panose="02070309020205020404" pitchFamily="49" charset="0"/>
                </a:rPr>
                <a:t>    _state(s)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string getState() {</a:t>
              </a:r>
            </a:p>
            <a:p>
              <a:r>
                <a:rPr lang="en-US" sz="1200" dirty="0">
                  <a:latin typeface="Courier New" panose="02070309020205020404" pitchFamily="49" charset="0"/>
                  <a:cs typeface="Courier New" panose="02070309020205020404" pitchFamily="49" charset="0"/>
                </a:rPr>
                <a:t>    return _state;</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private:</a:t>
              </a:r>
            </a:p>
            <a:p>
              <a:r>
                <a:rPr lang="en-US" sz="1200" dirty="0">
                  <a:latin typeface="Courier New" panose="02070309020205020404" pitchFamily="49" charset="0"/>
                  <a:cs typeface="Courier New" panose="02070309020205020404" pitchFamily="49" charset="0"/>
                </a:rPr>
                <a:t>  string _state;</a:t>
              </a:r>
            </a:p>
            <a:p>
              <a:r>
                <a:rPr lang="en-US" sz="1200" dirty="0">
                  <a:latin typeface="Courier New" panose="02070309020205020404" pitchFamily="49" charset="0"/>
                  <a:cs typeface="Courier New" panose="02070309020205020404" pitchFamily="49" charset="0"/>
                </a:rPr>
                <a:t>};</a:t>
              </a:r>
            </a:p>
          </p:txBody>
        </p:sp>
        <p:sp>
          <p:nvSpPr>
            <p:cNvPr id="26" name="TextBox 25">
              <a:extLst>
                <a:ext uri="{FF2B5EF4-FFF2-40B4-BE49-F238E27FC236}">
                  <a16:creationId xmlns:a16="http://schemas.microsoft.com/office/drawing/2014/main" id="{66C35673-3BF7-587B-D485-6873299B9C38}"/>
                </a:ext>
              </a:extLst>
            </p:cNvPr>
            <p:cNvSpPr txBox="1"/>
            <p:nvPr/>
          </p:nvSpPr>
          <p:spPr>
            <a:xfrm>
              <a:off x="2653530" y="542998"/>
              <a:ext cx="924356" cy="307777"/>
            </a:xfrm>
            <a:prstGeom prst="rect">
              <a:avLst/>
            </a:prstGeom>
            <a:noFill/>
          </p:spPr>
          <p:txBody>
            <a:bodyPr wrap="none" rtlCol="0">
              <a:spAutoFit/>
            </a:bodyPr>
            <a:lstStyle/>
            <a:p>
              <a:r>
                <a:rPr lang="en-US" sz="1400"/>
                <a:t>Memento</a:t>
              </a:r>
            </a:p>
          </p:txBody>
        </p:sp>
      </p:grpSp>
    </p:spTree>
    <p:extLst>
      <p:ext uri="{BB962C8B-B14F-4D97-AF65-F5344CB8AC3E}">
        <p14:creationId xmlns:p14="http://schemas.microsoft.com/office/powerpoint/2010/main" val="1441025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FBA5F6-F666-8A4A-3A4D-24C9ECD259C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AFD4BB67-20B8-2735-B3E3-05E9DAE4AD0A}"/>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392855B2-E297-2C58-D927-EFE5B5529A5F}"/>
              </a:ext>
            </a:extLst>
          </p:cNvPr>
          <p:cNvSpPr>
            <a:spLocks noGrp="1"/>
          </p:cNvSpPr>
          <p:nvPr>
            <p:ph type="sldNum" sz="quarter" idx="12"/>
          </p:nvPr>
        </p:nvSpPr>
        <p:spPr/>
        <p:txBody>
          <a:bodyPr/>
          <a:lstStyle/>
          <a:p>
            <a:fld id="{23D81C8F-CB39-4E4D-98E4-8C3FEDF75126}" type="slidenum">
              <a:rPr lang="en-US" smtClean="0"/>
              <a:t>19</a:t>
            </a:fld>
            <a:endParaRPr lang="en-US"/>
          </a:p>
        </p:txBody>
      </p:sp>
      <p:sp>
        <p:nvSpPr>
          <p:cNvPr id="7" name="TextBox 6">
            <a:extLst>
              <a:ext uri="{FF2B5EF4-FFF2-40B4-BE49-F238E27FC236}">
                <a16:creationId xmlns:a16="http://schemas.microsoft.com/office/drawing/2014/main" id="{D9758F0C-84BC-1BEE-CE15-B1465B16A496}"/>
              </a:ext>
            </a:extLst>
          </p:cNvPr>
          <p:cNvSpPr txBox="1"/>
          <p:nvPr/>
        </p:nvSpPr>
        <p:spPr>
          <a:xfrm>
            <a:off x="535709" y="194055"/>
            <a:ext cx="1242007" cy="369332"/>
          </a:xfrm>
          <a:prstGeom prst="rect">
            <a:avLst/>
          </a:prstGeom>
          <a:noFill/>
        </p:spPr>
        <p:txBody>
          <a:bodyPr wrap="none" rtlCol="0">
            <a:spAutoFit/>
          </a:bodyPr>
          <a:lstStyle/>
          <a:p>
            <a:r>
              <a:rPr lang="en-US" dirty="0"/>
              <a:t>Interpreter</a:t>
            </a:r>
          </a:p>
        </p:txBody>
      </p:sp>
      <p:sp>
        <p:nvSpPr>
          <p:cNvPr id="2" name="TextBox 1">
            <a:extLst>
              <a:ext uri="{FF2B5EF4-FFF2-40B4-BE49-F238E27FC236}">
                <a16:creationId xmlns:a16="http://schemas.microsoft.com/office/drawing/2014/main" id="{FABBE360-1E81-8261-3A4C-DA6974D483C2}"/>
              </a:ext>
            </a:extLst>
          </p:cNvPr>
          <p:cNvSpPr txBox="1"/>
          <p:nvPr/>
        </p:nvSpPr>
        <p:spPr>
          <a:xfrm>
            <a:off x="252006" y="840425"/>
            <a:ext cx="1517980" cy="338554"/>
          </a:xfrm>
          <a:prstGeom prst="rect">
            <a:avLst/>
          </a:prstGeom>
          <a:noFill/>
        </p:spPr>
        <p:txBody>
          <a:bodyPr wrap="none" rtlCol="0">
            <a:spAutoFit/>
          </a:bodyPr>
          <a:lstStyle/>
          <a:p>
            <a:r>
              <a:rPr lang="en-US" sz="1600" dirty="0"/>
              <a:t>When we use it</a:t>
            </a:r>
          </a:p>
        </p:txBody>
      </p:sp>
      <p:sp>
        <p:nvSpPr>
          <p:cNvPr id="5" name="TextBox 4">
            <a:extLst>
              <a:ext uri="{FF2B5EF4-FFF2-40B4-BE49-F238E27FC236}">
                <a16:creationId xmlns:a16="http://schemas.microsoft.com/office/drawing/2014/main" id="{7D18B074-C6B9-05CE-9CE4-ECF5D42E618E}"/>
              </a:ext>
            </a:extLst>
          </p:cNvPr>
          <p:cNvSpPr txBox="1"/>
          <p:nvPr/>
        </p:nvSpPr>
        <p:spPr>
          <a:xfrm>
            <a:off x="535707" y="1209757"/>
            <a:ext cx="10818091" cy="338554"/>
          </a:xfrm>
          <a:prstGeom prst="rect">
            <a:avLst/>
          </a:prstGeom>
          <a:noFill/>
        </p:spPr>
        <p:txBody>
          <a:bodyPr wrap="square" rtlCol="0">
            <a:spAutoFit/>
          </a:bodyPr>
          <a:lstStyle/>
          <a:p>
            <a:pPr marL="285750" indent="-285750">
              <a:buFont typeface="Arial" panose="020B0604020202020204" pitchFamily="34" charset="0"/>
              <a:buChar char="•"/>
            </a:pPr>
            <a:r>
              <a:rPr lang="en-US" sz="1600" dirty="0"/>
              <a:t>There is a language to interpret, and you can represent statements in the language as abstract syntax trees (AST).</a:t>
            </a:r>
          </a:p>
        </p:txBody>
      </p:sp>
      <p:sp>
        <p:nvSpPr>
          <p:cNvPr id="4" name="TextBox 3">
            <a:extLst>
              <a:ext uri="{FF2B5EF4-FFF2-40B4-BE49-F238E27FC236}">
                <a16:creationId xmlns:a16="http://schemas.microsoft.com/office/drawing/2014/main" id="{C02EE573-66A8-CA76-0C64-DE4918A16B60}"/>
              </a:ext>
            </a:extLst>
          </p:cNvPr>
          <p:cNvSpPr txBox="1"/>
          <p:nvPr/>
        </p:nvSpPr>
        <p:spPr>
          <a:xfrm>
            <a:off x="253581" y="3672009"/>
            <a:ext cx="1527982" cy="338554"/>
          </a:xfrm>
          <a:prstGeom prst="rect">
            <a:avLst/>
          </a:prstGeom>
          <a:noFill/>
        </p:spPr>
        <p:txBody>
          <a:bodyPr wrap="none" rtlCol="0">
            <a:spAutoFit/>
          </a:bodyPr>
          <a:lstStyle/>
          <a:p>
            <a:r>
              <a:rPr lang="en-US" sz="1600" dirty="0"/>
              <a:t>Consequences</a:t>
            </a:r>
          </a:p>
        </p:txBody>
      </p:sp>
      <p:sp>
        <p:nvSpPr>
          <p:cNvPr id="8" name="TextBox 7">
            <a:extLst>
              <a:ext uri="{FF2B5EF4-FFF2-40B4-BE49-F238E27FC236}">
                <a16:creationId xmlns:a16="http://schemas.microsoft.com/office/drawing/2014/main" id="{2FE1C79E-C3D2-2842-AA7A-1032BA980C6E}"/>
              </a:ext>
            </a:extLst>
          </p:cNvPr>
          <p:cNvSpPr txBox="1"/>
          <p:nvPr/>
        </p:nvSpPr>
        <p:spPr>
          <a:xfrm>
            <a:off x="549144" y="4041342"/>
            <a:ext cx="10818091"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Easy to change/extend grammar, implementing grammar itself is easy too</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Cons: complex grammars are hard to maintain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Expressions can be evaluated in new ways</a:t>
            </a:r>
          </a:p>
          <a:p>
            <a:pPr marL="285750" indent="-285750">
              <a:buFont typeface="Arial" panose="020B0604020202020204" pitchFamily="34" charset="0"/>
              <a:buChar char="•"/>
            </a:pPr>
            <a:endParaRPr lang="en-US" sz="1600" dirty="0"/>
          </a:p>
        </p:txBody>
      </p:sp>
      <p:sp>
        <p:nvSpPr>
          <p:cNvPr id="9" name="TextBox 8">
            <a:extLst>
              <a:ext uri="{FF2B5EF4-FFF2-40B4-BE49-F238E27FC236}">
                <a16:creationId xmlns:a16="http://schemas.microsoft.com/office/drawing/2014/main" id="{71C66463-63D8-4F27-1730-B9EAFFF5BA00}"/>
              </a:ext>
            </a:extLst>
          </p:cNvPr>
          <p:cNvSpPr txBox="1"/>
          <p:nvPr/>
        </p:nvSpPr>
        <p:spPr>
          <a:xfrm>
            <a:off x="252006" y="1902254"/>
            <a:ext cx="1218475" cy="338554"/>
          </a:xfrm>
          <a:prstGeom prst="rect">
            <a:avLst/>
          </a:prstGeom>
          <a:noFill/>
        </p:spPr>
        <p:txBody>
          <a:bodyPr wrap="none" rtlCol="0">
            <a:spAutoFit/>
          </a:bodyPr>
          <a:lstStyle/>
          <a:p>
            <a:r>
              <a:rPr lang="en-US" sz="1600" dirty="0"/>
              <a:t>Constraints</a:t>
            </a:r>
          </a:p>
        </p:txBody>
      </p:sp>
      <p:sp>
        <p:nvSpPr>
          <p:cNvPr id="10" name="TextBox 9">
            <a:extLst>
              <a:ext uri="{FF2B5EF4-FFF2-40B4-BE49-F238E27FC236}">
                <a16:creationId xmlns:a16="http://schemas.microsoft.com/office/drawing/2014/main" id="{34E7E82B-AA90-28B7-3471-F730D96BCFDE}"/>
              </a:ext>
            </a:extLst>
          </p:cNvPr>
          <p:cNvSpPr txBox="1"/>
          <p:nvPr/>
        </p:nvSpPr>
        <p:spPr>
          <a:xfrm>
            <a:off x="535707" y="2271586"/>
            <a:ext cx="10818091"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Grammar is simple. For complex grammars, the hierarchy becomes too large and hard to manage.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Efficiency is not a concern. Efficiency can be obtained via translation in other forms, but Interpret can help building a translator.</a:t>
            </a:r>
          </a:p>
        </p:txBody>
      </p:sp>
    </p:spTree>
    <p:extLst>
      <p:ext uri="{BB962C8B-B14F-4D97-AF65-F5344CB8AC3E}">
        <p14:creationId xmlns:p14="http://schemas.microsoft.com/office/powerpoint/2010/main" val="580732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P spid="4" grpId="0"/>
      <p:bldP spid="8" grpId="0" build="p"/>
      <p:bldP spid="9" grpId="0"/>
      <p:bldP spid="10"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C9431-0747-E672-DA0A-346E9755B0F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CB9424-4AA7-68A0-7899-7AEC7E708682}"/>
              </a:ext>
            </a:extLst>
          </p:cNvPr>
          <p:cNvSpPr>
            <a:spLocks noGrp="1"/>
          </p:cNvSpPr>
          <p:nvPr>
            <p:ph type="ftr" sz="quarter" idx="11"/>
          </p:nvPr>
        </p:nvSpPr>
        <p:spPr/>
        <p:txBody>
          <a:bodyPr/>
          <a:lstStyle/>
          <a:p>
            <a:r>
              <a:rPr lang="en-US"/>
              <a:t>ASE - Design Patterns - Structural</a:t>
            </a:r>
          </a:p>
        </p:txBody>
      </p:sp>
      <p:sp>
        <p:nvSpPr>
          <p:cNvPr id="6" name="Slide Number Placeholder 5">
            <a:extLst>
              <a:ext uri="{FF2B5EF4-FFF2-40B4-BE49-F238E27FC236}">
                <a16:creationId xmlns:a16="http://schemas.microsoft.com/office/drawing/2014/main" id="{94E9735E-C8E0-DA44-A525-3A7E04E5F7F4}"/>
              </a:ext>
            </a:extLst>
          </p:cNvPr>
          <p:cNvSpPr>
            <a:spLocks noGrp="1"/>
          </p:cNvSpPr>
          <p:nvPr>
            <p:ph type="sldNum" sz="quarter" idx="12"/>
          </p:nvPr>
        </p:nvSpPr>
        <p:spPr/>
        <p:txBody>
          <a:bodyPr/>
          <a:lstStyle/>
          <a:p>
            <a:fld id="{23D81C8F-CB39-4E4D-98E4-8C3FEDF75126}" type="slidenum">
              <a:rPr lang="en-US" smtClean="0"/>
              <a:t>2</a:t>
            </a:fld>
            <a:endParaRPr lang="en-US"/>
          </a:p>
        </p:txBody>
      </p:sp>
      <p:sp>
        <p:nvSpPr>
          <p:cNvPr id="7" name="TextBox 6">
            <a:extLst>
              <a:ext uri="{FF2B5EF4-FFF2-40B4-BE49-F238E27FC236}">
                <a16:creationId xmlns:a16="http://schemas.microsoft.com/office/drawing/2014/main" id="{B4AFABF4-527F-5EBC-4921-FEEE6B1217C6}"/>
              </a:ext>
            </a:extLst>
          </p:cNvPr>
          <p:cNvSpPr txBox="1"/>
          <p:nvPr/>
        </p:nvSpPr>
        <p:spPr>
          <a:xfrm>
            <a:off x="535709" y="194055"/>
            <a:ext cx="1409425" cy="369332"/>
          </a:xfrm>
          <a:prstGeom prst="rect">
            <a:avLst/>
          </a:prstGeom>
          <a:noFill/>
        </p:spPr>
        <p:txBody>
          <a:bodyPr wrap="none" rtlCol="0">
            <a:spAutoFit/>
          </a:bodyPr>
          <a:lstStyle/>
          <a:p>
            <a:r>
              <a:rPr lang="en-US" dirty="0"/>
              <a:t>Introduction</a:t>
            </a:r>
          </a:p>
        </p:txBody>
      </p:sp>
      <p:sp>
        <p:nvSpPr>
          <p:cNvPr id="5" name="TextBox 4">
            <a:extLst>
              <a:ext uri="{FF2B5EF4-FFF2-40B4-BE49-F238E27FC236}">
                <a16:creationId xmlns:a16="http://schemas.microsoft.com/office/drawing/2014/main" id="{C3DBC1CA-ADAD-7F8A-6BBA-C76A92C21551}"/>
              </a:ext>
            </a:extLst>
          </p:cNvPr>
          <p:cNvSpPr txBox="1"/>
          <p:nvPr/>
        </p:nvSpPr>
        <p:spPr>
          <a:xfrm>
            <a:off x="535709" y="751344"/>
            <a:ext cx="10818091" cy="5447645"/>
          </a:xfrm>
          <a:prstGeom prst="rect">
            <a:avLst/>
          </a:prstGeom>
          <a:noFill/>
        </p:spPr>
        <p:txBody>
          <a:bodyPr wrap="square" rtlCol="0">
            <a:spAutoFit/>
          </a:bodyPr>
          <a:lstStyle/>
          <a:p>
            <a:pPr marL="285750" indent="-285750">
              <a:buFont typeface="Arial" panose="020B0604020202020204" pitchFamily="34" charset="0"/>
              <a:buChar char="•"/>
            </a:pPr>
            <a:r>
              <a:rPr lang="en-US" dirty="0"/>
              <a:t>Behavioral patterns defines algorithms and responsibilities between objects, and the communication between them.</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sz="1400" b="1" dirty="0">
                <a:solidFill>
                  <a:schemeClr val="accent2">
                    <a:lumMod val="50000"/>
                  </a:schemeClr>
                </a:solidFill>
              </a:rPr>
              <a:t>Request to a chain of candidate objects capable to handle such request (Chain Of Responsibility)</a:t>
            </a:r>
          </a:p>
          <a:p>
            <a:pPr marL="742950" lvl="1" indent="-285750">
              <a:buFont typeface="Arial" panose="020B0604020202020204" pitchFamily="34" charset="0"/>
              <a:buChar char="•"/>
            </a:pPr>
            <a:endParaRPr lang="en-US" sz="1400" b="1" dirty="0">
              <a:solidFill>
                <a:schemeClr val="accent2">
                  <a:lumMod val="50000"/>
                </a:schemeClr>
              </a:solidFill>
            </a:endParaRPr>
          </a:p>
          <a:p>
            <a:pPr marL="742950" lvl="1" indent="-285750">
              <a:buFont typeface="Arial" panose="020B0604020202020204" pitchFamily="34" charset="0"/>
              <a:buChar char="•"/>
            </a:pPr>
            <a:r>
              <a:rPr lang="en-US" sz="1400" b="1" dirty="0">
                <a:solidFill>
                  <a:schemeClr val="accent2">
                    <a:lumMod val="50000"/>
                  </a:schemeClr>
                </a:solidFill>
              </a:rPr>
              <a:t>Create a dependency publish/listen between objects (Observer)</a:t>
            </a:r>
          </a:p>
          <a:p>
            <a:pPr marL="742950" lvl="1" indent="-285750">
              <a:buFont typeface="Arial" panose="020B0604020202020204" pitchFamily="34" charset="0"/>
              <a:buChar char="•"/>
            </a:pPr>
            <a:endParaRPr lang="en-US" sz="1400" b="1" dirty="0">
              <a:solidFill>
                <a:schemeClr val="accent2">
                  <a:lumMod val="50000"/>
                </a:schemeClr>
              </a:solidFill>
            </a:endParaRPr>
          </a:p>
          <a:p>
            <a:pPr marL="742950" lvl="1" indent="-285750">
              <a:buFont typeface="Arial" panose="020B0604020202020204" pitchFamily="34" charset="0"/>
              <a:buChar char="•"/>
            </a:pPr>
            <a:r>
              <a:rPr lang="en-US" sz="1400" b="1" dirty="0">
                <a:solidFill>
                  <a:schemeClr val="accent2">
                    <a:lumMod val="50000"/>
                  </a:schemeClr>
                </a:solidFill>
              </a:rPr>
              <a:t>Loose coupling among objects (Mediator)</a:t>
            </a:r>
            <a:br>
              <a:rPr lang="en-US" sz="1400" dirty="0"/>
            </a:br>
            <a:endParaRPr lang="en-US" sz="1400" dirty="0"/>
          </a:p>
          <a:p>
            <a:pPr marL="742950" lvl="1" indent="-285750">
              <a:buFont typeface="Arial" panose="020B0604020202020204" pitchFamily="34" charset="0"/>
              <a:buChar char="•"/>
            </a:pPr>
            <a:r>
              <a:rPr lang="en-US" sz="1400" b="1" dirty="0">
                <a:solidFill>
                  <a:schemeClr val="accent6">
                    <a:lumMod val="50000"/>
                  </a:schemeClr>
                </a:solidFill>
              </a:rPr>
              <a:t>Encapsulate state in objects (State)</a:t>
            </a:r>
            <a:br>
              <a:rPr lang="en-US" sz="1400" b="1" dirty="0">
                <a:solidFill>
                  <a:schemeClr val="accent6">
                    <a:lumMod val="50000"/>
                  </a:schemeClr>
                </a:solidFill>
              </a:rPr>
            </a:br>
            <a:endParaRPr lang="en-US" sz="1400" b="1" dirty="0">
              <a:solidFill>
                <a:schemeClr val="accent6">
                  <a:lumMod val="50000"/>
                </a:schemeClr>
              </a:solidFill>
            </a:endParaRPr>
          </a:p>
          <a:p>
            <a:pPr marL="742950" lvl="1" indent="-285750">
              <a:buFont typeface="Arial" panose="020B0604020202020204" pitchFamily="34" charset="0"/>
              <a:buChar char="•"/>
            </a:pPr>
            <a:r>
              <a:rPr lang="en-US" sz="1400" b="1" dirty="0">
                <a:solidFill>
                  <a:schemeClr val="accent6">
                    <a:lumMod val="50000"/>
                  </a:schemeClr>
                </a:solidFill>
              </a:rPr>
              <a:t>Encapsulate an algorithm in an object (Strategy)</a:t>
            </a:r>
            <a:br>
              <a:rPr lang="en-US" sz="1400" b="1" dirty="0">
                <a:solidFill>
                  <a:schemeClr val="accent6">
                    <a:lumMod val="50000"/>
                  </a:schemeClr>
                </a:solidFill>
              </a:rPr>
            </a:br>
            <a:endParaRPr lang="en-US" sz="1400" b="1" dirty="0">
              <a:solidFill>
                <a:schemeClr val="accent6">
                  <a:lumMod val="50000"/>
                </a:schemeClr>
              </a:solidFill>
            </a:endParaRPr>
          </a:p>
          <a:p>
            <a:pPr marL="742950" lvl="1" indent="-285750">
              <a:buFont typeface="Arial" panose="020B0604020202020204" pitchFamily="34" charset="0"/>
              <a:buChar char="•"/>
            </a:pPr>
            <a:r>
              <a:rPr lang="en-US" sz="1400" b="1" dirty="0">
                <a:solidFill>
                  <a:schemeClr val="accent6">
                    <a:lumMod val="50000"/>
                  </a:schemeClr>
                </a:solidFill>
              </a:rPr>
              <a:t>Encapsulate request in objects (Command)</a:t>
            </a:r>
            <a:br>
              <a:rPr lang="en-US" sz="1400" b="1" dirty="0">
                <a:solidFill>
                  <a:schemeClr val="accent6">
                    <a:lumMod val="50000"/>
                  </a:schemeClr>
                </a:solidFill>
              </a:rPr>
            </a:br>
            <a:endParaRPr lang="en-US" sz="1400" b="1" dirty="0">
              <a:solidFill>
                <a:schemeClr val="accent6">
                  <a:lumMod val="50000"/>
                </a:schemeClr>
              </a:solidFill>
            </a:endParaRPr>
          </a:p>
          <a:p>
            <a:pPr marL="742950" lvl="1" indent="-285750">
              <a:buFont typeface="Arial" panose="020B0604020202020204" pitchFamily="34" charset="0"/>
              <a:buChar char="•"/>
            </a:pPr>
            <a:r>
              <a:rPr lang="en-US" sz="1400" b="1" dirty="0">
                <a:solidFill>
                  <a:schemeClr val="accent6">
                    <a:lumMod val="50000"/>
                  </a:schemeClr>
                </a:solidFill>
              </a:rPr>
              <a:t>Abstraction of an algorithm (Template Method)</a:t>
            </a:r>
          </a:p>
          <a:p>
            <a:pPr marL="742950" lvl="1" indent="-285750">
              <a:buFont typeface="Arial" panose="020B0604020202020204" pitchFamily="34" charset="0"/>
              <a:buChar char="•"/>
            </a:pPr>
            <a:endParaRPr lang="en-US" sz="1400" dirty="0"/>
          </a:p>
          <a:p>
            <a:pPr marL="742950" lvl="1" indent="-285750">
              <a:buFont typeface="Arial" panose="020B0604020202020204" pitchFamily="34" charset="0"/>
              <a:buChar char="•"/>
            </a:pPr>
            <a:r>
              <a:rPr lang="en-US" sz="1400" b="1" dirty="0">
                <a:solidFill>
                  <a:schemeClr val="tx2">
                    <a:lumMod val="90000"/>
                    <a:lumOff val="10000"/>
                  </a:schemeClr>
                </a:solidFill>
              </a:rPr>
              <a:t>Capture and externalize an object's internal state so it can be restored later (Memento)</a:t>
            </a:r>
          </a:p>
          <a:p>
            <a:pPr marL="742950" lvl="1" indent="-285750">
              <a:buFont typeface="Arial" panose="020B0604020202020204" pitchFamily="34" charset="0"/>
              <a:buChar char="•"/>
            </a:pPr>
            <a:endParaRPr lang="en-US" sz="1400" b="1" dirty="0">
              <a:solidFill>
                <a:schemeClr val="tx2">
                  <a:lumMod val="90000"/>
                  <a:lumOff val="10000"/>
                </a:schemeClr>
              </a:solidFill>
            </a:endParaRPr>
          </a:p>
          <a:p>
            <a:pPr marL="742950" lvl="1" indent="-285750">
              <a:buFont typeface="Arial" panose="020B0604020202020204" pitchFamily="34" charset="0"/>
              <a:buChar char="•"/>
            </a:pPr>
            <a:r>
              <a:rPr lang="en-US" sz="1400" b="1" dirty="0">
                <a:solidFill>
                  <a:schemeClr val="tx2">
                    <a:lumMod val="90000"/>
                    <a:lumOff val="10000"/>
                  </a:schemeClr>
                </a:solidFill>
              </a:rPr>
              <a:t>Class hierarchy of operations on classes (Interpreter)</a:t>
            </a:r>
          </a:p>
          <a:p>
            <a:pPr marL="742950" lvl="1" indent="-285750">
              <a:buFont typeface="Arial" panose="020B0604020202020204" pitchFamily="34" charset="0"/>
              <a:buChar char="•"/>
            </a:pPr>
            <a:endParaRPr lang="en-US" sz="1400" b="1" dirty="0">
              <a:solidFill>
                <a:schemeClr val="tx2">
                  <a:lumMod val="90000"/>
                  <a:lumOff val="10000"/>
                </a:schemeClr>
              </a:solidFill>
            </a:endParaRPr>
          </a:p>
          <a:p>
            <a:pPr marL="742950" lvl="1" indent="-285750">
              <a:buFont typeface="Arial" panose="020B0604020202020204" pitchFamily="34" charset="0"/>
              <a:buChar char="•"/>
            </a:pPr>
            <a:r>
              <a:rPr lang="en-US" sz="1400" b="1" dirty="0">
                <a:solidFill>
                  <a:schemeClr val="tx2">
                    <a:lumMod val="90000"/>
                    <a:lumOff val="10000"/>
                  </a:schemeClr>
                </a:solidFill>
              </a:rPr>
              <a:t>Encapsulate behavior in objects (Visitor)</a:t>
            </a:r>
          </a:p>
          <a:p>
            <a:pPr marL="742950" lvl="1" indent="-285750">
              <a:buFont typeface="Arial" panose="020B0604020202020204" pitchFamily="34" charset="0"/>
              <a:buChar char="•"/>
            </a:pPr>
            <a:endParaRPr lang="en-US" sz="1400" b="1" dirty="0">
              <a:solidFill>
                <a:schemeClr val="tx2">
                  <a:lumMod val="90000"/>
                  <a:lumOff val="10000"/>
                </a:schemeClr>
              </a:solidFill>
            </a:endParaRPr>
          </a:p>
          <a:p>
            <a:pPr marL="742950" lvl="1" indent="-285750">
              <a:buFont typeface="Arial" panose="020B0604020202020204" pitchFamily="34" charset="0"/>
              <a:buChar char="•"/>
            </a:pPr>
            <a:r>
              <a:rPr lang="en-US" sz="1400" b="1" dirty="0">
                <a:solidFill>
                  <a:schemeClr val="tx2">
                    <a:lumMod val="90000"/>
                    <a:lumOff val="10000"/>
                  </a:schemeClr>
                </a:solidFill>
              </a:rPr>
              <a:t>Abstract objects access in an aggregate (Iterator)</a:t>
            </a:r>
          </a:p>
        </p:txBody>
      </p:sp>
      <p:sp>
        <p:nvSpPr>
          <p:cNvPr id="2" name="TextBox 1">
            <a:extLst>
              <a:ext uri="{FF2B5EF4-FFF2-40B4-BE49-F238E27FC236}">
                <a16:creationId xmlns:a16="http://schemas.microsoft.com/office/drawing/2014/main" id="{79E433C0-A18A-DA63-AA6D-E2CBD585FB44}"/>
              </a:ext>
            </a:extLst>
          </p:cNvPr>
          <p:cNvSpPr txBox="1"/>
          <p:nvPr/>
        </p:nvSpPr>
        <p:spPr>
          <a:xfrm rot="16200000">
            <a:off x="179527" y="1943856"/>
            <a:ext cx="1317348" cy="461665"/>
          </a:xfrm>
          <a:prstGeom prst="rect">
            <a:avLst/>
          </a:prstGeom>
          <a:noFill/>
        </p:spPr>
        <p:txBody>
          <a:bodyPr wrap="none" rtlCol="0">
            <a:spAutoFit/>
          </a:bodyPr>
          <a:lstStyle/>
          <a:p>
            <a:pPr algn="ctr"/>
            <a:r>
              <a:rPr lang="en-US" sz="1200" b="1">
                <a:solidFill>
                  <a:schemeClr val="accent2">
                    <a:lumMod val="50000"/>
                  </a:schemeClr>
                </a:solidFill>
              </a:rPr>
              <a:t>Object</a:t>
            </a:r>
            <a:br>
              <a:rPr lang="en-US" sz="1200" b="1">
                <a:solidFill>
                  <a:schemeClr val="accent2">
                    <a:lumMod val="50000"/>
                  </a:schemeClr>
                </a:solidFill>
              </a:rPr>
            </a:br>
            <a:r>
              <a:rPr lang="en-US" sz="1200" b="1">
                <a:solidFill>
                  <a:schemeClr val="accent2">
                    <a:lumMod val="50000"/>
                  </a:schemeClr>
                </a:solidFill>
              </a:rPr>
              <a:t>Communication</a:t>
            </a:r>
          </a:p>
        </p:txBody>
      </p:sp>
      <p:sp>
        <p:nvSpPr>
          <p:cNvPr id="4" name="TextBox 3">
            <a:extLst>
              <a:ext uri="{FF2B5EF4-FFF2-40B4-BE49-F238E27FC236}">
                <a16:creationId xmlns:a16="http://schemas.microsoft.com/office/drawing/2014/main" id="{A191268B-69F0-7A88-E2AF-DCB56BE20FAD}"/>
              </a:ext>
            </a:extLst>
          </p:cNvPr>
          <p:cNvSpPr txBox="1"/>
          <p:nvPr/>
        </p:nvSpPr>
        <p:spPr>
          <a:xfrm rot="16200000">
            <a:off x="432770" y="3459533"/>
            <a:ext cx="995529" cy="276999"/>
          </a:xfrm>
          <a:prstGeom prst="rect">
            <a:avLst/>
          </a:prstGeom>
          <a:noFill/>
        </p:spPr>
        <p:txBody>
          <a:bodyPr wrap="none" rtlCol="0">
            <a:spAutoFit/>
          </a:bodyPr>
          <a:lstStyle/>
          <a:p>
            <a:pPr algn="ctr"/>
            <a:r>
              <a:rPr lang="en-US" sz="1200" b="1">
                <a:solidFill>
                  <a:schemeClr val="accent6">
                    <a:lumMod val="50000"/>
                  </a:schemeClr>
                </a:solidFill>
              </a:rPr>
              <a:t>Algorithmic</a:t>
            </a:r>
          </a:p>
        </p:txBody>
      </p:sp>
      <p:sp>
        <p:nvSpPr>
          <p:cNvPr id="8" name="TextBox 7">
            <a:extLst>
              <a:ext uri="{FF2B5EF4-FFF2-40B4-BE49-F238E27FC236}">
                <a16:creationId xmlns:a16="http://schemas.microsoft.com/office/drawing/2014/main" id="{98677550-F731-0866-0C3F-BF5A14297A02}"/>
              </a:ext>
            </a:extLst>
          </p:cNvPr>
          <p:cNvSpPr txBox="1"/>
          <p:nvPr/>
        </p:nvSpPr>
        <p:spPr>
          <a:xfrm rot="16200000">
            <a:off x="262625" y="5111153"/>
            <a:ext cx="1151149" cy="461665"/>
          </a:xfrm>
          <a:prstGeom prst="rect">
            <a:avLst/>
          </a:prstGeom>
          <a:noFill/>
        </p:spPr>
        <p:txBody>
          <a:bodyPr wrap="none" rtlCol="0">
            <a:spAutoFit/>
          </a:bodyPr>
          <a:lstStyle/>
          <a:p>
            <a:pPr algn="ctr"/>
            <a:r>
              <a:rPr lang="en-US" sz="1200" b="1">
                <a:solidFill>
                  <a:schemeClr val="tx2">
                    <a:lumMod val="90000"/>
                    <a:lumOff val="10000"/>
                  </a:schemeClr>
                </a:solidFill>
              </a:rPr>
              <a:t>Data Access /</a:t>
            </a:r>
            <a:br>
              <a:rPr lang="en-US" sz="1200" b="1">
                <a:solidFill>
                  <a:schemeClr val="tx2">
                    <a:lumMod val="90000"/>
                    <a:lumOff val="10000"/>
                  </a:schemeClr>
                </a:solidFill>
              </a:rPr>
            </a:br>
            <a:r>
              <a:rPr lang="en-US" sz="1200" b="1">
                <a:solidFill>
                  <a:schemeClr val="tx2">
                    <a:lumMod val="90000"/>
                    <a:lumOff val="10000"/>
                  </a:schemeClr>
                </a:solidFill>
              </a:rPr>
              <a:t>Traversal</a:t>
            </a:r>
          </a:p>
        </p:txBody>
      </p:sp>
    </p:spTree>
    <p:extLst>
      <p:ext uri="{BB962C8B-B14F-4D97-AF65-F5344CB8AC3E}">
        <p14:creationId xmlns:p14="http://schemas.microsoft.com/office/powerpoint/2010/main" val="2716942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xEl>
                                              <p:pRg st="16" end="1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5">
                                            <p:txEl>
                                              <p:pRg st="18" end="1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bldLvl="2"/>
      <p:bldP spid="2" grpId="0"/>
      <p:bldP spid="4"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BB08CA-FC3E-2280-4F71-5BC5505BA532}"/>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4EA69C1F-A4A2-E452-5206-FE90838C5233}"/>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AF507237-C34D-250D-7A83-23EA56FF6BDC}"/>
              </a:ext>
            </a:extLst>
          </p:cNvPr>
          <p:cNvSpPr>
            <a:spLocks noGrp="1"/>
          </p:cNvSpPr>
          <p:nvPr>
            <p:ph type="sldNum" sz="quarter" idx="12"/>
          </p:nvPr>
        </p:nvSpPr>
        <p:spPr/>
        <p:txBody>
          <a:bodyPr/>
          <a:lstStyle/>
          <a:p>
            <a:fld id="{23D81C8F-CB39-4E4D-98E4-8C3FEDF75126}" type="slidenum">
              <a:rPr lang="en-US" smtClean="0"/>
              <a:t>20</a:t>
            </a:fld>
            <a:endParaRPr lang="en-US"/>
          </a:p>
        </p:txBody>
      </p:sp>
      <p:sp>
        <p:nvSpPr>
          <p:cNvPr id="2" name="TextBox 1">
            <a:extLst>
              <a:ext uri="{FF2B5EF4-FFF2-40B4-BE49-F238E27FC236}">
                <a16:creationId xmlns:a16="http://schemas.microsoft.com/office/drawing/2014/main" id="{AC70D6FE-7121-868A-A178-EFC5AF661085}"/>
              </a:ext>
            </a:extLst>
          </p:cNvPr>
          <p:cNvSpPr txBox="1"/>
          <p:nvPr/>
        </p:nvSpPr>
        <p:spPr>
          <a:xfrm>
            <a:off x="468085" y="326572"/>
            <a:ext cx="3206968" cy="338554"/>
          </a:xfrm>
          <a:prstGeom prst="rect">
            <a:avLst/>
          </a:prstGeom>
          <a:noFill/>
        </p:spPr>
        <p:txBody>
          <a:bodyPr wrap="none" rtlCol="0">
            <a:spAutoFit/>
          </a:bodyPr>
          <a:lstStyle/>
          <a:p>
            <a:r>
              <a:rPr lang="en-US" sz="1600"/>
              <a:t>Interpreter – Evaluate expressions </a:t>
            </a:r>
          </a:p>
        </p:txBody>
      </p:sp>
      <p:sp>
        <p:nvSpPr>
          <p:cNvPr id="5" name="TextBox 4">
            <a:extLst>
              <a:ext uri="{FF2B5EF4-FFF2-40B4-BE49-F238E27FC236}">
                <a16:creationId xmlns:a16="http://schemas.microsoft.com/office/drawing/2014/main" id="{816FF5B1-D2B6-062C-87EB-F08BD12A835B}"/>
              </a:ext>
            </a:extLst>
          </p:cNvPr>
          <p:cNvSpPr txBox="1"/>
          <p:nvPr/>
        </p:nvSpPr>
        <p:spPr>
          <a:xfrm>
            <a:off x="1331051" y="941922"/>
            <a:ext cx="3159839" cy="1015663"/>
          </a:xfrm>
          <a:prstGeom prst="rect">
            <a:avLst/>
          </a:prstGeom>
          <a:solidFill>
            <a:schemeClr val="accent2">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Expr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virtual double evaluate() = 0;</a:t>
            </a:r>
          </a:p>
          <a:p>
            <a:r>
              <a:rPr lang="en-US" sz="1200" dirty="0">
                <a:latin typeface="Courier New" panose="02070309020205020404" pitchFamily="49" charset="0"/>
                <a:cs typeface="Courier New" panose="02070309020205020404" pitchFamily="49" charset="0"/>
              </a:rPr>
              <a:t>  virtual string toString() = 0;</a:t>
            </a:r>
          </a:p>
          <a:p>
            <a:r>
              <a:rPr lang="en-US" sz="120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048DB637-29BF-7FA0-599A-D2617F7D2AD2}"/>
              </a:ext>
            </a:extLst>
          </p:cNvPr>
          <p:cNvSpPr txBox="1"/>
          <p:nvPr/>
        </p:nvSpPr>
        <p:spPr>
          <a:xfrm>
            <a:off x="365210" y="2398549"/>
            <a:ext cx="2108269" cy="2862322"/>
          </a:xfrm>
          <a:prstGeom prst="rect">
            <a:avLst/>
          </a:prstGeom>
          <a:solidFill>
            <a:schemeClr val="accent4">
              <a:lumMod val="20000"/>
              <a:lumOff val="80000"/>
            </a:schemeClr>
          </a:solidFill>
        </p:spPr>
        <p:txBody>
          <a:bodyPr wrap="none" rtlCol="0">
            <a:spAutoFit/>
          </a:bodyPr>
          <a:lstStyle/>
          <a:p>
            <a:r>
              <a:rPr lang="en-US" sz="1000" dirty="0">
                <a:latin typeface="Courier New" panose="02070309020205020404" pitchFamily="49" charset="0"/>
                <a:cs typeface="Courier New" panose="02070309020205020404" pitchFamily="49" charset="0"/>
              </a:rPr>
              <a:t>class Constant :</a:t>
            </a:r>
          </a:p>
          <a:p>
            <a:r>
              <a:rPr lang="en-US" sz="1000" dirty="0">
                <a:latin typeface="Courier New" panose="02070309020205020404" pitchFamily="49" charset="0"/>
                <a:cs typeface="Courier New" panose="02070309020205020404" pitchFamily="49" charset="0"/>
              </a:rPr>
              <a:t>  public Expr</a:t>
            </a:r>
          </a:p>
          <a:p>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public:</a:t>
            </a:r>
          </a:p>
          <a:p>
            <a:r>
              <a:rPr lang="en-US" sz="1000" dirty="0">
                <a:latin typeface="Courier New" panose="02070309020205020404" pitchFamily="49" charset="0"/>
                <a:cs typeface="Courier New" panose="02070309020205020404" pitchFamily="49" charset="0"/>
              </a:rPr>
              <a:t>  Constant(double v) :</a:t>
            </a:r>
          </a:p>
          <a:p>
            <a:r>
              <a:rPr lang="en-US" sz="1000" dirty="0">
                <a:latin typeface="Courier New" panose="02070309020205020404" pitchFamily="49" charset="0"/>
                <a:cs typeface="Courier New" panose="02070309020205020404" pitchFamily="49" charset="0"/>
              </a:rPr>
              <a:t>    _v(v)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double evaluate() {</a:t>
            </a:r>
          </a:p>
          <a:p>
            <a:r>
              <a:rPr lang="en-US" sz="1000" dirty="0">
                <a:latin typeface="Courier New" panose="02070309020205020404" pitchFamily="49" charset="0"/>
                <a:cs typeface="Courier New" panose="02070309020205020404" pitchFamily="49" charset="0"/>
              </a:rPr>
              <a:t>    return _v;</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string toString() {</a:t>
            </a:r>
          </a:p>
          <a:p>
            <a:r>
              <a:rPr lang="en-US" sz="1000" dirty="0">
                <a:latin typeface="Courier New" panose="02070309020205020404" pitchFamily="49" charset="0"/>
                <a:cs typeface="Courier New" panose="02070309020205020404" pitchFamily="49" charset="0"/>
              </a:rPr>
              <a:t>    return to_string(_v);</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private:</a:t>
            </a:r>
          </a:p>
          <a:p>
            <a:r>
              <a:rPr lang="en-US" sz="1000" dirty="0">
                <a:latin typeface="Courier New" panose="02070309020205020404" pitchFamily="49" charset="0"/>
                <a:cs typeface="Courier New" panose="02070309020205020404" pitchFamily="49" charset="0"/>
              </a:rPr>
              <a:t>  double _v;</a:t>
            </a:r>
          </a:p>
          <a:p>
            <a:r>
              <a:rPr lang="en-US" sz="10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C38BAE93-67CE-97DE-A232-562675F4A176}"/>
              </a:ext>
            </a:extLst>
          </p:cNvPr>
          <p:cNvSpPr txBox="1"/>
          <p:nvPr/>
        </p:nvSpPr>
        <p:spPr>
          <a:xfrm>
            <a:off x="2924660" y="2476789"/>
            <a:ext cx="2416046" cy="3785652"/>
          </a:xfrm>
          <a:prstGeom prst="rect">
            <a:avLst/>
          </a:prstGeom>
          <a:solidFill>
            <a:schemeClr val="accent4">
              <a:lumMod val="20000"/>
              <a:lumOff val="80000"/>
            </a:schemeClr>
          </a:solidFill>
        </p:spPr>
        <p:txBody>
          <a:bodyPr wrap="none" rtlCol="0">
            <a:spAutoFit/>
          </a:bodyPr>
          <a:lstStyle/>
          <a:p>
            <a:r>
              <a:rPr lang="en-US" sz="1000" dirty="0">
                <a:latin typeface="Courier New" panose="02070309020205020404" pitchFamily="49" charset="0"/>
                <a:cs typeface="Courier New" panose="02070309020205020404" pitchFamily="49" charset="0"/>
              </a:rPr>
              <a:t>class Sum : public Expr</a:t>
            </a:r>
          </a:p>
          <a:p>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public:</a:t>
            </a:r>
          </a:p>
          <a:p>
            <a:r>
              <a:rPr lang="en-US" sz="1000" dirty="0">
                <a:latin typeface="Courier New" panose="02070309020205020404" pitchFamily="49" charset="0"/>
                <a:cs typeface="Courier New" panose="02070309020205020404" pitchFamily="49" charset="0"/>
              </a:rPr>
              <a:t>  Op(Expr *exp1, Expr *exp2):</a:t>
            </a:r>
          </a:p>
          <a:p>
            <a:r>
              <a:rPr lang="en-US" sz="1000" dirty="0">
                <a:latin typeface="Courier New" panose="02070309020205020404" pitchFamily="49" charset="0"/>
                <a:cs typeface="Courier New" panose="02070309020205020404" pitchFamily="49" charset="0"/>
              </a:rPr>
              <a:t>    _exp1(exp1),</a:t>
            </a:r>
          </a:p>
          <a:p>
            <a:r>
              <a:rPr lang="en-US" sz="1000" dirty="0">
                <a:latin typeface="Courier New" panose="02070309020205020404" pitchFamily="49" charset="0"/>
                <a:cs typeface="Courier New" panose="02070309020205020404" pitchFamily="49" charset="0"/>
              </a:rPr>
              <a:t>    _exp2(exp2)</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double evaluate() {</a:t>
            </a:r>
          </a:p>
          <a:p>
            <a:r>
              <a:rPr lang="en-US" sz="1000" dirty="0">
                <a:latin typeface="Courier New" panose="02070309020205020404" pitchFamily="49" charset="0"/>
                <a:cs typeface="Courier New" panose="02070309020205020404" pitchFamily="49" charset="0"/>
              </a:rPr>
              <a:t>    return</a:t>
            </a:r>
          </a:p>
          <a:p>
            <a:r>
              <a:rPr lang="en-US" sz="1000" dirty="0">
                <a:latin typeface="Courier New" panose="02070309020205020404" pitchFamily="49" charset="0"/>
                <a:cs typeface="Courier New" panose="02070309020205020404" pitchFamily="49" charset="0"/>
              </a:rPr>
              <a:t>      _exp1-&gt;evaluate()</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_exp2-&gt;evaluate();</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  string toString() {</a:t>
            </a:r>
          </a:p>
          <a:p>
            <a:r>
              <a:rPr lang="en-US" sz="1000" dirty="0">
                <a:latin typeface="Courier New" panose="02070309020205020404" pitchFamily="49" charset="0"/>
                <a:cs typeface="Courier New" panose="02070309020205020404" pitchFamily="49" charset="0"/>
              </a:rPr>
              <a:t>    return </a:t>
            </a:r>
          </a:p>
          <a:p>
            <a:r>
              <a:rPr lang="en-US" sz="1000" dirty="0">
                <a:latin typeface="Courier New" panose="02070309020205020404" pitchFamily="49" charset="0"/>
                <a:cs typeface="Courier New" panose="02070309020205020404" pitchFamily="49" charset="0"/>
              </a:rPr>
              <a:t>      _exp1-&gt;toString() +</a:t>
            </a:r>
          </a:p>
          <a:p>
            <a:r>
              <a:rPr lang="en-US" sz="1000" dirty="0">
                <a:latin typeface="Courier New" panose="02070309020205020404" pitchFamily="49" charset="0"/>
                <a:cs typeface="Courier New" panose="02070309020205020404" pitchFamily="49" charset="0"/>
              </a:rPr>
              <a:t>        “+” +</a:t>
            </a:r>
          </a:p>
          <a:p>
            <a:r>
              <a:rPr lang="en-US" sz="1000" dirty="0">
                <a:latin typeface="Courier New" panose="02070309020205020404" pitchFamily="49" charset="0"/>
                <a:cs typeface="Courier New" panose="02070309020205020404" pitchFamily="49" charset="0"/>
              </a:rPr>
              <a:t>      _exp2-&gt;toString();</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private:</a:t>
            </a:r>
          </a:p>
          <a:p>
            <a:r>
              <a:rPr lang="en-US" sz="1000" dirty="0">
                <a:latin typeface="Courier New" panose="02070309020205020404" pitchFamily="49" charset="0"/>
                <a:cs typeface="Courier New" panose="02070309020205020404" pitchFamily="49" charset="0"/>
              </a:rPr>
              <a:t>   Expression* _exp1, _exp2;</a:t>
            </a:r>
          </a:p>
          <a:p>
            <a:r>
              <a:rPr lang="en-US" sz="1000" dirty="0">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46A15626-2E96-72E4-C107-22A3B34855BD}"/>
              </a:ext>
            </a:extLst>
          </p:cNvPr>
          <p:cNvGrpSpPr/>
          <p:nvPr/>
        </p:nvGrpSpPr>
        <p:grpSpPr>
          <a:xfrm>
            <a:off x="1419345" y="1957585"/>
            <a:ext cx="2713338" cy="519204"/>
            <a:chOff x="1419345" y="1957585"/>
            <a:chExt cx="2713338" cy="519204"/>
          </a:xfrm>
        </p:grpSpPr>
        <p:cxnSp>
          <p:nvCxnSpPr>
            <p:cNvPr id="18" name="Elbow Connector 17">
              <a:extLst>
                <a:ext uri="{FF2B5EF4-FFF2-40B4-BE49-F238E27FC236}">
                  <a16:creationId xmlns:a16="http://schemas.microsoft.com/office/drawing/2014/main" id="{258668A3-887C-A9BB-71DD-E905C4A216F5}"/>
                </a:ext>
              </a:extLst>
            </p:cNvPr>
            <p:cNvCxnSpPr>
              <a:stCxn id="4" idx="0"/>
              <a:endCxn id="5" idx="2"/>
            </p:cNvCxnSpPr>
            <p:nvPr/>
          </p:nvCxnSpPr>
          <p:spPr>
            <a:xfrm rot="5400000" flipH="1" flipV="1">
              <a:off x="1944676" y="1432254"/>
              <a:ext cx="440964" cy="1491626"/>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Elbow Connector 19">
              <a:extLst>
                <a:ext uri="{FF2B5EF4-FFF2-40B4-BE49-F238E27FC236}">
                  <a16:creationId xmlns:a16="http://schemas.microsoft.com/office/drawing/2014/main" id="{80703E3C-7A64-C2C9-76A1-59060BFC13C1}"/>
                </a:ext>
              </a:extLst>
            </p:cNvPr>
            <p:cNvCxnSpPr>
              <a:cxnSpLocks/>
              <a:stCxn id="8" idx="0"/>
              <a:endCxn id="5" idx="2"/>
            </p:cNvCxnSpPr>
            <p:nvPr/>
          </p:nvCxnSpPr>
          <p:spPr>
            <a:xfrm rot="16200000" flipV="1">
              <a:off x="3262225" y="1606331"/>
              <a:ext cx="519204" cy="1221712"/>
            </a:xfrm>
            <a:prstGeom prst="bentConnector3">
              <a:avLst>
                <a:gd name="adj1" fmla="val 57262"/>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37" name="TextBox 36">
            <a:extLst>
              <a:ext uri="{FF2B5EF4-FFF2-40B4-BE49-F238E27FC236}">
                <a16:creationId xmlns:a16="http://schemas.microsoft.com/office/drawing/2014/main" id="{9516D0AD-D7CF-3C18-F619-93FE9EF718FE}"/>
              </a:ext>
            </a:extLst>
          </p:cNvPr>
          <p:cNvSpPr txBox="1"/>
          <p:nvPr/>
        </p:nvSpPr>
        <p:spPr>
          <a:xfrm>
            <a:off x="6973455" y="933209"/>
            <a:ext cx="3621504" cy="2462213"/>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Expr *expr = new Sum(</a:t>
            </a:r>
          </a:p>
          <a:p>
            <a:r>
              <a:rPr lang="en-US" sz="1400" dirty="0">
                <a:latin typeface="Courier New" panose="02070309020205020404" pitchFamily="49" charset="0"/>
                <a:cs typeface="Courier New" panose="02070309020205020404" pitchFamily="49" charset="0"/>
              </a:rPr>
              <a:t>  new Constant(5),</a:t>
            </a:r>
          </a:p>
          <a:p>
            <a:r>
              <a:rPr lang="en-US" sz="1400" dirty="0">
                <a:latin typeface="Courier New" panose="02070309020205020404" pitchFamily="49" charset="0"/>
                <a:cs typeface="Courier New" panose="02070309020205020404" pitchFamily="49" charset="0"/>
              </a:rPr>
              <a:t>  new Sum(</a:t>
            </a:r>
          </a:p>
          <a:p>
            <a:r>
              <a:rPr lang="en-US" sz="1400" dirty="0">
                <a:latin typeface="Courier New" panose="02070309020205020404" pitchFamily="49" charset="0"/>
                <a:cs typeface="Courier New" panose="02070309020205020404" pitchFamily="49" charset="0"/>
              </a:rPr>
              <a:t>    new Constant(-1),</a:t>
            </a:r>
          </a:p>
          <a:p>
            <a:r>
              <a:rPr lang="en-US" sz="1400" dirty="0">
                <a:latin typeface="Courier New" panose="02070309020205020404" pitchFamily="49" charset="0"/>
                <a:cs typeface="Courier New" panose="02070309020205020404" pitchFamily="49" charset="0"/>
              </a:rPr>
              <a:t>    new Constant(2)</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cout &lt;&lt; expr-&gt;evaluate();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[6]</a:t>
            </a:r>
          </a:p>
          <a:p>
            <a:r>
              <a:rPr lang="en-US" sz="1400" dirty="0">
                <a:latin typeface="Courier New" panose="02070309020205020404" pitchFamily="49" charset="0"/>
                <a:cs typeface="Courier New" panose="02070309020205020404" pitchFamily="49" charset="0"/>
              </a:rPr>
              <a:t>cout &lt;&lt; expr-&gt;toString();</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5 + -1 + 2</a:t>
            </a:r>
          </a:p>
        </p:txBody>
      </p:sp>
      <p:grpSp>
        <p:nvGrpSpPr>
          <p:cNvPr id="34" name="Group 33">
            <a:extLst>
              <a:ext uri="{FF2B5EF4-FFF2-40B4-BE49-F238E27FC236}">
                <a16:creationId xmlns:a16="http://schemas.microsoft.com/office/drawing/2014/main" id="{E5841467-FAFE-F1B1-5D74-37B189EED446}"/>
              </a:ext>
            </a:extLst>
          </p:cNvPr>
          <p:cNvGrpSpPr/>
          <p:nvPr/>
        </p:nvGrpSpPr>
        <p:grpSpPr>
          <a:xfrm>
            <a:off x="7778027" y="3829710"/>
            <a:ext cx="2012360" cy="1939474"/>
            <a:chOff x="8029572" y="3483582"/>
            <a:chExt cx="2012360" cy="1939474"/>
          </a:xfrm>
        </p:grpSpPr>
        <p:sp>
          <p:nvSpPr>
            <p:cNvPr id="15" name="Oval 14">
              <a:extLst>
                <a:ext uri="{FF2B5EF4-FFF2-40B4-BE49-F238E27FC236}">
                  <a16:creationId xmlns:a16="http://schemas.microsoft.com/office/drawing/2014/main" id="{0F48FDE7-48F6-B8D6-BCF4-0BBF6CD31E8B}"/>
                </a:ext>
              </a:extLst>
            </p:cNvPr>
            <p:cNvSpPr>
              <a:spLocks noChangeAspect="1"/>
            </p:cNvSpPr>
            <p:nvPr/>
          </p:nvSpPr>
          <p:spPr>
            <a:xfrm>
              <a:off x="8532662" y="4919966"/>
              <a:ext cx="503090" cy="50309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-1</a:t>
              </a:r>
            </a:p>
          </p:txBody>
        </p:sp>
        <p:sp>
          <p:nvSpPr>
            <p:cNvPr id="17" name="Oval 16">
              <a:extLst>
                <a:ext uri="{FF2B5EF4-FFF2-40B4-BE49-F238E27FC236}">
                  <a16:creationId xmlns:a16="http://schemas.microsoft.com/office/drawing/2014/main" id="{832A209F-F9AD-D580-8C6F-9AA07749EE13}"/>
                </a:ext>
              </a:extLst>
            </p:cNvPr>
            <p:cNvSpPr>
              <a:spLocks noChangeAspect="1"/>
            </p:cNvSpPr>
            <p:nvPr/>
          </p:nvSpPr>
          <p:spPr>
            <a:xfrm>
              <a:off x="8029572" y="4157352"/>
              <a:ext cx="503090" cy="50309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5</a:t>
              </a:r>
            </a:p>
          </p:txBody>
        </p:sp>
        <p:sp>
          <p:nvSpPr>
            <p:cNvPr id="19" name="Oval 18">
              <a:extLst>
                <a:ext uri="{FF2B5EF4-FFF2-40B4-BE49-F238E27FC236}">
                  <a16:creationId xmlns:a16="http://schemas.microsoft.com/office/drawing/2014/main" id="{7ED6585F-917E-DD04-ADBC-99A54D41E201}"/>
                </a:ext>
              </a:extLst>
            </p:cNvPr>
            <p:cNvSpPr>
              <a:spLocks noChangeAspect="1"/>
            </p:cNvSpPr>
            <p:nvPr/>
          </p:nvSpPr>
          <p:spPr>
            <a:xfrm>
              <a:off x="8532662" y="3483582"/>
              <a:ext cx="503090" cy="50309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t>
              </a:r>
            </a:p>
          </p:txBody>
        </p:sp>
        <p:sp>
          <p:nvSpPr>
            <p:cNvPr id="21" name="Oval 20">
              <a:extLst>
                <a:ext uri="{FF2B5EF4-FFF2-40B4-BE49-F238E27FC236}">
                  <a16:creationId xmlns:a16="http://schemas.microsoft.com/office/drawing/2014/main" id="{61B093F5-79F0-F20D-ABD1-9F78B1068D5B}"/>
                </a:ext>
              </a:extLst>
            </p:cNvPr>
            <p:cNvSpPr>
              <a:spLocks noChangeAspect="1"/>
            </p:cNvSpPr>
            <p:nvPr/>
          </p:nvSpPr>
          <p:spPr>
            <a:xfrm>
              <a:off x="9035752" y="4157352"/>
              <a:ext cx="503090" cy="50309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t>
              </a:r>
            </a:p>
          </p:txBody>
        </p:sp>
        <p:sp>
          <p:nvSpPr>
            <p:cNvPr id="22" name="Oval 21">
              <a:extLst>
                <a:ext uri="{FF2B5EF4-FFF2-40B4-BE49-F238E27FC236}">
                  <a16:creationId xmlns:a16="http://schemas.microsoft.com/office/drawing/2014/main" id="{700CFCC3-5FE1-8E53-A680-41D95424A233}"/>
                </a:ext>
              </a:extLst>
            </p:cNvPr>
            <p:cNvSpPr>
              <a:spLocks noChangeAspect="1"/>
            </p:cNvSpPr>
            <p:nvPr/>
          </p:nvSpPr>
          <p:spPr>
            <a:xfrm>
              <a:off x="9538842" y="4919966"/>
              <a:ext cx="503090" cy="50309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a:t>
              </a:r>
            </a:p>
          </p:txBody>
        </p:sp>
        <p:cxnSp>
          <p:nvCxnSpPr>
            <p:cNvPr id="25" name="Straight Arrow Connector 24">
              <a:extLst>
                <a:ext uri="{FF2B5EF4-FFF2-40B4-BE49-F238E27FC236}">
                  <a16:creationId xmlns:a16="http://schemas.microsoft.com/office/drawing/2014/main" id="{F4EA160E-CC4E-0088-0FA8-0BCFC2B279BA}"/>
                </a:ext>
              </a:extLst>
            </p:cNvPr>
            <p:cNvCxnSpPr>
              <a:cxnSpLocks/>
              <a:stCxn id="19" idx="3"/>
              <a:endCxn id="17" idx="0"/>
            </p:cNvCxnSpPr>
            <p:nvPr/>
          </p:nvCxnSpPr>
          <p:spPr>
            <a:xfrm flipH="1">
              <a:off x="8281117" y="3912996"/>
              <a:ext cx="325221" cy="2443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AECD3335-9F1B-3337-0397-92B69F8C952A}"/>
                </a:ext>
              </a:extLst>
            </p:cNvPr>
            <p:cNvCxnSpPr>
              <a:cxnSpLocks/>
              <a:stCxn id="19" idx="5"/>
              <a:endCxn id="21" idx="0"/>
            </p:cNvCxnSpPr>
            <p:nvPr/>
          </p:nvCxnSpPr>
          <p:spPr>
            <a:xfrm>
              <a:off x="8962076" y="3912996"/>
              <a:ext cx="325221" cy="2443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66246F98-6599-7B9B-9BC0-338257FC625B}"/>
                </a:ext>
              </a:extLst>
            </p:cNvPr>
            <p:cNvCxnSpPr>
              <a:stCxn id="21" idx="3"/>
              <a:endCxn id="15" idx="0"/>
            </p:cNvCxnSpPr>
            <p:nvPr/>
          </p:nvCxnSpPr>
          <p:spPr>
            <a:xfrm flipH="1">
              <a:off x="8784207" y="4586766"/>
              <a:ext cx="325221" cy="333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020F4892-0262-901F-3446-2857D99B2140}"/>
                </a:ext>
              </a:extLst>
            </p:cNvPr>
            <p:cNvCxnSpPr>
              <a:stCxn id="21" idx="5"/>
              <a:endCxn id="22" idx="0"/>
            </p:cNvCxnSpPr>
            <p:nvPr/>
          </p:nvCxnSpPr>
          <p:spPr>
            <a:xfrm>
              <a:off x="9465166" y="4586766"/>
              <a:ext cx="325221" cy="333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695758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8" grpId="0" animBg="1"/>
      <p:bldP spid="3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B0D0C-0F8E-EB25-E7FF-56319A82F41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2CDDE11A-845A-E59C-A167-3DDC166C6295}"/>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485C50D2-C9FB-0978-DA6F-289373BE7EF2}"/>
              </a:ext>
            </a:extLst>
          </p:cNvPr>
          <p:cNvSpPr>
            <a:spLocks noGrp="1"/>
          </p:cNvSpPr>
          <p:nvPr>
            <p:ph type="sldNum" sz="quarter" idx="12"/>
          </p:nvPr>
        </p:nvSpPr>
        <p:spPr/>
        <p:txBody>
          <a:bodyPr/>
          <a:lstStyle/>
          <a:p>
            <a:fld id="{23D81C8F-CB39-4E4D-98E4-8C3FEDF75126}" type="slidenum">
              <a:rPr lang="en-US" smtClean="0"/>
              <a:t>21</a:t>
            </a:fld>
            <a:endParaRPr lang="en-US"/>
          </a:p>
        </p:txBody>
      </p:sp>
      <p:sp>
        <p:nvSpPr>
          <p:cNvPr id="7" name="TextBox 6">
            <a:extLst>
              <a:ext uri="{FF2B5EF4-FFF2-40B4-BE49-F238E27FC236}">
                <a16:creationId xmlns:a16="http://schemas.microsoft.com/office/drawing/2014/main" id="{95FEBD68-94D2-B4A7-B204-119C6DEF32E1}"/>
              </a:ext>
            </a:extLst>
          </p:cNvPr>
          <p:cNvSpPr txBox="1"/>
          <p:nvPr/>
        </p:nvSpPr>
        <p:spPr>
          <a:xfrm>
            <a:off x="535709" y="194055"/>
            <a:ext cx="818301" cy="369332"/>
          </a:xfrm>
          <a:prstGeom prst="rect">
            <a:avLst/>
          </a:prstGeom>
          <a:noFill/>
        </p:spPr>
        <p:txBody>
          <a:bodyPr wrap="none" rtlCol="0">
            <a:spAutoFit/>
          </a:bodyPr>
          <a:lstStyle/>
          <a:p>
            <a:r>
              <a:rPr lang="en-US" dirty="0"/>
              <a:t>Visitor</a:t>
            </a:r>
          </a:p>
        </p:txBody>
      </p:sp>
      <p:sp>
        <p:nvSpPr>
          <p:cNvPr id="2" name="TextBox 1">
            <a:extLst>
              <a:ext uri="{FF2B5EF4-FFF2-40B4-BE49-F238E27FC236}">
                <a16:creationId xmlns:a16="http://schemas.microsoft.com/office/drawing/2014/main" id="{088C5FD0-F44C-0102-F519-FB3F688D64F4}"/>
              </a:ext>
            </a:extLst>
          </p:cNvPr>
          <p:cNvSpPr txBox="1"/>
          <p:nvPr/>
        </p:nvSpPr>
        <p:spPr>
          <a:xfrm>
            <a:off x="252006" y="840425"/>
            <a:ext cx="1517980" cy="338554"/>
          </a:xfrm>
          <a:prstGeom prst="rect">
            <a:avLst/>
          </a:prstGeom>
          <a:noFill/>
        </p:spPr>
        <p:txBody>
          <a:bodyPr wrap="none" rtlCol="0">
            <a:spAutoFit/>
          </a:bodyPr>
          <a:lstStyle/>
          <a:p>
            <a:r>
              <a:rPr lang="en-US" sz="1600" dirty="0"/>
              <a:t>When we use it</a:t>
            </a:r>
          </a:p>
        </p:txBody>
      </p:sp>
      <p:sp>
        <p:nvSpPr>
          <p:cNvPr id="5" name="TextBox 4">
            <a:extLst>
              <a:ext uri="{FF2B5EF4-FFF2-40B4-BE49-F238E27FC236}">
                <a16:creationId xmlns:a16="http://schemas.microsoft.com/office/drawing/2014/main" id="{5D2A6D89-C20D-6F01-1404-C7CF0703CE9F}"/>
              </a:ext>
            </a:extLst>
          </p:cNvPr>
          <p:cNvSpPr txBox="1"/>
          <p:nvPr/>
        </p:nvSpPr>
        <p:spPr>
          <a:xfrm>
            <a:off x="535707" y="1209757"/>
            <a:ext cx="10818091"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Many distinct and unrelated operations need to be performed on objects in an object structure, and you want to avoid “polluting” their classes with these operations. Visitor lets you keep related operations together by defining them in one class.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classes defining the object structure rarely change, but you often want to define new operations over the structure.</a:t>
            </a:r>
          </a:p>
        </p:txBody>
      </p:sp>
      <p:sp>
        <p:nvSpPr>
          <p:cNvPr id="4" name="TextBox 3">
            <a:extLst>
              <a:ext uri="{FF2B5EF4-FFF2-40B4-BE49-F238E27FC236}">
                <a16:creationId xmlns:a16="http://schemas.microsoft.com/office/drawing/2014/main" id="{2C3EEC3B-4F91-DC10-9FCB-085A478D6355}"/>
              </a:ext>
            </a:extLst>
          </p:cNvPr>
          <p:cNvSpPr txBox="1"/>
          <p:nvPr/>
        </p:nvSpPr>
        <p:spPr>
          <a:xfrm>
            <a:off x="252006" y="3059667"/>
            <a:ext cx="1527982" cy="338554"/>
          </a:xfrm>
          <a:prstGeom prst="rect">
            <a:avLst/>
          </a:prstGeom>
          <a:noFill/>
        </p:spPr>
        <p:txBody>
          <a:bodyPr wrap="none" rtlCol="0">
            <a:spAutoFit/>
          </a:bodyPr>
          <a:lstStyle/>
          <a:p>
            <a:r>
              <a:rPr lang="en-US" sz="1600" dirty="0"/>
              <a:t>Consequences</a:t>
            </a:r>
          </a:p>
        </p:txBody>
      </p:sp>
      <p:sp>
        <p:nvSpPr>
          <p:cNvPr id="8" name="TextBox 7">
            <a:extLst>
              <a:ext uri="{FF2B5EF4-FFF2-40B4-BE49-F238E27FC236}">
                <a16:creationId xmlns:a16="http://schemas.microsoft.com/office/drawing/2014/main" id="{E2F6889E-9390-9C69-BD77-FBB8C86DE721}"/>
              </a:ext>
            </a:extLst>
          </p:cNvPr>
          <p:cNvSpPr txBox="1"/>
          <p:nvPr/>
        </p:nvSpPr>
        <p:spPr>
          <a:xfrm>
            <a:off x="547569" y="3429000"/>
            <a:ext cx="10818091" cy="2800767"/>
          </a:xfrm>
          <a:prstGeom prst="rect">
            <a:avLst/>
          </a:prstGeom>
          <a:noFill/>
        </p:spPr>
        <p:txBody>
          <a:bodyPr wrap="square" rtlCol="0">
            <a:spAutoFit/>
          </a:bodyPr>
          <a:lstStyle/>
          <a:p>
            <a:pPr marL="285750" indent="-285750">
              <a:buFont typeface="Arial" panose="020B0604020202020204" pitchFamily="34" charset="0"/>
              <a:buChar char="•"/>
            </a:pPr>
            <a:r>
              <a:rPr lang="en-US" sz="1600" dirty="0"/>
              <a:t>Makes adding new operations easy, you can define a new operation by just adding a new visitor, instead of changing the interface of all classes.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 visitor gathers related operations and separate unrelated ones.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Trade-off: adding a new Element is hard. Anytime a new Element is introduced, must be added to the Visitor interface and all implementations. So, Visitor should be chosen if you’re mostly likely to change the algorithm applied over a structure.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Cons: Visitor assumes that the Element interface is powerful enough to let visitors do their job, but this could compromise encapsulation.</a:t>
            </a:r>
          </a:p>
        </p:txBody>
      </p:sp>
    </p:spTree>
    <p:extLst>
      <p:ext uri="{BB962C8B-B14F-4D97-AF65-F5344CB8AC3E}">
        <p14:creationId xmlns:p14="http://schemas.microsoft.com/office/powerpoint/2010/main" val="560293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4" grpId="0"/>
      <p:bldP spid="8"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BB08CA-FC3E-2280-4F71-5BC5505BA532}"/>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4EA69C1F-A4A2-E452-5206-FE90838C5233}"/>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AF507237-C34D-250D-7A83-23EA56FF6BDC}"/>
              </a:ext>
            </a:extLst>
          </p:cNvPr>
          <p:cNvSpPr>
            <a:spLocks noGrp="1"/>
          </p:cNvSpPr>
          <p:nvPr>
            <p:ph type="sldNum" sz="quarter" idx="12"/>
          </p:nvPr>
        </p:nvSpPr>
        <p:spPr/>
        <p:txBody>
          <a:bodyPr/>
          <a:lstStyle/>
          <a:p>
            <a:fld id="{23D81C8F-CB39-4E4D-98E4-8C3FEDF75126}" type="slidenum">
              <a:rPr lang="en-US" smtClean="0"/>
              <a:t>22</a:t>
            </a:fld>
            <a:endParaRPr lang="en-US"/>
          </a:p>
        </p:txBody>
      </p:sp>
      <p:sp>
        <p:nvSpPr>
          <p:cNvPr id="2" name="TextBox 1">
            <a:extLst>
              <a:ext uri="{FF2B5EF4-FFF2-40B4-BE49-F238E27FC236}">
                <a16:creationId xmlns:a16="http://schemas.microsoft.com/office/drawing/2014/main" id="{AC70D6FE-7121-868A-A178-EFC5AF661085}"/>
              </a:ext>
            </a:extLst>
          </p:cNvPr>
          <p:cNvSpPr txBox="1"/>
          <p:nvPr/>
        </p:nvSpPr>
        <p:spPr>
          <a:xfrm>
            <a:off x="468085" y="326572"/>
            <a:ext cx="2835713" cy="338554"/>
          </a:xfrm>
          <a:prstGeom prst="rect">
            <a:avLst/>
          </a:prstGeom>
          <a:noFill/>
        </p:spPr>
        <p:txBody>
          <a:bodyPr wrap="none" rtlCol="0">
            <a:spAutoFit/>
          </a:bodyPr>
          <a:lstStyle/>
          <a:p>
            <a:r>
              <a:rPr lang="en-US" sz="1600"/>
              <a:t>Visitor – Evaluate expressions </a:t>
            </a:r>
          </a:p>
        </p:txBody>
      </p:sp>
      <p:sp>
        <p:nvSpPr>
          <p:cNvPr id="5" name="TextBox 4">
            <a:extLst>
              <a:ext uri="{FF2B5EF4-FFF2-40B4-BE49-F238E27FC236}">
                <a16:creationId xmlns:a16="http://schemas.microsoft.com/office/drawing/2014/main" id="{816FF5B1-D2B6-062C-87EB-F08BD12A835B}"/>
              </a:ext>
            </a:extLst>
          </p:cNvPr>
          <p:cNvSpPr txBox="1"/>
          <p:nvPr/>
        </p:nvSpPr>
        <p:spPr>
          <a:xfrm>
            <a:off x="3606471" y="1084426"/>
            <a:ext cx="3717684" cy="1015663"/>
          </a:xfrm>
          <a:prstGeom prst="rect">
            <a:avLst/>
          </a:prstGeom>
          <a:solidFill>
            <a:schemeClr val="accent2">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Visitor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virtual void visit(Constant &amp;c) = 0;</a:t>
            </a:r>
          </a:p>
          <a:p>
            <a:r>
              <a:rPr lang="en-US" sz="1200" dirty="0">
                <a:latin typeface="Courier New" panose="02070309020205020404" pitchFamily="49" charset="0"/>
                <a:cs typeface="Courier New" panose="02070309020205020404" pitchFamily="49" charset="0"/>
              </a:rPr>
              <a:t>  virtual void visit(Sum &amp;s) = 0;</a:t>
            </a:r>
          </a:p>
          <a:p>
            <a:r>
              <a:rPr lang="en-US" sz="120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048DB637-29BF-7FA0-599A-D2617F7D2AD2}"/>
              </a:ext>
            </a:extLst>
          </p:cNvPr>
          <p:cNvSpPr txBox="1"/>
          <p:nvPr/>
        </p:nvSpPr>
        <p:spPr>
          <a:xfrm>
            <a:off x="1885941" y="2729899"/>
            <a:ext cx="2694969" cy="3416320"/>
          </a:xfrm>
          <a:prstGeom prst="rect">
            <a:avLst/>
          </a:prstGeom>
          <a:solidFill>
            <a:schemeClr val="accent4">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EvaluateVisitor :</a:t>
            </a:r>
          </a:p>
          <a:p>
            <a:r>
              <a:rPr lang="en-US" sz="1200" dirty="0">
                <a:latin typeface="Courier New" panose="02070309020205020404" pitchFamily="49" charset="0"/>
                <a:cs typeface="Courier New" panose="02070309020205020404" pitchFamily="49" charset="0"/>
              </a:rPr>
              <a:t>  public Visitor</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void visit(Constant &amp;c) {</a:t>
            </a:r>
          </a:p>
          <a:p>
            <a:r>
              <a:rPr lang="en-US" sz="1200" dirty="0">
                <a:latin typeface="Courier New" panose="02070309020205020404" pitchFamily="49" charset="0"/>
                <a:cs typeface="Courier New" panose="02070309020205020404" pitchFamily="49" charset="0"/>
              </a:rPr>
              <a:t>    result = c.value;</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visit(Sum &amp;s) {</a:t>
            </a:r>
          </a:p>
          <a:p>
            <a:r>
              <a:rPr lang="en-US" sz="1200" dirty="0">
                <a:latin typeface="Courier New" panose="02070309020205020404" pitchFamily="49" charset="0"/>
                <a:cs typeface="Courier New" panose="02070309020205020404" pitchFamily="49" charset="0"/>
              </a:rPr>
              <a:t>    s.exp1-&gt;accept(*this);</a:t>
            </a:r>
          </a:p>
          <a:p>
            <a:r>
              <a:rPr lang="en-US" sz="1200" dirty="0">
                <a:latin typeface="Courier New" panose="02070309020205020404" pitchFamily="49" charset="0"/>
                <a:cs typeface="Courier New" panose="02070309020205020404" pitchFamily="49" charset="0"/>
              </a:rPr>
              <a:t>    double left = result;</a:t>
            </a:r>
          </a:p>
          <a:p>
            <a:r>
              <a:rPr lang="en-US" sz="1200" dirty="0">
                <a:latin typeface="Courier New" panose="02070309020205020404" pitchFamily="49" charset="0"/>
                <a:cs typeface="Courier New" panose="02070309020205020404" pitchFamily="49" charset="0"/>
              </a:rPr>
              <a:t>    s.exp2-&gt;accept(*this);</a:t>
            </a:r>
          </a:p>
          <a:p>
            <a:r>
              <a:rPr lang="en-US" sz="1200" dirty="0">
                <a:latin typeface="Courier New" panose="02070309020205020404" pitchFamily="49" charset="0"/>
                <a:cs typeface="Courier New" panose="02070309020205020404" pitchFamily="49" charset="0"/>
              </a:rPr>
              <a:t>    double right = result;</a:t>
            </a:r>
          </a:p>
          <a:p>
            <a:r>
              <a:rPr lang="en-US" sz="1200" dirty="0">
                <a:latin typeface="Courier New" panose="02070309020205020404" pitchFamily="49" charset="0"/>
                <a:cs typeface="Courier New" panose="02070309020205020404" pitchFamily="49" charset="0"/>
              </a:rPr>
              <a:t>    result = left + right;</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double result;</a:t>
            </a:r>
          </a:p>
          <a:p>
            <a:r>
              <a:rPr lang="en-US" sz="12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C38BAE93-67CE-97DE-A232-562675F4A176}"/>
              </a:ext>
            </a:extLst>
          </p:cNvPr>
          <p:cNvSpPr txBox="1"/>
          <p:nvPr/>
        </p:nvSpPr>
        <p:spPr>
          <a:xfrm>
            <a:off x="6189844" y="2729899"/>
            <a:ext cx="3252814" cy="3416320"/>
          </a:xfrm>
          <a:prstGeom prst="rect">
            <a:avLst/>
          </a:prstGeom>
          <a:solidFill>
            <a:schemeClr val="accent4">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PrintVisitor :</a:t>
            </a:r>
          </a:p>
          <a:p>
            <a:r>
              <a:rPr lang="en-US" sz="1200" dirty="0">
                <a:latin typeface="Courier New" panose="02070309020205020404" pitchFamily="49" charset="0"/>
                <a:cs typeface="Courier New" panose="02070309020205020404" pitchFamily="49" charset="0"/>
              </a:rPr>
              <a:t>  public Visitor</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void visit(Constant &amp;c) {</a:t>
            </a:r>
          </a:p>
          <a:p>
            <a:r>
              <a:rPr lang="en-US" sz="1200" dirty="0">
                <a:latin typeface="Courier New" panose="02070309020205020404" pitchFamily="49" charset="0"/>
                <a:cs typeface="Courier New" panose="02070309020205020404" pitchFamily="49" charset="0"/>
              </a:rPr>
              <a:t>    output += to_string(c.value);</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visit(Sum &amp;s) {</a:t>
            </a:r>
          </a:p>
          <a:p>
            <a:r>
              <a:rPr lang="en-US" sz="1200" dirty="0">
                <a:latin typeface="Courier New" panose="02070309020205020404" pitchFamily="49" charset="0"/>
                <a:cs typeface="Courier New" panose="02070309020205020404" pitchFamily="49" charset="0"/>
              </a:rPr>
              <a:t>    output += “(“;</a:t>
            </a:r>
          </a:p>
          <a:p>
            <a:r>
              <a:rPr lang="en-US" sz="1200" dirty="0">
                <a:latin typeface="Courier New" panose="02070309020205020404" pitchFamily="49" charset="0"/>
                <a:cs typeface="Courier New" panose="02070309020205020404" pitchFamily="49" charset="0"/>
              </a:rPr>
              <a:t>    s.exp1-&gt;accept(*this);</a:t>
            </a:r>
          </a:p>
          <a:p>
            <a:r>
              <a:rPr lang="en-US" sz="1200" dirty="0">
                <a:latin typeface="Courier New" panose="02070309020205020404" pitchFamily="49" charset="0"/>
                <a:cs typeface="Courier New" panose="02070309020205020404" pitchFamily="49" charset="0"/>
              </a:rPr>
              <a:t>    output += “ + “;</a:t>
            </a:r>
          </a:p>
          <a:p>
            <a:r>
              <a:rPr lang="en-US" sz="1200" dirty="0">
                <a:latin typeface="Courier New" panose="02070309020205020404" pitchFamily="49" charset="0"/>
                <a:cs typeface="Courier New" panose="02070309020205020404" pitchFamily="49" charset="0"/>
              </a:rPr>
              <a:t>    s.exp2-&gt;accept(*this);</a:t>
            </a:r>
          </a:p>
          <a:p>
            <a:r>
              <a:rPr lang="en-US" sz="1200" dirty="0">
                <a:latin typeface="Courier New" panose="02070309020205020404" pitchFamily="49" charset="0"/>
                <a:cs typeface="Courier New" panose="02070309020205020404" pitchFamily="49" charset="0"/>
              </a:rPr>
              <a:t>    output += “)”</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string output;</a:t>
            </a:r>
          </a:p>
          <a:p>
            <a:r>
              <a:rPr lang="en-US" sz="1200" dirty="0">
                <a:latin typeface="Courier New" panose="02070309020205020404" pitchFamily="49" charset="0"/>
                <a:cs typeface="Courier New" panose="02070309020205020404" pitchFamily="49" charset="0"/>
              </a:rPr>
              <a:t>}</a:t>
            </a:r>
          </a:p>
        </p:txBody>
      </p:sp>
      <p:grpSp>
        <p:nvGrpSpPr>
          <p:cNvPr id="7" name="Group 6">
            <a:extLst>
              <a:ext uri="{FF2B5EF4-FFF2-40B4-BE49-F238E27FC236}">
                <a16:creationId xmlns:a16="http://schemas.microsoft.com/office/drawing/2014/main" id="{F393CAD6-5375-CF13-3311-D67AF61BD5E1}"/>
              </a:ext>
            </a:extLst>
          </p:cNvPr>
          <p:cNvGrpSpPr/>
          <p:nvPr/>
        </p:nvGrpSpPr>
        <p:grpSpPr>
          <a:xfrm>
            <a:off x="3233425" y="2100089"/>
            <a:ext cx="4582826" cy="629811"/>
            <a:chOff x="3233425" y="2100089"/>
            <a:chExt cx="4582826" cy="629811"/>
          </a:xfrm>
        </p:grpSpPr>
        <p:cxnSp>
          <p:nvCxnSpPr>
            <p:cNvPr id="18" name="Elbow Connector 17">
              <a:extLst>
                <a:ext uri="{FF2B5EF4-FFF2-40B4-BE49-F238E27FC236}">
                  <a16:creationId xmlns:a16="http://schemas.microsoft.com/office/drawing/2014/main" id="{258668A3-887C-A9BB-71DD-E905C4A216F5}"/>
                </a:ext>
              </a:extLst>
            </p:cNvPr>
            <p:cNvCxnSpPr>
              <a:stCxn id="4" idx="0"/>
              <a:endCxn id="5" idx="2"/>
            </p:cNvCxnSpPr>
            <p:nvPr/>
          </p:nvCxnSpPr>
          <p:spPr>
            <a:xfrm rot="5400000" flipH="1" flipV="1">
              <a:off x="4034464" y="1299051"/>
              <a:ext cx="629810" cy="2231887"/>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Elbow Connector 19">
              <a:extLst>
                <a:ext uri="{FF2B5EF4-FFF2-40B4-BE49-F238E27FC236}">
                  <a16:creationId xmlns:a16="http://schemas.microsoft.com/office/drawing/2014/main" id="{80703E3C-7A64-C2C9-76A1-59060BFC13C1}"/>
                </a:ext>
              </a:extLst>
            </p:cNvPr>
            <p:cNvCxnSpPr>
              <a:cxnSpLocks/>
              <a:stCxn id="8" idx="0"/>
              <a:endCxn id="5" idx="2"/>
            </p:cNvCxnSpPr>
            <p:nvPr/>
          </p:nvCxnSpPr>
          <p:spPr>
            <a:xfrm rot="16200000" flipV="1">
              <a:off x="6325877" y="1239525"/>
              <a:ext cx="629810" cy="2350938"/>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154245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08EAC-20F9-B94F-47B7-545617DFC9AA}"/>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8DEF421-EFC4-0234-32D0-2EA7FE24FA92}"/>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C0A9727E-704B-7959-7CED-86C403AD408C}"/>
              </a:ext>
            </a:extLst>
          </p:cNvPr>
          <p:cNvSpPr>
            <a:spLocks noGrp="1"/>
          </p:cNvSpPr>
          <p:nvPr>
            <p:ph type="sldNum" sz="quarter" idx="12"/>
          </p:nvPr>
        </p:nvSpPr>
        <p:spPr/>
        <p:txBody>
          <a:bodyPr/>
          <a:lstStyle/>
          <a:p>
            <a:fld id="{23D81C8F-CB39-4E4D-98E4-8C3FEDF75126}" type="slidenum">
              <a:rPr lang="en-US" smtClean="0"/>
              <a:t>23</a:t>
            </a:fld>
            <a:endParaRPr lang="en-US"/>
          </a:p>
        </p:txBody>
      </p:sp>
      <p:sp>
        <p:nvSpPr>
          <p:cNvPr id="2" name="TextBox 1">
            <a:extLst>
              <a:ext uri="{FF2B5EF4-FFF2-40B4-BE49-F238E27FC236}">
                <a16:creationId xmlns:a16="http://schemas.microsoft.com/office/drawing/2014/main" id="{6CA64547-5545-50C6-311E-B55AD5F833FE}"/>
              </a:ext>
            </a:extLst>
          </p:cNvPr>
          <p:cNvSpPr txBox="1"/>
          <p:nvPr/>
        </p:nvSpPr>
        <p:spPr>
          <a:xfrm>
            <a:off x="468085" y="326572"/>
            <a:ext cx="2835713" cy="338554"/>
          </a:xfrm>
          <a:prstGeom prst="rect">
            <a:avLst/>
          </a:prstGeom>
          <a:noFill/>
        </p:spPr>
        <p:txBody>
          <a:bodyPr wrap="none" rtlCol="0">
            <a:spAutoFit/>
          </a:bodyPr>
          <a:lstStyle/>
          <a:p>
            <a:r>
              <a:rPr lang="en-US" sz="1600"/>
              <a:t>Visitor – Evaluate expressions </a:t>
            </a:r>
          </a:p>
        </p:txBody>
      </p:sp>
      <p:sp>
        <p:nvSpPr>
          <p:cNvPr id="5" name="TextBox 4">
            <a:extLst>
              <a:ext uri="{FF2B5EF4-FFF2-40B4-BE49-F238E27FC236}">
                <a16:creationId xmlns:a16="http://schemas.microsoft.com/office/drawing/2014/main" id="{A6D39B51-9C44-A89F-6154-D6DEE73F5F84}"/>
              </a:ext>
            </a:extLst>
          </p:cNvPr>
          <p:cNvSpPr txBox="1"/>
          <p:nvPr/>
        </p:nvSpPr>
        <p:spPr>
          <a:xfrm>
            <a:off x="1794581" y="1149045"/>
            <a:ext cx="4275529" cy="830997"/>
          </a:xfrm>
          <a:prstGeom prst="rect">
            <a:avLst/>
          </a:prstGeom>
          <a:solidFill>
            <a:schemeClr val="accent2">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Expr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virtual void accept(Visitor &amp;visitor) = 0;</a:t>
            </a:r>
          </a:p>
          <a:p>
            <a:r>
              <a:rPr lang="en-US" sz="120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D0108020-5139-706C-B131-1A5BF97BB1A4}"/>
              </a:ext>
            </a:extLst>
          </p:cNvPr>
          <p:cNvSpPr txBox="1"/>
          <p:nvPr/>
        </p:nvSpPr>
        <p:spPr>
          <a:xfrm>
            <a:off x="652015" y="2661808"/>
            <a:ext cx="3252814" cy="2492990"/>
          </a:xfrm>
          <a:prstGeom prst="rect">
            <a:avLst/>
          </a:prstGeom>
          <a:solidFill>
            <a:schemeClr val="accent4">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Constant :</a:t>
            </a:r>
          </a:p>
          <a:p>
            <a:r>
              <a:rPr lang="en-US" sz="1200" dirty="0">
                <a:latin typeface="Courier New" panose="02070309020205020404" pitchFamily="49" charset="0"/>
                <a:cs typeface="Courier New" panose="02070309020205020404" pitchFamily="49" charset="0"/>
              </a:rPr>
              <a:t>  public Expr</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Constant(double value) :</a:t>
            </a:r>
          </a:p>
          <a:p>
            <a:r>
              <a:rPr lang="en-US" sz="1200" dirty="0">
                <a:latin typeface="Courier New" panose="02070309020205020404" pitchFamily="49" charset="0"/>
                <a:cs typeface="Courier New" panose="02070309020205020404" pitchFamily="49" charset="0"/>
              </a:rPr>
              <a:t>    v(value)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accept(Visitor &amp;visitor) {</a:t>
            </a:r>
          </a:p>
          <a:p>
            <a:r>
              <a:rPr lang="en-US" sz="1200" dirty="0">
                <a:latin typeface="Courier New" panose="02070309020205020404" pitchFamily="49" charset="0"/>
                <a:cs typeface="Courier New" panose="02070309020205020404" pitchFamily="49" charset="0"/>
              </a:rPr>
              <a:t>    visitor.accept(*this);</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double v;</a:t>
            </a:r>
          </a:p>
          <a:p>
            <a:r>
              <a:rPr lang="en-US" sz="1200" dirty="0">
                <a:latin typeface="Courier New" panose="02070309020205020404" pitchFamily="49" charset="0"/>
                <a:cs typeface="Courier New" panose="02070309020205020404" pitchFamily="49" charset="0"/>
              </a:rPr>
              <a:t>}</a:t>
            </a:r>
          </a:p>
        </p:txBody>
      </p:sp>
      <p:sp>
        <p:nvSpPr>
          <p:cNvPr id="8" name="TextBox 7">
            <a:extLst>
              <a:ext uri="{FF2B5EF4-FFF2-40B4-BE49-F238E27FC236}">
                <a16:creationId xmlns:a16="http://schemas.microsoft.com/office/drawing/2014/main" id="{687E3A3A-C062-05D4-9998-8C774B932CE1}"/>
              </a:ext>
            </a:extLst>
          </p:cNvPr>
          <p:cNvSpPr txBox="1"/>
          <p:nvPr/>
        </p:nvSpPr>
        <p:spPr>
          <a:xfrm>
            <a:off x="4001113" y="2754141"/>
            <a:ext cx="3252814" cy="2308324"/>
          </a:xfrm>
          <a:prstGeom prst="rect">
            <a:avLst/>
          </a:prstGeom>
          <a:solidFill>
            <a:schemeClr val="accent4">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Sum : public Expr</a:t>
            </a:r>
          </a:p>
          <a:p>
            <a:r>
              <a:rPr lang="en-US" sz="1200" dirty="0">
                <a:latin typeface="Courier New" panose="02070309020205020404" pitchFamily="49" charset="0"/>
                <a:cs typeface="Courier New" panose="02070309020205020404" pitchFamily="49" charset="0"/>
              </a:rPr>
              <a:t>{</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Op(Expr *e1, Expr *e2):</a:t>
            </a:r>
          </a:p>
          <a:p>
            <a:r>
              <a:rPr lang="en-US" sz="1200" dirty="0">
                <a:latin typeface="Courier New" panose="02070309020205020404" pitchFamily="49" charset="0"/>
                <a:cs typeface="Courier New" panose="02070309020205020404" pitchFamily="49" charset="0"/>
              </a:rPr>
              <a:t>    _exp1(e1), _exp2(e2)</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accept(Visitor &amp;visitor) {</a:t>
            </a:r>
          </a:p>
          <a:p>
            <a:r>
              <a:rPr lang="en-US" sz="1200" dirty="0">
                <a:latin typeface="Courier New" panose="02070309020205020404" pitchFamily="49" charset="0"/>
                <a:cs typeface="Courier New" panose="02070309020205020404" pitchFamily="49" charset="0"/>
              </a:rPr>
              <a:t>    visitor.accept(*this);</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Expression* exp1, exp2;</a:t>
            </a:r>
          </a:p>
          <a:p>
            <a:r>
              <a:rPr lang="en-US" sz="1200" dirty="0">
                <a:latin typeface="Courier New" panose="02070309020205020404" pitchFamily="49" charset="0"/>
                <a:cs typeface="Courier New" panose="02070309020205020404" pitchFamily="49" charset="0"/>
              </a:rPr>
              <a:t>}</a:t>
            </a:r>
          </a:p>
        </p:txBody>
      </p:sp>
      <p:grpSp>
        <p:nvGrpSpPr>
          <p:cNvPr id="9" name="Group 8">
            <a:extLst>
              <a:ext uri="{FF2B5EF4-FFF2-40B4-BE49-F238E27FC236}">
                <a16:creationId xmlns:a16="http://schemas.microsoft.com/office/drawing/2014/main" id="{1E7B44DB-85A5-B60B-C8FB-9FA6D2DF6904}"/>
              </a:ext>
            </a:extLst>
          </p:cNvPr>
          <p:cNvGrpSpPr/>
          <p:nvPr/>
        </p:nvGrpSpPr>
        <p:grpSpPr>
          <a:xfrm>
            <a:off x="2278422" y="1980042"/>
            <a:ext cx="3349099" cy="774099"/>
            <a:chOff x="2278422" y="1980042"/>
            <a:chExt cx="3349099" cy="774099"/>
          </a:xfrm>
        </p:grpSpPr>
        <p:cxnSp>
          <p:nvCxnSpPr>
            <p:cNvPr id="18" name="Elbow Connector 17">
              <a:extLst>
                <a:ext uri="{FF2B5EF4-FFF2-40B4-BE49-F238E27FC236}">
                  <a16:creationId xmlns:a16="http://schemas.microsoft.com/office/drawing/2014/main" id="{797E56AD-533C-D958-7D46-30F3BEFFE442}"/>
                </a:ext>
              </a:extLst>
            </p:cNvPr>
            <p:cNvCxnSpPr>
              <a:stCxn id="4" idx="0"/>
              <a:endCxn id="5" idx="2"/>
            </p:cNvCxnSpPr>
            <p:nvPr/>
          </p:nvCxnSpPr>
          <p:spPr>
            <a:xfrm rot="5400000" flipH="1" flipV="1">
              <a:off x="2764501" y="1493963"/>
              <a:ext cx="681766" cy="1653924"/>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Elbow Connector 19">
              <a:extLst>
                <a:ext uri="{FF2B5EF4-FFF2-40B4-BE49-F238E27FC236}">
                  <a16:creationId xmlns:a16="http://schemas.microsoft.com/office/drawing/2014/main" id="{5DE3F960-F31A-6B6E-1405-A62C9B3789F0}"/>
                </a:ext>
              </a:extLst>
            </p:cNvPr>
            <p:cNvCxnSpPr>
              <a:cxnSpLocks/>
              <a:stCxn id="8" idx="0"/>
              <a:endCxn id="5" idx="2"/>
            </p:cNvCxnSpPr>
            <p:nvPr/>
          </p:nvCxnSpPr>
          <p:spPr>
            <a:xfrm rot="16200000" flipV="1">
              <a:off x="4392884" y="1519505"/>
              <a:ext cx="774099" cy="1695174"/>
            </a:xfrm>
            <a:prstGeom prst="bentConnector3">
              <a:avLst>
                <a:gd name="adj1" fmla="val 56089"/>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37" name="TextBox 36">
            <a:extLst>
              <a:ext uri="{FF2B5EF4-FFF2-40B4-BE49-F238E27FC236}">
                <a16:creationId xmlns:a16="http://schemas.microsoft.com/office/drawing/2014/main" id="{A78E2AF4-7477-B7E3-3DD8-9192AD12CEE5}"/>
              </a:ext>
            </a:extLst>
          </p:cNvPr>
          <p:cNvSpPr txBox="1"/>
          <p:nvPr/>
        </p:nvSpPr>
        <p:spPr>
          <a:xfrm>
            <a:off x="7687219" y="435937"/>
            <a:ext cx="2869696" cy="3539430"/>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Expr *expr = new Sum(</a:t>
            </a:r>
          </a:p>
          <a:p>
            <a:r>
              <a:rPr lang="en-US" sz="1400" dirty="0">
                <a:latin typeface="Courier New" panose="02070309020205020404" pitchFamily="49" charset="0"/>
                <a:cs typeface="Courier New" panose="02070309020205020404" pitchFamily="49" charset="0"/>
              </a:rPr>
              <a:t>  new Constant(5),</a:t>
            </a:r>
          </a:p>
          <a:p>
            <a:r>
              <a:rPr lang="en-US" sz="1400" dirty="0">
                <a:latin typeface="Courier New" panose="02070309020205020404" pitchFamily="49" charset="0"/>
                <a:cs typeface="Courier New" panose="02070309020205020404" pitchFamily="49" charset="0"/>
              </a:rPr>
              <a:t>  new Sum(</a:t>
            </a:r>
          </a:p>
          <a:p>
            <a:r>
              <a:rPr lang="en-US" sz="1400" dirty="0">
                <a:latin typeface="Courier New" panose="02070309020205020404" pitchFamily="49" charset="0"/>
                <a:cs typeface="Courier New" panose="02070309020205020404" pitchFamily="49" charset="0"/>
              </a:rPr>
              <a:t>    new Constant(-1),</a:t>
            </a:r>
          </a:p>
          <a:p>
            <a:r>
              <a:rPr lang="en-US" sz="1400" dirty="0">
                <a:latin typeface="Courier New" panose="02070309020205020404" pitchFamily="49" charset="0"/>
                <a:cs typeface="Courier New" panose="02070309020205020404" pitchFamily="49" charset="0"/>
              </a:rPr>
              <a:t>    new Constant(2)</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EvaluateVisitor ev;</a:t>
            </a:r>
          </a:p>
          <a:p>
            <a:r>
              <a:rPr lang="en-US" sz="1400" dirty="0">
                <a:latin typeface="Courier New" panose="02070309020205020404" pitchFamily="49" charset="0"/>
                <a:cs typeface="Courier New" panose="02070309020205020404" pitchFamily="49" charset="0"/>
              </a:rPr>
              <a:t>expr-&gt;accept(ev);</a:t>
            </a:r>
          </a:p>
          <a:p>
            <a:r>
              <a:rPr lang="en-US" sz="1400" dirty="0">
                <a:latin typeface="Courier New" panose="02070309020205020404" pitchFamily="49" charset="0"/>
                <a:cs typeface="Courier New" panose="02070309020205020404" pitchFamily="49" charset="0"/>
              </a:rPr>
              <a:t>cout &lt;&lt; ev.result;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[6]</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PrinterVisitor pv;</a:t>
            </a:r>
          </a:p>
          <a:p>
            <a:r>
              <a:rPr lang="en-US" sz="1400" dirty="0">
                <a:latin typeface="Courier New" panose="02070309020205020404" pitchFamily="49" charset="0"/>
                <a:cs typeface="Courier New" panose="02070309020205020404" pitchFamily="49" charset="0"/>
              </a:rPr>
              <a:t>expr-&gt;accept(pv);</a:t>
            </a:r>
          </a:p>
          <a:p>
            <a:r>
              <a:rPr lang="en-US" sz="1400" dirty="0">
                <a:latin typeface="Courier New" panose="02070309020205020404" pitchFamily="49" charset="0"/>
                <a:cs typeface="Courier New" panose="02070309020205020404" pitchFamily="49" charset="0"/>
              </a:rPr>
              <a:t>cout &lt;&lt; pv.output;</a:t>
            </a:r>
          </a:p>
          <a:p>
            <a:r>
              <a:rPr lang="en-US" sz="1400" dirty="0">
                <a:latin typeface="Courier New" panose="02070309020205020404" pitchFamily="49" charset="0"/>
                <a:cs typeface="Courier New" panose="02070309020205020404" pitchFamily="49" charset="0"/>
              </a:rPr>
              <a:t>  </a:t>
            </a:r>
            <a:r>
              <a:rPr lang="en-US" sz="1400" dirty="0">
                <a:solidFill>
                  <a:schemeClr val="tx1">
                    <a:lumMod val="50000"/>
                    <a:lumOff val="50000"/>
                  </a:schemeClr>
                </a:solidFill>
                <a:latin typeface="Courier New" panose="02070309020205020404" pitchFamily="49" charset="0"/>
                <a:cs typeface="Courier New" panose="02070309020205020404" pitchFamily="49" charset="0"/>
              </a:rPr>
              <a:t>// (5 + (-1 + 2))</a:t>
            </a:r>
          </a:p>
        </p:txBody>
      </p:sp>
      <p:grpSp>
        <p:nvGrpSpPr>
          <p:cNvPr id="34" name="Group 33">
            <a:extLst>
              <a:ext uri="{FF2B5EF4-FFF2-40B4-BE49-F238E27FC236}">
                <a16:creationId xmlns:a16="http://schemas.microsoft.com/office/drawing/2014/main" id="{0D65BE7B-5227-67B3-7CEF-5E1FDB057E20}"/>
              </a:ext>
            </a:extLst>
          </p:cNvPr>
          <p:cNvGrpSpPr/>
          <p:nvPr/>
        </p:nvGrpSpPr>
        <p:grpSpPr>
          <a:xfrm>
            <a:off x="9738724" y="4092728"/>
            <a:ext cx="2012360" cy="1939474"/>
            <a:chOff x="8029572" y="3483582"/>
            <a:chExt cx="2012360" cy="1939474"/>
          </a:xfrm>
        </p:grpSpPr>
        <p:sp>
          <p:nvSpPr>
            <p:cNvPr id="15" name="Oval 14">
              <a:extLst>
                <a:ext uri="{FF2B5EF4-FFF2-40B4-BE49-F238E27FC236}">
                  <a16:creationId xmlns:a16="http://schemas.microsoft.com/office/drawing/2014/main" id="{84436EC6-BD75-B6AB-82F1-D0243DD6472F}"/>
                </a:ext>
              </a:extLst>
            </p:cNvPr>
            <p:cNvSpPr>
              <a:spLocks noChangeAspect="1"/>
            </p:cNvSpPr>
            <p:nvPr/>
          </p:nvSpPr>
          <p:spPr>
            <a:xfrm>
              <a:off x="8532662" y="4919966"/>
              <a:ext cx="503090" cy="50309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-1</a:t>
              </a:r>
            </a:p>
          </p:txBody>
        </p:sp>
        <p:sp>
          <p:nvSpPr>
            <p:cNvPr id="17" name="Oval 16">
              <a:extLst>
                <a:ext uri="{FF2B5EF4-FFF2-40B4-BE49-F238E27FC236}">
                  <a16:creationId xmlns:a16="http://schemas.microsoft.com/office/drawing/2014/main" id="{551545A4-2FA1-3A0A-6AAD-EB920F3D9336}"/>
                </a:ext>
              </a:extLst>
            </p:cNvPr>
            <p:cNvSpPr>
              <a:spLocks noChangeAspect="1"/>
            </p:cNvSpPr>
            <p:nvPr/>
          </p:nvSpPr>
          <p:spPr>
            <a:xfrm>
              <a:off x="8029572" y="4157352"/>
              <a:ext cx="503090" cy="50309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5</a:t>
              </a:r>
            </a:p>
          </p:txBody>
        </p:sp>
        <p:sp>
          <p:nvSpPr>
            <p:cNvPr id="19" name="Oval 18">
              <a:extLst>
                <a:ext uri="{FF2B5EF4-FFF2-40B4-BE49-F238E27FC236}">
                  <a16:creationId xmlns:a16="http://schemas.microsoft.com/office/drawing/2014/main" id="{3B31EA44-35B3-24F1-4100-FBBF1706E570}"/>
                </a:ext>
              </a:extLst>
            </p:cNvPr>
            <p:cNvSpPr>
              <a:spLocks noChangeAspect="1"/>
            </p:cNvSpPr>
            <p:nvPr/>
          </p:nvSpPr>
          <p:spPr>
            <a:xfrm>
              <a:off x="8532662" y="3483582"/>
              <a:ext cx="503090" cy="50309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t>
              </a:r>
            </a:p>
          </p:txBody>
        </p:sp>
        <p:sp>
          <p:nvSpPr>
            <p:cNvPr id="21" name="Oval 20">
              <a:extLst>
                <a:ext uri="{FF2B5EF4-FFF2-40B4-BE49-F238E27FC236}">
                  <a16:creationId xmlns:a16="http://schemas.microsoft.com/office/drawing/2014/main" id="{C8BC7670-1833-7BED-475B-AD1D9EF74802}"/>
                </a:ext>
              </a:extLst>
            </p:cNvPr>
            <p:cNvSpPr>
              <a:spLocks noChangeAspect="1"/>
            </p:cNvSpPr>
            <p:nvPr/>
          </p:nvSpPr>
          <p:spPr>
            <a:xfrm>
              <a:off x="9035752" y="4157352"/>
              <a:ext cx="503090" cy="50309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a:solidFill>
                    <a:schemeClr val="tx1"/>
                  </a:solidFill>
                </a:rPr>
                <a:t>+</a:t>
              </a:r>
            </a:p>
          </p:txBody>
        </p:sp>
        <p:sp>
          <p:nvSpPr>
            <p:cNvPr id="22" name="Oval 21">
              <a:extLst>
                <a:ext uri="{FF2B5EF4-FFF2-40B4-BE49-F238E27FC236}">
                  <a16:creationId xmlns:a16="http://schemas.microsoft.com/office/drawing/2014/main" id="{E3B2B281-C2E6-309F-6516-D2D4D42A7781}"/>
                </a:ext>
              </a:extLst>
            </p:cNvPr>
            <p:cNvSpPr>
              <a:spLocks noChangeAspect="1"/>
            </p:cNvSpPr>
            <p:nvPr/>
          </p:nvSpPr>
          <p:spPr>
            <a:xfrm>
              <a:off x="9538842" y="4919966"/>
              <a:ext cx="503090" cy="503090"/>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a:solidFill>
                    <a:schemeClr val="tx1"/>
                  </a:solidFill>
                </a:rPr>
                <a:t>2</a:t>
              </a:r>
            </a:p>
          </p:txBody>
        </p:sp>
        <p:cxnSp>
          <p:nvCxnSpPr>
            <p:cNvPr id="25" name="Straight Arrow Connector 24">
              <a:extLst>
                <a:ext uri="{FF2B5EF4-FFF2-40B4-BE49-F238E27FC236}">
                  <a16:creationId xmlns:a16="http://schemas.microsoft.com/office/drawing/2014/main" id="{0948EEB0-2419-069F-76C7-CC356D0D601C}"/>
                </a:ext>
              </a:extLst>
            </p:cNvPr>
            <p:cNvCxnSpPr>
              <a:cxnSpLocks/>
              <a:stCxn id="19" idx="3"/>
              <a:endCxn id="17" idx="0"/>
            </p:cNvCxnSpPr>
            <p:nvPr/>
          </p:nvCxnSpPr>
          <p:spPr>
            <a:xfrm flipH="1">
              <a:off x="8281117" y="3912996"/>
              <a:ext cx="325221" cy="2443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6468A124-E33F-0D09-0642-0C0B1961341E}"/>
                </a:ext>
              </a:extLst>
            </p:cNvPr>
            <p:cNvCxnSpPr>
              <a:cxnSpLocks/>
              <a:stCxn id="19" idx="5"/>
              <a:endCxn id="21" idx="0"/>
            </p:cNvCxnSpPr>
            <p:nvPr/>
          </p:nvCxnSpPr>
          <p:spPr>
            <a:xfrm>
              <a:off x="8962076" y="3912996"/>
              <a:ext cx="325221" cy="2443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8AFEE1E1-CB3B-3780-1AC6-29E31D7A9CF1}"/>
                </a:ext>
              </a:extLst>
            </p:cNvPr>
            <p:cNvCxnSpPr>
              <a:stCxn id="21" idx="3"/>
              <a:endCxn id="15" idx="0"/>
            </p:cNvCxnSpPr>
            <p:nvPr/>
          </p:nvCxnSpPr>
          <p:spPr>
            <a:xfrm flipH="1">
              <a:off x="8784207" y="4586766"/>
              <a:ext cx="325221" cy="333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089A8F05-A742-F0DC-A756-EF84A5F5F14D}"/>
                </a:ext>
              </a:extLst>
            </p:cNvPr>
            <p:cNvCxnSpPr>
              <a:stCxn id="21" idx="5"/>
              <a:endCxn id="22" idx="0"/>
            </p:cNvCxnSpPr>
            <p:nvPr/>
          </p:nvCxnSpPr>
          <p:spPr>
            <a:xfrm>
              <a:off x="9465166" y="4586766"/>
              <a:ext cx="325221" cy="333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849777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P spid="8" grpId="0" animBg="1"/>
      <p:bldP spid="3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D592D3-F30D-4DF3-492E-0C33E251781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1406D104-9EDC-D46B-637B-706E48A810B7}"/>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C9C381AA-ACD9-DFF0-0194-EDFA4AA0FD82}"/>
              </a:ext>
            </a:extLst>
          </p:cNvPr>
          <p:cNvSpPr>
            <a:spLocks noGrp="1"/>
          </p:cNvSpPr>
          <p:nvPr>
            <p:ph type="sldNum" sz="quarter" idx="12"/>
          </p:nvPr>
        </p:nvSpPr>
        <p:spPr/>
        <p:txBody>
          <a:bodyPr/>
          <a:lstStyle/>
          <a:p>
            <a:fld id="{23D81C8F-CB39-4E4D-98E4-8C3FEDF75126}" type="slidenum">
              <a:rPr lang="en-US" smtClean="0"/>
              <a:t>24</a:t>
            </a:fld>
            <a:endParaRPr lang="en-US"/>
          </a:p>
        </p:txBody>
      </p:sp>
      <p:sp>
        <p:nvSpPr>
          <p:cNvPr id="7" name="TextBox 6">
            <a:extLst>
              <a:ext uri="{FF2B5EF4-FFF2-40B4-BE49-F238E27FC236}">
                <a16:creationId xmlns:a16="http://schemas.microsoft.com/office/drawing/2014/main" id="{74894FC4-9AAE-0409-A05F-029F6B74CB3C}"/>
              </a:ext>
            </a:extLst>
          </p:cNvPr>
          <p:cNvSpPr txBox="1"/>
          <p:nvPr/>
        </p:nvSpPr>
        <p:spPr>
          <a:xfrm>
            <a:off x="535709" y="194055"/>
            <a:ext cx="909223" cy="369332"/>
          </a:xfrm>
          <a:prstGeom prst="rect">
            <a:avLst/>
          </a:prstGeom>
          <a:noFill/>
        </p:spPr>
        <p:txBody>
          <a:bodyPr wrap="none" rtlCol="0">
            <a:spAutoFit/>
          </a:bodyPr>
          <a:lstStyle/>
          <a:p>
            <a:r>
              <a:rPr lang="en-US" dirty="0"/>
              <a:t>Iterator</a:t>
            </a:r>
          </a:p>
        </p:txBody>
      </p:sp>
      <p:sp>
        <p:nvSpPr>
          <p:cNvPr id="2" name="TextBox 1">
            <a:extLst>
              <a:ext uri="{FF2B5EF4-FFF2-40B4-BE49-F238E27FC236}">
                <a16:creationId xmlns:a16="http://schemas.microsoft.com/office/drawing/2014/main" id="{F8777DB7-949F-913B-F244-3CF9748950C3}"/>
              </a:ext>
            </a:extLst>
          </p:cNvPr>
          <p:cNvSpPr txBox="1"/>
          <p:nvPr/>
        </p:nvSpPr>
        <p:spPr>
          <a:xfrm>
            <a:off x="252006" y="840425"/>
            <a:ext cx="1517980" cy="338554"/>
          </a:xfrm>
          <a:prstGeom prst="rect">
            <a:avLst/>
          </a:prstGeom>
          <a:noFill/>
        </p:spPr>
        <p:txBody>
          <a:bodyPr wrap="none" rtlCol="0">
            <a:spAutoFit/>
          </a:bodyPr>
          <a:lstStyle/>
          <a:p>
            <a:r>
              <a:rPr lang="en-US" sz="1600" dirty="0"/>
              <a:t>When we use it</a:t>
            </a:r>
          </a:p>
        </p:txBody>
      </p:sp>
      <p:sp>
        <p:nvSpPr>
          <p:cNvPr id="5" name="TextBox 4">
            <a:extLst>
              <a:ext uri="{FF2B5EF4-FFF2-40B4-BE49-F238E27FC236}">
                <a16:creationId xmlns:a16="http://schemas.microsoft.com/office/drawing/2014/main" id="{6D8BAE45-AB14-9EBD-CB9A-682E03E388D1}"/>
              </a:ext>
            </a:extLst>
          </p:cNvPr>
          <p:cNvSpPr txBox="1"/>
          <p:nvPr/>
        </p:nvSpPr>
        <p:spPr>
          <a:xfrm>
            <a:off x="535707" y="1209757"/>
            <a:ext cx="10818091"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Access an aggregate object’s content without exposing its representation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Support multiple traversal</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Provide an uniform interface to traverse different aggregate structures</a:t>
            </a:r>
          </a:p>
        </p:txBody>
      </p:sp>
      <p:sp>
        <p:nvSpPr>
          <p:cNvPr id="4" name="TextBox 3">
            <a:extLst>
              <a:ext uri="{FF2B5EF4-FFF2-40B4-BE49-F238E27FC236}">
                <a16:creationId xmlns:a16="http://schemas.microsoft.com/office/drawing/2014/main" id="{8A015EFE-423C-0964-3439-F57DA3F6D79A}"/>
              </a:ext>
            </a:extLst>
          </p:cNvPr>
          <p:cNvSpPr txBox="1"/>
          <p:nvPr/>
        </p:nvSpPr>
        <p:spPr>
          <a:xfrm>
            <a:off x="252006" y="3429000"/>
            <a:ext cx="1527982" cy="338554"/>
          </a:xfrm>
          <a:prstGeom prst="rect">
            <a:avLst/>
          </a:prstGeom>
          <a:noFill/>
        </p:spPr>
        <p:txBody>
          <a:bodyPr wrap="none" rtlCol="0">
            <a:spAutoFit/>
          </a:bodyPr>
          <a:lstStyle/>
          <a:p>
            <a:r>
              <a:rPr lang="en-US" sz="1600" dirty="0"/>
              <a:t>Consequences</a:t>
            </a:r>
          </a:p>
        </p:txBody>
      </p:sp>
      <p:sp>
        <p:nvSpPr>
          <p:cNvPr id="8" name="TextBox 7">
            <a:extLst>
              <a:ext uri="{FF2B5EF4-FFF2-40B4-BE49-F238E27FC236}">
                <a16:creationId xmlns:a16="http://schemas.microsoft.com/office/drawing/2014/main" id="{23DCCEE7-DEE3-46C4-220C-0567CEECBF9F}"/>
              </a:ext>
            </a:extLst>
          </p:cNvPr>
          <p:cNvSpPr txBox="1"/>
          <p:nvPr/>
        </p:nvSpPr>
        <p:spPr>
          <a:xfrm>
            <a:off x="547569" y="3798333"/>
            <a:ext cx="10818091"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It supports variations in the traversal of an aggregate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Iterators simplify the aggregate interface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More than one traversal can be pending on an aggregate</a:t>
            </a:r>
          </a:p>
        </p:txBody>
      </p:sp>
    </p:spTree>
    <p:extLst>
      <p:ext uri="{BB962C8B-B14F-4D97-AF65-F5344CB8AC3E}">
        <p14:creationId xmlns:p14="http://schemas.microsoft.com/office/powerpoint/2010/main" val="2240338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4" grpId="0"/>
      <p:bldP spid="8"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1C6D20-9F96-FC3A-6335-696E9589B8BD}"/>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6FFB890-DEEE-9DF7-4213-EFC0DE14343D}"/>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3D8846A5-F43B-9834-4B8D-288A63C85E16}"/>
              </a:ext>
            </a:extLst>
          </p:cNvPr>
          <p:cNvSpPr>
            <a:spLocks noGrp="1"/>
          </p:cNvSpPr>
          <p:nvPr>
            <p:ph type="sldNum" sz="quarter" idx="12"/>
          </p:nvPr>
        </p:nvSpPr>
        <p:spPr/>
        <p:txBody>
          <a:bodyPr/>
          <a:lstStyle/>
          <a:p>
            <a:fld id="{23D81C8F-CB39-4E4D-98E4-8C3FEDF75126}" type="slidenum">
              <a:rPr lang="en-US" smtClean="0"/>
              <a:t>25</a:t>
            </a:fld>
            <a:endParaRPr lang="en-US"/>
          </a:p>
        </p:txBody>
      </p:sp>
      <p:sp>
        <p:nvSpPr>
          <p:cNvPr id="2" name="TextBox 1">
            <a:extLst>
              <a:ext uri="{FF2B5EF4-FFF2-40B4-BE49-F238E27FC236}">
                <a16:creationId xmlns:a16="http://schemas.microsoft.com/office/drawing/2014/main" id="{5F918734-748B-B76A-617B-471A8358DFBF}"/>
              </a:ext>
            </a:extLst>
          </p:cNvPr>
          <p:cNvSpPr txBox="1"/>
          <p:nvPr/>
        </p:nvSpPr>
        <p:spPr>
          <a:xfrm>
            <a:off x="468085" y="326572"/>
            <a:ext cx="1864678" cy="338554"/>
          </a:xfrm>
          <a:prstGeom prst="rect">
            <a:avLst/>
          </a:prstGeom>
          <a:noFill/>
        </p:spPr>
        <p:txBody>
          <a:bodyPr wrap="none" rtlCol="0">
            <a:spAutoFit/>
          </a:bodyPr>
          <a:lstStyle/>
          <a:p>
            <a:r>
              <a:rPr lang="en-US" sz="1600"/>
              <a:t>Iterator – Disk scan</a:t>
            </a:r>
          </a:p>
        </p:txBody>
      </p:sp>
      <p:sp>
        <p:nvSpPr>
          <p:cNvPr id="5" name="TextBox 4">
            <a:extLst>
              <a:ext uri="{FF2B5EF4-FFF2-40B4-BE49-F238E27FC236}">
                <a16:creationId xmlns:a16="http://schemas.microsoft.com/office/drawing/2014/main" id="{2B5F4311-7C9E-C003-55C3-F8AFB608EBF8}"/>
              </a:ext>
            </a:extLst>
          </p:cNvPr>
          <p:cNvSpPr txBox="1"/>
          <p:nvPr/>
        </p:nvSpPr>
        <p:spPr>
          <a:xfrm>
            <a:off x="561059" y="835876"/>
            <a:ext cx="2601994" cy="1569660"/>
          </a:xfrm>
          <a:prstGeom prst="rect">
            <a:avLst/>
          </a:prstGeom>
          <a:solidFill>
            <a:schemeClr val="accent2">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template&lt; class Item &gt;</a:t>
            </a:r>
          </a:p>
          <a:p>
            <a:r>
              <a:rPr lang="en-US" sz="1200" dirty="0">
                <a:latin typeface="Courier New" panose="02070309020205020404" pitchFamily="49" charset="0"/>
                <a:cs typeface="Courier New" panose="02070309020205020404" pitchFamily="49" charset="0"/>
              </a:rPr>
              <a:t>class </a:t>
            </a:r>
            <a:r>
              <a:rPr lang="en-US" sz="1200" dirty="0" err="1">
                <a:latin typeface="Courier New" panose="02070309020205020404" pitchFamily="49" charset="0"/>
                <a:cs typeface="Courier New" panose="02070309020205020404" pitchFamily="49" charset="0"/>
              </a:rPr>
              <a:t>Iterator</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 virtual void first();</a:t>
            </a:r>
          </a:p>
          <a:p>
            <a:r>
              <a:rPr lang="en-US" sz="1200" dirty="0">
                <a:latin typeface="Courier New" panose="02070309020205020404" pitchFamily="49" charset="0"/>
                <a:cs typeface="Courier New" panose="02070309020205020404" pitchFamily="49" charset="0"/>
              </a:rPr>
              <a:t>  virtual void next();</a:t>
            </a:r>
          </a:p>
          <a:p>
            <a:r>
              <a:rPr lang="en-US" sz="1200" dirty="0">
                <a:latin typeface="Courier New" panose="02070309020205020404" pitchFamily="49" charset="0"/>
                <a:cs typeface="Courier New" panose="02070309020205020404" pitchFamily="49" charset="0"/>
              </a:rPr>
              <a:t>  virtual bool isDone();</a:t>
            </a:r>
          </a:p>
          <a:p>
            <a:r>
              <a:rPr lang="en-US" sz="1200" dirty="0">
                <a:latin typeface="Courier New" panose="02070309020205020404" pitchFamily="49" charset="0"/>
                <a:cs typeface="Courier New" panose="02070309020205020404" pitchFamily="49" charset="0"/>
              </a:rPr>
              <a:t>  virtual Item current();</a:t>
            </a:r>
          </a:p>
          <a:p>
            <a:r>
              <a:rPr lang="en-US" sz="1200" dirty="0">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26AB0AE4-3639-E0B7-6FD9-EBAE51875051}"/>
              </a:ext>
            </a:extLst>
          </p:cNvPr>
          <p:cNvSpPr txBox="1"/>
          <p:nvPr/>
        </p:nvSpPr>
        <p:spPr>
          <a:xfrm>
            <a:off x="468085" y="2893691"/>
            <a:ext cx="2787943" cy="2677656"/>
          </a:xfrm>
          <a:prstGeom prst="rect">
            <a:avLst/>
          </a:prstGeom>
          <a:solidFill>
            <a:schemeClr val="tx2">
              <a:lumMod val="10000"/>
              <a:lumOff val="9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a:t>
            </a:r>
            <a:r>
              <a:rPr lang="en-US" sz="1200" dirty="0" err="1">
                <a:latin typeface="Courier New" panose="02070309020205020404" pitchFamily="49" charset="0"/>
                <a:cs typeface="Courier New" panose="02070309020205020404" pitchFamily="49" charset="0"/>
              </a:rPr>
              <a:t>DiskIterator :</a:t>
            </a:r>
          </a:p>
          <a:p>
            <a:r>
              <a:rPr lang="en-US" sz="1200" dirty="0" err="1">
                <a:latin typeface="Courier New" panose="02070309020205020404" pitchFamily="49" charset="0"/>
                <a:cs typeface="Courier New" panose="02070309020205020404" pitchFamily="49" charset="0"/>
              </a:rPr>
              <a:t>  public Iterator&lt;string&gt;</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DiskIterator(string path);</a:t>
            </a:r>
          </a:p>
          <a:p>
            <a:r>
              <a:rPr lang="en-US" sz="1200" dirty="0">
                <a:latin typeface="Courier New" panose="02070309020205020404" pitchFamily="49" charset="0"/>
                <a:cs typeface="Courier New" panose="02070309020205020404" pitchFamily="49" charset="0"/>
              </a:rPr>
              <a:t>  ~DiskIterator();</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void next();</a:t>
            </a:r>
          </a:p>
          <a:p>
            <a:r>
              <a:rPr lang="en-US" sz="1200" dirty="0">
                <a:latin typeface="Courier New" panose="02070309020205020404" pitchFamily="49" charset="0"/>
                <a:cs typeface="Courier New" panose="02070309020205020404" pitchFamily="49" charset="0"/>
              </a:rPr>
              <a:t>  bool isDone();</a:t>
            </a:r>
          </a:p>
          <a:p>
            <a:r>
              <a:rPr lang="en-US" sz="1200" dirty="0">
                <a:latin typeface="Courier New" panose="02070309020205020404" pitchFamily="49" charset="0"/>
                <a:cs typeface="Courier New" panose="02070309020205020404" pitchFamily="49" charset="0"/>
              </a:rPr>
              <a:t>  string current();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private:</a:t>
            </a:r>
          </a:p>
          <a:p>
            <a:r>
              <a:rPr lang="en-US" sz="1200" dirty="0">
                <a:latin typeface="Courier New" panose="02070309020205020404" pitchFamily="49" charset="0"/>
                <a:cs typeface="Courier New" panose="02070309020205020404" pitchFamily="49" charset="0"/>
              </a:rPr>
              <a:t>  DIR* _dir;</a:t>
            </a:r>
          </a:p>
          <a:p>
            <a:r>
              <a:rPr lang="en-US" sz="1200" dirty="0">
                <a:latin typeface="Courier New" panose="02070309020205020404" pitchFamily="49" charset="0"/>
                <a:cs typeface="Courier New" panose="02070309020205020404" pitchFamily="49" charset="0"/>
              </a:rPr>
              <a:t>  dirent* _current;</a:t>
            </a:r>
          </a:p>
          <a:p>
            <a:r>
              <a:rPr lang="en-US" sz="1200" dirty="0">
                <a:latin typeface="Courier New" panose="02070309020205020404" pitchFamily="49" charset="0"/>
                <a:cs typeface="Courier New" panose="02070309020205020404" pitchFamily="49" charset="0"/>
              </a:rPr>
              <a:t>};</a:t>
            </a:r>
          </a:p>
        </p:txBody>
      </p:sp>
      <p:cxnSp>
        <p:nvCxnSpPr>
          <p:cNvPr id="15" name="Straight Arrow Connector 14">
            <a:extLst>
              <a:ext uri="{FF2B5EF4-FFF2-40B4-BE49-F238E27FC236}">
                <a16:creationId xmlns:a16="http://schemas.microsoft.com/office/drawing/2014/main" id="{6ED5C945-49E5-E846-B37A-4E7A9743D3FA}"/>
              </a:ext>
            </a:extLst>
          </p:cNvPr>
          <p:cNvCxnSpPr>
            <a:cxnSpLocks/>
            <a:stCxn id="12" idx="0"/>
            <a:endCxn id="5" idx="2"/>
          </p:cNvCxnSpPr>
          <p:nvPr/>
        </p:nvCxnSpPr>
        <p:spPr>
          <a:xfrm flipH="1" flipV="1">
            <a:off x="1862056" y="2405536"/>
            <a:ext cx="1" cy="4881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23FD7347-0A24-15E8-D87B-2D93CB0BC602}"/>
              </a:ext>
            </a:extLst>
          </p:cNvPr>
          <p:cNvSpPr txBox="1"/>
          <p:nvPr/>
        </p:nvSpPr>
        <p:spPr>
          <a:xfrm>
            <a:off x="3864429" y="1047032"/>
            <a:ext cx="3996607" cy="4524315"/>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DiskIterator::DiskIterator(string path) {</a:t>
            </a:r>
          </a:p>
          <a:p>
            <a:r>
              <a:rPr lang="en-US" sz="1200" dirty="0">
                <a:latin typeface="Courier New" panose="02070309020205020404" pitchFamily="49" charset="0"/>
                <a:cs typeface="Courier New" panose="02070309020205020404" pitchFamily="49" charset="0"/>
              </a:rPr>
              <a:t>  _dir = opendir(path.c_str());</a:t>
            </a:r>
          </a:p>
          <a:p>
            <a:r>
              <a:rPr lang="en-US" sz="1200" dirty="0">
                <a:latin typeface="Courier New" panose="02070309020205020404" pitchFamily="49" charset="0"/>
                <a:cs typeface="Courier New" panose="02070309020205020404" pitchFamily="49" charset="0"/>
              </a:rPr>
              <a:t>  _current = readdir(_dir);</a:t>
            </a:r>
          </a:p>
          <a:p>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DiskIterator::~DiskIterator() {</a:t>
            </a:r>
          </a:p>
          <a:p>
            <a:r>
              <a:rPr lang="en-US" sz="1200" dirty="0">
                <a:latin typeface="Courier New" panose="02070309020205020404" pitchFamily="49" charset="0"/>
                <a:cs typeface="Courier New" panose="02070309020205020404" pitchFamily="49" charset="0"/>
              </a:rPr>
              <a:t>  closedir(_dir);</a:t>
            </a:r>
          </a:p>
          <a:p>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void DiskIterator::next() {</a:t>
            </a:r>
          </a:p>
          <a:p>
            <a:r>
              <a:rPr lang="en-US" sz="1200" dirty="0">
                <a:latin typeface="Courier New" panose="02070309020205020404" pitchFamily="49" charset="0"/>
                <a:cs typeface="Courier New" panose="02070309020205020404" pitchFamily="49" charset="0"/>
              </a:rPr>
              <a:t>  if (_current == 0) {</a:t>
            </a:r>
          </a:p>
          <a:p>
            <a:r>
              <a:rPr lang="en-US" sz="1200" dirty="0">
                <a:latin typeface="Courier New" panose="02070309020205020404" pitchFamily="49" charset="0"/>
                <a:cs typeface="Courier New" panose="02070309020205020404" pitchFamily="49" charset="0"/>
              </a:rPr>
              <a:t>    return;</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_current = readdir(_dir);</a:t>
            </a:r>
          </a:p>
          <a:p>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void DiskIterator::isDone() {</a:t>
            </a:r>
          </a:p>
          <a:p>
            <a:r>
              <a:rPr lang="en-US" sz="1200" dirty="0">
                <a:latin typeface="Courier New" panose="02070309020205020404" pitchFamily="49" charset="0"/>
                <a:cs typeface="Courier New" panose="02070309020205020404" pitchFamily="49" charset="0"/>
              </a:rPr>
              <a:t>  return _current == 0;</a:t>
            </a:r>
          </a:p>
          <a:p>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string DiskIterator::current() {</a:t>
            </a:r>
          </a:p>
          <a:p>
            <a:r>
              <a:rPr lang="en-US" sz="1200" dirty="0">
                <a:latin typeface="Courier New" panose="02070309020205020404" pitchFamily="49" charset="0"/>
                <a:cs typeface="Courier New" panose="02070309020205020404" pitchFamily="49" charset="0"/>
              </a:rPr>
              <a:t>  return string(_current-&gt;d_name);</a:t>
            </a:r>
          </a:p>
          <a:p>
            <a:r>
              <a:rPr lang="en-US" sz="1200" dirty="0">
                <a:latin typeface="Courier New" panose="02070309020205020404" pitchFamily="49" charset="0"/>
                <a:cs typeface="Courier New" panose="02070309020205020404" pitchFamily="49" charset="0"/>
              </a:rPr>
              <a:t>}</a:t>
            </a:r>
          </a:p>
        </p:txBody>
      </p:sp>
      <p:sp>
        <p:nvSpPr>
          <p:cNvPr id="20" name="TextBox 19">
            <a:extLst>
              <a:ext uri="{FF2B5EF4-FFF2-40B4-BE49-F238E27FC236}">
                <a16:creationId xmlns:a16="http://schemas.microsoft.com/office/drawing/2014/main" id="{CBD584FA-F2CD-F1FD-F64E-43461F34CC60}"/>
              </a:ext>
            </a:extLst>
          </p:cNvPr>
          <p:cNvSpPr txBox="1"/>
          <p:nvPr/>
        </p:nvSpPr>
        <p:spPr>
          <a:xfrm>
            <a:off x="7651241" y="2524359"/>
            <a:ext cx="3887603" cy="1569660"/>
          </a:xfrm>
          <a:prstGeom prst="rect">
            <a:avLst/>
          </a:prstGeom>
          <a:noFill/>
        </p:spPr>
        <p:txBody>
          <a:bodyPr wrap="none" rtlCol="0">
            <a:spAutoFit/>
          </a:bodyPr>
          <a:lstStyle/>
          <a:p>
            <a:r>
              <a:rPr lang="en-US" sz="1600" dirty="0">
                <a:latin typeface="Courier New" panose="02070309020205020404" pitchFamily="49" charset="0"/>
                <a:cs typeface="Courier New" panose="02070309020205020404" pitchFamily="49" charset="0"/>
              </a:rPr>
              <a:t>DiskIterator it(“/home”);</a:t>
            </a:r>
          </a:p>
          <a:p>
            <a:endParaRPr lang="en-US" sz="1600" dirty="0">
              <a:latin typeface="Courier New" panose="02070309020205020404" pitchFamily="49" charset="0"/>
              <a:cs typeface="Courier New" panose="02070309020205020404" pitchFamily="49" charset="0"/>
            </a:endParaRPr>
          </a:p>
          <a:p>
            <a:r>
              <a:rPr lang="en-US" sz="1600" dirty="0">
                <a:latin typeface="Courier New" panose="02070309020205020404" pitchFamily="49" charset="0"/>
                <a:cs typeface="Courier New" panose="02070309020205020404" pitchFamily="49" charset="0"/>
              </a:rPr>
              <a:t>while (!it.isDone()) {</a:t>
            </a:r>
          </a:p>
          <a:p>
            <a:r>
              <a:rPr lang="en-US" sz="1600" dirty="0">
                <a:latin typeface="Courier New" panose="02070309020205020404" pitchFamily="49" charset="0"/>
                <a:cs typeface="Courier New" panose="02070309020205020404" pitchFamily="49" charset="0"/>
              </a:rPr>
              <a:t>  out &lt;&lt; it.current() &lt;&lt; endl;</a:t>
            </a:r>
          </a:p>
          <a:p>
            <a:r>
              <a:rPr lang="en-US" sz="1600" dirty="0">
                <a:latin typeface="Courier New" panose="02070309020205020404" pitchFamily="49" charset="0"/>
                <a:cs typeface="Courier New" panose="02070309020205020404" pitchFamily="49" charset="0"/>
              </a:rPr>
              <a:t>  it.next();</a:t>
            </a:r>
          </a:p>
          <a:p>
            <a:r>
              <a:rPr lang="en-US" sz="16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07674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9" grpId="0"/>
      <p:bldP spid="2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D592D3-F30D-4DF3-492E-0C33E251781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1406D104-9EDC-D46B-637B-706E48A810B7}"/>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C9C381AA-ACD9-DFF0-0194-EDFA4AA0FD82}"/>
              </a:ext>
            </a:extLst>
          </p:cNvPr>
          <p:cNvSpPr>
            <a:spLocks noGrp="1"/>
          </p:cNvSpPr>
          <p:nvPr>
            <p:ph type="sldNum" sz="quarter" idx="12"/>
          </p:nvPr>
        </p:nvSpPr>
        <p:spPr/>
        <p:txBody>
          <a:bodyPr/>
          <a:lstStyle/>
          <a:p>
            <a:fld id="{23D81C8F-CB39-4E4D-98E4-8C3FEDF75126}" type="slidenum">
              <a:rPr lang="en-US" smtClean="0"/>
              <a:t>3</a:t>
            </a:fld>
            <a:endParaRPr lang="en-US"/>
          </a:p>
        </p:txBody>
      </p:sp>
      <p:sp>
        <p:nvSpPr>
          <p:cNvPr id="7" name="TextBox 6">
            <a:extLst>
              <a:ext uri="{FF2B5EF4-FFF2-40B4-BE49-F238E27FC236}">
                <a16:creationId xmlns:a16="http://schemas.microsoft.com/office/drawing/2014/main" id="{74894FC4-9AAE-0409-A05F-029F6B74CB3C}"/>
              </a:ext>
            </a:extLst>
          </p:cNvPr>
          <p:cNvSpPr txBox="1"/>
          <p:nvPr/>
        </p:nvSpPr>
        <p:spPr>
          <a:xfrm>
            <a:off x="535709" y="194055"/>
            <a:ext cx="2507418" cy="369332"/>
          </a:xfrm>
          <a:prstGeom prst="rect">
            <a:avLst/>
          </a:prstGeom>
          <a:noFill/>
        </p:spPr>
        <p:txBody>
          <a:bodyPr wrap="none" rtlCol="0">
            <a:spAutoFit/>
          </a:bodyPr>
          <a:lstStyle/>
          <a:p>
            <a:r>
              <a:rPr lang="en-US" dirty="0"/>
              <a:t>Chain Of Responsibility</a:t>
            </a:r>
          </a:p>
        </p:txBody>
      </p:sp>
      <p:sp>
        <p:nvSpPr>
          <p:cNvPr id="2" name="TextBox 1">
            <a:extLst>
              <a:ext uri="{FF2B5EF4-FFF2-40B4-BE49-F238E27FC236}">
                <a16:creationId xmlns:a16="http://schemas.microsoft.com/office/drawing/2014/main" id="{F8777DB7-949F-913B-F244-3CF9748950C3}"/>
              </a:ext>
            </a:extLst>
          </p:cNvPr>
          <p:cNvSpPr txBox="1"/>
          <p:nvPr/>
        </p:nvSpPr>
        <p:spPr>
          <a:xfrm>
            <a:off x="252006" y="840425"/>
            <a:ext cx="1517980" cy="338554"/>
          </a:xfrm>
          <a:prstGeom prst="rect">
            <a:avLst/>
          </a:prstGeom>
          <a:noFill/>
        </p:spPr>
        <p:txBody>
          <a:bodyPr wrap="none" rtlCol="0">
            <a:spAutoFit/>
          </a:bodyPr>
          <a:lstStyle/>
          <a:p>
            <a:r>
              <a:rPr lang="en-US" sz="1600" dirty="0"/>
              <a:t>When we use it</a:t>
            </a:r>
          </a:p>
        </p:txBody>
      </p:sp>
      <p:sp>
        <p:nvSpPr>
          <p:cNvPr id="5" name="TextBox 4">
            <a:extLst>
              <a:ext uri="{FF2B5EF4-FFF2-40B4-BE49-F238E27FC236}">
                <a16:creationId xmlns:a16="http://schemas.microsoft.com/office/drawing/2014/main" id="{6D8BAE45-AB14-9EBD-CB9A-682E03E388D1}"/>
              </a:ext>
            </a:extLst>
          </p:cNvPr>
          <p:cNvSpPr txBox="1"/>
          <p:nvPr/>
        </p:nvSpPr>
        <p:spPr>
          <a:xfrm>
            <a:off x="535707" y="1209757"/>
            <a:ext cx="10818091"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More than an object may handle a request, and the handler is not known a priori</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You want to issue a request to one of several objects without specifying the receiver explicitly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 set of objects that can handle a request should be specified dynamically</a:t>
            </a:r>
          </a:p>
        </p:txBody>
      </p:sp>
      <p:sp>
        <p:nvSpPr>
          <p:cNvPr id="4" name="TextBox 3">
            <a:extLst>
              <a:ext uri="{FF2B5EF4-FFF2-40B4-BE49-F238E27FC236}">
                <a16:creationId xmlns:a16="http://schemas.microsoft.com/office/drawing/2014/main" id="{8A015EFE-423C-0964-3439-F57DA3F6D79A}"/>
              </a:ext>
            </a:extLst>
          </p:cNvPr>
          <p:cNvSpPr txBox="1"/>
          <p:nvPr/>
        </p:nvSpPr>
        <p:spPr>
          <a:xfrm>
            <a:off x="252006" y="3010289"/>
            <a:ext cx="1527982" cy="338554"/>
          </a:xfrm>
          <a:prstGeom prst="rect">
            <a:avLst/>
          </a:prstGeom>
          <a:noFill/>
        </p:spPr>
        <p:txBody>
          <a:bodyPr wrap="none" rtlCol="0">
            <a:spAutoFit/>
          </a:bodyPr>
          <a:lstStyle/>
          <a:p>
            <a:r>
              <a:rPr lang="en-US" sz="1600" dirty="0"/>
              <a:t>Consequences</a:t>
            </a:r>
          </a:p>
        </p:txBody>
      </p:sp>
      <p:sp>
        <p:nvSpPr>
          <p:cNvPr id="8" name="TextBox 7">
            <a:extLst>
              <a:ext uri="{FF2B5EF4-FFF2-40B4-BE49-F238E27FC236}">
                <a16:creationId xmlns:a16="http://schemas.microsoft.com/office/drawing/2014/main" id="{23DCCEE7-DEE3-46C4-220C-0567CEECBF9F}"/>
              </a:ext>
            </a:extLst>
          </p:cNvPr>
          <p:cNvSpPr txBox="1"/>
          <p:nvPr/>
        </p:nvSpPr>
        <p:spPr>
          <a:xfrm>
            <a:off x="547569" y="3379622"/>
            <a:ext cx="10818091"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Reduced coupling: an object doesn’t need to know which other object will handle the request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Responsibility chain can be modified at runtime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Cons: receipt isn’t guaranteed, there could be no object handling the request, and then it can fall off the end of the chain.</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374892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4" grpId="0"/>
      <p:bldP spid="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1C6D20-9F96-FC3A-6335-696E9589B8BD}"/>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F6FFB890-DEEE-9DF7-4213-EFC0DE14343D}"/>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3D8846A5-F43B-9834-4B8D-288A63C85E16}"/>
              </a:ext>
            </a:extLst>
          </p:cNvPr>
          <p:cNvSpPr>
            <a:spLocks noGrp="1"/>
          </p:cNvSpPr>
          <p:nvPr>
            <p:ph type="sldNum" sz="quarter" idx="12"/>
          </p:nvPr>
        </p:nvSpPr>
        <p:spPr/>
        <p:txBody>
          <a:bodyPr/>
          <a:lstStyle/>
          <a:p>
            <a:fld id="{23D81C8F-CB39-4E4D-98E4-8C3FEDF75126}" type="slidenum">
              <a:rPr lang="en-US" smtClean="0"/>
              <a:t>4</a:t>
            </a:fld>
            <a:endParaRPr lang="en-US"/>
          </a:p>
        </p:txBody>
      </p:sp>
      <p:sp>
        <p:nvSpPr>
          <p:cNvPr id="2" name="TextBox 1">
            <a:extLst>
              <a:ext uri="{FF2B5EF4-FFF2-40B4-BE49-F238E27FC236}">
                <a16:creationId xmlns:a16="http://schemas.microsoft.com/office/drawing/2014/main" id="{5F918734-748B-B76A-617B-471A8358DFBF}"/>
              </a:ext>
            </a:extLst>
          </p:cNvPr>
          <p:cNvSpPr txBox="1"/>
          <p:nvPr/>
        </p:nvSpPr>
        <p:spPr>
          <a:xfrm>
            <a:off x="468085" y="326572"/>
            <a:ext cx="4476225" cy="338554"/>
          </a:xfrm>
          <a:prstGeom prst="rect">
            <a:avLst/>
          </a:prstGeom>
          <a:noFill/>
        </p:spPr>
        <p:txBody>
          <a:bodyPr wrap="none" rtlCol="0">
            <a:spAutoFit/>
          </a:bodyPr>
          <a:lstStyle/>
          <a:p>
            <a:r>
              <a:rPr lang="en-US" sz="1600"/>
              <a:t>Chain Of Responsibility – A Compile Cluster step</a:t>
            </a:r>
          </a:p>
        </p:txBody>
      </p:sp>
      <p:sp>
        <p:nvSpPr>
          <p:cNvPr id="7" name="TextBox 6">
            <a:extLst>
              <a:ext uri="{FF2B5EF4-FFF2-40B4-BE49-F238E27FC236}">
                <a16:creationId xmlns:a16="http://schemas.microsoft.com/office/drawing/2014/main" id="{C837D2EF-F8E2-F010-7D11-6651153745A3}"/>
              </a:ext>
            </a:extLst>
          </p:cNvPr>
          <p:cNvSpPr txBox="1"/>
          <p:nvPr/>
        </p:nvSpPr>
        <p:spPr>
          <a:xfrm>
            <a:off x="5120692" y="271562"/>
            <a:ext cx="3493264" cy="2400657"/>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class CacheObjectCompiler :</a:t>
            </a:r>
          </a:p>
          <a:p>
            <a:r>
              <a:rPr lang="en-US" sz="1000" dirty="0">
                <a:latin typeface="Courier New" panose="02070309020205020404" pitchFamily="49" charset="0"/>
                <a:cs typeface="Courier New" panose="02070309020205020404" pitchFamily="49" charset="0"/>
              </a:rPr>
              <a:t>  public ObjComp</a:t>
            </a:r>
          </a:p>
          <a:p>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public:</a:t>
            </a:r>
          </a:p>
          <a:p>
            <a:r>
              <a:rPr lang="en-US" sz="1000" dirty="0">
                <a:latin typeface="Courier New" panose="02070309020205020404" pitchFamily="49" charset="0"/>
                <a:cs typeface="Courier New" panose="02070309020205020404" pitchFamily="49" charset="0"/>
              </a:rPr>
              <a:t>  binary compile(cppFilePath) {</a:t>
            </a:r>
          </a:p>
          <a:p>
            <a:r>
              <a:rPr lang="en-US" sz="1000" dirty="0">
                <a:latin typeface="Courier New" panose="02070309020205020404" pitchFamily="49" charset="0"/>
                <a:cs typeface="Courier New" panose="02070309020205020404" pitchFamily="49" charset="0"/>
              </a:rPr>
              <a:t>    if _cache has cppFilePath {</a:t>
            </a:r>
          </a:p>
          <a:p>
            <a:r>
              <a:rPr lang="en-US" sz="1000" dirty="0">
                <a:latin typeface="Courier New" panose="02070309020205020404" pitchFamily="49" charset="0"/>
                <a:cs typeface="Courier New" panose="02070309020205020404" pitchFamily="49" charset="0"/>
              </a:rPr>
              <a:t>      return _cache[cppFilePath];</a:t>
            </a:r>
          </a:p>
          <a:p>
            <a:r>
              <a:rPr lang="en-US" sz="1000" dirty="0">
                <a:latin typeface="Courier New" panose="02070309020205020404" pitchFamily="49" charset="0"/>
                <a:cs typeface="Courier New" panose="02070309020205020404" pitchFamily="49" charset="0"/>
              </a:rPr>
              <a:t>    } else {</a:t>
            </a:r>
          </a:p>
          <a:p>
            <a:r>
              <a:rPr lang="en-US" sz="1000" dirty="0">
                <a:latin typeface="Courier New" panose="02070309020205020404" pitchFamily="49" charset="0"/>
                <a:cs typeface="Courier New" panose="02070309020205020404" pitchFamily="49" charset="0"/>
              </a:rPr>
              <a:t>      return ObjComp::compile(cppFilePath);</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private:</a:t>
            </a:r>
          </a:p>
          <a:p>
            <a:r>
              <a:rPr lang="en-US" sz="1000" dirty="0">
                <a:latin typeface="Courier New" panose="02070309020205020404" pitchFamily="49" charset="0"/>
                <a:cs typeface="Courier New" panose="02070309020205020404" pitchFamily="49" charset="0"/>
              </a:rPr>
              <a:t>  map&lt; string, binary &gt; _cache;</a:t>
            </a:r>
          </a:p>
          <a:p>
            <a:r>
              <a:rPr lang="en-US" sz="1000" dirty="0">
                <a:latin typeface="Courier New" panose="02070309020205020404" pitchFamily="49" charset="0"/>
                <a:cs typeface="Courier New" panose="02070309020205020404" pitchFamily="49" charset="0"/>
              </a:rPr>
              <a:t>}</a:t>
            </a:r>
          </a:p>
        </p:txBody>
      </p:sp>
      <p:grpSp>
        <p:nvGrpSpPr>
          <p:cNvPr id="4" name="Group 3">
            <a:extLst>
              <a:ext uri="{FF2B5EF4-FFF2-40B4-BE49-F238E27FC236}">
                <a16:creationId xmlns:a16="http://schemas.microsoft.com/office/drawing/2014/main" id="{F470E619-AA56-7F24-1BBE-72B87C48CD54}"/>
              </a:ext>
            </a:extLst>
          </p:cNvPr>
          <p:cNvGrpSpPr/>
          <p:nvPr/>
        </p:nvGrpSpPr>
        <p:grpSpPr>
          <a:xfrm>
            <a:off x="87171" y="1825660"/>
            <a:ext cx="4254004" cy="2677656"/>
            <a:chOff x="326570" y="810551"/>
            <a:chExt cx="4254004" cy="2677656"/>
          </a:xfrm>
        </p:grpSpPr>
        <p:sp>
          <p:nvSpPr>
            <p:cNvPr id="5" name="TextBox 4">
              <a:extLst>
                <a:ext uri="{FF2B5EF4-FFF2-40B4-BE49-F238E27FC236}">
                  <a16:creationId xmlns:a16="http://schemas.microsoft.com/office/drawing/2014/main" id="{2B5F4311-7C9E-C003-55C3-F8AFB608EBF8}"/>
                </a:ext>
              </a:extLst>
            </p:cNvPr>
            <p:cNvSpPr txBox="1"/>
            <p:nvPr/>
          </p:nvSpPr>
          <p:spPr>
            <a:xfrm>
              <a:off x="769915" y="810551"/>
              <a:ext cx="3810659" cy="2677656"/>
            </a:xfrm>
            <a:prstGeom prst="rect">
              <a:avLst/>
            </a:prstGeom>
            <a:solidFill>
              <a:schemeClr val="accent2">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a:t>
              </a:r>
              <a:r>
                <a:rPr lang="en-US" sz="1200" dirty="0" err="1">
                  <a:latin typeface="Courier New" panose="02070309020205020404" pitchFamily="49" charset="0"/>
                  <a:cs typeface="Courier New" panose="02070309020205020404" pitchFamily="49" charset="0"/>
                </a:rPr>
                <a:t>ObjComp : public ObjectCompiler</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a:t>
              </a:r>
              <a:r>
                <a:rPr lang="en-US" sz="1200" dirty="0" err="1">
                  <a:latin typeface="Courier New" panose="02070309020205020404" pitchFamily="49" charset="0"/>
                  <a:cs typeface="Courier New" panose="02070309020205020404" pitchFamily="49" charset="0"/>
                </a:rPr>
                <a:t>ObjComp</a:t>
              </a:r>
              <a:r>
                <a:rPr lang="en-US" sz="1200" dirty="0">
                  <a:latin typeface="Courier New" panose="02070309020205020404" pitchFamily="49" charset="0"/>
                  <a:cs typeface="Courier New" panose="02070309020205020404" pitchFamily="49" charset="0"/>
                </a:rPr>
                <a:t>(ObjComp* next = 0) :</a:t>
              </a:r>
            </a:p>
            <a:p>
              <a:r>
                <a:rPr lang="en-US" sz="1200" dirty="0">
                  <a:latin typeface="Courier New" panose="02070309020205020404" pitchFamily="49" charset="0"/>
                  <a:cs typeface="Courier New" panose="02070309020205020404" pitchFamily="49" charset="0"/>
                </a:rPr>
                <a:t>    _next(next)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virtual binary compile(cppFilePath) {</a:t>
              </a:r>
            </a:p>
            <a:p>
              <a:r>
                <a:rPr lang="en-US" sz="1200" dirty="0">
                  <a:latin typeface="Courier New" panose="02070309020205020404" pitchFamily="49" charset="0"/>
                  <a:cs typeface="Courier New" panose="02070309020205020404" pitchFamily="49" charset="0"/>
                </a:rPr>
                <a:t>    if (_next) {</a:t>
              </a:r>
            </a:p>
            <a:p>
              <a:r>
                <a:rPr lang="en-US" sz="1200" dirty="0">
                  <a:latin typeface="Courier New" panose="02070309020205020404" pitchFamily="49" charset="0"/>
                  <a:cs typeface="Courier New" panose="02070309020205020404" pitchFamily="49" charset="0"/>
                </a:rPr>
                <a:t>      _next-&gt;compile(cppFilePath);</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private:</a:t>
              </a:r>
            </a:p>
            <a:p>
              <a:r>
                <a:rPr lang="en-US" sz="1200" dirty="0">
                  <a:latin typeface="Courier New" panose="02070309020205020404" pitchFamily="49" charset="0"/>
                  <a:cs typeface="Courier New" panose="02070309020205020404" pitchFamily="49" charset="0"/>
                </a:rPr>
                <a:t>  ObjComp* _next;</a:t>
              </a:r>
            </a:p>
            <a:p>
              <a:r>
                <a:rPr lang="en-US" sz="1200" dirty="0">
                  <a:latin typeface="Courier New" panose="02070309020205020404" pitchFamily="49" charset="0"/>
                  <a:cs typeface="Courier New" panose="02070309020205020404" pitchFamily="49" charset="0"/>
                </a:rPr>
                <a:t>};</a:t>
              </a:r>
            </a:p>
          </p:txBody>
        </p:sp>
        <p:grpSp>
          <p:nvGrpSpPr>
            <p:cNvPr id="17" name="Group 16">
              <a:extLst>
                <a:ext uri="{FF2B5EF4-FFF2-40B4-BE49-F238E27FC236}">
                  <a16:creationId xmlns:a16="http://schemas.microsoft.com/office/drawing/2014/main" id="{328FBB2D-4CAD-0F0B-2711-F9C0D4094802}"/>
                </a:ext>
              </a:extLst>
            </p:cNvPr>
            <p:cNvGrpSpPr/>
            <p:nvPr/>
          </p:nvGrpSpPr>
          <p:grpSpPr>
            <a:xfrm>
              <a:off x="326570" y="2234075"/>
              <a:ext cx="443345" cy="905164"/>
              <a:chOff x="166255" y="895928"/>
              <a:chExt cx="443345" cy="2041239"/>
            </a:xfrm>
          </p:grpSpPr>
          <p:cxnSp>
            <p:nvCxnSpPr>
              <p:cNvPr id="11" name="Straight Connector 10">
                <a:extLst>
                  <a:ext uri="{FF2B5EF4-FFF2-40B4-BE49-F238E27FC236}">
                    <a16:creationId xmlns:a16="http://schemas.microsoft.com/office/drawing/2014/main" id="{90CA5224-B1EE-B5A0-047D-74DF2458ACF1}"/>
                  </a:ext>
                </a:extLst>
              </p:cNvPr>
              <p:cNvCxnSpPr/>
              <p:nvPr/>
            </p:nvCxnSpPr>
            <p:spPr>
              <a:xfrm flipH="1">
                <a:off x="166255" y="2937164"/>
                <a:ext cx="443345" cy="0"/>
              </a:xfrm>
              <a:prstGeom prst="line">
                <a:avLst/>
              </a:prstGeom>
              <a:ln w="38100">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3" name="Elbow Connector 12">
                <a:extLst>
                  <a:ext uri="{FF2B5EF4-FFF2-40B4-BE49-F238E27FC236}">
                    <a16:creationId xmlns:a16="http://schemas.microsoft.com/office/drawing/2014/main" id="{7EB6CB0C-325D-B17B-B2FB-CB5544844CAC}"/>
                  </a:ext>
                </a:extLst>
              </p:cNvPr>
              <p:cNvCxnSpPr>
                <a:cxnSpLocks/>
              </p:cNvCxnSpPr>
              <p:nvPr/>
            </p:nvCxnSpPr>
            <p:spPr>
              <a:xfrm rot="5400000" flipH="1" flipV="1">
                <a:off x="-669637" y="1731822"/>
                <a:ext cx="2041239" cy="369451"/>
              </a:xfrm>
              <a:prstGeom prst="bentConnector3">
                <a:avLst>
                  <a:gd name="adj1" fmla="val 100226"/>
                </a:avLst>
              </a:prstGeom>
              <a:ln w="38100">
                <a:solidFill>
                  <a:srgbClr val="00B050"/>
                </a:solidFill>
                <a:tailEnd type="triangle"/>
              </a:ln>
            </p:spPr>
            <p:style>
              <a:lnRef idx="2">
                <a:schemeClr val="accent1"/>
              </a:lnRef>
              <a:fillRef idx="0">
                <a:schemeClr val="accent1"/>
              </a:fillRef>
              <a:effectRef idx="1">
                <a:schemeClr val="accent1"/>
              </a:effectRef>
              <a:fontRef idx="minor">
                <a:schemeClr val="tx1"/>
              </a:fontRef>
            </p:style>
          </p:cxnSp>
        </p:grpSp>
      </p:grpSp>
      <p:sp>
        <p:nvSpPr>
          <p:cNvPr id="9" name="TextBox 8">
            <a:extLst>
              <a:ext uri="{FF2B5EF4-FFF2-40B4-BE49-F238E27FC236}">
                <a16:creationId xmlns:a16="http://schemas.microsoft.com/office/drawing/2014/main" id="{8AA8CED0-0F56-C271-CAA7-435FF826A061}"/>
              </a:ext>
            </a:extLst>
          </p:cNvPr>
          <p:cNvSpPr txBox="1"/>
          <p:nvPr/>
        </p:nvSpPr>
        <p:spPr>
          <a:xfrm>
            <a:off x="5209759" y="3164488"/>
            <a:ext cx="3493264" cy="2862322"/>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class NetworkObjectCompiler :</a:t>
            </a:r>
          </a:p>
          <a:p>
            <a:r>
              <a:rPr lang="en-US" sz="1000" dirty="0">
                <a:latin typeface="Courier New" panose="02070309020205020404" pitchFamily="49" charset="0"/>
                <a:cs typeface="Courier New" panose="02070309020205020404" pitchFamily="49" charset="0"/>
              </a:rPr>
              <a:t>  public ObjComp</a:t>
            </a:r>
          </a:p>
          <a:p>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public:</a:t>
            </a:r>
          </a:p>
          <a:p>
            <a:r>
              <a:rPr lang="en-US" sz="1000" dirty="0">
                <a:latin typeface="Courier New" panose="02070309020205020404" pitchFamily="49" charset="0"/>
                <a:cs typeface="Courier New" panose="02070309020205020404" pitchFamily="49" charset="0"/>
              </a:rPr>
              <a:t>  binary compile(cppFilePath) {</a:t>
            </a:r>
          </a:p>
          <a:p>
            <a:r>
              <a:rPr lang="en-US" sz="1000" dirty="0">
                <a:latin typeface="Courier New" panose="02070309020205020404" pitchFamily="49" charset="0"/>
                <a:cs typeface="Courier New" panose="02070309020205020404" pitchFamily="49" charset="0"/>
              </a:rPr>
              <a:t>    if _freeHosts is not empty {</a:t>
            </a:r>
          </a:p>
          <a:p>
            <a:r>
              <a:rPr lang="en-US" sz="1000" dirty="0">
                <a:latin typeface="Courier New" panose="02070309020205020404" pitchFamily="49" charset="0"/>
                <a:cs typeface="Courier New" panose="02070309020205020404" pitchFamily="49" charset="0"/>
              </a:rPr>
              <a:t>      host = _freeHosts.takeFirst();</a:t>
            </a:r>
          </a:p>
          <a:p>
            <a:r>
              <a:rPr lang="en-US" sz="1000" dirty="0">
                <a:latin typeface="Courier New" panose="02070309020205020404" pitchFamily="49" charset="0"/>
                <a:cs typeface="Courier New" panose="02070309020205020404" pitchFamily="49" charset="0"/>
              </a:rPr>
              <a:t>      res = host-&gt;doCompile(cppFilePath);</a:t>
            </a:r>
          </a:p>
          <a:p>
            <a:r>
              <a:rPr lang="en-US" sz="1000" dirty="0">
                <a:latin typeface="Courier New" panose="02070309020205020404" pitchFamily="49" charset="0"/>
                <a:cs typeface="Courier New" panose="02070309020205020404" pitchFamily="49" charset="0"/>
              </a:rPr>
              <a:t>      _freeHosts.append(host);</a:t>
            </a:r>
          </a:p>
          <a:p>
            <a:r>
              <a:rPr lang="en-US" sz="1000" dirty="0">
                <a:latin typeface="Courier New" panose="02070309020205020404" pitchFamily="49" charset="0"/>
                <a:cs typeface="Courier New" panose="02070309020205020404" pitchFamily="49" charset="0"/>
              </a:rPr>
              <a:t>      return res;</a:t>
            </a:r>
          </a:p>
          <a:p>
            <a:r>
              <a:rPr lang="en-US" sz="1000" dirty="0">
                <a:latin typeface="Courier New" panose="02070309020205020404" pitchFamily="49" charset="0"/>
                <a:cs typeface="Courier New" panose="02070309020205020404" pitchFamily="49" charset="0"/>
              </a:rPr>
              <a:t>    } else {</a:t>
            </a:r>
          </a:p>
          <a:p>
            <a:r>
              <a:rPr lang="en-US" sz="1000" dirty="0">
                <a:latin typeface="Courier New" panose="02070309020205020404" pitchFamily="49" charset="0"/>
                <a:cs typeface="Courier New" panose="02070309020205020404" pitchFamily="49" charset="0"/>
              </a:rPr>
              <a:t>      return ObjComp::compile(cppFilePath);</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  }</a:t>
            </a:r>
          </a:p>
          <a:p>
            <a:endParaRPr lang="en-US" sz="1000" dirty="0">
              <a:latin typeface="Courier New" panose="02070309020205020404" pitchFamily="49" charset="0"/>
              <a:cs typeface="Courier New" panose="02070309020205020404" pitchFamily="49" charset="0"/>
            </a:endParaRPr>
          </a:p>
          <a:p>
            <a:r>
              <a:rPr lang="en-US" sz="1000" dirty="0">
                <a:latin typeface="Courier New" panose="02070309020205020404" pitchFamily="49" charset="0"/>
                <a:cs typeface="Courier New" panose="02070309020205020404" pitchFamily="49" charset="0"/>
              </a:rPr>
              <a:t>private:</a:t>
            </a:r>
          </a:p>
          <a:p>
            <a:r>
              <a:rPr lang="en-US" sz="1000" dirty="0">
                <a:latin typeface="Courier New" panose="02070309020205020404" pitchFamily="49" charset="0"/>
                <a:cs typeface="Courier New" panose="02070309020205020404" pitchFamily="49" charset="0"/>
              </a:rPr>
              <a:t>  list&lt; Host &gt; _freeHosts;</a:t>
            </a:r>
          </a:p>
          <a:p>
            <a:r>
              <a:rPr lang="en-US" sz="1000" dirty="0">
                <a:latin typeface="Courier New" panose="02070309020205020404" pitchFamily="49" charset="0"/>
                <a:cs typeface="Courier New" panose="02070309020205020404" pitchFamily="49" charset="0"/>
              </a:rPr>
              <a:t>}</a:t>
            </a:r>
          </a:p>
        </p:txBody>
      </p:sp>
      <p:sp>
        <p:nvSpPr>
          <p:cNvPr id="10" name="TextBox 9">
            <a:extLst>
              <a:ext uri="{FF2B5EF4-FFF2-40B4-BE49-F238E27FC236}">
                <a16:creationId xmlns:a16="http://schemas.microsoft.com/office/drawing/2014/main" id="{3A1F8E14-D26E-AE1F-32D6-3CBC48FB6602}"/>
              </a:ext>
            </a:extLst>
          </p:cNvPr>
          <p:cNvSpPr txBox="1"/>
          <p:nvPr/>
        </p:nvSpPr>
        <p:spPr>
          <a:xfrm>
            <a:off x="8149899" y="2090939"/>
            <a:ext cx="3416320" cy="1323439"/>
          </a:xfrm>
          <a:prstGeom prst="rect">
            <a:avLst/>
          </a:prstGeom>
          <a:noFill/>
        </p:spPr>
        <p:txBody>
          <a:bodyPr wrap="none" rtlCol="0">
            <a:spAutoFit/>
          </a:bodyPr>
          <a:lstStyle/>
          <a:p>
            <a:r>
              <a:rPr lang="en-US" sz="1000" dirty="0">
                <a:latin typeface="Courier New" panose="02070309020205020404" pitchFamily="49" charset="0"/>
                <a:cs typeface="Courier New" panose="02070309020205020404" pitchFamily="49" charset="0"/>
              </a:rPr>
              <a:t>class LocalObjectCompiler : public ObjComp</a:t>
            </a:r>
          </a:p>
          <a:p>
            <a:r>
              <a:rPr lang="en-US" sz="1000" dirty="0">
                <a:latin typeface="Courier New" panose="02070309020205020404" pitchFamily="49" charset="0"/>
                <a:cs typeface="Courier New" panose="02070309020205020404" pitchFamily="49" charset="0"/>
              </a:rPr>
              <a:t>{</a:t>
            </a:r>
          </a:p>
          <a:p>
            <a:r>
              <a:rPr lang="en-US" sz="1000" dirty="0">
                <a:latin typeface="Courier New" panose="02070309020205020404" pitchFamily="49" charset="0"/>
                <a:cs typeface="Courier New" panose="02070309020205020404" pitchFamily="49" charset="0"/>
              </a:rPr>
              <a:t>public:</a:t>
            </a:r>
          </a:p>
          <a:p>
            <a:r>
              <a:rPr lang="en-US" sz="1000" dirty="0">
                <a:latin typeface="Courier New" panose="02070309020205020404" pitchFamily="49" charset="0"/>
                <a:cs typeface="Courier New" panose="02070309020205020404" pitchFamily="49" charset="0"/>
              </a:rPr>
              <a:t>  binary compile(cppFilePath) {</a:t>
            </a:r>
          </a:p>
          <a:p>
            <a:r>
              <a:rPr lang="en-US" sz="1000" dirty="0">
                <a:latin typeface="Courier New" panose="02070309020205020404" pitchFamily="49" charset="0"/>
                <a:cs typeface="Courier New" panose="02070309020205020404" pitchFamily="49" charset="0"/>
              </a:rPr>
              <a:t>     // exec gcc</a:t>
            </a:r>
          </a:p>
          <a:p>
            <a:r>
              <a:rPr lang="en-US" sz="1000" dirty="0">
                <a:latin typeface="Courier New" panose="02070309020205020404" pitchFamily="49" charset="0"/>
                <a:cs typeface="Courier New" panose="02070309020205020404" pitchFamily="49" charset="0"/>
              </a:rPr>
              <a:t>     return objBinary;</a:t>
            </a:r>
          </a:p>
          <a:p>
            <a:r>
              <a:rPr lang="en-US" sz="1000" dirty="0">
                <a:latin typeface="Courier New" panose="02070309020205020404" pitchFamily="49" charset="0"/>
                <a:cs typeface="Courier New" panose="02070309020205020404" pitchFamily="49" charset="0"/>
              </a:rPr>
              <a:t>  }</a:t>
            </a:r>
          </a:p>
          <a:p>
            <a:r>
              <a:rPr lang="en-US" sz="1000" dirty="0">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D42162FF-BDBE-485D-514A-FF7B0766A307}"/>
              </a:ext>
            </a:extLst>
          </p:cNvPr>
          <p:cNvSpPr txBox="1"/>
          <p:nvPr/>
        </p:nvSpPr>
        <p:spPr>
          <a:xfrm>
            <a:off x="308843" y="4890915"/>
            <a:ext cx="4368504" cy="1384995"/>
          </a:xfrm>
          <a:prstGeom prst="rect">
            <a:avLst/>
          </a:prstGeom>
          <a:solidFill>
            <a:schemeClr val="bg1">
              <a:lumMod val="95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ObjComp *fileComp = new CacheObjectCompiler(</a:t>
            </a:r>
          </a:p>
          <a:p>
            <a:r>
              <a:rPr lang="en-US" sz="1200" dirty="0">
                <a:latin typeface="Courier New" panose="02070309020205020404" pitchFamily="49" charset="0"/>
                <a:cs typeface="Courier New" panose="02070309020205020404" pitchFamily="49" charset="0"/>
              </a:rPr>
              <a:t>  new NetworkObjectCompiler(</a:t>
            </a:r>
          </a:p>
          <a:p>
            <a:r>
              <a:rPr lang="en-US" sz="1200" dirty="0">
                <a:latin typeface="Courier New" panose="02070309020205020404" pitchFamily="49" charset="0"/>
                <a:cs typeface="Courier New" panose="02070309020205020404" pitchFamily="49" charset="0"/>
              </a:rPr>
              <a:t>    new LocalObjectCompiler()</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binary myBin = fileCom</a:t>
            </a:r>
            <a:r>
              <a:rPr lang="en-US" sz="1200" dirty="0">
                <a:latin typeface="Courier New" panose="02070309020205020404" pitchFamily="49" charset="0"/>
                <a:cs typeface="Courier New" panose="02070309020205020404" pitchFamily="49" charset="0"/>
                <a:sym typeface="Wingdings" pitchFamily="2" charset="2"/>
              </a:rPr>
              <a:t>p-&gt;compile(”main.cpp”);</a:t>
            </a:r>
            <a:endParaRPr lang="en-US" sz="1200"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DC538AA6-BCC2-9E59-C15F-520730B3337F}"/>
              </a:ext>
            </a:extLst>
          </p:cNvPr>
          <p:cNvSpPr txBox="1"/>
          <p:nvPr/>
        </p:nvSpPr>
        <p:spPr>
          <a:xfrm>
            <a:off x="530516" y="831626"/>
            <a:ext cx="4089581" cy="830997"/>
          </a:xfrm>
          <a:prstGeom prst="rect">
            <a:avLst/>
          </a:prstGeom>
          <a:solidFill>
            <a:schemeClr val="accent6">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ObjectCompiler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virtual binary compile(cppFilePath) = 0;</a:t>
            </a:r>
          </a:p>
          <a:p>
            <a:r>
              <a:rPr lang="en-US" sz="1200" dirty="0">
                <a:latin typeface="Courier New" panose="02070309020205020404" pitchFamily="49" charset="0"/>
                <a:cs typeface="Courier New" panose="02070309020205020404" pitchFamily="49" charset="0"/>
              </a:rPr>
              <a:t>};</a:t>
            </a:r>
          </a:p>
        </p:txBody>
      </p:sp>
      <p:cxnSp>
        <p:nvCxnSpPr>
          <p:cNvPr id="16" name="Elbow Connector 15">
            <a:extLst>
              <a:ext uri="{FF2B5EF4-FFF2-40B4-BE49-F238E27FC236}">
                <a16:creationId xmlns:a16="http://schemas.microsoft.com/office/drawing/2014/main" id="{DEE271FF-2176-9C1E-C4CF-ACAC8F33ED54}"/>
              </a:ext>
            </a:extLst>
          </p:cNvPr>
          <p:cNvCxnSpPr/>
          <p:nvPr/>
        </p:nvCxnSpPr>
        <p:spPr>
          <a:xfrm rot="5400000" flipH="1" flipV="1">
            <a:off x="8779887" y="3688602"/>
            <a:ext cx="1641731" cy="762896"/>
          </a:xfrm>
          <a:prstGeom prst="bentConnector3">
            <a:avLst>
              <a:gd name="adj1" fmla="val 2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A819C6F9-8681-6AAC-1E73-B12CD88D5E56}"/>
              </a:ext>
            </a:extLst>
          </p:cNvPr>
          <p:cNvCxnSpPr/>
          <p:nvPr/>
        </p:nvCxnSpPr>
        <p:spPr>
          <a:xfrm>
            <a:off x="6465346" y="2672219"/>
            <a:ext cx="0" cy="4922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9536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0" grpId="0"/>
      <p:bldP spid="12"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76E31E-CE28-4868-ADD1-CEA45F2B48E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9BE27AA8-725C-7514-FAED-EFBD2B187B0A}"/>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F642A287-2173-F095-C335-46EB2CA97549}"/>
              </a:ext>
            </a:extLst>
          </p:cNvPr>
          <p:cNvSpPr>
            <a:spLocks noGrp="1"/>
          </p:cNvSpPr>
          <p:nvPr>
            <p:ph type="sldNum" sz="quarter" idx="12"/>
          </p:nvPr>
        </p:nvSpPr>
        <p:spPr/>
        <p:txBody>
          <a:bodyPr/>
          <a:lstStyle/>
          <a:p>
            <a:fld id="{23D81C8F-CB39-4E4D-98E4-8C3FEDF75126}" type="slidenum">
              <a:rPr lang="en-US" smtClean="0"/>
              <a:t>5</a:t>
            </a:fld>
            <a:endParaRPr lang="en-US"/>
          </a:p>
        </p:txBody>
      </p:sp>
      <p:sp>
        <p:nvSpPr>
          <p:cNvPr id="7" name="TextBox 6">
            <a:extLst>
              <a:ext uri="{FF2B5EF4-FFF2-40B4-BE49-F238E27FC236}">
                <a16:creationId xmlns:a16="http://schemas.microsoft.com/office/drawing/2014/main" id="{7D29E8F1-03F7-76EA-CD63-314B717B398D}"/>
              </a:ext>
            </a:extLst>
          </p:cNvPr>
          <p:cNvSpPr txBox="1"/>
          <p:nvPr/>
        </p:nvSpPr>
        <p:spPr>
          <a:xfrm>
            <a:off x="535709" y="194055"/>
            <a:ext cx="1097993" cy="369332"/>
          </a:xfrm>
          <a:prstGeom prst="rect">
            <a:avLst/>
          </a:prstGeom>
          <a:noFill/>
        </p:spPr>
        <p:txBody>
          <a:bodyPr wrap="none" rtlCol="0">
            <a:spAutoFit/>
          </a:bodyPr>
          <a:lstStyle/>
          <a:p>
            <a:r>
              <a:rPr lang="en-US" dirty="0"/>
              <a:t>Observer</a:t>
            </a:r>
          </a:p>
        </p:txBody>
      </p:sp>
      <p:sp>
        <p:nvSpPr>
          <p:cNvPr id="2" name="TextBox 1">
            <a:extLst>
              <a:ext uri="{FF2B5EF4-FFF2-40B4-BE49-F238E27FC236}">
                <a16:creationId xmlns:a16="http://schemas.microsoft.com/office/drawing/2014/main" id="{A03B42AB-6DB9-7DBD-CF9D-A18410C1C27E}"/>
              </a:ext>
            </a:extLst>
          </p:cNvPr>
          <p:cNvSpPr txBox="1"/>
          <p:nvPr/>
        </p:nvSpPr>
        <p:spPr>
          <a:xfrm>
            <a:off x="252006" y="840425"/>
            <a:ext cx="1517980" cy="338554"/>
          </a:xfrm>
          <a:prstGeom prst="rect">
            <a:avLst/>
          </a:prstGeom>
          <a:noFill/>
        </p:spPr>
        <p:txBody>
          <a:bodyPr wrap="none" rtlCol="0">
            <a:spAutoFit/>
          </a:bodyPr>
          <a:lstStyle/>
          <a:p>
            <a:r>
              <a:rPr lang="en-US" sz="1600" dirty="0"/>
              <a:t>When we use it</a:t>
            </a:r>
          </a:p>
        </p:txBody>
      </p:sp>
      <p:sp>
        <p:nvSpPr>
          <p:cNvPr id="5" name="TextBox 4">
            <a:extLst>
              <a:ext uri="{FF2B5EF4-FFF2-40B4-BE49-F238E27FC236}">
                <a16:creationId xmlns:a16="http://schemas.microsoft.com/office/drawing/2014/main" id="{CE849DD2-60DA-10BE-795D-A92A0F2BA9B4}"/>
              </a:ext>
            </a:extLst>
          </p:cNvPr>
          <p:cNvSpPr txBox="1"/>
          <p:nvPr/>
        </p:nvSpPr>
        <p:spPr>
          <a:xfrm>
            <a:off x="535707" y="1209757"/>
            <a:ext cx="10818091" cy="1815882"/>
          </a:xfrm>
          <a:prstGeom prst="rect">
            <a:avLst/>
          </a:prstGeom>
          <a:noFill/>
        </p:spPr>
        <p:txBody>
          <a:bodyPr wrap="square" rtlCol="0">
            <a:spAutoFit/>
          </a:bodyPr>
          <a:lstStyle/>
          <a:p>
            <a:pPr marL="285750" indent="-285750">
              <a:buFont typeface="Arial" panose="020B0604020202020204" pitchFamily="34" charset="0"/>
              <a:buChar char="•"/>
            </a:pPr>
            <a:r>
              <a:rPr lang="en-US" sz="1600" dirty="0"/>
              <a:t>When an abstraction has two aspects, one dependent on the other, and encapsulating these aspects on separate objects let you vary and reuse them independently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When a change to one object requires changing others, and you don’t know how many objects need to be changed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When an object should be able to notify other objects without making any assumptions about who these objects are.</a:t>
            </a:r>
          </a:p>
          <a:p>
            <a:pPr marL="285750" indent="-285750">
              <a:buFont typeface="Arial" panose="020B0604020202020204" pitchFamily="34" charset="0"/>
              <a:buChar char="•"/>
            </a:pPr>
            <a:endParaRPr lang="en-US" sz="1600" dirty="0"/>
          </a:p>
        </p:txBody>
      </p:sp>
      <p:sp>
        <p:nvSpPr>
          <p:cNvPr id="4" name="TextBox 3">
            <a:extLst>
              <a:ext uri="{FF2B5EF4-FFF2-40B4-BE49-F238E27FC236}">
                <a16:creationId xmlns:a16="http://schemas.microsoft.com/office/drawing/2014/main" id="{32B35B2D-88D9-DB80-A457-C7D6C57279FB}"/>
              </a:ext>
            </a:extLst>
          </p:cNvPr>
          <p:cNvSpPr txBox="1"/>
          <p:nvPr/>
        </p:nvSpPr>
        <p:spPr>
          <a:xfrm>
            <a:off x="252006" y="3463028"/>
            <a:ext cx="1527982" cy="338554"/>
          </a:xfrm>
          <a:prstGeom prst="rect">
            <a:avLst/>
          </a:prstGeom>
          <a:noFill/>
        </p:spPr>
        <p:txBody>
          <a:bodyPr wrap="none" rtlCol="0">
            <a:spAutoFit/>
          </a:bodyPr>
          <a:lstStyle/>
          <a:p>
            <a:r>
              <a:rPr lang="en-US" sz="1600" dirty="0"/>
              <a:t>Consequences</a:t>
            </a:r>
          </a:p>
        </p:txBody>
      </p:sp>
      <p:sp>
        <p:nvSpPr>
          <p:cNvPr id="8" name="TextBox 7">
            <a:extLst>
              <a:ext uri="{FF2B5EF4-FFF2-40B4-BE49-F238E27FC236}">
                <a16:creationId xmlns:a16="http://schemas.microsoft.com/office/drawing/2014/main" id="{14960B15-DDF6-05A3-8122-5C479E3B7E77}"/>
              </a:ext>
            </a:extLst>
          </p:cNvPr>
          <p:cNvSpPr txBox="1"/>
          <p:nvPr/>
        </p:nvSpPr>
        <p:spPr>
          <a:xfrm>
            <a:off x="547569" y="3832361"/>
            <a:ext cx="10818091"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Abstract coupling between Subject and Observer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Support for broadcast communication (interested parties subscribes themselves by the Observer)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Cons: unexpected updates</a:t>
            </a:r>
          </a:p>
        </p:txBody>
      </p:sp>
    </p:spTree>
    <p:extLst>
      <p:ext uri="{BB962C8B-B14F-4D97-AF65-F5344CB8AC3E}">
        <p14:creationId xmlns:p14="http://schemas.microsoft.com/office/powerpoint/2010/main" val="79577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4" grpId="0"/>
      <p:bldP spid="8"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18B849-C97F-03E8-5BF4-DAB92A759EAE}"/>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9A36F65A-42E6-C70C-32F7-53DFFB971928}"/>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4BAB8890-4EC8-48EA-8AE5-B95B630B9575}"/>
              </a:ext>
            </a:extLst>
          </p:cNvPr>
          <p:cNvSpPr>
            <a:spLocks noGrp="1"/>
          </p:cNvSpPr>
          <p:nvPr>
            <p:ph type="sldNum" sz="quarter" idx="12"/>
          </p:nvPr>
        </p:nvSpPr>
        <p:spPr/>
        <p:txBody>
          <a:bodyPr/>
          <a:lstStyle/>
          <a:p>
            <a:fld id="{23D81C8F-CB39-4E4D-98E4-8C3FEDF75126}" type="slidenum">
              <a:rPr lang="en-US" smtClean="0"/>
              <a:t>6</a:t>
            </a:fld>
            <a:endParaRPr lang="en-US"/>
          </a:p>
        </p:txBody>
      </p:sp>
      <p:sp>
        <p:nvSpPr>
          <p:cNvPr id="2" name="TextBox 1">
            <a:extLst>
              <a:ext uri="{FF2B5EF4-FFF2-40B4-BE49-F238E27FC236}">
                <a16:creationId xmlns:a16="http://schemas.microsoft.com/office/drawing/2014/main" id="{7FC3364F-0A1E-CF61-BD9B-E0DF37CCEB71}"/>
              </a:ext>
            </a:extLst>
          </p:cNvPr>
          <p:cNvSpPr txBox="1"/>
          <p:nvPr/>
        </p:nvSpPr>
        <p:spPr>
          <a:xfrm>
            <a:off x="468085" y="326572"/>
            <a:ext cx="2961067" cy="338554"/>
          </a:xfrm>
          <a:prstGeom prst="rect">
            <a:avLst/>
          </a:prstGeom>
          <a:noFill/>
        </p:spPr>
        <p:txBody>
          <a:bodyPr wrap="none" rtlCol="0">
            <a:spAutoFit/>
          </a:bodyPr>
          <a:lstStyle/>
          <a:p>
            <a:r>
              <a:rPr lang="en-US" sz="1600"/>
              <a:t>Observer – Temperature control</a:t>
            </a:r>
          </a:p>
        </p:txBody>
      </p:sp>
      <p:sp>
        <p:nvSpPr>
          <p:cNvPr id="7" name="TextBox 6">
            <a:extLst>
              <a:ext uri="{FF2B5EF4-FFF2-40B4-BE49-F238E27FC236}">
                <a16:creationId xmlns:a16="http://schemas.microsoft.com/office/drawing/2014/main" id="{2C3CB050-B586-7964-FD3C-7764C4CEA04D}"/>
              </a:ext>
            </a:extLst>
          </p:cNvPr>
          <p:cNvSpPr txBox="1"/>
          <p:nvPr/>
        </p:nvSpPr>
        <p:spPr>
          <a:xfrm>
            <a:off x="4287982" y="1628506"/>
            <a:ext cx="3066865" cy="2123658"/>
          </a:xfrm>
          <a:prstGeom prst="rect">
            <a:avLst/>
          </a:prstGeom>
          <a:solidFill>
            <a:schemeClr val="tx2">
              <a:lumMod val="10000"/>
              <a:lumOff val="9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Heater : public Device,</a:t>
            </a:r>
          </a:p>
          <a:p>
            <a:r>
              <a:rPr lang="en-US" sz="1200" dirty="0">
                <a:latin typeface="Courier New" panose="02070309020205020404" pitchFamily="49" charset="0"/>
                <a:cs typeface="Courier New" panose="02070309020205020404" pitchFamily="49" charset="0"/>
              </a:rPr>
              <a:t>  public Observer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onChange(double value) {</a:t>
            </a:r>
          </a:p>
          <a:p>
            <a:r>
              <a:rPr lang="en-US" sz="1200" dirty="0">
                <a:latin typeface="Courier New" panose="02070309020205020404" pitchFamily="49" charset="0"/>
                <a:cs typeface="Courier New" panose="02070309020205020404" pitchFamily="49" charset="0"/>
              </a:rPr>
              <a:t>    applyExtTemp(value);</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sp>
        <p:nvSpPr>
          <p:cNvPr id="5" name="TextBox 4">
            <a:extLst>
              <a:ext uri="{FF2B5EF4-FFF2-40B4-BE49-F238E27FC236}">
                <a16:creationId xmlns:a16="http://schemas.microsoft.com/office/drawing/2014/main" id="{0F6BF353-AABF-3CCB-2BFA-24E7DA80FDE6}"/>
              </a:ext>
            </a:extLst>
          </p:cNvPr>
          <p:cNvSpPr txBox="1"/>
          <p:nvPr/>
        </p:nvSpPr>
        <p:spPr>
          <a:xfrm>
            <a:off x="5821414" y="326572"/>
            <a:ext cx="4089581" cy="830997"/>
          </a:xfrm>
          <a:prstGeom prst="rect">
            <a:avLst/>
          </a:prstGeom>
          <a:solidFill>
            <a:schemeClr val="accent2">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a:t>
            </a:r>
            <a:r>
              <a:rPr lang="en-US" sz="1200" dirty="0" err="1">
                <a:latin typeface="Courier New" panose="02070309020205020404" pitchFamily="49" charset="0"/>
                <a:cs typeface="Courier New" panose="02070309020205020404" pitchFamily="49" charset="0"/>
              </a:rPr>
              <a:t>Observer</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virtual void onChange(double value) = 0;</a:t>
            </a:r>
          </a:p>
          <a:p>
            <a:r>
              <a:rPr lang="en-US" sz="1200" dirty="0">
                <a:latin typeface="Courier New" panose="02070309020205020404" pitchFamily="49" charset="0"/>
                <a:cs typeface="Courier New" panose="02070309020205020404" pitchFamily="49" charset="0"/>
              </a:rPr>
              <a:t>};</a:t>
            </a:r>
          </a:p>
        </p:txBody>
      </p:sp>
      <p:sp>
        <p:nvSpPr>
          <p:cNvPr id="4" name="TextBox 3">
            <a:extLst>
              <a:ext uri="{FF2B5EF4-FFF2-40B4-BE49-F238E27FC236}">
                <a16:creationId xmlns:a16="http://schemas.microsoft.com/office/drawing/2014/main" id="{D03C9D96-F99A-52AB-7925-21B53210DC4C}"/>
              </a:ext>
            </a:extLst>
          </p:cNvPr>
          <p:cNvSpPr txBox="1"/>
          <p:nvPr/>
        </p:nvSpPr>
        <p:spPr>
          <a:xfrm>
            <a:off x="7921930" y="1628506"/>
            <a:ext cx="3717684" cy="2123658"/>
          </a:xfrm>
          <a:prstGeom prst="rect">
            <a:avLst/>
          </a:prstGeom>
          <a:solidFill>
            <a:schemeClr val="tx2">
              <a:lumMod val="10000"/>
              <a:lumOff val="9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WeatherStation : public Display,</a:t>
            </a:r>
          </a:p>
          <a:p>
            <a:r>
              <a:rPr lang="en-US" sz="1200" dirty="0">
                <a:latin typeface="Courier New" panose="02070309020205020404" pitchFamily="49" charset="0"/>
                <a:cs typeface="Courier New" panose="02070309020205020404" pitchFamily="49" charset="0"/>
              </a:rPr>
              <a:t>  public Observer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onChange(double value) {</a:t>
            </a:r>
          </a:p>
          <a:p>
            <a:r>
              <a:rPr lang="en-US" sz="1200" dirty="0">
                <a:latin typeface="Courier New" panose="02070309020205020404" pitchFamily="49" charset="0"/>
                <a:cs typeface="Courier New" panose="02070309020205020404" pitchFamily="49" charset="0"/>
              </a:rPr>
              <a:t>    viewTemp(value);</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grpSp>
        <p:nvGrpSpPr>
          <p:cNvPr id="12" name="Group 11">
            <a:extLst>
              <a:ext uri="{FF2B5EF4-FFF2-40B4-BE49-F238E27FC236}">
                <a16:creationId xmlns:a16="http://schemas.microsoft.com/office/drawing/2014/main" id="{D5FF8BAC-CB02-51AB-BE50-EF1D5A6AFEF7}"/>
              </a:ext>
            </a:extLst>
          </p:cNvPr>
          <p:cNvGrpSpPr/>
          <p:nvPr/>
        </p:nvGrpSpPr>
        <p:grpSpPr>
          <a:xfrm>
            <a:off x="5821416" y="1157569"/>
            <a:ext cx="3959357" cy="470937"/>
            <a:chOff x="5821416" y="1157569"/>
            <a:chExt cx="3959357" cy="470937"/>
          </a:xfrm>
        </p:grpSpPr>
        <p:cxnSp>
          <p:nvCxnSpPr>
            <p:cNvPr id="11" name="Elbow Connector 10">
              <a:extLst>
                <a:ext uri="{FF2B5EF4-FFF2-40B4-BE49-F238E27FC236}">
                  <a16:creationId xmlns:a16="http://schemas.microsoft.com/office/drawing/2014/main" id="{B515F5A8-6A10-2D47-F1DB-A5D592270A2D}"/>
                </a:ext>
              </a:extLst>
            </p:cNvPr>
            <p:cNvCxnSpPr>
              <a:stCxn id="7" idx="0"/>
              <a:endCxn id="5" idx="2"/>
            </p:cNvCxnSpPr>
            <p:nvPr/>
          </p:nvCxnSpPr>
          <p:spPr>
            <a:xfrm rot="5400000" flipH="1" flipV="1">
              <a:off x="6608342" y="370643"/>
              <a:ext cx="470937" cy="204479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Elbow Connector 12">
              <a:extLst>
                <a:ext uri="{FF2B5EF4-FFF2-40B4-BE49-F238E27FC236}">
                  <a16:creationId xmlns:a16="http://schemas.microsoft.com/office/drawing/2014/main" id="{0D7834A0-8646-9328-007C-0690490C57AD}"/>
                </a:ext>
              </a:extLst>
            </p:cNvPr>
            <p:cNvCxnSpPr>
              <a:stCxn id="4" idx="0"/>
              <a:endCxn id="5" idx="2"/>
            </p:cNvCxnSpPr>
            <p:nvPr/>
          </p:nvCxnSpPr>
          <p:spPr>
            <a:xfrm rot="16200000" flipV="1">
              <a:off x="8588021" y="435754"/>
              <a:ext cx="470937" cy="1914567"/>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29" name="TextBox 28">
            <a:extLst>
              <a:ext uri="{FF2B5EF4-FFF2-40B4-BE49-F238E27FC236}">
                <a16:creationId xmlns:a16="http://schemas.microsoft.com/office/drawing/2014/main" id="{4A4E03FE-3467-7FC5-523D-1E1814C4AD15}"/>
              </a:ext>
            </a:extLst>
          </p:cNvPr>
          <p:cNvSpPr txBox="1"/>
          <p:nvPr/>
        </p:nvSpPr>
        <p:spPr>
          <a:xfrm>
            <a:off x="4639296" y="4038594"/>
            <a:ext cx="3514104" cy="2031325"/>
          </a:xfrm>
          <a:prstGeom prst="rect">
            <a:avLst/>
          </a:prstGeom>
          <a:noFill/>
        </p:spPr>
        <p:txBody>
          <a:bodyPr wrap="none" rtlCol="0">
            <a:spAutoFit/>
          </a:bodyPr>
          <a:lstStyle/>
          <a:p>
            <a:r>
              <a:rPr lang="en-US" sz="1400" dirty="0">
                <a:latin typeface="Courier New" panose="02070309020205020404" pitchFamily="49" charset="0"/>
                <a:cs typeface="Courier New" panose="02070309020205020404" pitchFamily="49" charset="0"/>
              </a:rPr>
              <a:t>TempMonitor tempMonitor;</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Heater heater(....);</a:t>
            </a:r>
          </a:p>
          <a:p>
            <a:r>
              <a:rPr lang="en-US" sz="1400" dirty="0">
                <a:latin typeface="Courier New" panose="02070309020205020404" pitchFamily="49" charset="0"/>
                <a:cs typeface="Courier New" panose="02070309020205020404" pitchFamily="49" charset="0"/>
              </a:rPr>
              <a:t>WeatherStation wh(....);</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tempMonitor.subscribe(&amp;heater);</a:t>
            </a:r>
          </a:p>
          <a:p>
            <a:r>
              <a:rPr lang="en-US" sz="1400" dirty="0">
                <a:latin typeface="Courier New" panose="02070309020205020404" pitchFamily="49" charset="0"/>
                <a:cs typeface="Courier New" panose="02070309020205020404" pitchFamily="49" charset="0"/>
              </a:rPr>
              <a:t>tempMonitor.subscribe(&amp;wh);</a:t>
            </a: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tempMonitor.run();</a:t>
            </a:r>
          </a:p>
        </p:txBody>
      </p:sp>
      <p:grpSp>
        <p:nvGrpSpPr>
          <p:cNvPr id="10" name="Group 9">
            <a:extLst>
              <a:ext uri="{FF2B5EF4-FFF2-40B4-BE49-F238E27FC236}">
                <a16:creationId xmlns:a16="http://schemas.microsoft.com/office/drawing/2014/main" id="{CF66AEFF-A050-4356-3373-268187A94125}"/>
              </a:ext>
            </a:extLst>
          </p:cNvPr>
          <p:cNvGrpSpPr/>
          <p:nvPr/>
        </p:nvGrpSpPr>
        <p:grpSpPr>
          <a:xfrm>
            <a:off x="468085" y="982176"/>
            <a:ext cx="3252814" cy="5272409"/>
            <a:chOff x="468085" y="982176"/>
            <a:chExt cx="3252814" cy="5272409"/>
          </a:xfrm>
        </p:grpSpPr>
        <p:sp>
          <p:nvSpPr>
            <p:cNvPr id="8" name="TextBox 7">
              <a:extLst>
                <a:ext uri="{FF2B5EF4-FFF2-40B4-BE49-F238E27FC236}">
                  <a16:creationId xmlns:a16="http://schemas.microsoft.com/office/drawing/2014/main" id="{BAF9CD1F-3676-6484-B268-56FC272729D0}"/>
                </a:ext>
              </a:extLst>
            </p:cNvPr>
            <p:cNvSpPr txBox="1"/>
            <p:nvPr/>
          </p:nvSpPr>
          <p:spPr>
            <a:xfrm>
              <a:off x="468085" y="982176"/>
              <a:ext cx="3252814" cy="5262979"/>
            </a:xfrm>
            <a:prstGeom prst="rect">
              <a:avLst/>
            </a:prstGeom>
            <a:solidFill>
              <a:schemeClr val="accent6">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TempMonitor {</a:t>
              </a:r>
            </a:p>
            <a:p>
              <a:r>
                <a:rPr lang="en-US" sz="1200" dirty="0">
                  <a:latin typeface="Courier New" panose="02070309020205020404" pitchFamily="49" charset="0"/>
                  <a:cs typeface="Courier New" panose="02070309020205020404" pitchFamily="49" charset="0"/>
                </a:rPr>
                <a:t>private:</a:t>
              </a:r>
            </a:p>
            <a:p>
              <a:r>
                <a:rPr lang="en-US" sz="1200" dirty="0">
                  <a:latin typeface="Courier New" panose="02070309020205020404" pitchFamily="49" charset="0"/>
                  <a:cs typeface="Courier New" panose="02070309020205020404" pitchFamily="49" charset="0"/>
                </a:rPr>
                <a:t>  set&lt; Observer * &gt; _observers;</a:t>
              </a:r>
            </a:p>
            <a:p>
              <a:r>
                <a:rPr lang="en-US" sz="1200" dirty="0">
                  <a:latin typeface="Courier New" panose="02070309020205020404" pitchFamily="49" charset="0"/>
                  <a:cs typeface="Courier New" panose="02070309020205020404" pitchFamily="49" charset="0"/>
                </a:rPr>
                <a:t>  double _oldTemp;</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void subscribe(Observer *o) {</a:t>
              </a:r>
            </a:p>
            <a:p>
              <a:r>
                <a:rPr lang="en-US" sz="1200" dirty="0">
                  <a:latin typeface="Courier New" panose="02070309020205020404" pitchFamily="49" charset="0"/>
                  <a:cs typeface="Courier New" panose="02070309020205020404" pitchFamily="49" charset="0"/>
                </a:rPr>
                <a:t>    _observers.insert(o);</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unsubscribe(Observer *o) {</a:t>
              </a:r>
            </a:p>
            <a:p>
              <a:r>
                <a:rPr lang="en-US" sz="1200" dirty="0">
                  <a:latin typeface="Courier New" panose="02070309020205020404" pitchFamily="49" charset="0"/>
                  <a:cs typeface="Courier New" panose="02070309020205020404" pitchFamily="49" charset="0"/>
                </a:rPr>
                <a:t>    _observer.erase(o);</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run() {</a:t>
              </a:r>
            </a:p>
            <a:p>
              <a:r>
                <a:rPr lang="en-US" sz="1200" dirty="0">
                  <a:latin typeface="Courier New" panose="02070309020205020404" pitchFamily="49" charset="0"/>
                  <a:cs typeface="Courier New" panose="02070309020205020404" pitchFamily="49" charset="0"/>
                </a:rPr>
                <a:t>    while (!timeToQuit) {</a:t>
              </a:r>
            </a:p>
            <a:p>
              <a:r>
                <a:rPr lang="en-US" sz="1200" dirty="0">
                  <a:latin typeface="Courier New" panose="02070309020205020404" pitchFamily="49" charset="0"/>
                  <a:cs typeface="Courier New" panose="02070309020205020404" pitchFamily="49" charset="0"/>
                </a:rPr>
                <a:t>      double temp = fetch();</a:t>
              </a:r>
            </a:p>
            <a:p>
              <a:r>
                <a:rPr lang="en-US" sz="1200" dirty="0">
                  <a:latin typeface="Courier New" panose="02070309020205020404" pitchFamily="49" charset="0"/>
                  <a:cs typeface="Courier New" panose="02070309020205020404" pitchFamily="49" charset="0"/>
                </a:rPr>
                <a:t>      if (temp != _oldTemp) {</a:t>
              </a:r>
            </a:p>
            <a:p>
              <a:r>
                <a:rPr lang="en-US" sz="1200" dirty="0">
                  <a:latin typeface="Courier New" panose="02070309020205020404" pitchFamily="49" charset="0"/>
                  <a:cs typeface="Courier New" panose="02070309020205020404" pitchFamily="49" charset="0"/>
                </a:rPr>
                <a:t>        for (o : _observers) {</a:t>
              </a:r>
            </a:p>
            <a:p>
              <a:r>
                <a:rPr lang="en-US" sz="1200" dirty="0">
                  <a:latin typeface="Courier New" panose="02070309020205020404" pitchFamily="49" charset="0"/>
                  <a:cs typeface="Courier New" panose="02070309020205020404" pitchFamily="49" charset="0"/>
                </a:rPr>
                <a:t>          o-&gt;onChange(temp);</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_oldTemp = temp;</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a:t>
              </a:r>
            </a:p>
          </p:txBody>
        </p:sp>
        <p:sp>
          <p:nvSpPr>
            <p:cNvPr id="9" name="TextBox 8">
              <a:extLst>
                <a:ext uri="{FF2B5EF4-FFF2-40B4-BE49-F238E27FC236}">
                  <a16:creationId xmlns:a16="http://schemas.microsoft.com/office/drawing/2014/main" id="{4D1E7DDB-39A6-7A58-AE97-C7F75BB8861C}"/>
                </a:ext>
              </a:extLst>
            </p:cNvPr>
            <p:cNvSpPr txBox="1"/>
            <p:nvPr/>
          </p:nvSpPr>
          <p:spPr>
            <a:xfrm>
              <a:off x="2754692" y="5885253"/>
              <a:ext cx="928459" cy="369332"/>
            </a:xfrm>
            <a:prstGeom prst="rect">
              <a:avLst/>
            </a:prstGeom>
            <a:noFill/>
          </p:spPr>
          <p:txBody>
            <a:bodyPr wrap="none" rtlCol="0">
              <a:spAutoFit/>
            </a:bodyPr>
            <a:lstStyle/>
            <a:p>
              <a:r>
                <a:rPr lang="en-US"/>
                <a:t>subject</a:t>
              </a:r>
            </a:p>
          </p:txBody>
        </p:sp>
      </p:grpSp>
      <p:cxnSp>
        <p:nvCxnSpPr>
          <p:cNvPr id="21" name="Elbow Connector 20">
            <a:extLst>
              <a:ext uri="{FF2B5EF4-FFF2-40B4-BE49-F238E27FC236}">
                <a16:creationId xmlns:a16="http://schemas.microsoft.com/office/drawing/2014/main" id="{3BD1E510-494F-97E8-3C1C-6D7D7BD539C5}"/>
              </a:ext>
            </a:extLst>
          </p:cNvPr>
          <p:cNvCxnSpPr>
            <a:cxnSpLocks/>
            <a:stCxn id="5" idx="1"/>
          </p:cNvCxnSpPr>
          <p:nvPr/>
        </p:nvCxnSpPr>
        <p:spPr>
          <a:xfrm rot="10800000" flipV="1">
            <a:off x="3429156" y="742070"/>
            <a:ext cx="2392258" cy="742329"/>
          </a:xfrm>
          <a:prstGeom prst="bentConnector3">
            <a:avLst>
              <a:gd name="adj1" fmla="val 50000"/>
            </a:avLst>
          </a:prstGeom>
          <a:ln w="381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4BF9FA88-1DF3-E8FC-2CAD-7155B8F8BAEF}"/>
              </a:ext>
            </a:extLst>
          </p:cNvPr>
          <p:cNvSpPr txBox="1"/>
          <p:nvPr/>
        </p:nvSpPr>
        <p:spPr>
          <a:xfrm>
            <a:off x="8823489" y="4232692"/>
            <a:ext cx="2561924" cy="1785104"/>
          </a:xfrm>
          <a:prstGeom prst="rect">
            <a:avLst/>
          </a:prstGeom>
          <a:noFill/>
        </p:spPr>
        <p:txBody>
          <a:bodyPr wrap="square" rtlCol="0">
            <a:spAutoFit/>
          </a:bodyPr>
          <a:lstStyle/>
          <a:p>
            <a:pPr algn="ctr"/>
            <a:r>
              <a:rPr lang="en-US" b="1">
                <a:solidFill>
                  <a:srgbClr val="FF0000"/>
                </a:solidFill>
              </a:rPr>
              <a:t>BEWARE OF INDIRECT</a:t>
            </a:r>
          </a:p>
          <a:p>
            <a:pPr algn="ctr"/>
            <a:r>
              <a:rPr lang="en-US" b="1">
                <a:solidFill>
                  <a:srgbClr val="FF0000"/>
                </a:solidFill>
              </a:rPr>
              <a:t>COUPLING!</a:t>
            </a:r>
          </a:p>
          <a:p>
            <a:pPr algn="ctr"/>
            <a:endParaRPr lang="en-US" b="1">
              <a:solidFill>
                <a:srgbClr val="FF0000"/>
              </a:solidFill>
            </a:endParaRPr>
          </a:p>
          <a:p>
            <a:r>
              <a:rPr lang="en-US" sz="1400"/>
              <a:t>Too many observers can cause</a:t>
            </a:r>
            <a:br>
              <a:rPr lang="en-US" sz="1400"/>
            </a:br>
            <a:r>
              <a:rPr lang="en-US" sz="1400"/>
              <a:t>indesired effects!</a:t>
            </a:r>
            <a:br>
              <a:rPr lang="en-US" sz="1400"/>
            </a:br>
            <a:br>
              <a:rPr lang="en-US" sz="1400"/>
            </a:br>
            <a:r>
              <a:rPr lang="en-US" sz="1400"/>
              <a:t>(a.k.a. </a:t>
            </a:r>
            <a:r>
              <a:rPr lang="en-US" sz="1400" i="1"/>
              <a:t>notification storms</a:t>
            </a:r>
            <a:r>
              <a:rPr lang="en-US" sz="1400"/>
              <a:t>)</a:t>
            </a:r>
          </a:p>
        </p:txBody>
      </p:sp>
    </p:spTree>
    <p:extLst>
      <p:ext uri="{BB962C8B-B14F-4D97-AF65-F5344CB8AC3E}">
        <p14:creationId xmlns:p14="http://schemas.microsoft.com/office/powerpoint/2010/main" val="346244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nimBg="1"/>
      <p:bldP spid="4" grpId="0" animBg="1"/>
      <p:bldP spid="29" grpId="0"/>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753B7-F0F1-582F-6781-4CF4EDB7762F}"/>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C298A85D-3940-8BFF-1251-2075ACA6455B}"/>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B658C721-388C-E5F2-033B-BA9BED6203C2}"/>
              </a:ext>
            </a:extLst>
          </p:cNvPr>
          <p:cNvSpPr>
            <a:spLocks noGrp="1"/>
          </p:cNvSpPr>
          <p:nvPr>
            <p:ph type="sldNum" sz="quarter" idx="12"/>
          </p:nvPr>
        </p:nvSpPr>
        <p:spPr/>
        <p:txBody>
          <a:bodyPr/>
          <a:lstStyle/>
          <a:p>
            <a:fld id="{23D81C8F-CB39-4E4D-98E4-8C3FEDF75126}" type="slidenum">
              <a:rPr lang="en-US" smtClean="0"/>
              <a:t>7</a:t>
            </a:fld>
            <a:endParaRPr lang="en-US"/>
          </a:p>
        </p:txBody>
      </p:sp>
      <p:sp>
        <p:nvSpPr>
          <p:cNvPr id="7" name="TextBox 6">
            <a:extLst>
              <a:ext uri="{FF2B5EF4-FFF2-40B4-BE49-F238E27FC236}">
                <a16:creationId xmlns:a16="http://schemas.microsoft.com/office/drawing/2014/main" id="{1C020434-5803-86DC-A5BD-ADAD52A3036A}"/>
              </a:ext>
            </a:extLst>
          </p:cNvPr>
          <p:cNvSpPr txBox="1"/>
          <p:nvPr/>
        </p:nvSpPr>
        <p:spPr>
          <a:xfrm>
            <a:off x="535709" y="194055"/>
            <a:ext cx="1072730" cy="369332"/>
          </a:xfrm>
          <a:prstGeom prst="rect">
            <a:avLst/>
          </a:prstGeom>
          <a:noFill/>
        </p:spPr>
        <p:txBody>
          <a:bodyPr wrap="none" rtlCol="0">
            <a:spAutoFit/>
          </a:bodyPr>
          <a:lstStyle/>
          <a:p>
            <a:r>
              <a:rPr lang="en-US" dirty="0"/>
              <a:t>Mediator</a:t>
            </a:r>
          </a:p>
        </p:txBody>
      </p:sp>
      <p:sp>
        <p:nvSpPr>
          <p:cNvPr id="2" name="TextBox 1">
            <a:extLst>
              <a:ext uri="{FF2B5EF4-FFF2-40B4-BE49-F238E27FC236}">
                <a16:creationId xmlns:a16="http://schemas.microsoft.com/office/drawing/2014/main" id="{A8058D1B-5E72-03F1-1307-5E49FE5048F4}"/>
              </a:ext>
            </a:extLst>
          </p:cNvPr>
          <p:cNvSpPr txBox="1"/>
          <p:nvPr/>
        </p:nvSpPr>
        <p:spPr>
          <a:xfrm>
            <a:off x="252006" y="840425"/>
            <a:ext cx="1517980" cy="338554"/>
          </a:xfrm>
          <a:prstGeom prst="rect">
            <a:avLst/>
          </a:prstGeom>
          <a:noFill/>
        </p:spPr>
        <p:txBody>
          <a:bodyPr wrap="none" rtlCol="0">
            <a:spAutoFit/>
          </a:bodyPr>
          <a:lstStyle/>
          <a:p>
            <a:r>
              <a:rPr lang="en-US" sz="1600" dirty="0"/>
              <a:t>When we use it</a:t>
            </a:r>
          </a:p>
        </p:txBody>
      </p:sp>
      <p:sp>
        <p:nvSpPr>
          <p:cNvPr id="5" name="TextBox 4">
            <a:extLst>
              <a:ext uri="{FF2B5EF4-FFF2-40B4-BE49-F238E27FC236}">
                <a16:creationId xmlns:a16="http://schemas.microsoft.com/office/drawing/2014/main" id="{B288D81A-254A-E8AA-97A4-5FFEB8073166}"/>
              </a:ext>
            </a:extLst>
          </p:cNvPr>
          <p:cNvSpPr txBox="1"/>
          <p:nvPr/>
        </p:nvSpPr>
        <p:spPr>
          <a:xfrm>
            <a:off x="535707" y="1209757"/>
            <a:ext cx="10818091"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A set of objects communicate in well-defined but complex ways, so the interdependencies are unstructured and difficult to understand.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Reusing an object is difficult because it refers to many other objects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 behavior that’s distributed between several classes should be customizable without a lot of subclassing.</a:t>
            </a:r>
          </a:p>
        </p:txBody>
      </p:sp>
      <p:sp>
        <p:nvSpPr>
          <p:cNvPr id="4" name="TextBox 3">
            <a:extLst>
              <a:ext uri="{FF2B5EF4-FFF2-40B4-BE49-F238E27FC236}">
                <a16:creationId xmlns:a16="http://schemas.microsoft.com/office/drawing/2014/main" id="{BD462A47-FF74-8205-6314-DE545FA89022}"/>
              </a:ext>
            </a:extLst>
          </p:cNvPr>
          <p:cNvSpPr txBox="1"/>
          <p:nvPr/>
        </p:nvSpPr>
        <p:spPr>
          <a:xfrm>
            <a:off x="252006" y="2847475"/>
            <a:ext cx="1527982" cy="338554"/>
          </a:xfrm>
          <a:prstGeom prst="rect">
            <a:avLst/>
          </a:prstGeom>
          <a:noFill/>
        </p:spPr>
        <p:txBody>
          <a:bodyPr wrap="none" rtlCol="0">
            <a:spAutoFit/>
          </a:bodyPr>
          <a:lstStyle/>
          <a:p>
            <a:r>
              <a:rPr lang="en-US" sz="1600" dirty="0"/>
              <a:t>Consequences</a:t>
            </a:r>
          </a:p>
        </p:txBody>
      </p:sp>
      <p:sp>
        <p:nvSpPr>
          <p:cNvPr id="8" name="TextBox 7">
            <a:extLst>
              <a:ext uri="{FF2B5EF4-FFF2-40B4-BE49-F238E27FC236}">
                <a16:creationId xmlns:a16="http://schemas.microsoft.com/office/drawing/2014/main" id="{CD1AD030-0190-4332-A043-4D7A12F7F8DE}"/>
              </a:ext>
            </a:extLst>
          </p:cNvPr>
          <p:cNvSpPr txBox="1"/>
          <p:nvPr/>
        </p:nvSpPr>
        <p:spPr>
          <a:xfrm>
            <a:off x="547569" y="3216808"/>
            <a:ext cx="10818091"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Reduces subclassing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Decouples classes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Simplifies object protocols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Abstracts how objects cooperate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Centralizes control</a:t>
            </a:r>
          </a:p>
        </p:txBody>
      </p:sp>
    </p:spTree>
    <p:extLst>
      <p:ext uri="{BB962C8B-B14F-4D97-AF65-F5344CB8AC3E}">
        <p14:creationId xmlns:p14="http://schemas.microsoft.com/office/powerpoint/2010/main" val="201983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4" grpId="0" build="p"/>
      <p:bldP spid="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1C67EB-BA2A-C4BC-6634-511D08E96092}"/>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1517FF6E-D397-B655-DCE5-1D3D3C876BBE}"/>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4DE8DF28-3FE4-4248-7732-3B5B61546AC4}"/>
              </a:ext>
            </a:extLst>
          </p:cNvPr>
          <p:cNvSpPr>
            <a:spLocks noGrp="1"/>
          </p:cNvSpPr>
          <p:nvPr>
            <p:ph type="sldNum" sz="quarter" idx="12"/>
          </p:nvPr>
        </p:nvSpPr>
        <p:spPr/>
        <p:txBody>
          <a:bodyPr/>
          <a:lstStyle/>
          <a:p>
            <a:fld id="{23D81C8F-CB39-4E4D-98E4-8C3FEDF75126}" type="slidenum">
              <a:rPr lang="en-US" smtClean="0"/>
              <a:t>8</a:t>
            </a:fld>
            <a:endParaRPr lang="en-US"/>
          </a:p>
        </p:txBody>
      </p:sp>
      <p:sp>
        <p:nvSpPr>
          <p:cNvPr id="2" name="TextBox 1">
            <a:extLst>
              <a:ext uri="{FF2B5EF4-FFF2-40B4-BE49-F238E27FC236}">
                <a16:creationId xmlns:a16="http://schemas.microsoft.com/office/drawing/2014/main" id="{ADB57D58-61B2-92C8-A449-A30F7A9349C2}"/>
              </a:ext>
            </a:extLst>
          </p:cNvPr>
          <p:cNvSpPr txBox="1"/>
          <p:nvPr/>
        </p:nvSpPr>
        <p:spPr>
          <a:xfrm>
            <a:off x="468085" y="326572"/>
            <a:ext cx="2364045" cy="338554"/>
          </a:xfrm>
          <a:prstGeom prst="rect">
            <a:avLst/>
          </a:prstGeom>
          <a:noFill/>
        </p:spPr>
        <p:txBody>
          <a:bodyPr wrap="none" rtlCol="0">
            <a:spAutoFit/>
          </a:bodyPr>
          <a:lstStyle/>
          <a:p>
            <a:r>
              <a:rPr lang="en-US" sz="1600"/>
              <a:t>Mediator – Chat program</a:t>
            </a:r>
          </a:p>
        </p:txBody>
      </p:sp>
      <p:sp>
        <p:nvSpPr>
          <p:cNvPr id="5" name="TextBox 4">
            <a:extLst>
              <a:ext uri="{FF2B5EF4-FFF2-40B4-BE49-F238E27FC236}">
                <a16:creationId xmlns:a16="http://schemas.microsoft.com/office/drawing/2014/main" id="{61511013-E18F-0B7D-A175-CB019BDC0BB8}"/>
              </a:ext>
            </a:extLst>
          </p:cNvPr>
          <p:cNvSpPr txBox="1"/>
          <p:nvPr/>
        </p:nvSpPr>
        <p:spPr>
          <a:xfrm>
            <a:off x="514571" y="835876"/>
            <a:ext cx="4089581" cy="1015663"/>
          </a:xfrm>
          <a:prstGeom prst="rect">
            <a:avLst/>
          </a:prstGeom>
          <a:solidFill>
            <a:schemeClr val="accent2">
              <a:lumMod val="20000"/>
              <a:lumOff val="8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a:t>
            </a:r>
            <a:r>
              <a:rPr lang="en-US" sz="1200" dirty="0" err="1">
                <a:latin typeface="Courier New" panose="02070309020205020404" pitchFamily="49" charset="0"/>
                <a:cs typeface="Courier New" panose="02070309020205020404" pitchFamily="49" charset="0"/>
              </a:rPr>
              <a:t>ChatMediator</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virtual void sendMsg(string, User*) = 0;</a:t>
            </a:r>
          </a:p>
          <a:p>
            <a:r>
              <a:rPr lang="en-US" sz="1200" dirty="0">
                <a:latin typeface="Courier New" panose="02070309020205020404" pitchFamily="49" charset="0"/>
                <a:cs typeface="Courier New" panose="02070309020205020404" pitchFamily="49" charset="0"/>
              </a:rPr>
              <a:t>  virtual void addUser(User *) = 0;</a:t>
            </a:r>
          </a:p>
          <a:p>
            <a:r>
              <a:rPr lang="en-US" sz="1200" dirty="0">
                <a:latin typeface="Courier New" panose="02070309020205020404" pitchFamily="49" charset="0"/>
                <a:cs typeface="Courier New" panose="02070309020205020404" pitchFamily="49" charset="0"/>
              </a:rPr>
              <a:t>};</a:t>
            </a:r>
          </a:p>
        </p:txBody>
      </p:sp>
      <p:sp>
        <p:nvSpPr>
          <p:cNvPr id="12" name="TextBox 11">
            <a:extLst>
              <a:ext uri="{FF2B5EF4-FFF2-40B4-BE49-F238E27FC236}">
                <a16:creationId xmlns:a16="http://schemas.microsoft.com/office/drawing/2014/main" id="{F0DF60E9-F9A1-264B-4BFC-11648F2E47B7}"/>
              </a:ext>
            </a:extLst>
          </p:cNvPr>
          <p:cNvSpPr txBox="1"/>
          <p:nvPr/>
        </p:nvSpPr>
        <p:spPr>
          <a:xfrm>
            <a:off x="700520" y="2755364"/>
            <a:ext cx="3717684" cy="3600986"/>
          </a:xfrm>
          <a:prstGeom prst="rect">
            <a:avLst/>
          </a:prstGeom>
          <a:solidFill>
            <a:schemeClr val="tx2">
              <a:lumMod val="10000"/>
              <a:lumOff val="90000"/>
            </a:schemeClr>
          </a:solidFill>
        </p:spPr>
        <p:txBody>
          <a:bodyPr wrap="none" rtlCol="0">
            <a:spAutoFit/>
          </a:bodyPr>
          <a:lstStyle/>
          <a:p>
            <a:r>
              <a:rPr lang="en-US" sz="1200" dirty="0">
                <a:latin typeface="Courier New" panose="02070309020205020404" pitchFamily="49" charset="0"/>
                <a:cs typeface="Courier New" panose="02070309020205020404" pitchFamily="49" charset="0"/>
              </a:rPr>
              <a:t>class </a:t>
            </a:r>
            <a:r>
              <a:rPr lang="en-US" sz="1200" dirty="0" err="1">
                <a:latin typeface="Courier New" panose="02070309020205020404" pitchFamily="49" charset="0"/>
                <a:cs typeface="Courier New" panose="02070309020205020404" pitchFamily="49" charset="0"/>
              </a:rPr>
              <a:t>ChatRoom :</a:t>
            </a:r>
          </a:p>
          <a:p>
            <a:r>
              <a:rPr lang="en-US" sz="1200" dirty="0" err="1">
                <a:latin typeface="Courier New" panose="02070309020205020404" pitchFamily="49" charset="0"/>
                <a:cs typeface="Courier New" panose="02070309020205020404" pitchFamily="49" charset="0"/>
              </a:rPr>
              <a:t>  public ChatMediator</a:t>
            </a:r>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void sendMsg(</a:t>
            </a:r>
          </a:p>
          <a:p>
            <a:r>
              <a:rPr lang="en-US" sz="1200" dirty="0">
                <a:latin typeface="Courier New" panose="02070309020205020404" pitchFamily="49" charset="0"/>
                <a:cs typeface="Courier New" panose="02070309020205020404" pitchFamily="49" charset="0"/>
              </a:rPr>
              <a:t>    string msg, User* sender) {</a:t>
            </a:r>
          </a:p>
          <a:p>
            <a:r>
              <a:rPr lang="en-US" sz="1200" dirty="0">
                <a:latin typeface="Courier New" panose="02070309020205020404" pitchFamily="49" charset="0"/>
                <a:cs typeface="Courier New" panose="02070309020205020404" pitchFamily="49" charset="0"/>
              </a:rPr>
              <a:t>    for (user : _users) {</a:t>
            </a:r>
          </a:p>
          <a:p>
            <a:r>
              <a:rPr lang="en-US" sz="1200" dirty="0">
                <a:latin typeface="Courier New" panose="02070309020205020404" pitchFamily="49" charset="0"/>
                <a:cs typeface="Courier New" panose="02070309020205020404" pitchFamily="49" charset="0"/>
              </a:rPr>
              <a:t>      if (user != sender) {</a:t>
            </a:r>
          </a:p>
          <a:p>
            <a:r>
              <a:rPr lang="en-US" sz="1200" dirty="0">
                <a:latin typeface="Courier New" panose="02070309020205020404" pitchFamily="49" charset="0"/>
                <a:cs typeface="Courier New" panose="02070309020205020404" pitchFamily="49" charset="0"/>
              </a:rPr>
              <a:t>        user-&gt;receiveMsg(msg, sender);</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addUser(User* user) {</a:t>
            </a:r>
          </a:p>
          <a:p>
            <a:r>
              <a:rPr lang="en-US" sz="1200" dirty="0">
                <a:latin typeface="Courier New" panose="02070309020205020404" pitchFamily="49" charset="0"/>
                <a:cs typeface="Courier New" panose="02070309020205020404" pitchFamily="49" charset="0"/>
              </a:rPr>
              <a:t>    _users.push_back(user);</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private:</a:t>
            </a:r>
          </a:p>
          <a:p>
            <a:r>
              <a:rPr lang="en-US" sz="1200" dirty="0">
                <a:latin typeface="Courier New" panose="02070309020205020404" pitchFamily="49" charset="0"/>
                <a:cs typeface="Courier New" panose="02070309020205020404" pitchFamily="49" charset="0"/>
              </a:rPr>
              <a:t>  vector&lt; User * &gt; _users;</a:t>
            </a:r>
          </a:p>
          <a:p>
            <a:r>
              <a:rPr lang="en-US" sz="1200" dirty="0">
                <a:latin typeface="Courier New" panose="02070309020205020404" pitchFamily="49" charset="0"/>
                <a:cs typeface="Courier New" panose="02070309020205020404" pitchFamily="49" charset="0"/>
              </a:rPr>
              <a:t>};</a:t>
            </a:r>
          </a:p>
        </p:txBody>
      </p:sp>
      <p:cxnSp>
        <p:nvCxnSpPr>
          <p:cNvPr id="15" name="Straight Arrow Connector 14">
            <a:extLst>
              <a:ext uri="{FF2B5EF4-FFF2-40B4-BE49-F238E27FC236}">
                <a16:creationId xmlns:a16="http://schemas.microsoft.com/office/drawing/2014/main" id="{53DC16CF-4BD6-DC43-2478-0956A48318C7}"/>
              </a:ext>
            </a:extLst>
          </p:cNvPr>
          <p:cNvCxnSpPr>
            <a:cxnSpLocks/>
            <a:stCxn id="12" idx="0"/>
            <a:endCxn id="5" idx="2"/>
          </p:cNvCxnSpPr>
          <p:nvPr/>
        </p:nvCxnSpPr>
        <p:spPr>
          <a:xfrm flipV="1">
            <a:off x="2559362" y="1851539"/>
            <a:ext cx="0" cy="9038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404679F5-550B-FB31-383C-28848AB0B1ED}"/>
              </a:ext>
            </a:extLst>
          </p:cNvPr>
          <p:cNvSpPr txBox="1"/>
          <p:nvPr/>
        </p:nvSpPr>
        <p:spPr>
          <a:xfrm>
            <a:off x="5518941" y="165985"/>
            <a:ext cx="4368504" cy="4339650"/>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class User {</a:t>
            </a:r>
          </a:p>
          <a:p>
            <a:r>
              <a:rPr lang="en-US" sz="1200" dirty="0">
                <a:latin typeface="Courier New" panose="02070309020205020404" pitchFamily="49" charset="0"/>
                <a:cs typeface="Courier New" panose="02070309020205020404" pitchFamily="49" charset="0"/>
              </a:rPr>
              <a:t>private:</a:t>
            </a:r>
          </a:p>
          <a:p>
            <a:r>
              <a:rPr lang="en-US" sz="1200" dirty="0">
                <a:latin typeface="Courier New" panose="02070309020205020404" pitchFamily="49" charset="0"/>
                <a:cs typeface="Courier New" panose="02070309020205020404" pitchFamily="49" charset="0"/>
              </a:rPr>
              <a:t>  string _name;</a:t>
            </a:r>
          </a:p>
          <a:p>
            <a:r>
              <a:rPr lang="en-US" sz="1200" dirty="0">
                <a:latin typeface="Courier New" panose="02070309020205020404" pitchFamily="49" charset="0"/>
                <a:cs typeface="Courier New" panose="02070309020205020404" pitchFamily="49" charset="0"/>
              </a:rPr>
              <a:t>  ChatMediator* _mediator;</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public:</a:t>
            </a:r>
          </a:p>
          <a:p>
            <a:r>
              <a:rPr lang="en-US" sz="1200" dirty="0">
                <a:latin typeface="Courier New" panose="02070309020205020404" pitchFamily="49" charset="0"/>
                <a:cs typeface="Courier New" panose="02070309020205020404" pitchFamily="49" charset="0"/>
              </a:rPr>
              <a:t>  User(string name, ChatMediator *m) {</a:t>
            </a:r>
          </a:p>
          <a:p>
            <a:r>
              <a:rPr lang="en-US" sz="1200" dirty="0">
                <a:latin typeface="Courier New" panose="02070309020205020404" pitchFamily="49" charset="0"/>
                <a:cs typeface="Courier New" panose="02070309020205020404" pitchFamily="49" charset="0"/>
              </a:rPr>
              <a:t>    _name = name;</a:t>
            </a:r>
          </a:p>
          <a:p>
            <a:r>
              <a:rPr lang="en-US" sz="1200" dirty="0">
                <a:latin typeface="Courier New" panose="02070309020205020404" pitchFamily="49" charset="0"/>
                <a:cs typeface="Courier New" panose="02070309020205020404" pitchFamily="49" charset="0"/>
              </a:rPr>
              <a:t>    _mediator = m;</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sendMsg(string msg) {</a:t>
            </a:r>
          </a:p>
          <a:p>
            <a:r>
              <a:rPr lang="en-US" sz="1200" dirty="0">
                <a:latin typeface="Courier New" panose="02070309020205020404" pitchFamily="49" charset="0"/>
                <a:cs typeface="Courier New" panose="02070309020205020404" pitchFamily="49" charset="0"/>
              </a:rPr>
              <a:t>    _mediator-&gt;sendMsg(msg, this);</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void receiveMsg(string msg, User* sender) {</a:t>
            </a:r>
          </a:p>
          <a:p>
            <a:r>
              <a:rPr lang="en-US" sz="1200" dirty="0">
                <a:latin typeface="Courier New" panose="02070309020205020404" pitchFamily="49" charset="0"/>
                <a:cs typeface="Courier New" panose="02070309020205020404" pitchFamily="49" charset="0"/>
              </a:rPr>
              <a:t>    cout &lt;&lt; “Received “ &lt;&lt; msg</a:t>
            </a:r>
          </a:p>
          <a:p>
            <a:r>
              <a:rPr lang="en-US" sz="1200" dirty="0">
                <a:latin typeface="Courier New" panose="02070309020205020404" pitchFamily="49" charset="0"/>
                <a:cs typeface="Courier New" panose="02070309020205020404" pitchFamily="49" charset="0"/>
              </a:rPr>
              <a:t>         &lt;&lt; “ from “ &lt;&lt; sender-&gt;name()</a:t>
            </a:r>
          </a:p>
          <a:p>
            <a:r>
              <a:rPr lang="en-US" sz="1200" dirty="0">
                <a:latin typeface="Courier New" panose="02070309020205020404" pitchFamily="49" charset="0"/>
                <a:cs typeface="Courier New" panose="02070309020205020404" pitchFamily="49" charset="0"/>
              </a:rPr>
              <a:t>         &lt;&lt; endl;</a:t>
            </a:r>
          </a:p>
          <a:p>
            <a:r>
              <a:rPr lang="en-US" sz="1200" dirty="0">
                <a:latin typeface="Courier New" panose="02070309020205020404" pitchFamily="49" charset="0"/>
                <a:cs typeface="Courier New" panose="02070309020205020404" pitchFamily="49" charset="0"/>
              </a:rPr>
              <a:t>  }</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  string name() { return _name; }</a:t>
            </a:r>
          </a:p>
          <a:p>
            <a:r>
              <a:rPr lang="en-US" sz="1200" dirty="0">
                <a:latin typeface="Courier New" panose="02070309020205020404" pitchFamily="49" charset="0"/>
                <a:cs typeface="Courier New" panose="02070309020205020404" pitchFamily="49" charset="0"/>
              </a:rPr>
              <a:t>}</a:t>
            </a:r>
          </a:p>
        </p:txBody>
      </p:sp>
      <p:sp>
        <p:nvSpPr>
          <p:cNvPr id="24" name="TextBox 23">
            <a:extLst>
              <a:ext uri="{FF2B5EF4-FFF2-40B4-BE49-F238E27FC236}">
                <a16:creationId xmlns:a16="http://schemas.microsoft.com/office/drawing/2014/main" id="{3CFFACCB-50E2-14F8-313D-B93D7600D377}"/>
              </a:ext>
            </a:extLst>
          </p:cNvPr>
          <p:cNvSpPr txBox="1"/>
          <p:nvPr/>
        </p:nvSpPr>
        <p:spPr>
          <a:xfrm>
            <a:off x="4750782" y="5171841"/>
            <a:ext cx="4461478" cy="1200329"/>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ChatRoom* chatRoom = new ChatRoom();</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User* alice = new User(“Alice”, chatRoom);</a:t>
            </a:r>
          </a:p>
          <a:p>
            <a:r>
              <a:rPr lang="en-US" sz="1200" dirty="0">
                <a:latin typeface="Courier New" panose="02070309020205020404" pitchFamily="49" charset="0"/>
                <a:cs typeface="Courier New" panose="02070309020205020404" pitchFamily="49" charset="0"/>
              </a:rPr>
              <a:t>User* bob = new User(“Bob”, chatRoom);</a:t>
            </a:r>
          </a:p>
          <a:p>
            <a:r>
              <a:rPr lang="en-US" sz="1200" dirty="0">
                <a:latin typeface="Courier New" panose="02070309020205020404" pitchFamily="49" charset="0"/>
                <a:cs typeface="Courier New" panose="02070309020205020404" pitchFamily="49" charset="0"/>
              </a:rPr>
              <a:t>User* charlie = new User(“Charlie”, chatRoom);</a:t>
            </a:r>
          </a:p>
          <a:p>
            <a:endParaRPr lang="en-US" sz="1200" dirty="0">
              <a:latin typeface="Courier New" panose="02070309020205020404" pitchFamily="49" charset="0"/>
              <a:cs typeface="Courier New" panose="02070309020205020404" pitchFamily="49" charset="0"/>
            </a:endParaRPr>
          </a:p>
        </p:txBody>
      </p:sp>
      <p:sp>
        <p:nvSpPr>
          <p:cNvPr id="25" name="TextBox 24">
            <a:extLst>
              <a:ext uri="{FF2B5EF4-FFF2-40B4-BE49-F238E27FC236}">
                <a16:creationId xmlns:a16="http://schemas.microsoft.com/office/drawing/2014/main" id="{D72EC21D-6067-5380-7552-C8F530BB82D7}"/>
              </a:ext>
            </a:extLst>
          </p:cNvPr>
          <p:cNvSpPr txBox="1"/>
          <p:nvPr/>
        </p:nvSpPr>
        <p:spPr>
          <a:xfrm>
            <a:off x="9212260" y="5242042"/>
            <a:ext cx="2694969" cy="1015663"/>
          </a:xfrm>
          <a:prstGeom prst="rect">
            <a:avLst/>
          </a:prstGeom>
          <a:noFill/>
        </p:spPr>
        <p:txBody>
          <a:bodyPr wrap="none" rtlCol="0">
            <a:spAutoFit/>
          </a:bodyPr>
          <a:lstStyle/>
          <a:p>
            <a:r>
              <a:rPr lang="en-US" sz="1200" dirty="0">
                <a:latin typeface="Courier New" panose="02070309020205020404" pitchFamily="49" charset="0"/>
                <a:cs typeface="Courier New" panose="02070309020205020404" pitchFamily="49" charset="0"/>
              </a:rPr>
              <a:t>chatRoom-&gt;addUser(alice);</a:t>
            </a:r>
          </a:p>
          <a:p>
            <a:r>
              <a:rPr lang="en-US" sz="1200" dirty="0">
                <a:latin typeface="Courier New" panose="02070309020205020404" pitchFamily="49" charset="0"/>
                <a:cs typeface="Courier New" panose="02070309020205020404" pitchFamily="49" charset="0"/>
              </a:rPr>
              <a:t>chatRoom-&gt;addUser(bob);</a:t>
            </a:r>
          </a:p>
          <a:p>
            <a:r>
              <a:rPr lang="en-US" sz="1200" dirty="0">
                <a:latin typeface="Courier New" panose="02070309020205020404" pitchFamily="49" charset="0"/>
                <a:cs typeface="Courier New" panose="02070309020205020404" pitchFamily="49" charset="0"/>
              </a:rPr>
              <a:t>chatRoom-&gt;addUser(charlie);</a:t>
            </a:r>
          </a:p>
          <a:p>
            <a:endParaRPr lang="en-US" sz="1200" dirty="0">
              <a:latin typeface="Courier New" panose="02070309020205020404" pitchFamily="49" charset="0"/>
              <a:cs typeface="Courier New" panose="02070309020205020404" pitchFamily="49" charset="0"/>
            </a:endParaRPr>
          </a:p>
          <a:p>
            <a:r>
              <a:rPr lang="en-US" sz="1200" dirty="0">
                <a:latin typeface="Courier New" panose="02070309020205020404" pitchFamily="49" charset="0"/>
                <a:cs typeface="Courier New" panose="02070309020205020404" pitchFamily="49" charset="0"/>
              </a:rPr>
              <a:t>alice-&gt;sendMsg(“Hi!”);</a:t>
            </a:r>
          </a:p>
        </p:txBody>
      </p:sp>
      <p:cxnSp>
        <p:nvCxnSpPr>
          <p:cNvPr id="18" name="Elbow Connector 17">
            <a:extLst>
              <a:ext uri="{FF2B5EF4-FFF2-40B4-BE49-F238E27FC236}">
                <a16:creationId xmlns:a16="http://schemas.microsoft.com/office/drawing/2014/main" id="{02F5E3AD-D2C8-8288-9F1C-E3DDE25D4F1E}"/>
              </a:ext>
            </a:extLst>
          </p:cNvPr>
          <p:cNvCxnSpPr>
            <a:cxnSpLocks/>
          </p:cNvCxnSpPr>
          <p:nvPr/>
        </p:nvCxnSpPr>
        <p:spPr>
          <a:xfrm rot="10800000" flipV="1">
            <a:off x="3007152" y="824769"/>
            <a:ext cx="2714919" cy="2238940"/>
          </a:xfrm>
          <a:prstGeom prst="bentConnector3">
            <a:avLst>
              <a:gd name="adj1" fmla="val 21528"/>
            </a:avLst>
          </a:prstGeom>
          <a:ln w="25400">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8098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2" grpId="0" animBg="1"/>
      <p:bldP spid="19" grpId="0"/>
      <p:bldP spid="24"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D592D3-F30D-4DF3-492E-0C33E2517810}"/>
            </a:ext>
          </a:extLst>
        </p:cNvPr>
        <p:cNvGrpSpPr/>
        <p:nvPr/>
      </p:nvGrpSpPr>
      <p:grpSpPr>
        <a:xfrm>
          <a:off x="0" y="0"/>
          <a:ext cx="0" cy="0"/>
          <a:chOff x="0" y="0"/>
          <a:chExt cx="0" cy="0"/>
        </a:xfrm>
      </p:grpSpPr>
      <p:sp>
        <p:nvSpPr>
          <p:cNvPr id="3" name="Footer Placeholder 2">
            <a:extLst>
              <a:ext uri="{FF2B5EF4-FFF2-40B4-BE49-F238E27FC236}">
                <a16:creationId xmlns:a16="http://schemas.microsoft.com/office/drawing/2014/main" id="{1406D104-9EDC-D46B-637B-706E48A810B7}"/>
              </a:ext>
            </a:extLst>
          </p:cNvPr>
          <p:cNvSpPr>
            <a:spLocks noGrp="1"/>
          </p:cNvSpPr>
          <p:nvPr>
            <p:ph type="ftr" sz="quarter" idx="11"/>
          </p:nvPr>
        </p:nvSpPr>
        <p:spPr/>
        <p:txBody>
          <a:bodyPr/>
          <a:lstStyle/>
          <a:p>
            <a:r>
              <a:rPr lang="en-US"/>
              <a:t>ASE - Design Patterns - Behavioral</a:t>
            </a:r>
          </a:p>
        </p:txBody>
      </p:sp>
      <p:sp>
        <p:nvSpPr>
          <p:cNvPr id="6" name="Slide Number Placeholder 5">
            <a:extLst>
              <a:ext uri="{FF2B5EF4-FFF2-40B4-BE49-F238E27FC236}">
                <a16:creationId xmlns:a16="http://schemas.microsoft.com/office/drawing/2014/main" id="{C9C381AA-ACD9-DFF0-0194-EDFA4AA0FD82}"/>
              </a:ext>
            </a:extLst>
          </p:cNvPr>
          <p:cNvSpPr>
            <a:spLocks noGrp="1"/>
          </p:cNvSpPr>
          <p:nvPr>
            <p:ph type="sldNum" sz="quarter" idx="12"/>
          </p:nvPr>
        </p:nvSpPr>
        <p:spPr/>
        <p:txBody>
          <a:bodyPr/>
          <a:lstStyle/>
          <a:p>
            <a:fld id="{23D81C8F-CB39-4E4D-98E4-8C3FEDF75126}" type="slidenum">
              <a:rPr lang="en-US" smtClean="0"/>
              <a:t>9</a:t>
            </a:fld>
            <a:endParaRPr lang="en-US"/>
          </a:p>
        </p:txBody>
      </p:sp>
      <p:sp>
        <p:nvSpPr>
          <p:cNvPr id="7" name="TextBox 6">
            <a:extLst>
              <a:ext uri="{FF2B5EF4-FFF2-40B4-BE49-F238E27FC236}">
                <a16:creationId xmlns:a16="http://schemas.microsoft.com/office/drawing/2014/main" id="{74894FC4-9AAE-0409-A05F-029F6B74CB3C}"/>
              </a:ext>
            </a:extLst>
          </p:cNvPr>
          <p:cNvSpPr txBox="1"/>
          <p:nvPr/>
        </p:nvSpPr>
        <p:spPr>
          <a:xfrm>
            <a:off x="535709" y="194055"/>
            <a:ext cx="706347" cy="369332"/>
          </a:xfrm>
          <a:prstGeom prst="rect">
            <a:avLst/>
          </a:prstGeom>
          <a:noFill/>
        </p:spPr>
        <p:txBody>
          <a:bodyPr wrap="none" rtlCol="0">
            <a:spAutoFit/>
          </a:bodyPr>
          <a:lstStyle/>
          <a:p>
            <a:r>
              <a:rPr lang="en-US" dirty="0"/>
              <a:t>State</a:t>
            </a:r>
          </a:p>
        </p:txBody>
      </p:sp>
      <p:sp>
        <p:nvSpPr>
          <p:cNvPr id="2" name="TextBox 1">
            <a:extLst>
              <a:ext uri="{FF2B5EF4-FFF2-40B4-BE49-F238E27FC236}">
                <a16:creationId xmlns:a16="http://schemas.microsoft.com/office/drawing/2014/main" id="{F8777DB7-949F-913B-F244-3CF9748950C3}"/>
              </a:ext>
            </a:extLst>
          </p:cNvPr>
          <p:cNvSpPr txBox="1"/>
          <p:nvPr/>
        </p:nvSpPr>
        <p:spPr>
          <a:xfrm>
            <a:off x="252006" y="840425"/>
            <a:ext cx="1517980" cy="338554"/>
          </a:xfrm>
          <a:prstGeom prst="rect">
            <a:avLst/>
          </a:prstGeom>
          <a:noFill/>
        </p:spPr>
        <p:txBody>
          <a:bodyPr wrap="none" rtlCol="0">
            <a:spAutoFit/>
          </a:bodyPr>
          <a:lstStyle/>
          <a:p>
            <a:r>
              <a:rPr lang="en-US" sz="1600" dirty="0"/>
              <a:t>When we use it</a:t>
            </a:r>
          </a:p>
        </p:txBody>
      </p:sp>
      <p:sp>
        <p:nvSpPr>
          <p:cNvPr id="5" name="TextBox 4">
            <a:extLst>
              <a:ext uri="{FF2B5EF4-FFF2-40B4-BE49-F238E27FC236}">
                <a16:creationId xmlns:a16="http://schemas.microsoft.com/office/drawing/2014/main" id="{6D8BAE45-AB14-9EBD-CB9A-682E03E388D1}"/>
              </a:ext>
            </a:extLst>
          </p:cNvPr>
          <p:cNvSpPr txBox="1"/>
          <p:nvPr/>
        </p:nvSpPr>
        <p:spPr>
          <a:xfrm>
            <a:off x="535707" y="1209757"/>
            <a:ext cx="10818091"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An object’s behavior depends on its state, and it must change its behavior at run-time depending on that state.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Operations have large, multipart conditional statements that depends on the object’s state, represented by enum constants. This pattern breaks this large conditional block in separate objects.</a:t>
            </a:r>
          </a:p>
        </p:txBody>
      </p:sp>
      <p:sp>
        <p:nvSpPr>
          <p:cNvPr id="4" name="TextBox 3">
            <a:extLst>
              <a:ext uri="{FF2B5EF4-FFF2-40B4-BE49-F238E27FC236}">
                <a16:creationId xmlns:a16="http://schemas.microsoft.com/office/drawing/2014/main" id="{8A015EFE-423C-0964-3439-F57DA3F6D79A}"/>
              </a:ext>
            </a:extLst>
          </p:cNvPr>
          <p:cNvSpPr txBox="1"/>
          <p:nvPr/>
        </p:nvSpPr>
        <p:spPr>
          <a:xfrm>
            <a:off x="252006" y="2622138"/>
            <a:ext cx="1527982" cy="338554"/>
          </a:xfrm>
          <a:prstGeom prst="rect">
            <a:avLst/>
          </a:prstGeom>
          <a:noFill/>
        </p:spPr>
        <p:txBody>
          <a:bodyPr wrap="none" rtlCol="0">
            <a:spAutoFit/>
          </a:bodyPr>
          <a:lstStyle/>
          <a:p>
            <a:r>
              <a:rPr lang="en-US" sz="1600" dirty="0"/>
              <a:t>Consequences</a:t>
            </a:r>
          </a:p>
        </p:txBody>
      </p:sp>
      <p:sp>
        <p:nvSpPr>
          <p:cNvPr id="8" name="TextBox 7">
            <a:extLst>
              <a:ext uri="{FF2B5EF4-FFF2-40B4-BE49-F238E27FC236}">
                <a16:creationId xmlns:a16="http://schemas.microsoft.com/office/drawing/2014/main" id="{23DCCEE7-DEE3-46C4-220C-0567CEECBF9F}"/>
              </a:ext>
            </a:extLst>
          </p:cNvPr>
          <p:cNvSpPr txBox="1"/>
          <p:nvPr/>
        </p:nvSpPr>
        <p:spPr>
          <a:xfrm>
            <a:off x="547569" y="2991471"/>
            <a:ext cx="10818091" cy="1323439"/>
          </a:xfrm>
          <a:prstGeom prst="rect">
            <a:avLst/>
          </a:prstGeom>
          <a:noFill/>
        </p:spPr>
        <p:txBody>
          <a:bodyPr wrap="square" rtlCol="0">
            <a:spAutoFit/>
          </a:bodyPr>
          <a:lstStyle/>
          <a:p>
            <a:pPr marL="285750" indent="-285750">
              <a:buFont typeface="Arial" panose="020B0604020202020204" pitchFamily="34" charset="0"/>
              <a:buChar char="•"/>
            </a:pPr>
            <a:r>
              <a:rPr lang="en-US" sz="1600" dirty="0"/>
              <a:t>It localizes state-specific behavior</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Makes state transitions explicit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State objects can be shared</a:t>
            </a:r>
          </a:p>
        </p:txBody>
      </p:sp>
    </p:spTree>
    <p:extLst>
      <p:ext uri="{BB962C8B-B14F-4D97-AF65-F5344CB8AC3E}">
        <p14:creationId xmlns:p14="http://schemas.microsoft.com/office/powerpoint/2010/main" val="405161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P spid="4" grpId="0"/>
      <p:bldP spid="8"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0cf7ac0a-4681-4823-ab0b-04ef02c5f873}" enabled="1" method="Standard" siteId="{42f7676c-f455-423c-82f6-dc2d99791af7}" contentBits="0" removed="0"/>
</clbl:labelList>
</file>

<file path=docProps/app.xml><?xml version="1.0" encoding="utf-8"?>
<Properties xmlns="http://schemas.openxmlformats.org/officeDocument/2006/extended-properties" xmlns:vt="http://schemas.openxmlformats.org/officeDocument/2006/docPropsVTypes">
  <TotalTime>1688</TotalTime>
  <Words>4374</Words>
  <Application>Microsoft Macintosh PowerPoint</Application>
  <PresentationFormat>Widescreen</PresentationFormat>
  <Paragraphs>1000</Paragraphs>
  <Slides>25</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Aptos</vt:lpstr>
      <vt:lpstr>Aptos Display</vt:lpstr>
      <vt:lpstr>Arial</vt:lpstr>
      <vt:lpstr>Courier New</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 Monaco, Antonio</dc:creator>
  <cp:lastModifiedBy>Di Monaco, Antonio</cp:lastModifiedBy>
  <cp:revision>48</cp:revision>
  <dcterms:created xsi:type="dcterms:W3CDTF">2025-02-19T20:33:39Z</dcterms:created>
  <dcterms:modified xsi:type="dcterms:W3CDTF">2025-10-29T20:53:42Z</dcterms:modified>
</cp:coreProperties>
</file>