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86397"/>
  </p:normalViewPr>
  <p:slideViewPr>
    <p:cSldViewPr snapToGrid="0">
      <p:cViewPr varScale="1">
        <p:scale>
          <a:sx n="123" d="100"/>
          <a:sy n="123" d="100"/>
        </p:scale>
        <p:origin x="2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5368" y="20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or Java used as languages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/>
              <a:t>Interface assumed as a required concept</a:t>
            </a:r>
            <a:br>
              <a:rPr lang="en-US"/>
            </a:br>
            <a:br>
              <a:rPr lang="en-US"/>
            </a:br>
            <a:r>
              <a:rPr lang="en-US"/>
              <a:t>Assume no bad references/pointers, no weird coding</a:t>
            </a:r>
            <a:br>
              <a:rPr lang="en-US"/>
            </a:br>
            <a:br>
              <a:rPr lang="en-US"/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2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Polymorphic creation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Class-creational patterns: Use inheritance to vary the instantiated class (e.g., Factory Method)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Object-creational patterns: Delegate instantiation to another object (e.g., Abstract Factory, Builder, Prototype, Singleton)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Suitable for builders like String, SQL ...</a:t>
            </a:r>
          </a:p>
        </p:txBody>
      </p:sp>
    </p:spTree>
    <p:extLst>
      <p:ext uri="{BB962C8B-B14F-4D97-AF65-F5344CB8AC3E}">
        <p14:creationId xmlns:p14="http://schemas.microsoft.com/office/powerpoint/2010/main" val="419305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Dependency inversion principle: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- High-level modules should not import anything from low-level modules. Both should depend on abstractions (e.g., interfaces).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- Abstractions should not depend on details. Details (concrete implementations) should depend on abstractions.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D9C-0601-5D42-8B8D-DCFBD9D05C94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F47A-B24C-FA4E-B299-06FB55EED79C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07D0-3F2D-A44A-8C33-578D663A4C44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9C2-378C-444F-A487-FF0C4268D670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663F-FC84-FB47-A386-B85790FA095A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43C0-90ED-6F40-884C-8787FA54AE86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7985-9557-1741-9BFA-3986E3D51ED1}" type="datetime1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C32-29E3-344D-8CFF-9416938DC79C}" type="datetime1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D74C-5964-B346-BAD1-958DE16B7DC4}" type="datetime1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6121-EA2F-D541-94CD-D21B986B056B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362C-6DA5-FA4C-8ADB-A72D7AD50DB1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A6921-12F9-AD4F-B76D-2D0707F8B6BD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1287983"/>
            <a:ext cx="25740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Creational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Abstract Factory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Factory Method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Builder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Prototype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Singleton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454101" y="5595153"/>
            <a:ext cx="581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 </a:t>
            </a:r>
            <a:r>
              <a:rPr lang="en-US" dirty="0" err="1"/>
              <a:t>GoF</a:t>
            </a:r>
            <a:r>
              <a:rPr lang="en-US" dirty="0"/>
              <a:t> – Design Patterns – Addison Wesley</a:t>
            </a:r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3F067-D60B-AA84-32B7-E685DC168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49B4-37E9-E062-24DC-C2DA1013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1863-2C96-9B67-EE71-16B7C3FA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39124-EB25-FFE1-23B4-45505BE2DEF5}"/>
              </a:ext>
            </a:extLst>
          </p:cNvPr>
          <p:cNvSpPr txBox="1"/>
          <p:nvPr/>
        </p:nvSpPr>
        <p:spPr>
          <a:xfrm>
            <a:off x="535709" y="194055"/>
            <a:ext cx="451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Factory Method – 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486A-1CAD-D45C-21D7-467296B4168B}"/>
              </a:ext>
            </a:extLst>
          </p:cNvPr>
          <p:cNvSpPr txBox="1"/>
          <p:nvPr/>
        </p:nvSpPr>
        <p:spPr>
          <a:xfrm>
            <a:off x="371238" y="696420"/>
            <a:ext cx="315983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46F62-C38D-7557-99B1-53BB644099E3}"/>
              </a:ext>
            </a:extLst>
          </p:cNvPr>
          <p:cNvSpPr txBox="1"/>
          <p:nvPr/>
        </p:nvSpPr>
        <p:spPr>
          <a:xfrm>
            <a:off x="5036009" y="5171001"/>
            <a:ext cx="39694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AF13-0F3E-659F-6637-84F729BE9F14}"/>
              </a:ext>
            </a:extLst>
          </p:cNvPr>
          <p:cNvSpPr txBox="1"/>
          <p:nvPr/>
        </p:nvSpPr>
        <p:spPr>
          <a:xfrm>
            <a:off x="371238" y="1875894"/>
            <a:ext cx="408533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 *make(string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Maze::make(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E9205-C0E9-883E-3F58-DDABA446E0A4}"/>
              </a:ext>
            </a:extLst>
          </p:cNvPr>
          <p:cNvSpPr txBox="1"/>
          <p:nvPr/>
        </p:nvSpPr>
        <p:spPr>
          <a:xfrm>
            <a:off x="5036008" y="1204251"/>
            <a:ext cx="396944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Room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Room *make(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json.magic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Room(....);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E94E3-0605-90CE-3FC4-B730B0038214}"/>
              </a:ext>
            </a:extLst>
          </p:cNvPr>
          <p:cNvSpPr txBox="1"/>
          <p:nvPr/>
        </p:nvSpPr>
        <p:spPr>
          <a:xfrm>
            <a:off x="9793555" y="1860903"/>
            <a:ext cx="146386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“type”: “maze”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“id”: 1,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“rooms”: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“room”,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“id”: 2,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“magic”: false,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“room”,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“id”: 3,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“magic”: true,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“doors”: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”id”: 4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“door”,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“rooms”: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   2,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   3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]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“walls”: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...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F6C11-C144-04E8-B0D3-1F877C0DE3C5}"/>
              </a:ext>
            </a:extLst>
          </p:cNvPr>
          <p:cNvSpPr txBox="1"/>
          <p:nvPr/>
        </p:nvSpPr>
        <p:spPr>
          <a:xfrm>
            <a:off x="366993" y="3240034"/>
            <a:ext cx="4089581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Maze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Maze* 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Maze* maze = new Maze();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(room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json.rooms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maze-&gt;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(Room::make(room));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(door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json.doors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Door::make(door, maze-&gt;rooms);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maze;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5B0BC-F0D2-0F09-A6EF-A37E79B6E8B0}"/>
              </a:ext>
            </a:extLst>
          </p:cNvPr>
          <p:cNvSpPr txBox="1"/>
          <p:nvPr/>
        </p:nvSpPr>
        <p:spPr>
          <a:xfrm>
            <a:off x="5036010" y="3431309"/>
            <a:ext cx="39694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Room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(....);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F796D-D4FA-DC86-FC80-DD4E59DC98AC}"/>
              </a:ext>
            </a:extLst>
          </p:cNvPr>
          <p:cNvSpPr txBox="1"/>
          <p:nvPr/>
        </p:nvSpPr>
        <p:spPr>
          <a:xfrm>
            <a:off x="5330124" y="5963730"/>
            <a:ext cx="3381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 class can’t anticipate the class of objects it must create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6CA949-7B06-545C-13EF-6DD9C5EA8B15}"/>
              </a:ext>
            </a:extLst>
          </p:cNvPr>
          <p:cNvCxnSpPr>
            <a:stCxn id="9" idx="0"/>
          </p:cNvCxnSpPr>
          <p:nvPr/>
        </p:nvCxnSpPr>
        <p:spPr>
          <a:xfrm flipV="1">
            <a:off x="7020729" y="5624945"/>
            <a:ext cx="0" cy="33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6F28A-B6C3-047C-7689-F22B445396A4}"/>
              </a:ext>
            </a:extLst>
          </p:cNvPr>
          <p:cNvSpPr txBox="1"/>
          <p:nvPr/>
        </p:nvSpPr>
        <p:spPr>
          <a:xfrm>
            <a:off x="6795159" y="811631"/>
            <a:ext cx="3832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 class wants its subclasses to specify the objects it creates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5ED3CA7-957E-775A-CABD-C7C8FA1D57F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092599" y="1416527"/>
            <a:ext cx="977411" cy="260061"/>
          </a:xfrm>
          <a:prstGeom prst="bentConnector3">
            <a:avLst>
              <a:gd name="adj1" fmla="val 1000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2C24E9-701C-8210-011F-9BCD54ECB871}"/>
              </a:ext>
            </a:extLst>
          </p:cNvPr>
          <p:cNvSpPr txBox="1"/>
          <p:nvPr/>
        </p:nvSpPr>
        <p:spPr>
          <a:xfrm>
            <a:off x="752057" y="6109947"/>
            <a:ext cx="40853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Classes delegate responsibility to one of several helper subclasses, and we need to localize the knowledge of which helper subclass is the delegate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FE6B4B-B18D-824B-7F18-1A2EB5D547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02122" y="5164161"/>
            <a:ext cx="1688615" cy="202958"/>
          </a:xfrm>
          <a:prstGeom prst="bentConnector3">
            <a:avLst>
              <a:gd name="adj1" fmla="val 10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CBAD9A9-C107-2593-BE42-D19D4D16B63D}"/>
              </a:ext>
            </a:extLst>
          </p:cNvPr>
          <p:cNvCxnSpPr/>
          <p:nvPr/>
        </p:nvCxnSpPr>
        <p:spPr>
          <a:xfrm rot="16200000" flipV="1">
            <a:off x="3598737" y="5460774"/>
            <a:ext cx="938945" cy="359399"/>
          </a:xfrm>
          <a:prstGeom prst="bentConnector3">
            <a:avLst>
              <a:gd name="adj1" fmla="val 101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9431-0747-E672-DA0A-346E975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9424-4AA7-68A0-7899-7AEC7E7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735E-C8E0-DA44-A525-3A7E04E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ABF4-527F-5EBC-4921-FEEE6B1217C6}"/>
              </a:ext>
            </a:extLst>
          </p:cNvPr>
          <p:cNvSpPr txBox="1"/>
          <p:nvPr/>
        </p:nvSpPr>
        <p:spPr>
          <a:xfrm>
            <a:off x="535709" y="1940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DBCE-53C9-73EC-FEFB-1BA72ACAD3CE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C1CA-ADAD-7F8A-6BBA-C76A92C21551}"/>
              </a:ext>
            </a:extLst>
          </p:cNvPr>
          <p:cNvSpPr txBox="1"/>
          <p:nvPr/>
        </p:nvSpPr>
        <p:spPr>
          <a:xfrm>
            <a:off x="535707" y="1209757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for creating a complex object should be independent of the parts that make up the object or how they’re assembled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construction process must allow different representations for the object that’s constructed</a:t>
            </a:r>
            <a:br>
              <a:rPr lang="en-US" dirty="0"/>
            </a:br>
            <a:r>
              <a:rPr lang="en-US" dirty="0"/>
              <a:t>(example: we have many optional parameters or a step-by-step construction is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E4403-2BD3-276A-5C36-276516D12539}"/>
              </a:ext>
            </a:extLst>
          </p:cNvPr>
          <p:cNvSpPr txBox="1"/>
          <p:nvPr/>
        </p:nvSpPr>
        <p:spPr>
          <a:xfrm>
            <a:off x="252006" y="289967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E62B7-6474-85D2-52A4-AE7A103F3F4E}"/>
              </a:ext>
            </a:extLst>
          </p:cNvPr>
          <p:cNvSpPr txBox="1"/>
          <p:nvPr/>
        </p:nvSpPr>
        <p:spPr>
          <a:xfrm>
            <a:off x="547569" y="3269012"/>
            <a:ext cx="10818091" cy="1630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lets you vary a product’s internal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isolates code for construction and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gives you finer control over the construction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05352-77BD-E582-3354-34E78588F0C5}"/>
              </a:ext>
            </a:extLst>
          </p:cNvPr>
          <p:cNvSpPr txBox="1"/>
          <p:nvPr/>
        </p:nvSpPr>
        <p:spPr>
          <a:xfrm>
            <a:off x="252006" y="5107906"/>
            <a:ext cx="1017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Abstract Factory,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Builder focuses more on the object construction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Factory focuses more on defining construction of families of products</a:t>
            </a:r>
          </a:p>
        </p:txBody>
      </p:sp>
    </p:spTree>
    <p:extLst>
      <p:ext uri="{BB962C8B-B14F-4D97-AF65-F5344CB8AC3E}">
        <p14:creationId xmlns:p14="http://schemas.microsoft.com/office/powerpoint/2010/main" val="2716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231E-BD11-1760-5858-15BA7E9DF150}"/>
              </a:ext>
            </a:extLst>
          </p:cNvPr>
          <p:cNvSpPr txBox="1"/>
          <p:nvPr/>
        </p:nvSpPr>
        <p:spPr>
          <a:xfrm>
            <a:off x="535709" y="194055"/>
            <a:ext cx="2248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B54D1-2736-3D71-9561-B75C204B2ED6}"/>
              </a:ext>
            </a:extLst>
          </p:cNvPr>
          <p:cNvSpPr txBox="1"/>
          <p:nvPr/>
        </p:nvSpPr>
        <p:spPr>
          <a:xfrm>
            <a:off x="814631" y="826121"/>
            <a:ext cx="381065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 {}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(int, int)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0 };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B4758-06D4-6705-39E3-2412AB71E408}"/>
              </a:ext>
            </a:extLst>
          </p:cNvPr>
          <p:cNvSpPr txBox="1"/>
          <p:nvPr/>
        </p:nvSpPr>
        <p:spPr>
          <a:xfrm>
            <a:off x="4917306" y="2515102"/>
            <a:ext cx="492634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room)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room, the mirror room* 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them to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r1, int r2)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rooms r1 and 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mirror rooms r1* and r2*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a door between r1 and *r1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681CC-5E1D-8022-F037-64E346089940}"/>
              </a:ext>
            </a:extLst>
          </p:cNvPr>
          <p:cNvSpPr txBox="1"/>
          <p:nvPr/>
        </p:nvSpPr>
        <p:spPr>
          <a:xfrm>
            <a:off x="5150025" y="194055"/>
            <a:ext cx="483337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&amp;builder)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27FFE-00AB-753A-58F7-65A0880BCCA4}"/>
              </a:ext>
            </a:extLst>
          </p:cNvPr>
          <p:cNvSpPr txBox="1"/>
          <p:nvPr/>
        </p:nvSpPr>
        <p:spPr>
          <a:xfrm>
            <a:off x="861119" y="2515102"/>
            <a:ext cx="3717684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room)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room and add it to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r1, int r2)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rooms r1 and 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465BCD4-4093-C1C2-7830-DD89D72D97E0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4625290" y="1518620"/>
            <a:ext cx="292016" cy="2889309"/>
          </a:xfrm>
          <a:prstGeom prst="bentConnector3">
            <a:avLst>
              <a:gd name="adj1" fmla="val 50000"/>
            </a:avLst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7EFEC0-4461-57C6-3286-1EF615A0E343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719961" y="2211116"/>
            <a:ext cx="0" cy="30398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81378C-F9D4-24C0-2FE5-635174516D7A}"/>
              </a:ext>
            </a:extLst>
          </p:cNvPr>
          <p:cNvSpPr txBox="1"/>
          <p:nvPr/>
        </p:nvSpPr>
        <p:spPr>
          <a:xfrm>
            <a:off x="5179509" y="1749451"/>
            <a:ext cx="29738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builder;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(builder);</a:t>
            </a:r>
          </a:p>
        </p:txBody>
      </p:sp>
    </p:spTree>
    <p:extLst>
      <p:ext uri="{BB962C8B-B14F-4D97-AF65-F5344CB8AC3E}">
        <p14:creationId xmlns:p14="http://schemas.microsoft.com/office/powerpoint/2010/main" val="394105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class to instantiate are specified at run-time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building a class hierarchy of factories that parallels the hierarchy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creation of a class is expensive, but its instances have only few different combination of states. Then you can create a set of instances (= prototypes) and clone them, instead of creating by them from scratch.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5800438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Abstract Factory and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and remove new prototypes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subclassing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D888B-81FC-DE0A-41BC-EF622D787B38}"/>
              </a:ext>
            </a:extLst>
          </p:cNvPr>
          <p:cNvSpPr txBox="1"/>
          <p:nvPr/>
        </p:nvSpPr>
        <p:spPr>
          <a:xfrm>
            <a:off x="7400260" y="3748622"/>
            <a:ext cx="308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Method: Clone!!!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6D199-D03F-19F2-AE91-FBA717D4717D}"/>
              </a:ext>
            </a:extLst>
          </p:cNvPr>
          <p:cNvSpPr txBox="1"/>
          <p:nvPr/>
        </p:nvSpPr>
        <p:spPr>
          <a:xfrm>
            <a:off x="6737022" y="4683154"/>
            <a:ext cx="3908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Benefits:</a:t>
            </a:r>
          </a:p>
          <a:p>
            <a:r>
              <a:rPr lang="en-US" sz="1200"/>
              <a:t>Performance: Avoids expensive initialization</a:t>
            </a:r>
          </a:p>
          <a:p>
            <a:endParaRPr lang="en-US" sz="1200"/>
          </a:p>
          <a:p>
            <a:r>
              <a:rPr lang="en-US" sz="1200"/>
              <a:t>Considerations:</a:t>
            </a:r>
          </a:p>
          <a:p>
            <a:r>
              <a:rPr lang="en-US" sz="1200"/>
              <a:t>Cloning complexity: Deep vs shallow cloning decisions</a:t>
            </a:r>
          </a:p>
          <a:p>
            <a:r>
              <a:rPr lang="en-US" sz="1200"/>
              <a:t>Circular references: Can cause issues with deep cloning</a:t>
            </a:r>
          </a:p>
        </p:txBody>
      </p:sp>
    </p:spTree>
    <p:extLst>
      <p:ext uri="{BB962C8B-B14F-4D97-AF65-F5344CB8AC3E}">
        <p14:creationId xmlns:p14="http://schemas.microsoft.com/office/powerpoint/2010/main" val="4996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ED05B-0207-8BBF-6211-52AE484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CC0E-D44C-11AB-1D4D-C848793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175C-FA17-3F7A-A1DB-71A6C30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C3678-34AC-3658-D74C-1746CF660A04}"/>
              </a:ext>
            </a:extLst>
          </p:cNvPr>
          <p:cNvSpPr txBox="1"/>
          <p:nvPr/>
        </p:nvSpPr>
        <p:spPr>
          <a:xfrm>
            <a:off x="535709" y="194055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86715-D564-83AD-3DAC-837AA9AF10D3}"/>
              </a:ext>
            </a:extLst>
          </p:cNvPr>
          <p:cNvSpPr txBox="1"/>
          <p:nvPr/>
        </p:nvSpPr>
        <p:spPr>
          <a:xfrm>
            <a:off x="814631" y="826121"/>
            <a:ext cx="399660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54158-6CA2-D9CE-6CA5-DA226EAA9333}"/>
              </a:ext>
            </a:extLst>
          </p:cNvPr>
          <p:cNvGrpSpPr/>
          <p:nvPr/>
        </p:nvGrpSpPr>
        <p:grpSpPr>
          <a:xfrm>
            <a:off x="6193913" y="826121"/>
            <a:ext cx="4833374" cy="3231654"/>
            <a:chOff x="6795425" y="2661854"/>
            <a:chExt cx="3292661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142F65-649F-185C-0988-B74482B7C1E3}"/>
                </a:ext>
              </a:extLst>
            </p:cNvPr>
            <p:cNvSpPr txBox="1"/>
            <p:nvPr/>
          </p:nvSpPr>
          <p:spPr>
            <a:xfrm>
              <a:off x="6808716" y="2881746"/>
              <a:ext cx="315983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133E94-F75A-225D-FA6B-406DA64FE405}"/>
                </a:ext>
              </a:extLst>
            </p:cNvPr>
            <p:cNvSpPr txBox="1"/>
            <p:nvPr/>
          </p:nvSpPr>
          <p:spPr>
            <a:xfrm>
              <a:off x="6795425" y="2661854"/>
              <a:ext cx="3292661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MazeFactory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&amp;factory)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B51088-75DE-DE00-269A-712F5AFE55A7}"/>
              </a:ext>
            </a:extLst>
          </p:cNvPr>
          <p:cNvSpPr txBox="1"/>
          <p:nvPr/>
        </p:nvSpPr>
        <p:spPr>
          <a:xfrm>
            <a:off x="412277" y="2319962"/>
            <a:ext cx="4801314" cy="393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MakePrototypeFactory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MazePrototypeFactory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(Maze* m, Wall* w, Room* r, Door* d)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m;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w;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 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Room* room =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room-&gt;initialize(n);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room;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(Room* r1, Room* r2)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Door* door =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door-&gt;initialize(r1, r2);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door;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70D14-62C0-2A89-B241-BFA42C072A61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812934" y="2026450"/>
            <a:ext cx="1" cy="29351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0259BF-A76B-B110-0B4D-B57F699C3CFD}"/>
              </a:ext>
            </a:extLst>
          </p:cNvPr>
          <p:cNvSpPr txBox="1"/>
          <p:nvPr/>
        </p:nvSpPr>
        <p:spPr>
          <a:xfrm>
            <a:off x="6193913" y="4654043"/>
            <a:ext cx="39036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game;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MazePrototypeFactory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new Maze, new Wall, new Room, new Door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maze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</p:txBody>
      </p:sp>
    </p:spTree>
    <p:extLst>
      <p:ext uri="{BB962C8B-B14F-4D97-AF65-F5344CB8AC3E}">
        <p14:creationId xmlns:p14="http://schemas.microsoft.com/office/powerpoint/2010/main" val="189530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FB5F-1D55-2FB3-DAD1-1712C57BE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456F9-9B1E-0CB7-7977-97172EB1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D9CB-2EBE-0851-A97E-997CB2D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D46E4-BAF1-D819-3F74-97C278FC6B62}"/>
              </a:ext>
            </a:extLst>
          </p:cNvPr>
          <p:cNvSpPr txBox="1"/>
          <p:nvPr/>
        </p:nvSpPr>
        <p:spPr>
          <a:xfrm>
            <a:off x="444535" y="203291"/>
            <a:ext cx="3005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Prototyping ... with </a:t>
            </a:r>
            <a:r>
              <a:rPr lang="en-US" sz="1600" dirty="0" err="1"/>
              <a:t>Javascript</a:t>
            </a:r>
            <a:r>
              <a:rPr lang="en-US" sz="1600" dirty="0"/>
              <a:t> ❤️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9DC1E-A6B7-BA2D-A819-3852BF2066C7}"/>
              </a:ext>
            </a:extLst>
          </p:cNvPr>
          <p:cNvSpPr txBox="1"/>
          <p:nvPr/>
        </p:nvSpPr>
        <p:spPr>
          <a:xfrm>
            <a:off x="444535" y="826121"/>
            <a:ext cx="483337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foo =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text: “Hey”,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callMe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(name) { return `${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this.text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 ${name}!` }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25887-91B4-7D46-500D-C78BEF4FC001}"/>
              </a:ext>
            </a:extLst>
          </p:cNvPr>
          <p:cNvSpPr txBox="1"/>
          <p:nvPr/>
        </p:nvSpPr>
        <p:spPr>
          <a:xfrm>
            <a:off x="444535" y="2064196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foo.text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11040-CEB9-64EC-193F-6B3D749859FD}"/>
              </a:ext>
            </a:extLst>
          </p:cNvPr>
          <p:cNvSpPr txBox="1"/>
          <p:nvPr/>
        </p:nvSpPr>
        <p:spPr>
          <a:xfrm>
            <a:off x="444535" y="2341195"/>
            <a:ext cx="5078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foo.callMe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(“Antonio”));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“Hey Antonio!”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A14F2-9B78-57A5-51C5-8BCBE8F63D39}"/>
              </a:ext>
            </a:extLst>
          </p:cNvPr>
          <p:cNvSpPr txBox="1"/>
          <p:nvPr/>
        </p:nvSpPr>
        <p:spPr>
          <a:xfrm>
            <a:off x="444535" y="2618194"/>
            <a:ext cx="49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foo.toString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"[object Object]"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792F2-185C-6621-30E9-2CAAD58E76A5}"/>
              </a:ext>
            </a:extLst>
          </p:cNvPr>
          <p:cNvSpPr txBox="1"/>
          <p:nvPr/>
        </p:nvSpPr>
        <p:spPr>
          <a:xfrm>
            <a:off x="444534" y="31123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Javascript</a:t>
            </a:r>
            <a:r>
              <a:rPr lang="en-US" sz="1600" dirty="0"/>
              <a:t> objects have a prototype.</a:t>
            </a:r>
            <a:br>
              <a:rPr lang="en-US" sz="1600" dirty="0"/>
            </a:br>
            <a:r>
              <a:rPr lang="en-US" sz="1600" dirty="0"/>
              <a:t>Even a prototype, that is an object, has a prototype!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A03D2-6A2E-CAA1-DFCB-D437CF8DB67A}"/>
              </a:ext>
            </a:extLst>
          </p:cNvPr>
          <p:cNvSpPr txBox="1"/>
          <p:nvPr/>
        </p:nvSpPr>
        <p:spPr>
          <a:xfrm>
            <a:off x="444534" y="3734339"/>
            <a:ext cx="5762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(Object.getPrototypeOf(foo));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{ }</a:t>
            </a:r>
          </a:p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Object.getPrototypeOf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foo.__proto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__));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6E107-191E-02B3-EFAE-FA5ED9654D99}"/>
              </a:ext>
            </a:extLst>
          </p:cNvPr>
          <p:cNvSpPr txBox="1"/>
          <p:nvPr/>
        </p:nvSpPr>
        <p:spPr>
          <a:xfrm>
            <a:off x="444534" y="4524134"/>
            <a:ext cx="6713648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foo.__proto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__ = </a:t>
            </a:r>
            <a:r>
              <a:rPr lang="en-US" sz="1200" b="0" dirty="0">
                <a:solidFill>
                  <a:srgbClr val="3757EF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“Hey”</a:t>
            </a:r>
            <a:endParaRPr lang="en-US" sz="1200" b="0" dirty="0">
              <a:solidFill>
                <a:srgbClr val="000000"/>
              </a:solidFill>
              <a:effectLst/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foo.callMe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>
                <a:solidFill>
                  <a:srgbClr val="0C840A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"Antonio"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 Antonio!”</a:t>
            </a:r>
            <a:endParaRPr lang="en-US" sz="1200" b="0" dirty="0">
              <a:solidFill>
                <a:srgbClr val="000000"/>
              </a:solidFill>
              <a:effectLst/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foo.toString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()); 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[ERR]: foo.toString is not a function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2326E-1408-33C0-8556-784529BE9E95}"/>
              </a:ext>
            </a:extLst>
          </p:cNvPr>
          <p:cNvSpPr txBox="1"/>
          <p:nvPr/>
        </p:nvSpPr>
        <p:spPr>
          <a:xfrm>
            <a:off x="6834911" y="1865895"/>
            <a:ext cx="501932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CarPrototype =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run() { console.log(`${this.model} GO!`); }</a:t>
            </a:r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function Car(model)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this.model = model;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Object.assign(Car.prototype, CarPrototype);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myCar = new Car(”Maserati”);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myCar.run();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“Maserati GO!”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console.log(myCar.toString());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"[object Object]"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6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1" grpId="0"/>
      <p:bldP spid="12" grpId="0"/>
      <p:bldP spid="14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800-3D15-0FA1-2307-9C997026E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7C075-39B4-9F72-C2F5-8E47793B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C746-A0FB-8427-8D97-5C524DF9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912FB-B6A5-CF4F-60D9-84F0D3780256}"/>
              </a:ext>
            </a:extLst>
          </p:cNvPr>
          <p:cNvSpPr txBox="1"/>
          <p:nvPr/>
        </p:nvSpPr>
        <p:spPr>
          <a:xfrm>
            <a:off x="535709" y="19405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97C8-9D95-FF01-0722-2C940FAA1FCD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5CD1-1CE3-73C3-ED3B-D004C210A800}"/>
              </a:ext>
            </a:extLst>
          </p:cNvPr>
          <p:cNvSpPr txBox="1"/>
          <p:nvPr/>
        </p:nvSpPr>
        <p:spPr>
          <a:xfrm>
            <a:off x="535707" y="1209757"/>
            <a:ext cx="108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be exactly one instance of a class, accessible from a well-known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sole instance should be extensible by subclassing, and clients should be able to use it without changing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722EB-CA95-B45E-1B51-4B0B1BEE43FD}"/>
              </a:ext>
            </a:extLst>
          </p:cNvPr>
          <p:cNvSpPr txBox="1"/>
          <p:nvPr/>
        </p:nvSpPr>
        <p:spPr>
          <a:xfrm>
            <a:off x="252006" y="289967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5CF72-F540-9E91-1E75-0AEC8AEC472D}"/>
              </a:ext>
            </a:extLst>
          </p:cNvPr>
          <p:cNvSpPr txBox="1"/>
          <p:nvPr/>
        </p:nvSpPr>
        <p:spPr>
          <a:xfrm>
            <a:off x="547569" y="3269012"/>
            <a:ext cx="10818091" cy="1630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Controlled access to the sole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Permits a variable number of instances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F9615-B0B5-7BA0-CC83-D46A17E6A17F}"/>
              </a:ext>
            </a:extLst>
          </p:cNvPr>
          <p:cNvSpPr txBox="1"/>
          <p:nvPr/>
        </p:nvSpPr>
        <p:spPr>
          <a:xfrm>
            <a:off x="6242873" y="3912071"/>
            <a:ext cx="5401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Best Practices and Considerations</a:t>
            </a:r>
          </a:p>
          <a:p>
            <a:endParaRPr lang="en-US" sz="1200"/>
          </a:p>
          <a:p>
            <a:r>
              <a:rPr lang="en-US" sz="1200"/>
              <a:t>Thread safety is crucial in multi-threaded environments</a:t>
            </a:r>
            <a:br>
              <a:rPr lang="en-US" sz="1200"/>
            </a:br>
            <a:endParaRPr lang="en-US" sz="1200"/>
          </a:p>
          <a:p>
            <a:r>
              <a:rPr lang="en-US" sz="1200"/>
              <a:t>Lazy initialization improves startup performance when the singleton is expensive to create</a:t>
            </a:r>
            <a:br>
              <a:rPr lang="en-US" sz="1200"/>
            </a:br>
            <a:endParaRPr lang="en-US" sz="1200"/>
          </a:p>
          <a:p>
            <a:r>
              <a:rPr lang="en-US" sz="1200"/>
              <a:t>Avoid overuse as it can create hidden dependencies and testing difficulties</a:t>
            </a:r>
          </a:p>
        </p:txBody>
      </p:sp>
    </p:spTree>
    <p:extLst>
      <p:ext uri="{BB962C8B-B14F-4D97-AF65-F5344CB8AC3E}">
        <p14:creationId xmlns:p14="http://schemas.microsoft.com/office/powerpoint/2010/main" val="34683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30DCE-B625-6A03-0D4F-3EEBDDAE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61FC2-F54F-E7D2-B2A2-A81928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3A08-3628-CF22-1071-0311A3D4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4EDCA-D031-A437-9378-B7552A4BA4C5}"/>
              </a:ext>
            </a:extLst>
          </p:cNvPr>
          <p:cNvSpPr txBox="1"/>
          <p:nvPr/>
        </p:nvSpPr>
        <p:spPr>
          <a:xfrm>
            <a:off x="513132" y="194055"/>
            <a:ext cx="24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Singleton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0243B-FABF-285C-93F2-5F83A5DA3DE0}"/>
              </a:ext>
            </a:extLst>
          </p:cNvPr>
          <p:cNvSpPr txBox="1"/>
          <p:nvPr/>
        </p:nvSpPr>
        <p:spPr>
          <a:xfrm>
            <a:off x="513132" y="872288"/>
            <a:ext cx="325281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MazeFactory&amp; instance();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MazeFactory* _instance;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F1C16-43DC-565F-58C3-1A5F454DB016}"/>
              </a:ext>
            </a:extLst>
          </p:cNvPr>
          <p:cNvSpPr txBox="1"/>
          <p:nvPr/>
        </p:nvSpPr>
        <p:spPr>
          <a:xfrm>
            <a:off x="5962881" y="2181463"/>
            <a:ext cx="492634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maze = MazeFactory::instance().makeMaze();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5AF57-2D61-FCF9-E56E-DC8E9B26AEF3}"/>
              </a:ext>
            </a:extLst>
          </p:cNvPr>
          <p:cNvSpPr txBox="1"/>
          <p:nvPr/>
        </p:nvSpPr>
        <p:spPr>
          <a:xfrm>
            <a:off x="513132" y="2966293"/>
            <a:ext cx="452068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MazeFactory&amp;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MazeFactory::i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nstance()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(_instance == nullptr)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char* style = getenv(“MAZESTYLE”);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(!strcmp(style, “enchanted”))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_instance = new EnchantedFactory();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(...)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...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”Cannot find MAZESTYLE env var”;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*_instance;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496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509F-E150-9C38-3BF6-E9510B6E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8DF37-33DB-A0BF-1091-E5A5D7C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573E-4C63-2405-1439-93CD80B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9128D-05B9-1135-CFA5-1D20BD9A7509}"/>
              </a:ext>
            </a:extLst>
          </p:cNvPr>
          <p:cNvSpPr txBox="1"/>
          <p:nvPr/>
        </p:nvSpPr>
        <p:spPr>
          <a:xfrm>
            <a:off x="513132" y="194055"/>
            <a:ext cx="7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A6614-0128-0E1C-CFC0-C7B4A6D2F9FD}"/>
              </a:ext>
            </a:extLst>
          </p:cNvPr>
          <p:cNvSpPr txBox="1"/>
          <p:nvPr/>
        </p:nvSpPr>
        <p:spPr>
          <a:xfrm>
            <a:off x="513132" y="867266"/>
            <a:ext cx="39934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Singleton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Exactly one instance needed globally</a:t>
            </a:r>
          </a:p>
          <a:p>
            <a:pPr marL="285750" indent="-285750">
              <a:buFontTx/>
              <a:buChar char="-"/>
            </a:pPr>
            <a:r>
              <a:rPr lang="en-US" sz="1400"/>
              <a:t>Coordinating actions across the system</a:t>
            </a:r>
          </a:p>
          <a:p>
            <a:pPr marL="285750" indent="-285750">
              <a:buFontTx/>
              <a:buChar char="-"/>
            </a:pPr>
            <a:r>
              <a:rPr lang="en-US" sz="1400"/>
              <a:t>Managing shared resources (logging, caching)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5D0C8-97F4-187C-21DD-FC3DCB9DC493}"/>
              </a:ext>
            </a:extLst>
          </p:cNvPr>
          <p:cNvSpPr txBox="1"/>
          <p:nvPr/>
        </p:nvSpPr>
        <p:spPr>
          <a:xfrm>
            <a:off x="540960" y="2371474"/>
            <a:ext cx="39655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Factory Method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Creating objects without knowing exact types</a:t>
            </a:r>
          </a:p>
          <a:p>
            <a:pPr marL="285750" indent="-285750">
              <a:buFontTx/>
              <a:buChar char="-"/>
            </a:pPr>
            <a:r>
              <a:rPr lang="en-US" sz="1400"/>
              <a:t>Delegating object creation to subclasses</a:t>
            </a:r>
          </a:p>
          <a:p>
            <a:pPr marL="285750" indent="-285750">
              <a:buFontTx/>
              <a:buChar char="-"/>
            </a:pPr>
            <a:r>
              <a:rPr lang="en-US" sz="1400"/>
              <a:t>Following the dependency inversion principle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493CC-D0C6-CA09-D9A5-8AF3225787D0}"/>
              </a:ext>
            </a:extLst>
          </p:cNvPr>
          <p:cNvSpPr txBox="1"/>
          <p:nvPr/>
        </p:nvSpPr>
        <p:spPr>
          <a:xfrm>
            <a:off x="513132" y="3875682"/>
            <a:ext cx="36111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Abstract Factory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Creating families of related objects</a:t>
            </a:r>
          </a:p>
          <a:p>
            <a:pPr marL="285750" indent="-285750">
              <a:buFontTx/>
              <a:buChar char="-"/>
            </a:pPr>
            <a:r>
              <a:rPr lang="en-US" sz="1400"/>
              <a:t>Ensuring product compatibility</a:t>
            </a:r>
          </a:p>
          <a:p>
            <a:pPr marL="285750" indent="-285750">
              <a:buFontTx/>
              <a:buChar char="-"/>
            </a:pPr>
            <a:r>
              <a:rPr lang="en-US" sz="1400"/>
              <a:t>Supporting multiple platforms or themes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0653-7824-F0EE-8BF8-67E73B992E9E}"/>
              </a:ext>
            </a:extLst>
          </p:cNvPr>
          <p:cNvSpPr txBox="1"/>
          <p:nvPr/>
        </p:nvSpPr>
        <p:spPr>
          <a:xfrm>
            <a:off x="6702458" y="867265"/>
            <a:ext cx="35635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Builder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Objects have many optional parameters</a:t>
            </a:r>
          </a:p>
          <a:p>
            <a:pPr marL="285750" indent="-285750">
              <a:buFontTx/>
              <a:buChar char="-"/>
            </a:pPr>
            <a:r>
              <a:rPr lang="en-US" sz="1400"/>
              <a:t>Step-by-step construction is needed</a:t>
            </a:r>
          </a:p>
          <a:p>
            <a:pPr marL="285750" indent="-285750">
              <a:buFontTx/>
              <a:buChar char="-"/>
            </a:pPr>
            <a:r>
              <a:rPr lang="en-US" sz="1400"/>
              <a:t>Creating immutable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2A436-6D3A-F52D-9D11-9C0505BACD76}"/>
              </a:ext>
            </a:extLst>
          </p:cNvPr>
          <p:cNvSpPr txBox="1"/>
          <p:nvPr/>
        </p:nvSpPr>
        <p:spPr>
          <a:xfrm>
            <a:off x="6702458" y="2371474"/>
            <a:ext cx="35475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Prototype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Object creation is expensive</a:t>
            </a:r>
          </a:p>
          <a:p>
            <a:pPr marL="285750" indent="-285750">
              <a:buFontTx/>
              <a:buChar char="-"/>
            </a:pPr>
            <a:r>
              <a:rPr lang="en-US" sz="1400"/>
              <a:t>Objects are similar to existing ones</a:t>
            </a:r>
          </a:p>
          <a:p>
            <a:pPr marL="285750" indent="-285750">
              <a:buFontTx/>
              <a:buChar char="-"/>
            </a:pPr>
            <a:r>
              <a:rPr lang="en-US" sz="1400"/>
              <a:t>Avoiding subclassing for object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FC53E-4EE9-9E49-CDC0-E659AE9EFB9E}"/>
              </a:ext>
            </a:extLst>
          </p:cNvPr>
          <p:cNvSpPr txBox="1"/>
          <p:nvPr/>
        </p:nvSpPr>
        <p:spPr>
          <a:xfrm>
            <a:off x="5585797" y="4020966"/>
            <a:ext cx="60496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Common Anti-Patterns and Pitfalls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Singleton Overuse: Not everything needs to be a singleton</a:t>
            </a:r>
          </a:p>
          <a:p>
            <a:pPr marL="285750" indent="-285750">
              <a:buFontTx/>
              <a:buChar char="-"/>
            </a:pPr>
            <a:r>
              <a:rPr lang="en-US" sz="1400"/>
              <a:t>Factory Complexity: Don't use factories for simple object creation</a:t>
            </a:r>
          </a:p>
          <a:p>
            <a:pPr marL="285750" indent="-285750">
              <a:buFontTx/>
              <a:buChar char="-"/>
            </a:pPr>
            <a:r>
              <a:rPr lang="en-US" sz="1400"/>
              <a:t>Builder Overhead: Avoid builders for simple objects with few parameters</a:t>
            </a:r>
          </a:p>
          <a:p>
            <a:pPr marL="285750" indent="-285750">
              <a:buFontTx/>
              <a:buChar char="-"/>
            </a:pPr>
            <a:r>
              <a:rPr lang="en-US" sz="1400"/>
              <a:t>Shallow Cloning Issues: Be careful with reference types in prototypes</a:t>
            </a:r>
          </a:p>
          <a:p>
            <a:pPr marL="285750" indent="-285750">
              <a:buFontTx/>
              <a:buChar char="-"/>
            </a:pPr>
            <a:r>
              <a:rPr lang="en-US" sz="1400"/>
              <a:t>Thread Safety: Consider concurrency in shared pattern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238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BE08-F28D-2D3A-156D-C99E8FFE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F905D-0E9C-4089-A85D-26A55DDD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636C-8AAC-E828-D4FA-A1CF7B1A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99543-A737-C939-60DB-B8D452E283F3}"/>
              </a:ext>
            </a:extLst>
          </p:cNvPr>
          <p:cNvSpPr txBox="1"/>
          <p:nvPr/>
        </p:nvSpPr>
        <p:spPr>
          <a:xfrm>
            <a:off x="535709" y="21243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CA906-8C43-1A92-C2CE-3B60A67449A8}"/>
              </a:ext>
            </a:extLst>
          </p:cNvPr>
          <p:cNvSpPr txBox="1"/>
          <p:nvPr/>
        </p:nvSpPr>
        <p:spPr>
          <a:xfrm>
            <a:off x="535709" y="1200727"/>
            <a:ext cx="822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pattern describes a problem that occurs over and over in a specific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780EC-CA5A-8A58-1487-CF3790FCEADC}"/>
              </a:ext>
            </a:extLst>
          </p:cNvPr>
          <p:cNvSpPr txBox="1"/>
          <p:nvPr/>
        </p:nvSpPr>
        <p:spPr>
          <a:xfrm>
            <a:off x="535709" y="1960559"/>
            <a:ext cx="1081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definition that we can apply almost everywhere … so in software development, so, a pattern is a reusable solution to a problem in specific context.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79CD5-BFA5-870C-923A-B868C91037A4}"/>
              </a:ext>
            </a:extLst>
          </p:cNvPr>
          <p:cNvSpPr txBox="1"/>
          <p:nvPr/>
        </p:nvSpPr>
        <p:spPr>
          <a:xfrm>
            <a:off x="535709" y="299739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pattern has: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CCE74-8B1D-1C3B-7DE9-B03459A8FE14}"/>
              </a:ext>
            </a:extLst>
          </p:cNvPr>
          <p:cNvSpPr txBox="1"/>
          <p:nvPr/>
        </p:nvSpPr>
        <p:spPr>
          <a:xfrm>
            <a:off x="535709" y="3602846"/>
            <a:ext cx="1078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 name: </a:t>
            </a:r>
            <a:r>
              <a:rPr lang="en-US" dirty="0"/>
              <a:t>it describes our design problem, the solution and the consequences, and it’s a kind of reference</a:t>
            </a:r>
            <a:br>
              <a:rPr lang="en-US" dirty="0"/>
            </a:br>
            <a:r>
              <a:rPr lang="en-US" dirty="0"/>
              <a:t>in the software development literature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0F696-1FEA-4487-4AEA-8884BFBD7A1A}"/>
              </a:ext>
            </a:extLst>
          </p:cNvPr>
          <p:cNvSpPr txBox="1"/>
          <p:nvPr/>
        </p:nvSpPr>
        <p:spPr>
          <a:xfrm>
            <a:off x="535709" y="4481620"/>
            <a:ext cx="103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problem: </a:t>
            </a:r>
            <a:r>
              <a:rPr lang="en-US" dirty="0"/>
              <a:t>when to apply a pattern, description of the context and the conditions that makes it suitable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1FA03-8ECE-7990-7ECE-375205787085}"/>
              </a:ext>
            </a:extLst>
          </p:cNvPr>
          <p:cNvSpPr txBox="1"/>
          <p:nvPr/>
        </p:nvSpPr>
        <p:spPr>
          <a:xfrm>
            <a:off x="535709" y="5083394"/>
            <a:ext cx="114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 solution: </a:t>
            </a:r>
            <a:r>
              <a:rPr lang="en-US" dirty="0"/>
              <a:t>how it works and how it fixes the problem, not in terms of a concrete design, but how you fix something</a:t>
            </a:r>
            <a:br>
              <a:rPr lang="en-US" dirty="0"/>
            </a:br>
            <a:r>
              <a:rPr lang="en-US" dirty="0"/>
              <a:t>“in theory”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92058-D099-430A-CCFC-B7E10AB0A55A}"/>
              </a:ext>
            </a:extLst>
          </p:cNvPr>
          <p:cNvSpPr txBox="1"/>
          <p:nvPr/>
        </p:nvSpPr>
        <p:spPr>
          <a:xfrm>
            <a:off x="535709" y="5962167"/>
            <a:ext cx="57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consequence:</a:t>
            </a:r>
            <a:r>
              <a:rPr lang="en-US" dirty="0"/>
              <a:t> which are the results and the trade-offs</a:t>
            </a:r>
          </a:p>
        </p:txBody>
      </p:sp>
    </p:spTree>
    <p:extLst>
      <p:ext uri="{BB962C8B-B14F-4D97-AF65-F5344CB8AC3E}">
        <p14:creationId xmlns:p14="http://schemas.microsoft.com/office/powerpoint/2010/main" val="21498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F5EBF-79F7-D649-D663-93DE8EEE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E922-0F05-EE95-6F30-D33488C0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7F30-F99B-55D1-E2F5-EBEEFCB4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4B073-2B1B-7166-25A3-6B85C6A6477A}"/>
              </a:ext>
            </a:extLst>
          </p:cNvPr>
          <p:cNvSpPr txBox="1"/>
          <p:nvPr/>
        </p:nvSpPr>
        <p:spPr>
          <a:xfrm>
            <a:off x="535709" y="194055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E2B53-FBA1-C5F5-FB21-F420479DC3DF}"/>
              </a:ext>
            </a:extLst>
          </p:cNvPr>
          <p:cNvSpPr txBox="1"/>
          <p:nvPr/>
        </p:nvSpPr>
        <p:spPr>
          <a:xfrm>
            <a:off x="535709" y="1209963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not a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5D5A-4077-E49C-8303-62E333E72A39}"/>
              </a:ext>
            </a:extLst>
          </p:cNvPr>
          <p:cNvSpPr txBox="1"/>
          <p:nvPr/>
        </p:nvSpPr>
        <p:spPr>
          <a:xfrm>
            <a:off x="535709" y="1653645"/>
            <a:ext cx="1081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implementations, for example, linked lists or n-</a:t>
            </a:r>
            <a:r>
              <a:rPr lang="en-US" dirty="0" err="1"/>
              <a:t>ary</a:t>
            </a:r>
            <a:r>
              <a:rPr lang="en-US" dirty="0"/>
              <a:t>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 you have implementations in specific languages, but that’s the “realization” of a pattern: what we are going to learn here is the idea behind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D9BB5-CC05-3032-101C-5B67AB2DD2C6}"/>
              </a:ext>
            </a:extLst>
          </p:cNvPr>
          <p:cNvSpPr txBox="1"/>
          <p:nvPr/>
        </p:nvSpPr>
        <p:spPr>
          <a:xfrm>
            <a:off x="535709" y="3560743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A401D-78A7-1027-1F36-2D4C982CB900}"/>
              </a:ext>
            </a:extLst>
          </p:cNvPr>
          <p:cNvSpPr txBox="1"/>
          <p:nvPr/>
        </p:nvSpPr>
        <p:spPr>
          <a:xfrm>
            <a:off x="874386" y="4153351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problem does it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CCF3-93D5-7FB7-726F-ED66B2F0FFAC}"/>
              </a:ext>
            </a:extLst>
          </p:cNvPr>
          <p:cNvSpPr txBox="1"/>
          <p:nvPr/>
        </p:nvSpPr>
        <p:spPr>
          <a:xfrm>
            <a:off x="874386" y="4790690"/>
            <a:ext cx="23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is it applicable?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8C5C3-149D-8286-A1EE-619D4447F4CD}"/>
              </a:ext>
            </a:extLst>
          </p:cNvPr>
          <p:cNvSpPr txBox="1"/>
          <p:nvPr/>
        </p:nvSpPr>
        <p:spPr>
          <a:xfrm>
            <a:off x="874386" y="5428029"/>
            <a:ext cx="585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it perform in comparison with similar patterns?</a:t>
            </a:r>
          </a:p>
        </p:txBody>
      </p:sp>
    </p:spTree>
    <p:extLst>
      <p:ext uri="{BB962C8B-B14F-4D97-AF65-F5344CB8AC3E}">
        <p14:creationId xmlns:p14="http://schemas.microsoft.com/office/powerpoint/2010/main" val="24359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4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E587-00E9-FCA5-A083-A9528183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DEFB8-DE65-8044-9F1C-F345B02F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C26A-A626-D2B6-E115-9239748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11B2B-D4B1-A9DE-9CB8-314D8FFEB594}"/>
              </a:ext>
            </a:extLst>
          </p:cNvPr>
          <p:cNvSpPr txBox="1"/>
          <p:nvPr/>
        </p:nvSpPr>
        <p:spPr>
          <a:xfrm>
            <a:off x="535709" y="194055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Creational Patterns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9F0B7-803D-2E4E-71B6-137D8D9F1F43}"/>
              </a:ext>
            </a:extLst>
          </p:cNvPr>
          <p:cNvSpPr txBox="1"/>
          <p:nvPr/>
        </p:nvSpPr>
        <p:spPr>
          <a:xfrm>
            <a:off x="535709" y="1209963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they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F06E2-EB88-03B2-847A-EF2029CEE08C}"/>
              </a:ext>
            </a:extLst>
          </p:cNvPr>
          <p:cNvSpPr txBox="1"/>
          <p:nvPr/>
        </p:nvSpPr>
        <p:spPr>
          <a:xfrm>
            <a:off x="535709" y="1653645"/>
            <a:ext cx="10818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>
                <a:solidFill>
                  <a:srgbClr val="FF0000"/>
                </a:solidFill>
              </a:rPr>
              <a:t>abstract the creation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define </a:t>
            </a: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/>
              <a:t> gets created, </a:t>
            </a:r>
            <a:r>
              <a:rPr lang="en-US" b="1" dirty="0">
                <a:solidFill>
                  <a:srgbClr val="FF0000"/>
                </a:solidFill>
              </a:rPr>
              <a:t>who</a:t>
            </a:r>
            <a:r>
              <a:rPr lang="en-US" dirty="0"/>
              <a:t> creates it, 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/>
              <a:t> it gets created, and </a:t>
            </a: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Encapsulate knowledge</a:t>
            </a:r>
            <a:r>
              <a:rPr lang="en-US" b="1" dirty="0"/>
              <a:t> </a:t>
            </a:r>
            <a:r>
              <a:rPr lang="en-US" dirty="0"/>
              <a:t>about which concrete classes the system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Hide implementation details </a:t>
            </a:r>
            <a:r>
              <a:rPr lang="en-US"/>
              <a:t>of how instances are created and combined</a:t>
            </a:r>
          </a:p>
        </p:txBody>
      </p:sp>
    </p:spTree>
    <p:extLst>
      <p:ext uri="{BB962C8B-B14F-4D97-AF65-F5344CB8AC3E}">
        <p14:creationId xmlns:p14="http://schemas.microsoft.com/office/powerpoint/2010/main" val="30744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3926C-2D5C-31B3-C11B-09585FDF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F8613-887C-451B-E246-9C02170B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6982-6C9A-F295-0408-A7EEB72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58FAC-AEB7-2E2C-7265-5FD7AD55F517}"/>
              </a:ext>
            </a:extLst>
          </p:cNvPr>
          <p:cNvSpPr txBox="1"/>
          <p:nvPr/>
        </p:nvSpPr>
        <p:spPr>
          <a:xfrm>
            <a:off x="535709" y="194055"/>
            <a:ext cx="206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Maze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313F-256B-0F51-5CF6-D5AEE20D8098}"/>
              </a:ext>
            </a:extLst>
          </p:cNvPr>
          <p:cNvSpPr txBox="1"/>
          <p:nvPr/>
        </p:nvSpPr>
        <p:spPr>
          <a:xfrm>
            <a:off x="535709" y="1071218"/>
            <a:ext cx="28809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64C3-4F03-F888-2355-ACC928F3B5ED}"/>
              </a:ext>
            </a:extLst>
          </p:cNvPr>
          <p:cNvSpPr txBox="1"/>
          <p:nvPr/>
        </p:nvSpPr>
        <p:spPr>
          <a:xfrm>
            <a:off x="4357204" y="378721"/>
            <a:ext cx="325281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Room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0255D-9B31-C07D-3C66-CBEBB623AEFD}"/>
              </a:ext>
            </a:extLst>
          </p:cNvPr>
          <p:cNvSpPr txBox="1"/>
          <p:nvPr/>
        </p:nvSpPr>
        <p:spPr>
          <a:xfrm>
            <a:off x="4357204" y="1671383"/>
            <a:ext cx="325281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Wall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A4E1D-349E-3952-15D6-BE67B08CF838}"/>
              </a:ext>
            </a:extLst>
          </p:cNvPr>
          <p:cNvSpPr txBox="1"/>
          <p:nvPr/>
        </p:nvSpPr>
        <p:spPr>
          <a:xfrm>
            <a:off x="783341" y="3887373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Maze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*room);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3C196-8B95-FFF6-2425-2B6BF5F5B837}"/>
              </a:ext>
            </a:extLst>
          </p:cNvPr>
          <p:cNvSpPr txBox="1"/>
          <p:nvPr/>
        </p:nvSpPr>
        <p:spPr>
          <a:xfrm>
            <a:off x="4382604" y="2964044"/>
            <a:ext cx="315983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Maze;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r1 = new Room(1);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r2 = new Room(2);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door = new Door(r1, r2);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r1-&gt;...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r2-&gt;...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door-&gt;...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2468AB-BD22-A56B-1D32-EF8833E31982}"/>
              </a:ext>
            </a:extLst>
          </p:cNvPr>
          <p:cNvSpPr txBox="1"/>
          <p:nvPr/>
        </p:nvSpPr>
        <p:spPr>
          <a:xfrm>
            <a:off x="303273" y="2169410"/>
            <a:ext cx="3345788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Door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Door(Room *r1, Room *r2)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D0F21-E0E5-0EF7-C366-3FC056D07C30}"/>
              </a:ext>
            </a:extLst>
          </p:cNvPr>
          <p:cNvSpPr txBox="1"/>
          <p:nvPr/>
        </p:nvSpPr>
        <p:spPr>
          <a:xfrm>
            <a:off x="8153400" y="633981"/>
            <a:ext cx="3735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problems do we have here?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69230-612A-5FDB-A74D-5080FD13C04F}"/>
              </a:ext>
            </a:extLst>
          </p:cNvPr>
          <p:cNvSpPr txBox="1"/>
          <p:nvPr/>
        </p:nvSpPr>
        <p:spPr>
          <a:xfrm>
            <a:off x="8153399" y="1114210"/>
            <a:ext cx="373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CreateMaze</a:t>
            </a:r>
            <a:r>
              <a:rPr lang="en-US" sz="1600" dirty="0"/>
              <a:t> is too way complicated, it just creates a maze with two rooms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8319B-8FB2-4343-8A18-D859CBA2FB90}"/>
              </a:ext>
            </a:extLst>
          </p:cNvPr>
          <p:cNvSpPr txBox="1"/>
          <p:nvPr/>
        </p:nvSpPr>
        <p:spPr>
          <a:xfrm>
            <a:off x="8153398" y="1840660"/>
            <a:ext cx="373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It’s not the size ... it’s inflexible!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9A79A-016B-7F02-1A8A-E0509A68A6A0}"/>
              </a:ext>
            </a:extLst>
          </p:cNvPr>
          <p:cNvSpPr txBox="1"/>
          <p:nvPr/>
        </p:nvSpPr>
        <p:spPr>
          <a:xfrm>
            <a:off x="8153399" y="2317712"/>
            <a:ext cx="3735327" cy="3992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What if we want to create magic walls, trap doors? How we can make if flexible?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constructor =&gt; virtual creation! (Factory)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 as a parameter to the creation, that create different elements according to the input (Abstract Factory)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 that have specific operations for building elements (Builder)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Copying from prototypes (Prototype)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B8F6004-7B3D-EFF7-9332-DF39E0E69438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3416626" y="886552"/>
            <a:ext cx="940578" cy="507831"/>
          </a:xfrm>
          <a:prstGeom prst="bentConnector3">
            <a:avLst/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BE8034F-EFD6-9DA2-C4AC-3FD3678C6B85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3416626" y="1394385"/>
            <a:ext cx="940578" cy="784831"/>
          </a:xfrm>
          <a:prstGeom prst="bentConnector3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43134-5B65-CCF9-2348-1BEBC7415A9E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1976167" y="1717549"/>
            <a:ext cx="1" cy="45186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4228-AB15-23DA-7A7D-41314B77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3F98-16C8-53FA-D734-9E68D5B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4C0B-E3FE-73F2-B23F-5403760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1C9FF-4A0E-D300-9300-3CC6FA3543EE}"/>
              </a:ext>
            </a:extLst>
          </p:cNvPr>
          <p:cNvSpPr txBox="1"/>
          <p:nvPr/>
        </p:nvSpPr>
        <p:spPr>
          <a:xfrm>
            <a:off x="535709" y="194055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Factory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F2426-F3AD-5C3B-BC72-456A9764432A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BD763-5F84-59E3-8C04-B03B2FD6F7E4}"/>
              </a:ext>
            </a:extLst>
          </p:cNvPr>
          <p:cNvSpPr txBox="1"/>
          <p:nvPr/>
        </p:nvSpPr>
        <p:spPr>
          <a:xfrm>
            <a:off x="535707" y="1209757"/>
            <a:ext cx="108180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should be independent of how its products are created or composed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should be configured with one of multiple families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family of related products is designed to enforce constraints among those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Example: GUI widget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library of products via their interfaces, not their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4D327-C9D6-8B70-6099-0CEA6444BC0A}"/>
              </a:ext>
            </a:extLst>
          </p:cNvPr>
          <p:cNvSpPr txBox="1"/>
          <p:nvPr/>
        </p:nvSpPr>
        <p:spPr>
          <a:xfrm>
            <a:off x="240144" y="382364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81B56-2558-CC7A-363F-A331B5D932CB}"/>
              </a:ext>
            </a:extLst>
          </p:cNvPr>
          <p:cNvSpPr txBox="1"/>
          <p:nvPr/>
        </p:nvSpPr>
        <p:spPr>
          <a:xfrm>
            <a:off x="535707" y="4192981"/>
            <a:ext cx="10818091" cy="21633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isolates concrete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exchanging product families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among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supporting new product interfaces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231E-BD11-1760-5858-15BA7E9DF150}"/>
              </a:ext>
            </a:extLst>
          </p:cNvPr>
          <p:cNvSpPr txBox="1"/>
          <p:nvPr/>
        </p:nvSpPr>
        <p:spPr>
          <a:xfrm>
            <a:off x="535709" y="194055"/>
            <a:ext cx="3066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Abstract Factory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B54D1-2736-3D71-9561-B75C204B2ED6}"/>
              </a:ext>
            </a:extLst>
          </p:cNvPr>
          <p:cNvSpPr txBox="1"/>
          <p:nvPr/>
        </p:nvSpPr>
        <p:spPr>
          <a:xfrm>
            <a:off x="814631" y="826121"/>
            <a:ext cx="325281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B4758-06D4-6705-39E3-2412AB71E408}"/>
              </a:ext>
            </a:extLst>
          </p:cNvPr>
          <p:cNvSpPr txBox="1"/>
          <p:nvPr/>
        </p:nvSpPr>
        <p:spPr>
          <a:xfrm>
            <a:off x="4980436" y="664537"/>
            <a:ext cx="4926349" cy="152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B02B5A-A1DD-4ED7-EB91-8C2E2F7602F7}"/>
              </a:ext>
            </a:extLst>
          </p:cNvPr>
          <p:cNvGrpSpPr/>
          <p:nvPr/>
        </p:nvGrpSpPr>
        <p:grpSpPr>
          <a:xfrm>
            <a:off x="5585466" y="2596298"/>
            <a:ext cx="4833374" cy="3231654"/>
            <a:chOff x="5585466" y="2596298"/>
            <a:chExt cx="4833374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0C097-8F20-7284-F044-00661BC25458}"/>
                </a:ext>
              </a:extLst>
            </p:cNvPr>
            <p:cNvSpPr txBox="1"/>
            <p:nvPr/>
          </p:nvSpPr>
          <p:spPr>
            <a:xfrm>
              <a:off x="5763490" y="2807855"/>
              <a:ext cx="361141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681CC-5E1D-8022-F037-64E346089940}"/>
                </a:ext>
              </a:extLst>
            </p:cNvPr>
            <p:cNvSpPr txBox="1"/>
            <p:nvPr/>
          </p:nvSpPr>
          <p:spPr>
            <a:xfrm>
              <a:off x="5585466" y="2596298"/>
              <a:ext cx="4833374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MazeFactory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&amp;factory)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4F27FFE-00AB-753A-58F7-65A0880BCCA4}"/>
              </a:ext>
            </a:extLst>
          </p:cNvPr>
          <p:cNvSpPr txBox="1"/>
          <p:nvPr/>
        </p:nvSpPr>
        <p:spPr>
          <a:xfrm>
            <a:off x="163812" y="2736502"/>
            <a:ext cx="4554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Wall();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465BCD4-4093-C1C2-7830-DD89D72D97E0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067446" y="1426284"/>
            <a:ext cx="912991" cy="1"/>
          </a:xfrm>
          <a:prstGeom prst="bentConnector3">
            <a:avLst/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7EFEC0-4461-57C6-3286-1EF615A0E343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441038" y="2026450"/>
            <a:ext cx="0" cy="71005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281CEC-C96F-2137-53FB-5629475A960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653165" y="3429000"/>
            <a:ext cx="2110325" cy="224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EFAE2B-15A0-5458-E46B-8C9E5E16C557}"/>
              </a:ext>
            </a:extLst>
          </p:cNvPr>
          <p:cNvSpPr txBox="1"/>
          <p:nvPr/>
        </p:nvSpPr>
        <p:spPr>
          <a:xfrm>
            <a:off x="814631" y="5486461"/>
            <a:ext cx="283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Beware of </a:t>
            </a:r>
            <a:r>
              <a:rPr lang="en-US" b="1" dirty="0" err="1">
                <a:solidFill>
                  <a:srgbClr val="FF0000"/>
                </a:solidFill>
              </a:rPr>
              <a:t>Downcasting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9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can’t anticipate the class of objects it must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wants its subclasses to specify the objects it creates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delegate responsibility to one of several helper subclasses, and we need to localize the knowledge of which helper subclass is the 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7" y="4348703"/>
            <a:ext cx="10818091" cy="997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creation hooks for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Connects parallel class hierarchies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39963-1780-F001-7715-2180B6D7E124}"/>
              </a:ext>
            </a:extLst>
          </p:cNvPr>
          <p:cNvSpPr txBox="1"/>
          <p:nvPr/>
        </p:nvSpPr>
        <p:spPr>
          <a:xfrm>
            <a:off x="6799110" y="4247465"/>
            <a:ext cx="36229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Key Differences from Factory Method</a:t>
            </a:r>
          </a:p>
          <a:p>
            <a:endParaRPr lang="en-US" sz="1200"/>
          </a:p>
          <a:p>
            <a:r>
              <a:rPr lang="en-US" sz="1200"/>
              <a:t>Factory Method: Creates one type of object</a:t>
            </a:r>
          </a:p>
          <a:p>
            <a:r>
              <a:rPr lang="en-US" sz="1200"/>
              <a:t>Abstract Factory: Creates families of related objects</a:t>
            </a:r>
            <a:br>
              <a:rPr lang="en-US" sz="1200"/>
            </a:br>
            <a:endParaRPr lang="en-US" sz="1200"/>
          </a:p>
          <a:p>
            <a:r>
              <a:rPr lang="en-US" sz="1200"/>
              <a:t>Factory Method: Uses inheritance</a:t>
            </a:r>
          </a:p>
          <a:p>
            <a:r>
              <a:rPr lang="en-US" sz="1200"/>
              <a:t>Abstract Factory: Uses composition</a:t>
            </a:r>
          </a:p>
        </p:txBody>
      </p:sp>
    </p:spTree>
    <p:extLst>
      <p:ext uri="{BB962C8B-B14F-4D97-AF65-F5344CB8AC3E}">
        <p14:creationId xmlns:p14="http://schemas.microsoft.com/office/powerpoint/2010/main" val="1903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ED05B-0207-8BBF-6211-52AE484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CC0E-D44C-11AB-1D4D-C848793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175C-FA17-3F7A-A1DB-71A6C30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C3678-34AC-3658-D74C-1746CF660A04}"/>
              </a:ext>
            </a:extLst>
          </p:cNvPr>
          <p:cNvSpPr txBox="1"/>
          <p:nvPr/>
        </p:nvSpPr>
        <p:spPr>
          <a:xfrm>
            <a:off x="535709" y="194055"/>
            <a:ext cx="299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Factory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86715-D564-83AD-3DAC-837AA9AF10D3}"/>
              </a:ext>
            </a:extLst>
          </p:cNvPr>
          <p:cNvSpPr txBox="1"/>
          <p:nvPr/>
        </p:nvSpPr>
        <p:spPr>
          <a:xfrm>
            <a:off x="814631" y="826121"/>
            <a:ext cx="436850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B03F2-684A-84E5-5CBC-39CE7BDA2E3B}"/>
              </a:ext>
            </a:extLst>
          </p:cNvPr>
          <p:cNvSpPr txBox="1"/>
          <p:nvPr/>
        </p:nvSpPr>
        <p:spPr>
          <a:xfrm>
            <a:off x="5781962" y="919297"/>
            <a:ext cx="49263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54158-6CA2-D9CE-6CA5-DA226EAA9333}"/>
              </a:ext>
            </a:extLst>
          </p:cNvPr>
          <p:cNvGrpSpPr/>
          <p:nvPr/>
        </p:nvGrpSpPr>
        <p:grpSpPr>
          <a:xfrm>
            <a:off x="6795425" y="2661854"/>
            <a:ext cx="3173130" cy="3231654"/>
            <a:chOff x="6795425" y="2661854"/>
            <a:chExt cx="3173130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142F65-649F-185C-0988-B74482B7C1E3}"/>
                </a:ext>
              </a:extLst>
            </p:cNvPr>
            <p:cNvSpPr txBox="1"/>
            <p:nvPr/>
          </p:nvSpPr>
          <p:spPr>
            <a:xfrm>
              <a:off x="6808716" y="2881746"/>
              <a:ext cx="315983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133E94-F75A-225D-FA6B-406DA64FE405}"/>
                </a:ext>
              </a:extLst>
            </p:cNvPr>
            <p:cNvSpPr txBox="1"/>
            <p:nvPr/>
          </p:nvSpPr>
          <p:spPr>
            <a:xfrm>
              <a:off x="6795425" y="2661854"/>
              <a:ext cx="3159839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B51088-75DE-DE00-269A-712F5AFE55A7}"/>
              </a:ext>
            </a:extLst>
          </p:cNvPr>
          <p:cNvSpPr txBox="1"/>
          <p:nvPr/>
        </p:nvSpPr>
        <p:spPr>
          <a:xfrm>
            <a:off x="721657" y="2881746"/>
            <a:ext cx="4554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Wall();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94D574-1D7A-D704-60A4-14DA45D990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5183136" y="1610951"/>
            <a:ext cx="598827" cy="844"/>
          </a:xfrm>
          <a:prstGeom prst="bentConnector3">
            <a:avLst>
              <a:gd name="adj1" fmla="val 50000"/>
            </a:avLst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70D14-62C0-2A89-B241-BFA42C072A61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998883" y="2395781"/>
            <a:ext cx="0" cy="48596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3300</Words>
  <Application>Microsoft Macintosh PowerPoint</Application>
  <PresentationFormat>Widescreen</PresentationFormat>
  <Paragraphs>564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Noto Mono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21</cp:revision>
  <dcterms:created xsi:type="dcterms:W3CDTF">2025-02-19T20:33:39Z</dcterms:created>
  <dcterms:modified xsi:type="dcterms:W3CDTF">2025-10-05T20:35:08Z</dcterms:modified>
</cp:coreProperties>
</file>