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omments/modernComment_10A_717B28E0.xml" ContentType="application/vnd.ms-powerpoint.comment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omments/modernComment_118_252AC312.xml" ContentType="application/vnd.ms-powerpoint.comments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comments/modernComment_11B_C78F68EC.xml" ContentType="application/vnd.ms-powerpoint.comments+xml"/>
  <Override PartName="/ppt/notesSlides/notesSlide5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1"/>
  </p:notesMasterIdLst>
  <p:handoutMasterIdLst>
    <p:handoutMasterId r:id="rId22"/>
  </p:handoutMasterIdLst>
  <p:sldIdLst>
    <p:sldId id="256" r:id="rId2"/>
    <p:sldId id="269" r:id="rId3"/>
    <p:sldId id="273" r:id="rId4"/>
    <p:sldId id="265" r:id="rId5"/>
    <p:sldId id="274" r:id="rId6"/>
    <p:sldId id="266" r:id="rId7"/>
    <p:sldId id="275" r:id="rId8"/>
    <p:sldId id="276" r:id="rId9"/>
    <p:sldId id="277" r:id="rId10"/>
    <p:sldId id="278" r:id="rId11"/>
    <p:sldId id="279" r:id="rId12"/>
    <p:sldId id="280" r:id="rId13"/>
    <p:sldId id="281" r:id="rId14"/>
    <p:sldId id="282" r:id="rId15"/>
    <p:sldId id="283" r:id="rId16"/>
    <p:sldId id="284" r:id="rId17"/>
    <p:sldId id="285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9B3E8C50-9F58-5237-7C41-C721E3BAA428}" name="Di Monaco, Antonio" initials="AD" userId="S::antonio.di.monaco@sap.com::719b72b0-0350-4d19-9a7f-748728a101c7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894"/>
    <p:restoredTop sz="94685"/>
  </p:normalViewPr>
  <p:slideViewPr>
    <p:cSldViewPr snapToGrid="0">
      <p:cViewPr varScale="1">
        <p:scale>
          <a:sx n="105" d="100"/>
          <a:sy n="105" d="100"/>
        </p:scale>
        <p:origin x="224" y="4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38100" cy="3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handoutMaster" Target="handoutMasters/handoutMaster1.xml"/><Relationship Id="rId27" Type="http://schemas.microsoft.com/office/2018/10/relationships/authors" Target="authors.xml"/></Relationships>
</file>

<file path=ppt/comments/modernComment_10A_717B28E0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15FB622-B9A2-8343-8D78-A21A0E4E186E}" authorId="{9B3E8C50-9F58-5237-7C41-C721E3BAA428}" created="2025-03-01T13:49:37.431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1903896800" sldId="266"/>
      <ac:spMk id="5" creationId="{BF90E352-029C-5278-6B4A-599656F53D1C}"/>
    </ac:deMkLst>
    <p188:txBody>
      <a:bodyPr/>
      <a:lstStyle/>
      <a:p>
        <a:r>
          <a:rPr lang="en-US"/>
          <a:t>A problem can always be fixed with another level of indirection</a:t>
        </a:r>
      </a:p>
    </p188:txBody>
  </p188:cm>
</p188:cmLst>
</file>

<file path=ppt/comments/modernComment_118_252AC312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CB896355-80D9-3E47-BA00-2142A0468C61}" authorId="{9B3E8C50-9F58-5237-7C41-C721E3BAA428}" created="2025-03-02T19:29:22.714">
    <pc:sldMkLst xmlns:pc="http://schemas.microsoft.com/office/powerpoint/2013/main/command">
      <pc:docMk/>
      <pc:sldMk cId="623559442" sldId="277"/>
    </pc:sldMkLst>
    <p188:txBody>
      <a:bodyPr/>
      <a:lstStyle/>
      <a:p>
        <a:r>
          <a:rPr lang="en-US"/>
          <a:t>Watch out for the parent reference!</a:t>
        </a:r>
      </a:p>
    </p188:txBody>
  </p188:cm>
</p188:cmLst>
</file>

<file path=ppt/comments/modernComment_11B_C78F68EC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05A4C37C-1ECE-8A4A-8A55-AF16B8E71512}" authorId="{9B3E8C50-9F58-5237-7C41-C721E3BAA428}" created="2025-03-03T21:05:21.253">
    <pc:sldMkLst xmlns:pc="http://schemas.microsoft.com/office/powerpoint/2013/main/command">
      <pc:docMk/>
      <pc:sldMk cId="3348064492" sldId="279"/>
    </pc:sldMkLst>
    <p188:txBody>
      <a:bodyPr/>
      <a:lstStyle/>
      <a:p>
        <a:r>
          <a:rPr lang="en-US"/>
          <a:t>Can we decorate the first solution?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D85BD452-70C7-7D43-DE79-395EC2D5AAB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477222D-C06B-5CD4-B200-730FB65A8EB7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4042657-6240-B14B-9F48-F865CB79AC7C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A16D15-E1AC-47B8-BF91-C30978D1B0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6759E4-6272-9520-00E8-FE3F63A8D3D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55DFA7A-FF33-C64E-B529-8BCC138EFE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3013491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Advanced Software Engineering - 1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6B121A-761B-2742-9D61-65348EACD743}" type="datetimeFigureOut">
              <a:rPr lang="en-US" smtClean="0"/>
              <a:t>9/27/25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Design Patterns - Creational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5659E5-EFBC-DB40-B048-B7FD703FB73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164505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51827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DE1252-7F4A-7E2E-F8C2-9294EF31B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6922E8-5E0B-B8DA-E266-333D67B2C8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61E59A4-0277-C523-CD84-5CF9752CFD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17966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D09C994-648E-94E6-5D14-C1852E20D2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CB45FE-4696-9C46-1716-23B784079C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E96EC94-3156-75E5-9DF9-A445BFC08A5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91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E6598-F256-2E5F-7B37-A6B0C612A1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2F3CD2E-342D-D57B-1AC3-537161B3C3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BC26E4-2E1D-943B-0406-CED0D927A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39203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BBC296-EC67-C11C-0A80-0BB42AFCEB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6E93EE-A28F-A888-AFAA-65EAF51947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E349C0-E0F2-F433-12C5-4636BB752F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1570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9C6D0-5512-F16D-A0CB-B72D25DE26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212CC4-D335-C33A-9B0A-689A95B7302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0D5E48-8338-AC1F-6E5F-D8999FEBFB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C0EB8F-2DA2-9E46-B3F8-DE3060D9A026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BBF1100-D604-5C2D-7C49-74A286EA2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938D9-1B5A-E778-95C0-AF4682C3C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83527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47E8EE-477E-ECFB-0E65-CD52E05BF6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19C616-6082-E08E-4642-B87DE66B81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B289D1-5083-F77D-B918-E888FE2BD2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A6DE6-3E81-2840-AEAD-026E6225A972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9B412-8604-155E-9048-BCEAA5F805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DB81FC-B75F-EB66-0310-834FD5ED80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737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44BFC86-9762-DFC3-7CD6-D3F9D73D9F7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A56E57-9E5C-69B9-F8AE-49A68E29D5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BED425-82B9-9E5C-85DE-50375387C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19A5EB-7156-2C4C-9402-D7449F1DFE5E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33BA-4ED4-16BD-862C-CA2CC2E394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1C00BD-6373-F5B3-CF96-94569E933A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702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AA693-A74F-F8E3-AD6A-0332BA4B8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E7BD10-0BF7-1F3F-59C4-F701A75502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DC3507-7FCB-4052-7D4E-E0E661B884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5FE273-68A7-FC4B-AAE0-59FF7E1C9D50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4CF9F4-E7EF-D596-F08B-70C65EFF8A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E1335D-13AC-DE52-4FB3-F21D0F4A36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0251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A6974-425E-2DAD-9A21-BA0796179F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801BC8-2575-E2E6-B061-F7EE5B50CD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E7BA54-9635-D484-B680-4616CD98E7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53863D-357A-2C48-B832-AFFDDAE09C4D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5CA804-2107-34D8-E78B-2A7FFFB91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48FD9B-7CDC-60DE-0DC1-06904DCB43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5908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6372E-B1A4-D336-D790-D89C1E791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17E8D-C5B1-602E-EAC6-EB6FA3EE17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AB62D6-18E8-14F8-E378-8E10073C875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B366E2-2C5F-9236-3F60-A87A6B3495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84727-DC39-1F4F-AFDF-750A61B12A22}" type="datetime1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A63519-F2FC-412C-3914-030E96B37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3F7ABC-C7BA-0E16-8652-D4FB52E886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2215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A9EAA-6C94-CE7A-96FB-FF6B2F180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842EFD-CF2B-1D2E-7819-E2EBC8E190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4380BC-743C-1D56-4519-FAAC1140ED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E74647-A3CD-CD27-25B6-C1CB380354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BD464C-F134-5223-06A8-93C17D00F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FA3B48B-CF79-443F-E609-240A9AD958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191E7F-DEE6-484A-A82C-BAFF244F7279}" type="datetime1">
              <a:t>9/27/25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D2D30F-6B06-D928-93A9-7BFCC033B7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5A9A56-6E9F-7FCB-C081-AB1C0B13D6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7183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2BFFED-3B7D-D363-F6D8-89AB1CD5D2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6B69165-4CDC-A611-C121-3CA7DEA95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729F24-D603-3E4E-B9DD-B204C7317137}" type="datetime1">
              <a:t>9/27/25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A37B45-F436-35A0-1A11-3847788AD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E249D-E148-E80F-8FD8-12216ADD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76218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329C19-6C7E-FBCF-C0D3-BC2825CF72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3182AB-9B14-5F4A-B96C-4542C0609F01}" type="datetime1">
              <a:t>9/27/25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F8B7D5-B148-1242-4C00-81D88102D5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C565B3-A8E1-6528-1396-C3E42F715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857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B6B0A-0FFE-C59A-0FDB-B712E2B38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2C6137-AB91-B024-3858-0625F2A854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B472223-1D56-3876-37AB-AB827894AB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85145A-5ACE-4F2E-8C10-D81F5A60B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6CFFB9-FD44-0143-82C5-319D18BA6C1A}" type="datetime1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D1CE9C-37C5-A4EB-2D87-B45D168BB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88DA687-831D-6087-7C77-C236A471CA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481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845D35-BDA7-8A9B-5FE8-19ED22B149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9E14BC-B1A6-7914-CA5E-3491D5093C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269EAF5-4292-2E66-1BA9-931773EEC4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FD9A49-D6E3-429F-B82D-DD18B58F5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378748-6546-7942-AB14-9B6D53E5D93C}" type="datetime1">
              <a:t>9/27/25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AA0FD04-DB58-C9EB-75F0-97413C2C5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B13049-D1B6-FDF7-C4FA-F1C43AC61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1242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6CD59-EDAF-CA69-6ACB-CAD4CEB9C4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553310-4114-A479-F299-36FC9ECF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66501-C88C-FFD9-4D05-DAEFB3B8117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8C141C7-3FAC-3945-B604-870AABF28252}" type="datetime1">
              <a:t>9/27/25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41AE9D-4006-22D3-9F53-03EFBB7E47B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D99D29-9B98-65F3-7AC9-22F3C883F3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D81C8F-CB39-4E4D-98E4-8C3FEDF75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2975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8_252AC31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microsoft.com/office/2018/10/relationships/comments" Target="../comments/modernComment_11B_C78F68EC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A_717B28E0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6CC111-4FC3-7E6E-DA79-351238E3FC6C}"/>
              </a:ext>
            </a:extLst>
          </p:cNvPr>
          <p:cNvSpPr txBox="1"/>
          <p:nvPr/>
        </p:nvSpPr>
        <p:spPr>
          <a:xfrm>
            <a:off x="535709" y="918651"/>
            <a:ext cx="2159630" cy="507831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US" dirty="0"/>
              <a:t>Structural</a:t>
            </a:r>
            <a:br>
              <a:rPr lang="en-US" dirty="0"/>
            </a:b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Introduction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Adapter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Bridge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Façade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Composite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Decorator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Flyweight</a:t>
            </a:r>
          </a:p>
          <a:p>
            <a:pPr marL="742950" lvl="1" indent="-285750">
              <a:buFontTx/>
              <a:buChar char="-"/>
            </a:pPr>
            <a:endParaRPr lang="en-US" dirty="0"/>
          </a:p>
          <a:p>
            <a:pPr marL="742950" lvl="1" indent="-285750">
              <a:buFontTx/>
              <a:buChar char="-"/>
            </a:pPr>
            <a:r>
              <a:rPr lang="en-US" dirty="0"/>
              <a:t>Proxy</a:t>
            </a:r>
          </a:p>
          <a:p>
            <a:pPr marL="742950" lvl="1" indent="-285750">
              <a:buFontTx/>
              <a:buChar char="-"/>
            </a:pPr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BDAC65D-2BF1-A1DC-E10D-231A3F2AE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F66554-06DA-C448-4970-80727A8BDE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B9B88B0-1855-2B75-F573-938C6C9A3F46}"/>
              </a:ext>
            </a:extLst>
          </p:cNvPr>
          <p:cNvSpPr txBox="1"/>
          <p:nvPr/>
        </p:nvSpPr>
        <p:spPr>
          <a:xfrm>
            <a:off x="535709" y="304800"/>
            <a:ext cx="821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Topics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9B531B0-DD98-5500-2123-8887EB47391C}"/>
              </a:ext>
            </a:extLst>
          </p:cNvPr>
          <p:cNvSpPr txBox="1"/>
          <p:nvPr/>
        </p:nvSpPr>
        <p:spPr>
          <a:xfrm>
            <a:off x="285435" y="5882985"/>
            <a:ext cx="58105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Reference book: </a:t>
            </a:r>
            <a:r>
              <a:rPr lang="en-US" dirty="0" err="1"/>
              <a:t>GoF</a:t>
            </a:r>
            <a:r>
              <a:rPr lang="en-US" dirty="0"/>
              <a:t> – Design Patterns – Addison Wesley</a:t>
            </a:r>
          </a:p>
        </p:txBody>
      </p:sp>
    </p:spTree>
    <p:extLst>
      <p:ext uri="{BB962C8B-B14F-4D97-AF65-F5344CB8AC3E}">
        <p14:creationId xmlns:p14="http://schemas.microsoft.com/office/powerpoint/2010/main" val="295301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10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321434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Composite – Let’s write a “du”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1152512" y="793203"/>
            <a:ext cx="3252814" cy="267765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struct stat _stat;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_name;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37D2EF-F8E2-F010-7D11-6651153745A3}"/>
              </a:ext>
            </a:extLst>
          </p:cNvPr>
          <p:cNvSpPr txBox="1"/>
          <p:nvPr/>
        </p:nvSpPr>
        <p:spPr>
          <a:xfrm>
            <a:off x="5792849" y="850494"/>
            <a:ext cx="59490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if (_stat.st_mode &amp; S_IFDIR)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_children.push_back(item);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else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throw “Cannot add items to a non-dir element”;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DiskItem::size()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size_t mySize = _stat.st_mode &amp; S_IFREG ? _stat.st_size :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accumulate(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begin(_children),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end(_children),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mySize,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[] (const auto &amp;item) { return item.size();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328FBB2D-4CAD-0F0B-2711-F9C0D4094802}"/>
              </a:ext>
            </a:extLst>
          </p:cNvPr>
          <p:cNvGrpSpPr/>
          <p:nvPr/>
        </p:nvGrpSpPr>
        <p:grpSpPr>
          <a:xfrm>
            <a:off x="850682" y="894183"/>
            <a:ext cx="443345" cy="2218472"/>
            <a:chOff x="166255" y="895928"/>
            <a:chExt cx="443345" cy="2041239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CA5224-B1EE-B5A0-047D-74DF2458ACF1}"/>
                </a:ext>
              </a:extLst>
            </p:cNvPr>
            <p:cNvCxnSpPr/>
            <p:nvPr/>
          </p:nvCxnSpPr>
          <p:spPr>
            <a:xfrm flipH="1">
              <a:off x="166255" y="2937164"/>
              <a:ext cx="443345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Elbow Connector 12">
              <a:extLst>
                <a:ext uri="{FF2B5EF4-FFF2-40B4-BE49-F238E27FC236}">
                  <a16:creationId xmlns:a16="http://schemas.microsoft.com/office/drawing/2014/main" id="{7EB6CB0C-325D-B17B-B2FB-CB5544844CAC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-669637" y="1731822"/>
              <a:ext cx="2041239" cy="369451"/>
            </a:xfrm>
            <a:prstGeom prst="bentConnector3">
              <a:avLst>
                <a:gd name="adj1" fmla="val 100226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591B45A-F21E-7E2B-1460-88878821E850}"/>
              </a:ext>
            </a:extLst>
          </p:cNvPr>
          <p:cNvGrpSpPr/>
          <p:nvPr/>
        </p:nvGrpSpPr>
        <p:grpSpPr>
          <a:xfrm>
            <a:off x="307739" y="3561870"/>
            <a:ext cx="4693816" cy="3296130"/>
            <a:chOff x="307739" y="3561870"/>
            <a:chExt cx="4693816" cy="3296130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A75158F0-FA00-5B62-7BA3-19BB61E55833}"/>
                </a:ext>
              </a:extLst>
            </p:cNvPr>
            <p:cNvGrpSpPr/>
            <p:nvPr/>
          </p:nvGrpSpPr>
          <p:grpSpPr>
            <a:xfrm>
              <a:off x="307739" y="3561870"/>
              <a:ext cx="4693816" cy="3286575"/>
              <a:chOff x="307739" y="3561870"/>
              <a:chExt cx="4693816" cy="3286575"/>
            </a:xfrm>
          </p:grpSpPr>
          <p:sp>
            <p:nvSpPr>
              <p:cNvPr id="18" name="Oval 17">
                <a:extLst>
                  <a:ext uri="{FF2B5EF4-FFF2-40B4-BE49-F238E27FC236}">
                    <a16:creationId xmlns:a16="http://schemas.microsoft.com/office/drawing/2014/main" id="{67187F91-552B-E130-F65F-1DC1EA10E8A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356187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600">
                    <a:solidFill>
                      <a:schemeClr val="tx1"/>
                    </a:solidFill>
                  </a:rPr>
                  <a:t>/</a:t>
                </a:r>
              </a:p>
            </p:txBody>
          </p:sp>
          <p:sp>
            <p:nvSpPr>
              <p:cNvPr id="26" name="Oval 25">
                <a:extLst>
                  <a:ext uri="{FF2B5EF4-FFF2-40B4-BE49-F238E27FC236}">
                    <a16:creationId xmlns:a16="http://schemas.microsoft.com/office/drawing/2014/main" id="{FA13ACF5-CA2A-2783-1CDD-269F43FCB91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796544" y="4443451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home</a:t>
                </a:r>
              </a:p>
            </p:txBody>
          </p:sp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5247DBF7-31CD-74E5-45A2-04D08EEEFAA8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775980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usr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A41E4BBB-BA5D-E704-B288-2DF4023BF43A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263108" y="4443450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dev</a:t>
                </a:r>
              </a:p>
            </p:txBody>
          </p:sp>
          <p:sp>
            <p:nvSpPr>
              <p:cNvPr id="32" name="Oval 31">
                <a:extLst>
                  <a:ext uri="{FF2B5EF4-FFF2-40B4-BE49-F238E27FC236}">
                    <a16:creationId xmlns:a16="http://schemas.microsoft.com/office/drawing/2014/main" id="{D722ABC8-0158-F7DA-C11A-51452463D6DE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647132" y="5256148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data</a:t>
                </a:r>
              </a:p>
            </p:txBody>
          </p:sp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B9B9FBDC-C562-0185-80E7-F2D871BD1A4C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468592" y="531269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backup</a:t>
                </a:r>
                <a:br>
                  <a:rPr lang="en-US" sz="1000">
                    <a:solidFill>
                      <a:schemeClr val="tx1"/>
                    </a:solidFill>
                  </a:rPr>
                </a:br>
                <a:r>
                  <a:rPr lang="en-US" sz="1000">
                    <a:solidFill>
                      <a:schemeClr val="tx1"/>
                    </a:solidFill>
                  </a:rPr>
                  <a:t>.tar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8303AF0C-B3DF-757F-D3F4-F9DBEEBC28F1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07739" y="6110201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mybin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620873A1-1EC5-FA5E-6DAE-38281B7DF7F2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1152512" y="6126262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foo.txt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AB4EADC-2DBF-DA26-C1EB-3B187721DCD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lib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074171E0-6983-743F-C218-3B86EE42BF1F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68278" y="5312697"/>
                <a:ext cx="492298" cy="492298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share</a:t>
                </a:r>
              </a:p>
            </p:txBody>
          </p:sp>
          <p:sp>
            <p:nvSpPr>
              <p:cNvPr id="38" name="Oval 37">
                <a:extLst>
                  <a:ext uri="{FF2B5EF4-FFF2-40B4-BE49-F238E27FC236}">
                    <a16:creationId xmlns:a16="http://schemas.microsoft.com/office/drawing/2014/main" id="{853366D3-A329-87E9-0914-57D9A152169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2430216" y="6131227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std.so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94B126-34BC-11F1-6260-2D01E4A4EC9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203413" y="6128815"/>
                <a:ext cx="492298" cy="492298"/>
              </a:xfrm>
              <a:prstGeom prst="ellipse">
                <a:avLst/>
              </a:prstGeom>
              <a:solidFill>
                <a:schemeClr val="accent6">
                  <a:lumMod val="60000"/>
                  <a:lumOff val="40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js.a</a:t>
                </a:r>
              </a:p>
            </p:txBody>
          </p: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39EA646-A858-F8D9-BC9D-5039D70C5F65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4509257" y="5312697"/>
                <a:ext cx="492298" cy="492298"/>
              </a:xfrm>
              <a:prstGeom prst="ellipse">
                <a:avLst/>
              </a:prstGeom>
              <a:solidFill>
                <a:schemeClr val="accent2">
                  <a:lumMod val="75000"/>
                  <a:alpha val="53000"/>
                </a:schemeClr>
              </a:solidFill>
              <a:ln>
                <a:solidFill>
                  <a:schemeClr val="accent1">
                    <a:shade val="15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/>
                <a:r>
                  <a:rPr lang="en-US" sz="1000">
                    <a:solidFill>
                      <a:schemeClr val="tx1"/>
                    </a:solidFill>
                  </a:rPr>
                  <a:t>sda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7C3BF728-EA9D-C5EB-76DC-F65A18524B8E}"/>
                  </a:ext>
                </a:extLst>
              </p:cNvPr>
              <p:cNvCxnSpPr>
                <a:stCxn id="18" idx="4"/>
                <a:endCxn id="26" idx="0"/>
              </p:cNvCxnSpPr>
              <p:nvPr/>
            </p:nvCxnSpPr>
            <p:spPr>
              <a:xfrm flipH="1">
                <a:off x="1042693" y="4054168"/>
                <a:ext cx="1633672" cy="38928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658E6710-A0F2-C1AF-640D-6870497F4434}"/>
                  </a:ext>
                </a:extLst>
              </p:cNvPr>
              <p:cNvCxnSpPr>
                <a:stCxn id="18" idx="4"/>
                <a:endCxn id="30" idx="0"/>
              </p:cNvCxnSpPr>
              <p:nvPr/>
            </p:nvCxnSpPr>
            <p:spPr>
              <a:xfrm>
                <a:off x="2676365" y="4054168"/>
                <a:ext cx="345764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9E8B0DC8-6AF0-9982-01DA-7410B0D93BB2}"/>
                  </a:ext>
                </a:extLst>
              </p:cNvPr>
              <p:cNvCxnSpPr>
                <a:stCxn id="18" idx="4"/>
                <a:endCxn id="31" idx="0"/>
              </p:cNvCxnSpPr>
              <p:nvPr/>
            </p:nvCxnSpPr>
            <p:spPr>
              <a:xfrm>
                <a:off x="2676365" y="4054168"/>
                <a:ext cx="1832892" cy="38928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8B20107B-334C-9D03-8B70-9DA660E6FAC6}"/>
                  </a:ext>
                </a:extLst>
              </p:cNvPr>
              <p:cNvCxnSpPr>
                <a:stCxn id="26" idx="4"/>
                <a:endCxn id="32" idx="0"/>
              </p:cNvCxnSpPr>
              <p:nvPr/>
            </p:nvCxnSpPr>
            <p:spPr>
              <a:xfrm flipH="1">
                <a:off x="893281" y="4935749"/>
                <a:ext cx="149412" cy="32039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74A55C8F-3DD5-02F3-A05B-CC7BA697AF7D}"/>
                  </a:ext>
                </a:extLst>
              </p:cNvPr>
              <p:cNvCxnSpPr>
                <a:stCxn id="30" idx="4"/>
                <a:endCxn id="36" idx="0"/>
              </p:cNvCxnSpPr>
              <p:nvPr/>
            </p:nvCxnSpPr>
            <p:spPr>
              <a:xfrm flipH="1">
                <a:off x="2676365" y="4935748"/>
                <a:ext cx="345764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3CA8AC59-300D-B9DF-D034-F0371AB2A378}"/>
                  </a:ext>
                </a:extLst>
              </p:cNvPr>
              <p:cNvCxnSpPr>
                <a:stCxn id="30" idx="4"/>
                <a:endCxn id="37" idx="0"/>
              </p:cNvCxnSpPr>
              <p:nvPr/>
            </p:nvCxnSpPr>
            <p:spPr>
              <a:xfrm>
                <a:off x="3022129" y="4935748"/>
                <a:ext cx="492298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Arrow Connector 53">
                <a:extLst>
                  <a:ext uri="{FF2B5EF4-FFF2-40B4-BE49-F238E27FC236}">
                    <a16:creationId xmlns:a16="http://schemas.microsoft.com/office/drawing/2014/main" id="{386E6C9C-E5F6-D943-1AA2-2529721A3CBD}"/>
                  </a:ext>
                </a:extLst>
              </p:cNvPr>
              <p:cNvCxnSpPr>
                <a:stCxn id="31" idx="4"/>
                <a:endCxn id="40" idx="0"/>
              </p:cNvCxnSpPr>
              <p:nvPr/>
            </p:nvCxnSpPr>
            <p:spPr>
              <a:xfrm>
                <a:off x="4509257" y="4935748"/>
                <a:ext cx="246149" cy="376949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6" name="Straight Arrow Connector 55">
                <a:extLst>
                  <a:ext uri="{FF2B5EF4-FFF2-40B4-BE49-F238E27FC236}">
                    <a16:creationId xmlns:a16="http://schemas.microsoft.com/office/drawing/2014/main" id="{DC8B9154-8147-AB3C-96CE-1E5B1B10EAA4}"/>
                  </a:ext>
                </a:extLst>
              </p:cNvPr>
              <p:cNvCxnSpPr>
                <a:stCxn id="26" idx="4"/>
                <a:endCxn id="33" idx="0"/>
              </p:cNvCxnSpPr>
              <p:nvPr/>
            </p:nvCxnSpPr>
            <p:spPr>
              <a:xfrm>
                <a:off x="1042693" y="4935749"/>
                <a:ext cx="672048" cy="37694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8" name="Straight Arrow Connector 57">
                <a:extLst>
                  <a:ext uri="{FF2B5EF4-FFF2-40B4-BE49-F238E27FC236}">
                    <a16:creationId xmlns:a16="http://schemas.microsoft.com/office/drawing/2014/main" id="{C11F4D5E-409B-155E-A90F-6DB1F3F21118}"/>
                  </a:ext>
                </a:extLst>
              </p:cNvPr>
              <p:cNvCxnSpPr>
                <a:stCxn id="32" idx="4"/>
                <a:endCxn id="34" idx="0"/>
              </p:cNvCxnSpPr>
              <p:nvPr/>
            </p:nvCxnSpPr>
            <p:spPr>
              <a:xfrm flipH="1">
                <a:off x="553888" y="5748446"/>
                <a:ext cx="339393" cy="361755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0" name="Straight Arrow Connector 59">
                <a:extLst>
                  <a:ext uri="{FF2B5EF4-FFF2-40B4-BE49-F238E27FC236}">
                    <a16:creationId xmlns:a16="http://schemas.microsoft.com/office/drawing/2014/main" id="{CB37B659-9156-B3CC-8560-EA4807105073}"/>
                  </a:ext>
                </a:extLst>
              </p:cNvPr>
              <p:cNvCxnSpPr>
                <a:stCxn id="32" idx="4"/>
                <a:endCxn id="35" idx="0"/>
              </p:cNvCxnSpPr>
              <p:nvPr/>
            </p:nvCxnSpPr>
            <p:spPr>
              <a:xfrm>
                <a:off x="893281" y="5748446"/>
                <a:ext cx="505380" cy="37781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>
                <a:extLst>
                  <a:ext uri="{FF2B5EF4-FFF2-40B4-BE49-F238E27FC236}">
                    <a16:creationId xmlns:a16="http://schemas.microsoft.com/office/drawing/2014/main" id="{18D24DB4-CDD2-8955-F575-336AC882732B}"/>
                  </a:ext>
                </a:extLst>
              </p:cNvPr>
              <p:cNvCxnSpPr>
                <a:stCxn id="36" idx="4"/>
                <a:endCxn id="38" idx="0"/>
              </p:cNvCxnSpPr>
              <p:nvPr/>
            </p:nvCxnSpPr>
            <p:spPr>
              <a:xfrm>
                <a:off x="2676365" y="5804995"/>
                <a:ext cx="0" cy="326232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Straight Arrow Connector 66">
                <a:extLst>
                  <a:ext uri="{FF2B5EF4-FFF2-40B4-BE49-F238E27FC236}">
                    <a16:creationId xmlns:a16="http://schemas.microsoft.com/office/drawing/2014/main" id="{7BFF014B-312B-E4D6-FBB5-83C7ADF0BE26}"/>
                  </a:ext>
                </a:extLst>
              </p:cNvPr>
              <p:cNvCxnSpPr>
                <a:stCxn id="36" idx="4"/>
                <a:endCxn id="39" idx="0"/>
              </p:cNvCxnSpPr>
              <p:nvPr/>
            </p:nvCxnSpPr>
            <p:spPr>
              <a:xfrm>
                <a:off x="2676365" y="5804995"/>
                <a:ext cx="773197" cy="323820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304BC329-1659-E07E-5167-39856487632F}"/>
                  </a:ext>
                </a:extLst>
              </p:cNvPr>
              <p:cNvSpPr txBox="1"/>
              <p:nvPr/>
            </p:nvSpPr>
            <p:spPr>
              <a:xfrm>
                <a:off x="1515808" y="5843427"/>
                <a:ext cx="397866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100k</a:t>
                </a:r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CCE010B-204B-A7AF-4EA9-633DA5FA089D}"/>
                  </a:ext>
                </a:extLst>
              </p:cNvPr>
              <p:cNvSpPr txBox="1"/>
              <p:nvPr/>
            </p:nvSpPr>
            <p:spPr>
              <a:xfrm>
                <a:off x="336775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20k</a:t>
                </a:r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8AE3D620-1C87-D979-0C0C-5161EEEAB665}"/>
                  </a:ext>
                </a:extLst>
              </p:cNvPr>
              <p:cNvSpPr txBox="1"/>
              <p:nvPr/>
            </p:nvSpPr>
            <p:spPr>
              <a:xfrm>
                <a:off x="1207035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10k</a:t>
                </a:r>
              </a:p>
            </p:txBody>
          </p:sp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FCAC50B1-B405-EB1D-E806-927AFF0C9A66}"/>
                  </a:ext>
                </a:extLst>
              </p:cNvPr>
              <p:cNvSpPr txBox="1"/>
              <p:nvPr/>
            </p:nvSpPr>
            <p:spPr>
              <a:xfrm>
                <a:off x="2505883" y="6633001"/>
                <a:ext cx="343364" cy="21544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800"/>
                  <a:t>25k</a:t>
                </a:r>
              </a:p>
            </p:txBody>
          </p:sp>
        </p:grp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B8865CBF-7383-437D-F79A-B0729D994884}"/>
                </a:ext>
              </a:extLst>
            </p:cNvPr>
            <p:cNvSpPr txBox="1"/>
            <p:nvPr/>
          </p:nvSpPr>
          <p:spPr>
            <a:xfrm>
              <a:off x="3277880" y="6642556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50k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451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B753B7-F0F1-582F-6781-4CF4EDB776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298A85D-3940-8BFF-1251-2075ACA645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58C721-388C-E5F2-033B-BA9BED620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C020434-5803-86DC-A5BD-ADAD52A3036A}"/>
              </a:ext>
            </a:extLst>
          </p:cNvPr>
          <p:cNvSpPr txBox="1"/>
          <p:nvPr/>
        </p:nvSpPr>
        <p:spPr>
          <a:xfrm>
            <a:off x="535709" y="194055"/>
            <a:ext cx="1182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Decorator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058D1B-5E72-03F1-1307-5E49FE5048F4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88D81A-254A-E8AA-97A4-5FFEB8073166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add responsibilities to individual objects dynamically and transparently, without affecting other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When extension by subclassing is impractical, i.e. a large number of independent extensions is possible, and would produce an explosion of subclasses of every combination.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D462A47-FF74-8205-6314-DE545FA89022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D1AD030-0190-4332-A043-4D7A12F7F8DE}"/>
              </a:ext>
            </a:extLst>
          </p:cNvPr>
          <p:cNvSpPr txBox="1"/>
          <p:nvPr/>
        </p:nvSpPr>
        <p:spPr>
          <a:xfrm>
            <a:off x="547569" y="2991471"/>
            <a:ext cx="10818091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More flexibility than static inheritance. With decorators, responsibilities can be added and removed at run-time by simply attaching and detaching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Avoid feature-laden classes high up in the hierarchy. Decorators offer a pay-as-you-go approach to add responsibilities, you don’t have to implement in advance all foreseeable features.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 decorator and its component aren’t identical! A decorator is just a transparent enclosure, but it’s a different object.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a lot of decorators means a lot of little objects that all look alike. Easy to customize by people that made them, but they can be challenging for people that need to learn and debug.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019830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D3D1AA-8CED-5691-685A-86D75254C7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07F8B4-3B54-039C-7670-8C6E0B3BC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D68F279-C9CE-3E18-B01B-FD0639EE4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12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B993476-D7A9-E623-7366-839D523E0725}"/>
              </a:ext>
            </a:extLst>
          </p:cNvPr>
          <p:cNvSpPr txBox="1"/>
          <p:nvPr/>
        </p:nvSpPr>
        <p:spPr>
          <a:xfrm>
            <a:off x="468085" y="326572"/>
            <a:ext cx="35021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Decorator – Let’s write a “real du”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46498F-A1AC-5D33-3739-7143B01609DD}"/>
              </a:ext>
            </a:extLst>
          </p:cNvPr>
          <p:cNvSpPr txBox="1"/>
          <p:nvPr/>
        </p:nvSpPr>
        <p:spPr>
          <a:xfrm>
            <a:off x="1152512" y="793203"/>
            <a:ext cx="3717684" cy="1754326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 : public 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size_t size();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DiskItem* _item;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6B1135-7499-77BF-8337-7D11D01B3BFC}"/>
              </a:ext>
            </a:extLst>
          </p:cNvPr>
          <p:cNvSpPr txBox="1"/>
          <p:nvPr/>
        </p:nvSpPr>
        <p:spPr>
          <a:xfrm>
            <a:off x="6096000" y="2318545"/>
            <a:ext cx="4461478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 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:: Real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* 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_item = item;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size_t DiskItem::size()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item-&gt;_stat.st_mode &amp; S_IFREG ?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item-&gt;_stat.st_blocks : _item-&gt;size();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BFA5DC29-A34C-B3F5-2E10-9DD428CC8768}"/>
              </a:ext>
            </a:extLst>
          </p:cNvPr>
          <p:cNvGrpSpPr/>
          <p:nvPr/>
        </p:nvGrpSpPr>
        <p:grpSpPr>
          <a:xfrm>
            <a:off x="450087" y="2857226"/>
            <a:ext cx="4810688" cy="3392871"/>
            <a:chOff x="242823" y="2397964"/>
            <a:chExt cx="4810688" cy="3392871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D807BBD2-2F25-7AEF-5634-9C96011E6B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239796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39A5D5D0-B203-FC5D-7CC4-874115763EC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848500" y="3279545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8F1D6A22-899C-64ED-F3C4-663C733A74B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27936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10CAA503-EB4E-21D5-E7E6-66858A9CBF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315064" y="3279544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3CF3D7A8-00F7-91F2-0AC0-4931417EF63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99088" y="4092242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D9F1CE3D-763E-3B65-71DC-48BCA2F469D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520548" y="414879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567F85D2-8E72-7CDC-06A7-8AF57EE99B0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59695" y="494629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4E025E8-DEAE-0753-A2ED-903A46A0534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204468" y="4962356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764D4E73-3F64-9AA0-2205-4EAE16C8F9A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F8CD5CB4-B9ED-4CD9-3626-B24031B475A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320234" y="414879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764A9F30-2D97-82EF-83E6-6AC6711320B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82172" y="496732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4C8553FF-E544-2550-339F-D2A59A65FEF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55369" y="4964909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AC73F7AC-868F-4153-A6E0-C9ED9E36AA0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61213" y="4148791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B20D7504-16F5-FCB6-B943-2EA0FE6157CE}"/>
                </a:ext>
              </a:extLst>
            </p:cNvPr>
            <p:cNvCxnSpPr>
              <a:stCxn id="18" idx="4"/>
              <a:endCxn id="26" idx="0"/>
            </p:cNvCxnSpPr>
            <p:nvPr/>
          </p:nvCxnSpPr>
          <p:spPr>
            <a:xfrm flipH="1">
              <a:off x="1094649" y="2890262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28C544BC-AC2C-5167-593F-DB89EA4B098A}"/>
                </a:ext>
              </a:extLst>
            </p:cNvPr>
            <p:cNvCxnSpPr>
              <a:stCxn id="18" idx="4"/>
              <a:endCxn id="30" idx="0"/>
            </p:cNvCxnSpPr>
            <p:nvPr/>
          </p:nvCxnSpPr>
          <p:spPr>
            <a:xfrm>
              <a:off x="2728321" y="2890262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DBA59C0D-78C9-65D1-EFB8-3CA03697390B}"/>
                </a:ext>
              </a:extLst>
            </p:cNvPr>
            <p:cNvCxnSpPr>
              <a:stCxn id="18" idx="4"/>
              <a:endCxn id="31" idx="0"/>
            </p:cNvCxnSpPr>
            <p:nvPr/>
          </p:nvCxnSpPr>
          <p:spPr>
            <a:xfrm>
              <a:off x="2728321" y="2890262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Arrow Connector 47">
              <a:extLst>
                <a:ext uri="{FF2B5EF4-FFF2-40B4-BE49-F238E27FC236}">
                  <a16:creationId xmlns:a16="http://schemas.microsoft.com/office/drawing/2014/main" id="{DF51E3F2-052A-B041-06A2-6FAA8DDB2910}"/>
                </a:ext>
              </a:extLst>
            </p:cNvPr>
            <p:cNvCxnSpPr>
              <a:stCxn id="26" idx="4"/>
              <a:endCxn id="32" idx="0"/>
            </p:cNvCxnSpPr>
            <p:nvPr/>
          </p:nvCxnSpPr>
          <p:spPr>
            <a:xfrm flipH="1">
              <a:off x="945237" y="3771843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DE8DDFBC-4F35-83C5-2D7E-BE8FFFC4FCC4}"/>
                </a:ext>
              </a:extLst>
            </p:cNvPr>
            <p:cNvCxnSpPr>
              <a:stCxn id="30" idx="4"/>
              <a:endCxn id="36" idx="0"/>
            </p:cNvCxnSpPr>
            <p:nvPr/>
          </p:nvCxnSpPr>
          <p:spPr>
            <a:xfrm flipH="1">
              <a:off x="2728321" y="3771842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46C4BE8E-1288-D48D-6854-2CBA28AC41C8}"/>
                </a:ext>
              </a:extLst>
            </p:cNvPr>
            <p:cNvCxnSpPr>
              <a:stCxn id="30" idx="4"/>
              <a:endCxn id="37" idx="0"/>
            </p:cNvCxnSpPr>
            <p:nvPr/>
          </p:nvCxnSpPr>
          <p:spPr>
            <a:xfrm>
              <a:off x="3074085" y="3771842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49512602-830F-E1A9-2047-B89CCA04A70F}"/>
                </a:ext>
              </a:extLst>
            </p:cNvPr>
            <p:cNvCxnSpPr>
              <a:stCxn id="31" idx="4"/>
              <a:endCxn id="40" idx="0"/>
            </p:cNvCxnSpPr>
            <p:nvPr/>
          </p:nvCxnSpPr>
          <p:spPr>
            <a:xfrm>
              <a:off x="4561213" y="3771842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2A044DDA-409A-62E8-344C-FF9D61904CF1}"/>
                </a:ext>
              </a:extLst>
            </p:cNvPr>
            <p:cNvCxnSpPr>
              <a:stCxn id="26" idx="4"/>
              <a:endCxn id="33" idx="0"/>
            </p:cNvCxnSpPr>
            <p:nvPr/>
          </p:nvCxnSpPr>
          <p:spPr>
            <a:xfrm>
              <a:off x="1094649" y="3771843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AA040456-0DFE-E893-8B18-85335A48320C}"/>
                </a:ext>
              </a:extLst>
            </p:cNvPr>
            <p:cNvCxnSpPr>
              <a:stCxn id="32" idx="4"/>
              <a:endCxn id="34" idx="0"/>
            </p:cNvCxnSpPr>
            <p:nvPr/>
          </p:nvCxnSpPr>
          <p:spPr>
            <a:xfrm flipH="1">
              <a:off x="605844" y="4584540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3A0B60CC-1344-E8D0-A686-CD5F7283BEB2}"/>
                </a:ext>
              </a:extLst>
            </p:cNvPr>
            <p:cNvCxnSpPr>
              <a:stCxn id="32" idx="4"/>
              <a:endCxn id="35" idx="0"/>
            </p:cNvCxnSpPr>
            <p:nvPr/>
          </p:nvCxnSpPr>
          <p:spPr>
            <a:xfrm>
              <a:off x="945237" y="4584540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FFC042EC-678D-0B59-AD16-37FD7FCE53AA}"/>
                </a:ext>
              </a:extLst>
            </p:cNvPr>
            <p:cNvCxnSpPr>
              <a:stCxn id="36" idx="4"/>
              <a:endCxn id="38" idx="0"/>
            </p:cNvCxnSpPr>
            <p:nvPr/>
          </p:nvCxnSpPr>
          <p:spPr>
            <a:xfrm>
              <a:off x="2728321" y="4641089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6B99126E-9554-A5FD-7CC9-C71EE32CEC5A}"/>
                </a:ext>
              </a:extLst>
            </p:cNvPr>
            <p:cNvCxnSpPr>
              <a:stCxn id="36" idx="4"/>
              <a:endCxn id="39" idx="0"/>
            </p:cNvCxnSpPr>
            <p:nvPr/>
          </p:nvCxnSpPr>
          <p:spPr>
            <a:xfrm>
              <a:off x="2728321" y="4641089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A076826B-20C4-44EB-5231-B7D6372C8BA2}"/>
                </a:ext>
              </a:extLst>
            </p:cNvPr>
            <p:cNvSpPr txBox="1"/>
            <p:nvPr/>
          </p:nvSpPr>
          <p:spPr>
            <a:xfrm>
              <a:off x="1566985" y="4586995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100k</a:t>
              </a: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C086A5F1-CF3C-8142-65AE-E226A9917B90}"/>
                </a:ext>
              </a:extLst>
            </p:cNvPr>
            <p:cNvSpPr txBox="1"/>
            <p:nvPr/>
          </p:nvSpPr>
          <p:spPr>
            <a:xfrm>
              <a:off x="419883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20k</a:t>
              </a: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6B7CF4BA-305A-3A74-D42D-FBE19BC0FFCE}"/>
                </a:ext>
              </a:extLst>
            </p:cNvPr>
            <p:cNvSpPr txBox="1"/>
            <p:nvPr/>
          </p:nvSpPr>
          <p:spPr>
            <a:xfrm>
              <a:off x="1266980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10k</a:t>
              </a:r>
            </a:p>
          </p:txBody>
        </p: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A2C61D39-E95A-0682-CA90-C04342A4A419}"/>
                </a:ext>
              </a:extLst>
            </p:cNvPr>
            <p:cNvSpPr txBox="1"/>
            <p:nvPr/>
          </p:nvSpPr>
          <p:spPr>
            <a:xfrm>
              <a:off x="2557839" y="5406934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25k</a:t>
              </a:r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E7B00ACA-A2EF-2320-E251-89AFEDDBAD06}"/>
                </a:ext>
              </a:extLst>
            </p:cNvPr>
            <p:cNvSpPr txBox="1"/>
            <p:nvPr/>
          </p:nvSpPr>
          <p:spPr>
            <a:xfrm>
              <a:off x="3350185" y="540623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50k</a:t>
              </a:r>
            </a:p>
          </p:txBody>
        </p:sp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B83D41F9-B405-A802-29B4-07BC82BB937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397088" y="402513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3146823-91DE-89C8-550A-B630F257DB68}"/>
                </a:ext>
              </a:extLst>
            </p:cNvPr>
            <p:cNvSpPr txBox="1"/>
            <p:nvPr/>
          </p:nvSpPr>
          <p:spPr>
            <a:xfrm>
              <a:off x="2552118" y="5575391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30k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D07A6AD3-2F6D-6AD9-39DA-F5AB5FBE2E4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137977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5095E9-CD2E-C6B4-9FAC-BDC62EB2FB52}"/>
                </a:ext>
              </a:extLst>
            </p:cNvPr>
            <p:cNvSpPr txBox="1"/>
            <p:nvPr/>
          </p:nvSpPr>
          <p:spPr>
            <a:xfrm>
              <a:off x="3344464" y="5561769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60k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7A87551-9D15-49DB-0C4F-0A7A3C7E7EC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370633" y="4854906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3888270-1A5D-F4E3-B836-0298A08BAF67}"/>
                </a:ext>
              </a:extLst>
            </p:cNvPr>
            <p:cNvSpPr txBox="1"/>
            <p:nvPr/>
          </p:nvSpPr>
          <p:spPr>
            <a:xfrm>
              <a:off x="1568186" y="4721182"/>
              <a:ext cx="397866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130k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ED1F6A70-E58A-3F03-9644-A3388DD8925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087425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40C5C66-B463-795B-8D4D-559EECD6720F}"/>
                </a:ext>
              </a:extLst>
            </p:cNvPr>
            <p:cNvSpPr txBox="1"/>
            <p:nvPr/>
          </p:nvSpPr>
          <p:spPr>
            <a:xfrm>
              <a:off x="1273429" y="5537510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13k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42FB1E4D-EDC0-4FCF-79E1-481CA2486302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2823" y="4845652"/>
              <a:ext cx="715373" cy="715792"/>
            </a:xfrm>
            <a:prstGeom prst="ellipse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366E6E3-A211-1E92-700B-A37748944659}"/>
                </a:ext>
              </a:extLst>
            </p:cNvPr>
            <p:cNvSpPr txBox="1"/>
            <p:nvPr/>
          </p:nvSpPr>
          <p:spPr>
            <a:xfrm>
              <a:off x="416722" y="5570698"/>
              <a:ext cx="343364" cy="21544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"/>
                <a:t>24k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2355944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1124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Flyweight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 application uses a large number of objects, and storage costs are high.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3" y="444812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7" y="4817453"/>
            <a:ext cx="1073265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have run-time costs due to transferring, finding and computing extrinsic state, but costs are offset by space savings, and the more flyweights are shared, the higher is the gain.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Highly depends on the amount of intrinsic and extrinsic state. Sharing reduces the cost of the intrinsic state, we’re trading off extrinsic state for computation time.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43946C3-12F1-CA85-270E-5AFF6894C231}"/>
              </a:ext>
            </a:extLst>
          </p:cNvPr>
          <p:cNvSpPr txBox="1"/>
          <p:nvPr/>
        </p:nvSpPr>
        <p:spPr>
          <a:xfrm>
            <a:off x="240144" y="2324631"/>
            <a:ext cx="15864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Requirements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4CCF6ED-CD1F-AD98-CD42-8A553A0490F4}"/>
              </a:ext>
            </a:extLst>
          </p:cNvPr>
          <p:cNvSpPr txBox="1"/>
          <p:nvPr/>
        </p:nvSpPr>
        <p:spPr>
          <a:xfrm>
            <a:off x="535707" y="2728160"/>
            <a:ext cx="108180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 part of the state object can be made extrinsic, and many groups of objects can be replaced by few shared objects once the extrinsic state is removed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Such shared objects cannot rely on object identity, they can be “equal” for distinct objects.</a:t>
            </a:r>
          </a:p>
        </p:txBody>
      </p:sp>
    </p:spTree>
    <p:extLst>
      <p:ext uri="{BB962C8B-B14F-4D97-AF65-F5344CB8AC3E}">
        <p14:creationId xmlns:p14="http://schemas.microsoft.com/office/powerpoint/2010/main" val="1529966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 build="p"/>
      <p:bldP spid="9" grpId="0"/>
      <p:bldP spid="10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0E998-21C9-3832-29DD-1E123081C1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556AB8-4428-44AC-01A5-B70DA8877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0AA013-B784-A8A5-92ED-758045061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5E59905-1DEC-6BCF-1390-C7D76F8BD21E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F957D10-60BB-0F16-0B8F-6D8444CFE58C}"/>
              </a:ext>
            </a:extLst>
          </p:cNvPr>
          <p:cNvSpPr txBox="1"/>
          <p:nvPr/>
        </p:nvSpPr>
        <p:spPr>
          <a:xfrm>
            <a:off x="3832011" y="955118"/>
            <a:ext cx="3252814" cy="212365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DiskItem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DiskItem(string name);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addChild(DiskItem *item);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getOffice();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vector&lt; DiskItem * &gt; _children;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185E72-4CC4-DD00-5AFE-DBEAF98D4A9F}"/>
              </a:ext>
            </a:extLst>
          </p:cNvPr>
          <p:cNvSpPr txBox="1"/>
          <p:nvPr/>
        </p:nvSpPr>
        <p:spPr>
          <a:xfrm>
            <a:off x="3832011" y="3478343"/>
            <a:ext cx="3159839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&amp;instance();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uid_t uid);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Offices();</a:t>
            </a:r>
          </a:p>
          <a:p>
            <a:endParaRPr lang="en-US" sz="1200" dirty="0" err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  map&lt; uid_t, IOffice * &gt; _pool;</a:t>
            </a:r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17585F-762A-E45E-5067-1F922DF14BC0}"/>
              </a:ext>
            </a:extLst>
          </p:cNvPr>
          <p:cNvSpPr txBox="1"/>
          <p:nvPr/>
        </p:nvSpPr>
        <p:spPr>
          <a:xfrm>
            <a:off x="468085" y="3483813"/>
            <a:ext cx="3159839" cy="3046988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 : public IOffice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Office(name, phoneNumber)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Office(uid_t)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passwd* pwd = getpwuid(uid);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// extract office from GECOS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string 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486502C-EB35-B8E3-D73B-EBFD696002D5}"/>
              </a:ext>
            </a:extLst>
          </p:cNvPr>
          <p:cNvSpPr txBox="1"/>
          <p:nvPr/>
        </p:nvSpPr>
        <p:spPr>
          <a:xfrm>
            <a:off x="7280383" y="886667"/>
            <a:ext cx="4089581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DiskItem::DiskItem(string name)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_name = name;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stat(name.data(), &amp;_stat);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_user = Offices::instance().officeByUid(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_stat.st_uid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DiskItem::addChild(DiskItem *item)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790E0D7-6C84-A74E-7EEB-CDD05AD92E3C}"/>
              </a:ext>
            </a:extLst>
          </p:cNvPr>
          <p:cNvSpPr txBox="1"/>
          <p:nvPr/>
        </p:nvSpPr>
        <p:spPr>
          <a:xfrm>
            <a:off x="7280383" y="3478343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IOffice* o = new 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9E7657F-6541-7F69-2A06-5166E22214B2}"/>
              </a:ext>
            </a:extLst>
          </p:cNvPr>
          <p:cNvSpPr txBox="1"/>
          <p:nvPr/>
        </p:nvSpPr>
        <p:spPr>
          <a:xfrm>
            <a:off x="607545" y="1509116"/>
            <a:ext cx="2880917" cy="1569660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name() = 0;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string phoneNumber()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52DC570E-4193-E3A9-3579-AAD4FAA5BC65}"/>
              </a:ext>
            </a:extLst>
          </p:cNvPr>
          <p:cNvCxnSpPr>
            <a:stCxn id="9" idx="0"/>
            <a:endCxn id="7" idx="2"/>
          </p:cNvCxnSpPr>
          <p:nvPr/>
        </p:nvCxnSpPr>
        <p:spPr>
          <a:xfrm flipH="1" flipV="1">
            <a:off x="2048004" y="3078776"/>
            <a:ext cx="1" cy="4050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91784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1F897F-D532-11DE-C97E-EC21850088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D89C625-D836-047A-D3C3-3C3F0681D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04E6F-1665-3A3C-82EE-8E4550BDB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5DCEB91-2F8A-E12C-BDA4-23C6E999C426}"/>
              </a:ext>
            </a:extLst>
          </p:cNvPr>
          <p:cNvSpPr txBox="1"/>
          <p:nvPr/>
        </p:nvSpPr>
        <p:spPr>
          <a:xfrm>
            <a:off x="468085" y="326572"/>
            <a:ext cx="42409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Flyweight – Let’s write a “ou” (office-used) tool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2EB4C3F-295D-8CC1-D502-B89C8D2EF6B1}"/>
              </a:ext>
            </a:extLst>
          </p:cNvPr>
          <p:cNvGrpSpPr/>
          <p:nvPr/>
        </p:nvGrpSpPr>
        <p:grpSpPr>
          <a:xfrm>
            <a:off x="1937347" y="915307"/>
            <a:ext cx="4693816" cy="3061655"/>
            <a:chOff x="307739" y="3561870"/>
            <a:chExt cx="4693816" cy="3061655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B9E4451D-0EA4-3E49-67F1-E07AD95C802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356187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600">
                  <a:solidFill>
                    <a:schemeClr val="tx1"/>
                  </a:solidFill>
                </a:rPr>
                <a:t>/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A87F2ED-E373-C65D-51AF-1ABE1252CF5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96544" y="4443451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home</a:t>
              </a:r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EC426CB-7D12-2435-7C1D-5BE68DAC263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775980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usr</a:t>
              </a:r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D8D49F-74A5-62B2-DFC6-DCD3E6EEB4AE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263108" y="4443450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dev</a:t>
              </a:r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36A61974-DB87-78A0-CDAF-503D2BF9F46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647132" y="5256148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data</a:t>
              </a:r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A4598179-D380-EBA8-A189-214D03680E7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468592" y="531269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backup</a:t>
              </a:r>
              <a:br>
                <a:rPr lang="en-US" sz="1000">
                  <a:solidFill>
                    <a:schemeClr val="tx1"/>
                  </a:solidFill>
                </a:rPr>
              </a:br>
              <a:r>
                <a:rPr lang="en-US" sz="1000">
                  <a:solidFill>
                    <a:schemeClr val="tx1"/>
                  </a:solidFill>
                </a:rPr>
                <a:t>.tar</a:t>
              </a:r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F3128C4F-D905-6A8F-75DA-57E5CD7243E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07739" y="6110201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mybin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10805E38-50E1-37B2-42E2-F02F830AE5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1152512" y="6126262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foo.txt</a:t>
              </a:r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029C51C7-2EE4-DCA4-2BB1-2F093315AD3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lib</a:t>
              </a:r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625A9CF1-0D7D-6D3E-036D-6ACE2C62AC34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68278" y="5312697"/>
              <a:ext cx="492298" cy="492298"/>
            </a:xfrm>
            <a:prstGeom prst="ellipse">
              <a:avLst/>
            </a:prstGeom>
            <a:solidFill>
              <a:schemeClr val="accent4">
                <a:lumMod val="20000"/>
                <a:lumOff val="8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share</a:t>
              </a:r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F709F60A-DF33-920A-DDBC-9E19F642B3D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430216" y="6131227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std.so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ABBC0B8-410F-9E02-CE68-9A2C7742CAAD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203413" y="6128815"/>
              <a:ext cx="492298" cy="492298"/>
            </a:xfrm>
            <a:prstGeom prst="ellipse">
              <a:avLst/>
            </a:prstGeom>
            <a:solidFill>
              <a:schemeClr val="accent6">
                <a:lumMod val="60000"/>
                <a:lumOff val="40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js.a</a:t>
              </a: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779C8159-C1FB-EC5B-4E72-0EDCC72DAB7B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509257" y="5312697"/>
              <a:ext cx="492298" cy="492298"/>
            </a:xfrm>
            <a:prstGeom prst="ellipse">
              <a:avLst/>
            </a:prstGeom>
            <a:solidFill>
              <a:schemeClr val="accent2">
                <a:lumMod val="75000"/>
                <a:alpha val="53000"/>
              </a:schemeClr>
            </a:solidFill>
            <a:ln>
              <a:solidFill>
                <a:schemeClr val="accent1">
                  <a:shade val="1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sz="1000">
                  <a:solidFill>
                    <a:schemeClr val="tx1"/>
                  </a:solidFill>
                </a:rPr>
                <a:t>sda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C349721A-F436-F226-96AD-0065FCF2F7F5}"/>
                </a:ext>
              </a:extLst>
            </p:cNvPr>
            <p:cNvCxnSpPr>
              <a:stCxn id="10" idx="4"/>
              <a:endCxn id="11" idx="0"/>
            </p:cNvCxnSpPr>
            <p:nvPr/>
          </p:nvCxnSpPr>
          <p:spPr>
            <a:xfrm flipH="1">
              <a:off x="1042693" y="4054168"/>
              <a:ext cx="1633672" cy="389283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D0AA2C2-0E39-B411-8CFA-D1FFA741D104}"/>
                </a:ext>
              </a:extLst>
            </p:cNvPr>
            <p:cNvCxnSpPr>
              <a:stCxn id="10" idx="4"/>
              <a:endCxn id="12" idx="0"/>
            </p:cNvCxnSpPr>
            <p:nvPr/>
          </p:nvCxnSpPr>
          <p:spPr>
            <a:xfrm>
              <a:off x="2676365" y="4054168"/>
              <a:ext cx="345764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4BAF1C0A-C541-232B-EE85-50FCC52A416F}"/>
                </a:ext>
              </a:extLst>
            </p:cNvPr>
            <p:cNvCxnSpPr>
              <a:stCxn id="10" idx="4"/>
              <a:endCxn id="13" idx="0"/>
            </p:cNvCxnSpPr>
            <p:nvPr/>
          </p:nvCxnSpPr>
          <p:spPr>
            <a:xfrm>
              <a:off x="2676365" y="4054168"/>
              <a:ext cx="1832892" cy="38928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65D500BC-D118-A752-DEA6-4FAB78D029C4}"/>
                </a:ext>
              </a:extLst>
            </p:cNvPr>
            <p:cNvCxnSpPr>
              <a:stCxn id="11" idx="4"/>
              <a:endCxn id="14" idx="0"/>
            </p:cNvCxnSpPr>
            <p:nvPr/>
          </p:nvCxnSpPr>
          <p:spPr>
            <a:xfrm flipH="1">
              <a:off x="893281" y="4935749"/>
              <a:ext cx="149412" cy="32039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>
              <a:extLst>
                <a:ext uri="{FF2B5EF4-FFF2-40B4-BE49-F238E27FC236}">
                  <a16:creationId xmlns:a16="http://schemas.microsoft.com/office/drawing/2014/main" id="{D45CA6A7-ECC2-A50B-13E5-3BA397981939}"/>
                </a:ext>
              </a:extLst>
            </p:cNvPr>
            <p:cNvCxnSpPr>
              <a:stCxn id="12" idx="4"/>
              <a:endCxn id="19" idx="0"/>
            </p:cNvCxnSpPr>
            <p:nvPr/>
          </p:nvCxnSpPr>
          <p:spPr>
            <a:xfrm flipH="1">
              <a:off x="2676365" y="4935748"/>
              <a:ext cx="345764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8F3D53D-E927-A7AC-63E2-27F014EE01E1}"/>
                </a:ext>
              </a:extLst>
            </p:cNvPr>
            <p:cNvCxnSpPr>
              <a:stCxn id="12" idx="4"/>
              <a:endCxn id="20" idx="0"/>
            </p:cNvCxnSpPr>
            <p:nvPr/>
          </p:nvCxnSpPr>
          <p:spPr>
            <a:xfrm>
              <a:off x="3022129" y="4935748"/>
              <a:ext cx="492298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86AF2FE8-4F44-0BF6-EBFF-04F11B7E9E33}"/>
                </a:ext>
              </a:extLst>
            </p:cNvPr>
            <p:cNvCxnSpPr>
              <a:stCxn id="13" idx="4"/>
              <a:endCxn id="23" idx="0"/>
            </p:cNvCxnSpPr>
            <p:nvPr/>
          </p:nvCxnSpPr>
          <p:spPr>
            <a:xfrm>
              <a:off x="4509257" y="4935748"/>
              <a:ext cx="246149" cy="376949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7A930BBB-9BE2-3718-9580-21083C0FB3CF}"/>
                </a:ext>
              </a:extLst>
            </p:cNvPr>
            <p:cNvCxnSpPr>
              <a:stCxn id="11" idx="4"/>
              <a:endCxn id="15" idx="0"/>
            </p:cNvCxnSpPr>
            <p:nvPr/>
          </p:nvCxnSpPr>
          <p:spPr>
            <a:xfrm>
              <a:off x="1042693" y="4935749"/>
              <a:ext cx="672048" cy="376948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1D8A6958-4E55-ED5C-73E9-B6FB744CFD93}"/>
                </a:ext>
              </a:extLst>
            </p:cNvPr>
            <p:cNvCxnSpPr>
              <a:stCxn id="14" idx="4"/>
              <a:endCxn id="16" idx="0"/>
            </p:cNvCxnSpPr>
            <p:nvPr/>
          </p:nvCxnSpPr>
          <p:spPr>
            <a:xfrm flipH="1">
              <a:off x="553888" y="5748446"/>
              <a:ext cx="339393" cy="361755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E048D370-985F-CB41-F408-78E178DA6431}"/>
                </a:ext>
              </a:extLst>
            </p:cNvPr>
            <p:cNvCxnSpPr>
              <a:stCxn id="14" idx="4"/>
              <a:endCxn id="17" idx="0"/>
            </p:cNvCxnSpPr>
            <p:nvPr/>
          </p:nvCxnSpPr>
          <p:spPr>
            <a:xfrm>
              <a:off x="893281" y="5748446"/>
              <a:ext cx="505380" cy="377816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67EE43DB-8EB0-EFE2-F710-6A43C7C5238B}"/>
                </a:ext>
              </a:extLst>
            </p:cNvPr>
            <p:cNvCxnSpPr>
              <a:stCxn id="19" idx="4"/>
              <a:endCxn id="21" idx="0"/>
            </p:cNvCxnSpPr>
            <p:nvPr/>
          </p:nvCxnSpPr>
          <p:spPr>
            <a:xfrm>
              <a:off x="2676365" y="5804995"/>
              <a:ext cx="0" cy="326232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1744B447-021C-E492-6E1E-5C629D809315}"/>
                </a:ext>
              </a:extLst>
            </p:cNvPr>
            <p:cNvCxnSpPr>
              <a:stCxn id="19" idx="4"/>
              <a:endCxn id="22" idx="0"/>
            </p:cNvCxnSpPr>
            <p:nvPr/>
          </p:nvCxnSpPr>
          <p:spPr>
            <a:xfrm>
              <a:off x="2676365" y="5804995"/>
              <a:ext cx="773197" cy="3238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>
            <a:extLst>
              <a:ext uri="{FF2B5EF4-FFF2-40B4-BE49-F238E27FC236}">
                <a16:creationId xmlns:a16="http://schemas.microsoft.com/office/drawing/2014/main" id="{0F6B3792-35B5-F19F-43F8-B6583779B321}"/>
              </a:ext>
            </a:extLst>
          </p:cNvPr>
          <p:cNvGrpSpPr/>
          <p:nvPr/>
        </p:nvGrpSpPr>
        <p:grpSpPr>
          <a:xfrm>
            <a:off x="7151234" y="4180973"/>
            <a:ext cx="1736438" cy="1968954"/>
            <a:chOff x="8368143" y="1002586"/>
            <a:chExt cx="1736438" cy="1968954"/>
          </a:xfrm>
        </p:grpSpPr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109D5DFB-7B92-A294-4E5F-9AE20018961E}"/>
                </a:ext>
              </a:extLst>
            </p:cNvPr>
            <p:cNvSpPr/>
            <p:nvPr/>
          </p:nvSpPr>
          <p:spPr>
            <a:xfrm>
              <a:off x="8368143" y="1002586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7030A0"/>
                  </a:solidFill>
                </a:rPr>
                <a:t>Office 1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8548F6E5-808A-41CA-42B9-2F4E4BDCB0C0}"/>
                </a:ext>
              </a:extLst>
            </p:cNvPr>
            <p:cNvSpPr/>
            <p:nvPr/>
          </p:nvSpPr>
          <p:spPr>
            <a:xfrm>
              <a:off x="8368144" y="1490147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0000"/>
                  </a:solidFill>
                </a:rPr>
                <a:t>Office 2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2FBA6905-7630-F711-0DC3-CEC0C817DCC9}"/>
                </a:ext>
              </a:extLst>
            </p:cNvPr>
            <p:cNvSpPr/>
            <p:nvPr/>
          </p:nvSpPr>
          <p:spPr>
            <a:xfrm>
              <a:off x="8368143" y="2479242"/>
              <a:ext cx="1736437" cy="492298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>
                  <a:solidFill>
                    <a:srgbClr val="FFC000"/>
                  </a:solidFill>
                </a:rPr>
                <a:t>Office N</a:t>
              </a:r>
            </a:p>
          </p:txBody>
        </p:sp>
        <p:sp>
          <p:nvSpPr>
            <p:cNvPr id="73" name="Rectangle 72">
              <a:extLst>
                <a:ext uri="{FF2B5EF4-FFF2-40B4-BE49-F238E27FC236}">
                  <a16:creationId xmlns:a16="http://schemas.microsoft.com/office/drawing/2014/main" id="{DE733B1B-C625-F37E-D6C6-3AE8E7BE8C54}"/>
                </a:ext>
              </a:extLst>
            </p:cNvPr>
            <p:cNvSpPr/>
            <p:nvPr/>
          </p:nvSpPr>
          <p:spPr>
            <a:xfrm>
              <a:off x="8368143" y="1982445"/>
              <a:ext cx="1736437" cy="492298"/>
            </a:xfrm>
            <a:prstGeom prst="rect">
              <a:avLst/>
            </a:prstGeom>
            <a:noFill/>
            <a:ln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cxnSp>
        <p:nvCxnSpPr>
          <p:cNvPr id="76" name="Curved Connector 75">
            <a:extLst>
              <a:ext uri="{FF2B5EF4-FFF2-40B4-BE49-F238E27FC236}">
                <a16:creationId xmlns:a16="http://schemas.microsoft.com/office/drawing/2014/main" id="{E1921F80-2DBB-C055-3490-7B9BECA1811E}"/>
              </a:ext>
            </a:extLst>
          </p:cNvPr>
          <p:cNvCxnSpPr>
            <a:cxnSpLocks/>
            <a:stCxn id="15" idx="4"/>
            <a:endCxn id="64" idx="1"/>
          </p:cNvCxnSpPr>
          <p:nvPr/>
        </p:nvCxnSpPr>
        <p:spPr>
          <a:xfrm rot="16200000" flipH="1">
            <a:off x="4369667" y="2133114"/>
            <a:ext cx="1756251" cy="380688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B8DF2B92-08EF-BE63-9425-AFDE4765ECEF}"/>
              </a:ext>
            </a:extLst>
          </p:cNvPr>
          <p:cNvCxnSpPr>
            <a:cxnSpLocks/>
            <a:stCxn id="14" idx="2"/>
            <a:endCxn id="66" idx="1"/>
          </p:cNvCxnSpPr>
          <p:nvPr/>
        </p:nvCxnSpPr>
        <p:spPr>
          <a:xfrm rot="10800000" flipH="1" flipV="1">
            <a:off x="2276740" y="2855734"/>
            <a:ext cx="4874494" cy="3048044"/>
          </a:xfrm>
          <a:prstGeom prst="curvedConnector3">
            <a:avLst>
              <a:gd name="adj1" fmla="val -1208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1" name="Curved Connector 100">
            <a:extLst>
              <a:ext uri="{FF2B5EF4-FFF2-40B4-BE49-F238E27FC236}">
                <a16:creationId xmlns:a16="http://schemas.microsoft.com/office/drawing/2014/main" id="{E5D791FA-AA7B-E098-E5F5-6306745BA0CA}"/>
              </a:ext>
            </a:extLst>
          </p:cNvPr>
          <p:cNvCxnSpPr>
            <a:stCxn id="16" idx="4"/>
            <a:endCxn id="66" idx="1"/>
          </p:cNvCxnSpPr>
          <p:nvPr/>
        </p:nvCxnSpPr>
        <p:spPr>
          <a:xfrm rot="16200000" flipH="1">
            <a:off x="3693444" y="2445988"/>
            <a:ext cx="1947842" cy="4967738"/>
          </a:xfrm>
          <a:prstGeom prst="curved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3" name="Curved Connector 102">
            <a:extLst>
              <a:ext uri="{FF2B5EF4-FFF2-40B4-BE49-F238E27FC236}">
                <a16:creationId xmlns:a16="http://schemas.microsoft.com/office/drawing/2014/main" id="{B81A9032-4D04-FC00-F865-612204A9075D}"/>
              </a:ext>
            </a:extLst>
          </p:cNvPr>
          <p:cNvCxnSpPr>
            <a:stCxn id="17" idx="4"/>
            <a:endCxn id="64" idx="1"/>
          </p:cNvCxnSpPr>
          <p:nvPr/>
        </p:nvCxnSpPr>
        <p:spPr>
          <a:xfrm rot="16200000" flipH="1">
            <a:off x="4618409" y="2381857"/>
            <a:ext cx="942686" cy="4122966"/>
          </a:xfrm>
          <a:prstGeom prst="curvedConnector2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Curved Connector 104">
            <a:extLst>
              <a:ext uri="{FF2B5EF4-FFF2-40B4-BE49-F238E27FC236}">
                <a16:creationId xmlns:a16="http://schemas.microsoft.com/office/drawing/2014/main" id="{66C0E44F-A57D-DDD1-0494-7A1EF047AE23}"/>
              </a:ext>
            </a:extLst>
          </p:cNvPr>
          <p:cNvCxnSpPr>
            <a:stCxn id="21" idx="4"/>
            <a:endCxn id="62" idx="1"/>
          </p:cNvCxnSpPr>
          <p:nvPr/>
        </p:nvCxnSpPr>
        <p:spPr>
          <a:xfrm rot="16200000" flipH="1">
            <a:off x="5503523" y="2779411"/>
            <a:ext cx="450160" cy="2845261"/>
          </a:xfrm>
          <a:prstGeom prst="curved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Curved Connector 107">
            <a:extLst>
              <a:ext uri="{FF2B5EF4-FFF2-40B4-BE49-F238E27FC236}">
                <a16:creationId xmlns:a16="http://schemas.microsoft.com/office/drawing/2014/main" id="{D53059FD-1C42-65DB-09F2-E66EB30B8E38}"/>
              </a:ext>
            </a:extLst>
          </p:cNvPr>
          <p:cNvCxnSpPr>
            <a:cxnSpLocks/>
            <a:stCxn id="22" idx="6"/>
            <a:endCxn id="62" idx="1"/>
          </p:cNvCxnSpPr>
          <p:nvPr/>
        </p:nvCxnSpPr>
        <p:spPr>
          <a:xfrm>
            <a:off x="5325319" y="3728401"/>
            <a:ext cx="1825915" cy="698721"/>
          </a:xfrm>
          <a:prstGeom prst="curvedConnector3">
            <a:avLst>
              <a:gd name="adj1" fmla="val 2673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2" name="Curved Connector 111">
            <a:extLst>
              <a:ext uri="{FF2B5EF4-FFF2-40B4-BE49-F238E27FC236}">
                <a16:creationId xmlns:a16="http://schemas.microsoft.com/office/drawing/2014/main" id="{E0BE1140-20C3-5385-74E1-95965522EBFD}"/>
              </a:ext>
            </a:extLst>
          </p:cNvPr>
          <p:cNvCxnSpPr>
            <a:cxnSpLocks/>
            <a:stCxn id="20" idx="6"/>
            <a:endCxn id="62" idx="1"/>
          </p:cNvCxnSpPr>
          <p:nvPr/>
        </p:nvCxnSpPr>
        <p:spPr>
          <a:xfrm>
            <a:off x="5390184" y="2912283"/>
            <a:ext cx="1761050" cy="1514839"/>
          </a:xfrm>
          <a:prstGeom prst="curvedConnector3">
            <a:avLst>
              <a:gd name="adj1" fmla="val 2744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AD5A57D6-5E36-1980-5238-983922DEBD65}"/>
              </a:ext>
            </a:extLst>
          </p:cNvPr>
          <p:cNvSpPr txBox="1"/>
          <p:nvPr/>
        </p:nvSpPr>
        <p:spPr>
          <a:xfrm>
            <a:off x="7546109" y="2477659"/>
            <a:ext cx="2839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N &lt;&lt; number of disk items!</a:t>
            </a:r>
          </a:p>
        </p:txBody>
      </p:sp>
    </p:spTree>
    <p:extLst>
      <p:ext uri="{BB962C8B-B14F-4D97-AF65-F5344CB8AC3E}">
        <p14:creationId xmlns:p14="http://schemas.microsoft.com/office/powerpoint/2010/main" val="3348064492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3"/>
    </p:ext>
  </p:extLs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8E9EB-2C8F-25D3-0866-D1CAFAA28B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1A4C52F-A994-E48E-C256-6D6E7F810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A1EDA7-C1DD-F662-3B51-D6605C233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C4926CE-CA30-EC0D-0600-582C2C3DFD80}"/>
              </a:ext>
            </a:extLst>
          </p:cNvPr>
          <p:cNvSpPr txBox="1"/>
          <p:nvPr/>
        </p:nvSpPr>
        <p:spPr>
          <a:xfrm>
            <a:off x="535709" y="194055"/>
            <a:ext cx="721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Proxy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A57C45D-27A2-9B66-C89D-A3DE0FA45D9D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3984754-F2B2-1FE8-D76F-AE174D56B77B}"/>
              </a:ext>
            </a:extLst>
          </p:cNvPr>
          <p:cNvSpPr txBox="1"/>
          <p:nvPr/>
        </p:nvSpPr>
        <p:spPr>
          <a:xfrm>
            <a:off x="526471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there is a need of a more versatile or sophisticated reference to an object. Examples: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Access control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Remote access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Virtual proxy (on-demand objects creation)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Smart references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Copy-on-write features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58F5BF-6DA6-867D-5782-5DFC13969522}"/>
              </a:ext>
            </a:extLst>
          </p:cNvPr>
          <p:cNvSpPr txBox="1"/>
          <p:nvPr/>
        </p:nvSpPr>
        <p:spPr>
          <a:xfrm>
            <a:off x="230907" y="3699976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A952075-7BD8-CA02-AB29-21443B1B00EF}"/>
              </a:ext>
            </a:extLst>
          </p:cNvPr>
          <p:cNvSpPr txBox="1"/>
          <p:nvPr/>
        </p:nvSpPr>
        <p:spPr>
          <a:xfrm>
            <a:off x="526471" y="4069308"/>
            <a:ext cx="1073265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We introduce a new level of indirection when we access an object. That increases the capability of that object.</a:t>
            </a:r>
          </a:p>
        </p:txBody>
      </p:sp>
    </p:spTree>
    <p:extLst>
      <p:ext uri="{BB962C8B-B14F-4D97-AF65-F5344CB8AC3E}">
        <p14:creationId xmlns:p14="http://schemas.microsoft.com/office/powerpoint/2010/main" val="18759862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/>
      <p:bldP spid="4" grpId="0"/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75F936-CB67-67B2-AB82-337998A4DC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CA8C43-02F4-9C29-85D4-5760D30551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49CA7-589F-7F02-EC64-285D3253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03DEB06-878D-72D9-C68B-B676E5880568}"/>
              </a:ext>
            </a:extLst>
          </p:cNvPr>
          <p:cNvSpPr txBox="1"/>
          <p:nvPr/>
        </p:nvSpPr>
        <p:spPr>
          <a:xfrm>
            <a:off x="468085" y="326572"/>
            <a:ext cx="42224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Proxy – Let’s extend the “ou” (office-used) tool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4CEB329-137E-99C8-D72A-0B026D7686EF}"/>
              </a:ext>
            </a:extLst>
          </p:cNvPr>
          <p:cNvSpPr txBox="1"/>
          <p:nvPr/>
        </p:nvSpPr>
        <p:spPr>
          <a:xfrm>
            <a:off x="1733466" y="977171"/>
            <a:ext cx="3531736" cy="4893647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DB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Office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: public IOffice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uid_t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IOffice* _office;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initFromDB();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DBOffice(uid_t uid) : _uid(uid) {}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name()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_office-&gt;name();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string phoneNumber()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if (_office == 0)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  initFromDB();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_office-&gt;phoneNumber();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5273D9-1A88-1381-A2D2-F10CFC7C763B}"/>
              </a:ext>
            </a:extLst>
          </p:cNvPr>
          <p:cNvSpPr txBox="1"/>
          <p:nvPr/>
        </p:nvSpPr>
        <p:spPr>
          <a:xfrm>
            <a:off x="6286887" y="1485002"/>
            <a:ext cx="4647426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void DBOffice::initFromDB()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open SQLite connection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officeId from users where id = _uid;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// select * from offices where id = officeId;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_office = new Office(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query.name,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query.phoneNumber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7D296FB-849F-9B02-E92E-6497CFB45F5B}"/>
              </a:ext>
            </a:extLst>
          </p:cNvPr>
          <p:cNvSpPr txBox="1"/>
          <p:nvPr/>
        </p:nvSpPr>
        <p:spPr>
          <a:xfrm>
            <a:off x="6286887" y="3773907"/>
            <a:ext cx="4089581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IOffice* Offices::officeByUid(uid_t uid)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try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_pool.at(uid);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 catch (...)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2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IOffice* o = new DBOffice(uid);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_pool.insert({ uid, o });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o;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11188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FA9DF25-2410-CB29-8FDB-756EDB9B4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36BE19A-1362-36E6-A9CF-9C97185338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B2957C-8015-8591-1D1A-85B1FE555743}"/>
              </a:ext>
            </a:extLst>
          </p:cNvPr>
          <p:cNvSpPr txBox="1"/>
          <p:nvPr/>
        </p:nvSpPr>
        <p:spPr>
          <a:xfrm>
            <a:off x="548640" y="597408"/>
            <a:ext cx="8853193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Key Distinctions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Adapter vs Bridge vs Decorator vs Proxy: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Adapter - Changes interface to make incompatible classes work together (retrofitted)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Bridge - Designed upfront to let abstraction and implementation vary independently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Adds behavior while keeping same interface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Proxy - Controls access to object without changing functionality</a:t>
            </a:r>
          </a:p>
          <a:p>
            <a:endParaRPr lang="en-US"/>
          </a:p>
          <a:p>
            <a:endParaRPr lang="en-US"/>
          </a:p>
          <a:p>
            <a:r>
              <a:rPr lang="en-US"/>
              <a:t>Composite vs Decorator: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Composite - Builds tree structures, treats parts and wholes uniformly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Decorator - Builds chains of objects, adds behavior dynamically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77638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75716E-081C-FC6C-6F1A-B21F873C48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6FAE0-7D39-791B-5199-23DF57B49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19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10614FA-4ED6-88CE-4031-43C14D9A7871}"/>
              </a:ext>
            </a:extLst>
          </p:cNvPr>
          <p:cNvSpPr txBox="1"/>
          <p:nvPr/>
        </p:nvSpPr>
        <p:spPr>
          <a:xfrm>
            <a:off x="232831" y="352603"/>
            <a:ext cx="5766515" cy="59093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When to Use Structural Patterns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Adapter</a:t>
            </a:r>
            <a:r>
              <a:rPr lang="en-US"/>
              <a:t> when integrating existing</a:t>
            </a:r>
            <a:br>
              <a:rPr lang="en-US"/>
            </a:br>
            <a:r>
              <a:rPr lang="en-US"/>
              <a:t>incompatible code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Bridge</a:t>
            </a:r>
            <a:r>
              <a:rPr lang="en-US"/>
              <a:t> when both abstraction and</a:t>
            </a:r>
            <a:br>
              <a:rPr lang="en-US"/>
            </a:br>
            <a:r>
              <a:rPr lang="en-US"/>
              <a:t>implementation may change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Composite</a:t>
            </a:r>
            <a:r>
              <a:rPr lang="en-US"/>
              <a:t> for part-whole hierarchies</a:t>
            </a:r>
            <a:br>
              <a:rPr lang="en-US"/>
            </a:br>
            <a:r>
              <a:rPr lang="en-US"/>
              <a:t>and tree structures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Decorator</a:t>
            </a:r>
            <a:r>
              <a:rPr lang="en-US"/>
              <a:t> for optional features without</a:t>
            </a:r>
            <a:br>
              <a:rPr lang="en-US"/>
            </a:br>
            <a:r>
              <a:rPr lang="en-US"/>
              <a:t>subclass explosion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Facade</a:t>
            </a:r>
            <a:r>
              <a:rPr lang="en-US"/>
              <a:t> to simplify complex interfaces</a:t>
            </a:r>
            <a:br>
              <a:rPr lang="en-US"/>
            </a:br>
            <a:r>
              <a:rPr lang="en-US"/>
              <a:t>for common operations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Flyweight</a:t>
            </a:r>
            <a:r>
              <a:rPr lang="en-US"/>
              <a:t> when memory usage is</a:t>
            </a:r>
            <a:br>
              <a:rPr lang="en-US"/>
            </a:br>
            <a:r>
              <a:rPr lang="en-US"/>
              <a:t>critical with many similar objects</a:t>
            </a:r>
          </a:p>
          <a:p>
            <a:endParaRPr lang="en-US"/>
          </a:p>
          <a:p>
            <a:r>
              <a:rPr lang="en-US"/>
              <a:t>Use </a:t>
            </a:r>
            <a:r>
              <a:rPr lang="en-US" b="1"/>
              <a:t>Proxy</a:t>
            </a:r>
            <a:r>
              <a:rPr lang="en-US"/>
              <a:t> for controlled access, lazy loading, or caching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7A2F51D-EAF4-1630-703F-C42C709ADE9C}"/>
              </a:ext>
            </a:extLst>
          </p:cNvPr>
          <p:cNvSpPr txBox="1"/>
          <p:nvPr/>
        </p:nvSpPr>
        <p:spPr>
          <a:xfrm>
            <a:off x="6338657" y="352603"/>
            <a:ext cx="5620513" cy="341632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Benefits of Structural Patterns</a:t>
            </a:r>
          </a:p>
          <a:p>
            <a:endParaRPr lang="en-US"/>
          </a:p>
          <a:p>
            <a:r>
              <a:rPr lang="en-US" b="1"/>
              <a:t>Simplify Code </a:t>
            </a:r>
            <a:r>
              <a:rPr lang="en-US"/>
              <a:t>- Organize and simplify complex relationships</a:t>
            </a:r>
          </a:p>
          <a:p>
            <a:r>
              <a:rPr lang="en-US" b="1"/>
              <a:t>Reduce Duplicate Code </a:t>
            </a:r>
            <a:r>
              <a:rPr lang="en-US"/>
              <a:t>- Reuse existing structures efficiently</a:t>
            </a:r>
          </a:p>
          <a:p>
            <a:r>
              <a:rPr lang="en-US" b="1"/>
              <a:t>Enhance Flexibility </a:t>
            </a:r>
            <a:r>
              <a:rPr lang="en-US"/>
              <a:t>- Add/change features without altering existing code</a:t>
            </a:r>
          </a:p>
          <a:p>
            <a:r>
              <a:rPr lang="en-US" b="1"/>
              <a:t>Improve Readability </a:t>
            </a:r>
            <a:r>
              <a:rPr lang="en-US"/>
              <a:t>- Clear structure makes code easier to understand</a:t>
            </a:r>
          </a:p>
          <a:p>
            <a:r>
              <a:rPr lang="en-US" b="1"/>
              <a:t>Optimize Resources </a:t>
            </a:r>
            <a:r>
              <a:rPr lang="en-US"/>
              <a:t>- Share data efficiently and reduce memory usage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3D30D1-4760-60A6-DC3E-918E02A4B7FD}"/>
              </a:ext>
            </a:extLst>
          </p:cNvPr>
          <p:cNvSpPr txBox="1"/>
          <p:nvPr/>
        </p:nvSpPr>
        <p:spPr>
          <a:xfrm>
            <a:off x="6338657" y="3923714"/>
            <a:ext cx="5620512" cy="230832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/>
              <a:t>Common Pitfalls</a:t>
            </a:r>
          </a:p>
          <a:p>
            <a:endParaRPr lang="en-US"/>
          </a:p>
          <a:p>
            <a:r>
              <a:rPr lang="en-US" b="1"/>
              <a:t>Overengineering</a:t>
            </a:r>
            <a:r>
              <a:rPr lang="en-US"/>
              <a:t> - Using patterns unnecessarily adds complexity</a:t>
            </a:r>
          </a:p>
          <a:p>
            <a:r>
              <a:rPr lang="en-US" b="1"/>
              <a:t>Performance Overhead</a:t>
            </a:r>
            <a:r>
              <a:rPr lang="en-US"/>
              <a:t> - Extra layers can impact performance</a:t>
            </a:r>
          </a:p>
          <a:p>
            <a:r>
              <a:rPr lang="en-US" b="1"/>
              <a:t>Maintenance Complexity</a:t>
            </a:r>
            <a:r>
              <a:rPr lang="en-US"/>
              <a:t> - Too many patterns make code harder to debug</a:t>
            </a:r>
          </a:p>
        </p:txBody>
      </p:sp>
    </p:spTree>
    <p:extLst>
      <p:ext uri="{BB962C8B-B14F-4D97-AF65-F5344CB8AC3E}">
        <p14:creationId xmlns:p14="http://schemas.microsoft.com/office/powerpoint/2010/main" val="1488474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6C9431-0747-E672-DA0A-346E9755B0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CB9424-4AA7-68A0-7899-7AEC7E708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9735E-C8E0-DA44-A525-3A7E04E5F7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2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AFABF4-527F-5EBC-4921-FEEE6B1217C6}"/>
              </a:ext>
            </a:extLst>
          </p:cNvPr>
          <p:cNvSpPr txBox="1"/>
          <p:nvPr/>
        </p:nvSpPr>
        <p:spPr>
          <a:xfrm>
            <a:off x="535709" y="194055"/>
            <a:ext cx="14094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DBC1CA-ADAD-7F8A-6BBA-C76A92C21551}"/>
              </a:ext>
            </a:extLst>
          </p:cNvPr>
          <p:cNvSpPr txBox="1"/>
          <p:nvPr/>
        </p:nvSpPr>
        <p:spPr>
          <a:xfrm>
            <a:off x="535707" y="1209757"/>
            <a:ext cx="10818091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Structural patterns defines how classes and objects are composed to form larger structures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That can happen in multiple ways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Multiple inheritance from classes and interfaces (watch out for the Diamond anti-pattern!)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Adapting interfaces (Adapter)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Build a complex structure made up of primitive and composite objects, which composite are made of other primitive and composite objects (Composite)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Sharing a relevant quantity of objects to reduce space and improve efficiency (Flyweight)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placeholders or surrogate for other objects (Proxy)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Creating objects that represent an entire subsystem (Facade)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Add responsibilities to objects dynamically (Decorator)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ADF101-0838-7436-1B97-4F8042C17C9B}"/>
              </a:ext>
            </a:extLst>
          </p:cNvPr>
          <p:cNvSpPr txBox="1"/>
          <p:nvPr/>
        </p:nvSpPr>
        <p:spPr>
          <a:xfrm>
            <a:off x="7546848" y="4506328"/>
            <a:ext cx="4414735" cy="1815882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/>
              <a:t>Key Principles:</a:t>
            </a:r>
            <a:br>
              <a:rPr lang="en-US" sz="1400"/>
            </a:br>
            <a:br>
              <a:rPr lang="en-US" sz="1400"/>
            </a:br>
            <a:r>
              <a:rPr lang="en-US" sz="1400" b="1"/>
              <a:t>Interface Adaptation</a:t>
            </a:r>
            <a:br>
              <a:rPr lang="en-US" sz="1400"/>
            </a:br>
            <a:r>
              <a:rPr lang="en-US" sz="1400"/>
              <a:t>Making incompatible interfaces work together</a:t>
            </a:r>
          </a:p>
          <a:p>
            <a:endParaRPr lang="en-US" sz="1400"/>
          </a:p>
          <a:p>
            <a:r>
              <a:rPr lang="en-US" sz="1400" b="1"/>
              <a:t>Simplified Access</a:t>
            </a:r>
            <a:br>
              <a:rPr lang="en-US" sz="1400"/>
            </a:br>
            <a:r>
              <a:rPr lang="en-US" sz="1400"/>
              <a:t>Providing easier ways to interact with complex systems</a:t>
            </a:r>
          </a:p>
          <a:p>
            <a:endParaRPr lang="en-US" sz="1400"/>
          </a:p>
        </p:txBody>
      </p:sp>
    </p:spTree>
    <p:extLst>
      <p:ext uri="{BB962C8B-B14F-4D97-AF65-F5344CB8AC3E}">
        <p14:creationId xmlns:p14="http://schemas.microsoft.com/office/powerpoint/2010/main" val="2716942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bldLvl="2"/>
      <p:bldP spid="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976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Adapter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Adapt a non-matching interface of an existing class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Create a reusable class that cooperates with other unrelated classes that have no compatible interfaces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Unify subclasses with a new interface derived from the parent class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Class Adapter: use multiple inheritance, so we adapt a concrete Adaptee class. We cannot adapt all subclasses of Adaptee, but we can override some Adaptee behavior.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as a Object Adapter: use a reference to Adaptee, so we can adapt Adaptee and all its subclasses, but we cannot override Adaptee behavior.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CF0492-45C4-BAD0-FDC1-7387056A7A23}"/>
              </a:ext>
            </a:extLst>
          </p:cNvPr>
          <p:cNvSpPr txBox="1"/>
          <p:nvPr/>
        </p:nvSpPr>
        <p:spPr>
          <a:xfrm>
            <a:off x="252006" y="4474754"/>
            <a:ext cx="10175849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Similar to, but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Bridge, it’s used to separate interfaces from implementations, while Adapter changes the interfaces of an existing object</a:t>
            </a:r>
            <a:br>
              <a:rPr lang="en-US" sz="1600" dirty="0"/>
            </a:b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Decorator, enhances another object without changing the interface, more transparent than Adapter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Proxy, but it’s a surrogate of another object and does not change its interface</a:t>
            </a:r>
          </a:p>
        </p:txBody>
      </p:sp>
    </p:spTree>
    <p:extLst>
      <p:ext uri="{BB962C8B-B14F-4D97-AF65-F5344CB8AC3E}">
        <p14:creationId xmlns:p14="http://schemas.microsoft.com/office/powerpoint/2010/main" val="37489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  <p:bldP spid="9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C6D20-9F96-FC3A-6335-696E9589B8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6FFB890-DEEE-9DF7-4213-EFC0DE143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846A5-F43B-9834-4B8D-288A63C85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5F918734-748B-B76A-617B-471A8358DFBF}"/>
              </a:ext>
            </a:extLst>
          </p:cNvPr>
          <p:cNvSpPr txBox="1"/>
          <p:nvPr/>
        </p:nvSpPr>
        <p:spPr>
          <a:xfrm>
            <a:off x="468085" y="326572"/>
            <a:ext cx="28325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Multiple inheritance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B5F4311-7C9E-C003-55C3-F8AFB608EBF8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C354063-F468-11D9-8EE3-CA1C28CB83AD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77E88C7-D2AF-5FF2-05DD-F898FE35A644}"/>
              </a:ext>
            </a:extLst>
          </p:cNvPr>
          <p:cNvSpPr txBox="1"/>
          <p:nvPr/>
        </p:nvSpPr>
        <p:spPr>
          <a:xfrm>
            <a:off x="5848291" y="1520785"/>
            <a:ext cx="5622052" cy="3816429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Shape, private TextView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TextShape() {}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TextView::isEmpty();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80B3CB69-D96B-E873-08AB-F05BFB471432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461262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Elbow Connector 26">
            <a:extLst>
              <a:ext uri="{FF2B5EF4-FFF2-40B4-BE49-F238E27FC236}">
                <a16:creationId xmlns:a16="http://schemas.microsoft.com/office/drawing/2014/main" id="{3C32DCC3-F990-D406-7472-07C12156E6E2}"/>
              </a:ext>
            </a:extLst>
          </p:cNvPr>
          <p:cNvCxnSpPr>
            <a:stCxn id="10" idx="1"/>
            <a:endCxn id="8" idx="3"/>
          </p:cNvCxnSpPr>
          <p:nvPr/>
        </p:nvCxnSpPr>
        <p:spPr>
          <a:xfrm rot="10800000" flipV="1">
            <a:off x="4948823" y="3428999"/>
            <a:ext cx="899468" cy="1461263"/>
          </a:xfrm>
          <a:prstGeom prst="bentConnector3">
            <a:avLst>
              <a:gd name="adj1" fmla="val 56051"/>
            </a:avLst>
          </a:prstGeom>
          <a:ln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5363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9EF825-4DCE-AC7A-3416-BE7B5F5B6E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981930-8845-0C36-F79B-F2D3D439E9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513DD0-64A0-069D-5589-ABD6CEAAB8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5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122C5-2E1C-D33E-1E25-05800425655A}"/>
              </a:ext>
            </a:extLst>
          </p:cNvPr>
          <p:cNvSpPr txBox="1"/>
          <p:nvPr/>
        </p:nvSpPr>
        <p:spPr>
          <a:xfrm>
            <a:off x="468085" y="326572"/>
            <a:ext cx="22162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Adapter – Composition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4B611D-6BB5-7B1C-6EB4-FE77958EA170}"/>
              </a:ext>
            </a:extLst>
          </p:cNvPr>
          <p:cNvSpPr txBox="1"/>
          <p:nvPr/>
        </p:nvSpPr>
        <p:spPr>
          <a:xfrm>
            <a:off x="487345" y="1275240"/>
            <a:ext cx="4368504" cy="1384995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Shape();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Point &amp;topRight);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8E33A93-4CC6-0ED1-119F-6CCAC614FFE4}"/>
              </a:ext>
            </a:extLst>
          </p:cNvPr>
          <p:cNvSpPr txBox="1"/>
          <p:nvPr/>
        </p:nvSpPr>
        <p:spPr>
          <a:xfrm>
            <a:off x="487345" y="4197765"/>
            <a:ext cx="4461478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TextView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getOrigin(Coord &amp;x, Coord &amp;y);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getExtent(Coord &amp;width, Coord &amp;height);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bool isEmpty();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A57BB3-BB8C-B1AF-0A91-8B649F161985}"/>
              </a:ext>
            </a:extLst>
          </p:cNvPr>
          <p:cNvSpPr txBox="1"/>
          <p:nvPr/>
        </p:nvSpPr>
        <p:spPr>
          <a:xfrm>
            <a:off x="5848291" y="1520785"/>
            <a:ext cx="5622052" cy="432426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class Text</a:t>
            </a:r>
            <a:r>
              <a:rPr lang="en-US" sz="1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Shape : public Shape </a:t>
            </a:r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TextShape(TextView* t) { _text = t;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boundingBox(Point &amp;bottomLeft, Point &amp;topRight)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Coord bottom, left, width, height;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t-&gt;getOrigin(bottom,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t-&gt;getExtent(width, height);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bottomLeft = Point(bottom, left);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topRight = Point(bottom + height, left + width);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bool isEmpty()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_t-&gt;isEmpty();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Manipulator* CreateManipulator() {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new TextManipulator(this);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endParaRPr lang="en-US" sz="11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  TextView* _text;</a:t>
            </a:r>
          </a:p>
          <a:p>
            <a:r>
              <a:rPr lang="en-US" sz="11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5" name="Elbow Connector 24">
            <a:extLst>
              <a:ext uri="{FF2B5EF4-FFF2-40B4-BE49-F238E27FC236}">
                <a16:creationId xmlns:a16="http://schemas.microsoft.com/office/drawing/2014/main" id="{4D2A0308-0430-4772-468C-63CE586B374C}"/>
              </a:ext>
            </a:extLst>
          </p:cNvPr>
          <p:cNvCxnSpPr>
            <a:stCxn id="10" idx="1"/>
            <a:endCxn id="5" idx="3"/>
          </p:cNvCxnSpPr>
          <p:nvPr/>
        </p:nvCxnSpPr>
        <p:spPr>
          <a:xfrm rot="10800000">
            <a:off x="4855849" y="1967738"/>
            <a:ext cx="992442" cy="171517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Elbow Connector 6">
            <a:extLst>
              <a:ext uri="{FF2B5EF4-FFF2-40B4-BE49-F238E27FC236}">
                <a16:creationId xmlns:a16="http://schemas.microsoft.com/office/drawing/2014/main" id="{FCF8FA5E-AD35-9EB4-F0DC-34E3FB6E4334}"/>
              </a:ext>
            </a:extLst>
          </p:cNvPr>
          <p:cNvCxnSpPr>
            <a:cxnSpLocks/>
          </p:cNvCxnSpPr>
          <p:nvPr/>
        </p:nvCxnSpPr>
        <p:spPr>
          <a:xfrm rot="10800000">
            <a:off x="2122715" y="4343400"/>
            <a:ext cx="3875315" cy="1153886"/>
          </a:xfrm>
          <a:prstGeom prst="bentConnector3">
            <a:avLst>
              <a:gd name="adj1" fmla="val 1741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745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6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817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Bridge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Avoid a permanent binding between abstraction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 in the implementation of an abstraction should have no impact on the clients (i.e. no recompilation)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When you have two or multiple hierarchies and you want to “bridge” them.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5800438" cy="1754326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Decoupling interface and implementation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Improve extensibility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Hiding implementation details from clients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896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3B088-157D-7392-6DC6-BC22DC9D2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Freeform 58">
            <a:extLst>
              <a:ext uri="{FF2B5EF4-FFF2-40B4-BE49-F238E27FC236}">
                <a16:creationId xmlns:a16="http://schemas.microsoft.com/office/drawing/2014/main" id="{A87FBBC2-8524-341C-84F3-44AAB3649B2A}"/>
              </a:ext>
            </a:extLst>
          </p:cNvPr>
          <p:cNvSpPr/>
          <p:nvPr/>
        </p:nvSpPr>
        <p:spPr>
          <a:xfrm>
            <a:off x="315685" y="665126"/>
            <a:ext cx="11582400" cy="4065080"/>
          </a:xfrm>
          <a:custGeom>
            <a:avLst/>
            <a:gdLst>
              <a:gd name="connsiteX0" fmla="*/ 0 w 11582400"/>
              <a:gd name="connsiteY0" fmla="*/ 0 h 4065080"/>
              <a:gd name="connsiteX1" fmla="*/ 8033657 w 11582400"/>
              <a:gd name="connsiteY1" fmla="*/ 0 h 4065080"/>
              <a:gd name="connsiteX2" fmla="*/ 8033657 w 11582400"/>
              <a:gd name="connsiteY2" fmla="*/ 2438937 h 4065080"/>
              <a:gd name="connsiteX3" fmla="*/ 11582400 w 11582400"/>
              <a:gd name="connsiteY3" fmla="*/ 2438937 h 4065080"/>
              <a:gd name="connsiteX4" fmla="*/ 11582400 w 11582400"/>
              <a:gd name="connsiteY4" fmla="*/ 4065080 h 4065080"/>
              <a:gd name="connsiteX5" fmla="*/ 5475514 w 11582400"/>
              <a:gd name="connsiteY5" fmla="*/ 4065080 h 4065080"/>
              <a:gd name="connsiteX6" fmla="*/ 5475514 w 11582400"/>
              <a:gd name="connsiteY6" fmla="*/ 2730310 h 4065080"/>
              <a:gd name="connsiteX7" fmla="*/ 0 w 11582400"/>
              <a:gd name="connsiteY7" fmla="*/ 2730310 h 406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1582400" h="4065080">
                <a:moveTo>
                  <a:pt x="0" y="0"/>
                </a:moveTo>
                <a:lnTo>
                  <a:pt x="8033657" y="0"/>
                </a:lnTo>
                <a:lnTo>
                  <a:pt x="8033657" y="2438937"/>
                </a:lnTo>
                <a:lnTo>
                  <a:pt x="11582400" y="2438937"/>
                </a:lnTo>
                <a:lnTo>
                  <a:pt x="11582400" y="4065080"/>
                </a:lnTo>
                <a:lnTo>
                  <a:pt x="5475514" y="4065080"/>
                </a:lnTo>
                <a:lnTo>
                  <a:pt x="5475514" y="2730310"/>
                </a:lnTo>
                <a:lnTo>
                  <a:pt x="0" y="2730310"/>
                </a:lnTo>
                <a:close/>
              </a:path>
            </a:pathLst>
          </a:custGeom>
          <a:solidFill>
            <a:schemeClr val="bg2">
              <a:lumMod val="90000"/>
              <a:alpha val="4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D08569-8BBC-E563-A7AE-11FDC73E9D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ED633-D59A-7CCC-4E85-FDF32D7A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7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C99E381-B993-3E30-63CC-0CBAED31B6D1}"/>
              </a:ext>
            </a:extLst>
          </p:cNvPr>
          <p:cNvSpPr txBox="1"/>
          <p:nvPr/>
        </p:nvSpPr>
        <p:spPr>
          <a:xfrm>
            <a:off x="468085" y="326572"/>
            <a:ext cx="74732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/>
              <a:t>Bridge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0FE7E5-8BB2-5C4D-82D0-CBF781D5C7F5}"/>
              </a:ext>
            </a:extLst>
          </p:cNvPr>
          <p:cNvSpPr txBox="1"/>
          <p:nvPr/>
        </p:nvSpPr>
        <p:spPr>
          <a:xfrm>
            <a:off x="468085" y="795738"/>
            <a:ext cx="7529625" cy="249299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protected: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static WindowImp* GetWindowImp()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static WindowImp* imp = WindowsSystemFactory::instance()-&gt;MakeWindowsImp();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return imp;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08A8EA-BB4A-57E3-4B9B-1BE74C4F58F5}"/>
              </a:ext>
            </a:extLst>
          </p:cNvPr>
          <p:cNvSpPr txBox="1"/>
          <p:nvPr/>
        </p:nvSpPr>
        <p:spPr>
          <a:xfrm>
            <a:off x="6096000" y="3395436"/>
            <a:ext cx="5670142" cy="1200329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DeviceBitmap(const char*, Coord, Coord) = 0;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52F4153-530F-A2F7-42C7-B1980EFAD402}"/>
              </a:ext>
            </a:extLst>
          </p:cNvPr>
          <p:cNvSpPr txBox="1"/>
          <p:nvPr/>
        </p:nvSpPr>
        <p:spPr>
          <a:xfrm>
            <a:off x="425858" y="3863360"/>
            <a:ext cx="4368504" cy="2123658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IconWindow : public 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IconWindow(...);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virtual void DrawContents()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WindowImp *imp = GetWindowImp();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  imp-&gt;DeviceBitmap(_bitmapName, 0.0, 0.0);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endParaRPr 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cxnSp>
        <p:nvCxnSpPr>
          <p:cNvPr id="13" name="Elbow Connector 12">
            <a:extLst>
              <a:ext uri="{FF2B5EF4-FFF2-40B4-BE49-F238E27FC236}">
                <a16:creationId xmlns:a16="http://schemas.microsoft.com/office/drawing/2014/main" id="{19FB86AB-FE8D-2AE1-0E27-DB9C17880243}"/>
              </a:ext>
            </a:extLst>
          </p:cNvPr>
          <p:cNvCxnSpPr>
            <a:stCxn id="11" idx="0"/>
            <a:endCxn id="5" idx="2"/>
          </p:cNvCxnSpPr>
          <p:nvPr/>
        </p:nvCxnSpPr>
        <p:spPr>
          <a:xfrm rot="5400000" flipH="1" flipV="1">
            <a:off x="3134188" y="2764650"/>
            <a:ext cx="574632" cy="1622788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8E8358EB-5F9A-729C-5395-377D7F9B870B}"/>
              </a:ext>
            </a:extLst>
          </p:cNvPr>
          <p:cNvCxnSpPr>
            <a:cxnSpLocks/>
            <a:stCxn id="8" idx="0"/>
          </p:cNvCxnSpPr>
          <p:nvPr/>
        </p:nvCxnSpPr>
        <p:spPr>
          <a:xfrm rot="16200000" flipV="1">
            <a:off x="5838375" y="302739"/>
            <a:ext cx="1170810" cy="5014583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38DB2D0-A329-7771-5725-05147B9BC5BF}"/>
              </a:ext>
            </a:extLst>
          </p:cNvPr>
          <p:cNvSpPr txBox="1"/>
          <p:nvPr/>
        </p:nvSpPr>
        <p:spPr>
          <a:xfrm>
            <a:off x="6328435" y="4864647"/>
            <a:ext cx="5205271" cy="1384995"/>
          </a:xfrm>
          <a:prstGeom prst="rect">
            <a:avLst/>
          </a:prstGeom>
          <a:solidFill>
            <a:schemeClr val="tx2">
              <a:lumMod val="10000"/>
              <a:lumOff val="9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class X</a:t>
            </a:r>
            <a:r>
              <a:rPr lang="en-US" sz="1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WindowImp : public WindowImp</a:t>
            </a:r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...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void DeviceBitmap(const char*, Coord, Coord) { ... }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Display* _dpy, Drawable _winId, GC _gc;</a:t>
            </a:r>
          </a:p>
          <a:p>
            <a:r>
              <a:rPr lang="en-US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E248EAD-670B-CC28-0CE2-7E6DE46353B8}"/>
              </a:ext>
            </a:extLst>
          </p:cNvPr>
          <p:cNvCxnSpPr>
            <a:stCxn id="18" idx="0"/>
            <a:endCxn id="8" idx="2"/>
          </p:cNvCxnSpPr>
          <p:nvPr/>
        </p:nvCxnSpPr>
        <p:spPr>
          <a:xfrm flipV="1">
            <a:off x="8931071" y="4595765"/>
            <a:ext cx="0" cy="26888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928DE36-B5A2-7717-CD10-83299D5BA4EC}"/>
              </a:ext>
            </a:extLst>
          </p:cNvPr>
          <p:cNvGrpSpPr/>
          <p:nvPr/>
        </p:nvGrpSpPr>
        <p:grpSpPr>
          <a:xfrm>
            <a:off x="206829" y="2362200"/>
            <a:ext cx="634916" cy="2562989"/>
            <a:chOff x="206829" y="2362200"/>
            <a:chExt cx="634916" cy="2562989"/>
          </a:xfrm>
        </p:grpSpPr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DC75C2DD-FED1-B4E3-EFFD-36568549C96B}"/>
                </a:ext>
              </a:extLst>
            </p:cNvPr>
            <p:cNvCxnSpPr/>
            <p:nvPr/>
          </p:nvCxnSpPr>
          <p:spPr>
            <a:xfrm flipH="1">
              <a:off x="217714" y="4925189"/>
              <a:ext cx="544286" cy="0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06C8B93-CF81-F9CF-6013-3379B345EB61}"/>
                </a:ext>
              </a:extLst>
            </p:cNvPr>
            <p:cNvCxnSpPr/>
            <p:nvPr/>
          </p:nvCxnSpPr>
          <p:spPr>
            <a:xfrm flipV="1">
              <a:off x="206829" y="2362200"/>
              <a:ext cx="0" cy="2562989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8BEDB1B4-0A6E-FEDB-9A7A-58A7D8418E2D}"/>
                </a:ext>
              </a:extLst>
            </p:cNvPr>
            <p:cNvCxnSpPr/>
            <p:nvPr/>
          </p:nvCxnSpPr>
          <p:spPr>
            <a:xfrm>
              <a:off x="217714" y="2373086"/>
              <a:ext cx="624031" cy="0"/>
            </a:xfrm>
            <a:prstGeom prst="straightConnector1">
              <a:avLst/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249A816E-2562-AAFE-EEA7-D43556FF5D90}"/>
              </a:ext>
            </a:extLst>
          </p:cNvPr>
          <p:cNvGrpSpPr/>
          <p:nvPr/>
        </p:nvGrpSpPr>
        <p:grpSpPr>
          <a:xfrm>
            <a:off x="6117772" y="2514600"/>
            <a:ext cx="281212" cy="2534712"/>
            <a:chOff x="6117772" y="2514600"/>
            <a:chExt cx="281212" cy="2534712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B908340-7E99-6003-2ECF-59E879C23FC3}"/>
                </a:ext>
              </a:extLst>
            </p:cNvPr>
            <p:cNvCxnSpPr/>
            <p:nvPr/>
          </p:nvCxnSpPr>
          <p:spPr>
            <a:xfrm>
              <a:off x="6117772" y="2514600"/>
              <a:ext cx="0" cy="1061444"/>
            </a:xfrm>
            <a:prstGeom prst="line">
              <a:avLst/>
            </a:prstGeom>
            <a:ln w="3810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D476A4A8-B025-2E64-200D-B167FF674685}"/>
                </a:ext>
              </a:extLst>
            </p:cNvPr>
            <p:cNvCxnSpPr>
              <a:cxnSpLocks/>
            </p:cNvCxnSpPr>
            <p:nvPr/>
          </p:nvCxnSpPr>
          <p:spPr>
            <a:xfrm>
              <a:off x="6117772" y="3557610"/>
              <a:ext cx="0" cy="1038155"/>
            </a:xfrm>
            <a:prstGeom prst="line">
              <a:avLst/>
            </a:prstGeom>
            <a:ln w="38100">
              <a:solidFill>
                <a:srgbClr val="00B05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Elbow Connector 44">
              <a:extLst>
                <a:ext uri="{FF2B5EF4-FFF2-40B4-BE49-F238E27FC236}">
                  <a16:creationId xmlns:a16="http://schemas.microsoft.com/office/drawing/2014/main" id="{0B0A20A2-6FEA-49F7-8C07-07119A5706C2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6033114" y="4683442"/>
              <a:ext cx="453550" cy="278190"/>
            </a:xfrm>
            <a:prstGeom prst="bentConnector3">
              <a:avLst>
                <a:gd name="adj1" fmla="val 100402"/>
              </a:avLst>
            </a:prstGeom>
            <a:ln w="38100">
              <a:solidFill>
                <a:srgbClr val="00B05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800854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43C89-C13A-96F5-8EEC-9E1449BCD9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A863E2-F261-758F-4038-B480127E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B1249F-5B10-0A94-FD97-8CC802DE9E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8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42F265-1C17-D8FB-0938-5F9387F74592}"/>
              </a:ext>
            </a:extLst>
          </p:cNvPr>
          <p:cNvSpPr txBox="1"/>
          <p:nvPr/>
        </p:nvSpPr>
        <p:spPr>
          <a:xfrm>
            <a:off x="535709" y="194055"/>
            <a:ext cx="92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Facade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AEE89A4-F2EA-FE78-0753-278D2059F699}"/>
              </a:ext>
            </a:extLst>
          </p:cNvPr>
          <p:cNvSpPr txBox="1"/>
          <p:nvPr/>
        </p:nvSpPr>
        <p:spPr>
          <a:xfrm>
            <a:off x="252006" y="1209550"/>
            <a:ext cx="16828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F90E352-029C-5278-6B4A-599656F53D1C}"/>
              </a:ext>
            </a:extLst>
          </p:cNvPr>
          <p:cNvSpPr txBox="1"/>
          <p:nvPr/>
        </p:nvSpPr>
        <p:spPr>
          <a:xfrm>
            <a:off x="535707" y="1578882"/>
            <a:ext cx="1081809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provide a simple interface to a complex subsystem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decouple a subsystem from clients and other subsystems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To layer your subsystems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8714152-D346-44A5-31A9-F86DB9FA971C}"/>
              </a:ext>
            </a:extLst>
          </p:cNvPr>
          <p:cNvSpPr txBox="1"/>
          <p:nvPr/>
        </p:nvSpPr>
        <p:spPr>
          <a:xfrm>
            <a:off x="240144" y="3979371"/>
            <a:ext cx="16946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89A8919-1425-44BF-631E-42ABC54E69F1}"/>
              </a:ext>
            </a:extLst>
          </p:cNvPr>
          <p:cNvSpPr txBox="1"/>
          <p:nvPr/>
        </p:nvSpPr>
        <p:spPr>
          <a:xfrm>
            <a:off x="535708" y="4348703"/>
            <a:ext cx="1073265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Shields clients from subsystem components, reducing the number of objects clients have to deal with.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Promotes weak coupling between subsystems and clients.</a:t>
            </a:r>
          </a:p>
        </p:txBody>
      </p:sp>
    </p:spTree>
    <p:extLst>
      <p:ext uri="{BB962C8B-B14F-4D97-AF65-F5344CB8AC3E}">
        <p14:creationId xmlns:p14="http://schemas.microsoft.com/office/powerpoint/2010/main" val="636309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592D3-F30D-4DF3-492E-0C33E25178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06D104-9EDC-D46B-637B-706E48A810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ASE - Design Patterns - Structural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C381AA-ACD9-DFF0-0194-EDFA4AA0F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D81C8F-CB39-4E4D-98E4-8C3FEDF75126}" type="slidenum">
              <a:rPr lang="en-US" smtClean="0"/>
              <a:t>9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4894FC4-9AAE-0409-A05F-029F6B74CB3C}"/>
              </a:ext>
            </a:extLst>
          </p:cNvPr>
          <p:cNvSpPr txBox="1"/>
          <p:nvPr/>
        </p:nvSpPr>
        <p:spPr>
          <a:xfrm>
            <a:off x="535709" y="194055"/>
            <a:ext cx="12879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Composite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8777DB7-949F-913B-F244-3CF9748950C3}"/>
              </a:ext>
            </a:extLst>
          </p:cNvPr>
          <p:cNvSpPr txBox="1"/>
          <p:nvPr/>
        </p:nvSpPr>
        <p:spPr>
          <a:xfrm>
            <a:off x="252006" y="840425"/>
            <a:ext cx="15179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When we use it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D8BAE45-AB14-9EBD-CB9A-682E03E388D1}"/>
              </a:ext>
            </a:extLst>
          </p:cNvPr>
          <p:cNvSpPr txBox="1"/>
          <p:nvPr/>
        </p:nvSpPr>
        <p:spPr>
          <a:xfrm>
            <a:off x="535707" y="1209757"/>
            <a:ext cx="10818091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To represent part-while hierarchies of objects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You want clients to ignore the difference between composition of objects and individual objects, they will treat all objects in the composite structure uniformly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A015EFE-423C-0964-3439-F57DA3F6D79A}"/>
              </a:ext>
            </a:extLst>
          </p:cNvPr>
          <p:cNvSpPr txBox="1"/>
          <p:nvPr/>
        </p:nvSpPr>
        <p:spPr>
          <a:xfrm>
            <a:off x="252006" y="2622138"/>
            <a:ext cx="1527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Consequences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DCCEE7-DEE3-46C4-220C-0567CEECBF9F}"/>
              </a:ext>
            </a:extLst>
          </p:cNvPr>
          <p:cNvSpPr txBox="1"/>
          <p:nvPr/>
        </p:nvSpPr>
        <p:spPr>
          <a:xfrm>
            <a:off x="547569" y="2991471"/>
            <a:ext cx="1081809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Defines class hierarchies of primitive objects and composite objects, which in turn can be composed, and so on, recursively. The client can either take a primitive or a composite objects.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the client simple. Clients normally don’t know (and they shouldn’t care) if we’re dealing with a primitive or a composite.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Makes it easier to add new kind of components, Clients don’t have to be changed to support them.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Cons: can make your design “too” general. Making it easy to add new kind of components doesn’t allow to restrict the components of a composite easily, sometimes you want a composite to have only certain components. You cannot rely on the Type System to enforce that, you need run-time checks.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3418522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5" grpId="0" build="p"/>
      <p:bldP spid="4" grpId="0"/>
      <p:bldP spid="8" grpId="0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1005</TotalTime>
  <Words>2754</Words>
  <Application>Microsoft Macintosh PowerPoint</Application>
  <PresentationFormat>Widescreen</PresentationFormat>
  <Paragraphs>551</Paragraphs>
  <Slides>19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 Monaco, Antonio</dc:creator>
  <cp:lastModifiedBy>Di Monaco, Antonio</cp:lastModifiedBy>
  <cp:revision>27</cp:revision>
  <dcterms:created xsi:type="dcterms:W3CDTF">2025-02-19T20:33:39Z</dcterms:created>
  <dcterms:modified xsi:type="dcterms:W3CDTF">2025-09-27T19:37:53Z</dcterms:modified>
</cp:coreProperties>
</file>