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15"/>
  </p:normalViewPr>
  <p:slideViewPr>
    <p:cSldViewPr snapToGrid="0">
      <p:cViewPr varScale="1">
        <p:scale>
          <a:sx n="117" d="100"/>
          <a:sy n="117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07293-F053-7B40-A228-5F1A48558100}" type="datetimeFigureOut">
              <a:rPr lang="en-US" smtClean="0"/>
              <a:t>9/28/25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41D49-4EEF-854E-9DDE-8BC5FEFD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439B-63FB-6C79-15F1-BAA1C47C7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9E2CF-704F-6F6C-0426-B7F84FC24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6FD8C-3A3D-445A-213A-CF6B71BA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B497-9A8E-7647-81FF-A73915596592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7CA33-588F-4EAC-C341-1447D02D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3C2CF-CA0A-CFA0-6B58-37C4224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5E57-4BE3-6845-B213-5AF793E3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6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7D41-2C62-B81A-4E55-5B17754E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87ADB-41B0-0C03-1623-085306CD7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ED994-B570-EC4C-69DF-20F16C7F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B497-9A8E-7647-81FF-A73915596592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AD534-A450-A307-4B07-6C4650AC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DC195-7F54-203F-CDA1-C5063171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5E57-4BE3-6845-B213-5AF793E3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1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438AF-B931-3C84-F6D4-87AB3B83A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28B3D-F088-3F99-72FF-7414B2DCD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055F1-AB43-623C-C5CB-38A30E28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B497-9A8E-7647-81FF-A73915596592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7671F-F3CA-AD8C-AAED-1CEDA06B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1CDC-17D0-73DC-75AA-4AC4F7A1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5E57-4BE3-6845-B213-5AF793E3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4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5E98-1E0A-5C06-1F5F-DEBE421C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2E38-AE1D-142D-1A59-8A0F47F9C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44205-A97E-5C80-20A0-4B68B765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B497-9A8E-7647-81FF-A73915596592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D4116-E39C-BD33-E13E-AF18EB8A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89E9A-B868-FE52-8CFE-68919621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5E57-4BE3-6845-B213-5AF793E3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1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28CB-C549-0CDB-FB0B-590D1E78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19BA9-E540-1566-4B2B-E59034E89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36ECF-E7C9-D6D6-EE13-5AE02137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B497-9A8E-7647-81FF-A73915596592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9BBF-4527-08FB-EACA-DCAD1219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6293-AE67-6245-643E-B715DC45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5E57-4BE3-6845-B213-5AF793E3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3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51C7-AD92-09E3-6E4E-47CA0921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47D2D-1F7F-2B3D-CA36-7D64AE075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8E74B-CD91-A054-ADC9-1EFCB7785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22C44-3D99-F76D-41A0-E73C8318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B497-9A8E-7647-81FF-A73915596592}" type="datetimeFigureOut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2654B-ABB1-B4E7-D3FF-75F502EF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B3FF0-A6CC-BB11-1387-91380F75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5E57-4BE3-6845-B213-5AF793E3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3EE0-13D7-B16A-671D-37C4003E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36EBB-EB65-A1BE-9D46-0D48EAE2E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96A3D-C74C-E765-80CD-7C597B8C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3A30-D02C-B54E-0027-C54DB7D89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242F7-89D9-4224-E2F0-D92BEC3FF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3D59E-AFA9-0483-559C-6C131C0E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B497-9A8E-7647-81FF-A73915596592}" type="datetimeFigureOut">
              <a:rPr lang="en-US" smtClean="0"/>
              <a:t>9/28/25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6F210-EE29-8E1D-8FA8-D10028D7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38DDC-0ECF-9134-256E-293D6681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5E57-4BE3-6845-B213-5AF793E3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4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76A2-3DA5-918E-EA96-5DE7EA19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E71DD-2CDF-D942-ECFA-3348F885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B497-9A8E-7647-81FF-A73915596592}" type="datetimeFigureOut">
              <a:rPr lang="en-US" smtClean="0"/>
              <a:t>9/28/25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4A0C1-2879-C55B-0CF2-13A64EE6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2FF08-FA4F-5E70-3D58-56BD02ED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5E57-4BE3-6845-B213-5AF793E3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6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E7684-4EDD-C720-2CDF-C7DB971D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B497-9A8E-7647-81FF-A73915596592}" type="datetimeFigureOut">
              <a:rPr lang="en-US" smtClean="0"/>
              <a:t>9/28/25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BEAB9-0036-AFDC-FD10-E5BBB32C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1F654-1E2B-5C4F-56B1-FD811F1D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5E57-4BE3-6845-B213-5AF793E3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9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AE98-D290-2D23-02C2-B1B9D08A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1B8CB-0769-520D-1239-A592E7364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52471-F5C0-4650-7641-FEC81F273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E6937-6113-2719-D75D-2A5C2922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B497-9A8E-7647-81FF-A73915596592}" type="datetimeFigureOut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6A247-0567-CD26-31DC-A70792F3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A7F36-2EDB-2D13-ED56-83A06114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5E57-4BE3-6845-B213-5AF793E3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3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D053-C082-202E-4257-E09A2B09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8AAF1-FF16-01CE-ECAA-EFE558D8A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DDB28-7904-6C8E-701B-A3CFF3D45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7D25E-1E8D-FE8F-35CC-8D8B4328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B497-9A8E-7647-81FF-A73915596592}" type="datetimeFigureOut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BFC95-31D9-F0FD-B110-5448FD7D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AA12B-4266-61D9-EDD2-3EE5CE79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5E57-4BE3-6845-B213-5AF793E3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B54A4-460A-D881-CB80-B80976E9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465D-2428-0E8F-C234-F54A0ACB2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F970-F887-4C4D-5815-B89930B12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4BB497-9A8E-7647-81FF-A73915596592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57DE-AC99-B9B5-5DF2-4FB364C1F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09E07-DBC5-7183-4C8A-37012085C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8A5E57-4BE3-6845-B213-5AF793E3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9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75EDB5-7C26-1246-E398-1FA21B5C1782}"/>
              </a:ext>
            </a:extLst>
          </p:cNvPr>
          <p:cNvSpPr txBox="1"/>
          <p:nvPr/>
        </p:nvSpPr>
        <p:spPr>
          <a:xfrm>
            <a:off x="570154" y="915313"/>
            <a:ext cx="9455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Advanced Software Engineering Course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6B9AB-A154-F77B-F9BB-7DC5E358FC71}"/>
              </a:ext>
            </a:extLst>
          </p:cNvPr>
          <p:cNvSpPr txBox="1"/>
          <p:nvPr/>
        </p:nvSpPr>
        <p:spPr>
          <a:xfrm>
            <a:off x="570155" y="5111690"/>
            <a:ext cx="3867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Antonio Di Monaco</a:t>
            </a:r>
          </a:p>
          <a:p>
            <a:r>
              <a:rPr lang="en-US" dirty="0"/>
              <a:t>Computer Science Bachelor Program</a:t>
            </a:r>
          </a:p>
        </p:txBody>
      </p:sp>
    </p:spTree>
    <p:extLst>
      <p:ext uri="{BB962C8B-B14F-4D97-AF65-F5344CB8AC3E}">
        <p14:creationId xmlns:p14="http://schemas.microsoft.com/office/powerpoint/2010/main" val="279403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13177E-5D7E-7552-0642-FC63D6BB32ED}"/>
              </a:ext>
            </a:extLst>
          </p:cNvPr>
          <p:cNvSpPr txBox="1"/>
          <p:nvPr/>
        </p:nvSpPr>
        <p:spPr>
          <a:xfrm>
            <a:off x="4587606" y="3044279"/>
            <a:ext cx="3016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Who we are</a:t>
            </a:r>
          </a:p>
        </p:txBody>
      </p:sp>
    </p:spTree>
    <p:extLst>
      <p:ext uri="{BB962C8B-B14F-4D97-AF65-F5344CB8AC3E}">
        <p14:creationId xmlns:p14="http://schemas.microsoft.com/office/powerpoint/2010/main" val="95759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472A63-C54E-043D-BE84-3CAEC60FDC54}"/>
              </a:ext>
            </a:extLst>
          </p:cNvPr>
          <p:cNvSpPr txBox="1"/>
          <p:nvPr/>
        </p:nvSpPr>
        <p:spPr>
          <a:xfrm>
            <a:off x="443659" y="365759"/>
            <a:ext cx="6829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Why Advanced Software Engineering?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AB89C-3E3C-C728-2D36-D481433FAF87}"/>
              </a:ext>
            </a:extLst>
          </p:cNvPr>
          <p:cNvSpPr txBox="1"/>
          <p:nvPr/>
        </p:nvSpPr>
        <p:spPr>
          <a:xfrm>
            <a:off x="3830007" y="3428999"/>
            <a:ext cx="4270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You’ll learn how to code better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F979F-2AF2-8199-547F-C72334D7DD47}"/>
              </a:ext>
            </a:extLst>
          </p:cNvPr>
          <p:cNvSpPr txBox="1"/>
          <p:nvPr/>
        </p:nvSpPr>
        <p:spPr>
          <a:xfrm>
            <a:off x="3519059" y="4450977"/>
            <a:ext cx="489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... that means, how to design better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F8B0C-0CAD-2943-2E60-97D1641E33EE}"/>
              </a:ext>
            </a:extLst>
          </p:cNvPr>
          <p:cNvSpPr txBox="1"/>
          <p:nvPr/>
        </p:nvSpPr>
        <p:spPr>
          <a:xfrm>
            <a:off x="3217501" y="5472954"/>
            <a:ext cx="5495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... that means, how to understand better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DBF5B-F4BD-A3B5-CC93-A6E73254D3B4}"/>
              </a:ext>
            </a:extLst>
          </p:cNvPr>
          <p:cNvSpPr txBox="1"/>
          <p:nvPr/>
        </p:nvSpPr>
        <p:spPr>
          <a:xfrm>
            <a:off x="2119983" y="2008258"/>
            <a:ext cx="214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 I need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75753-18EC-F806-DA51-34EC58269F61}"/>
              </a:ext>
            </a:extLst>
          </p:cNvPr>
          <p:cNvSpPr txBox="1"/>
          <p:nvPr/>
        </p:nvSpPr>
        <p:spPr>
          <a:xfrm>
            <a:off x="6809250" y="1976807"/>
            <a:ext cx="3013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No, not really </a:t>
            </a:r>
            <a:r>
              <a:rPr lang="en-US" sz="2400" dirty="0">
                <a:sym typeface="Wingdings" pitchFamily="2" charset="2"/>
              </a:rPr>
              <a:t>:) ... but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99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FE028-2A15-9ACF-33F7-FE417157B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792B10-EC09-86CE-0DF7-81C4F316933D}"/>
              </a:ext>
            </a:extLst>
          </p:cNvPr>
          <p:cNvSpPr txBox="1"/>
          <p:nvPr/>
        </p:nvSpPr>
        <p:spPr>
          <a:xfrm>
            <a:off x="443659" y="365759"/>
            <a:ext cx="4172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you will find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7B151-C3D8-2A19-5923-DA963BCE77C1}"/>
              </a:ext>
            </a:extLst>
          </p:cNvPr>
          <p:cNvSpPr txBox="1"/>
          <p:nvPr/>
        </p:nvSpPr>
        <p:spPr>
          <a:xfrm>
            <a:off x="1001189" y="1627551"/>
            <a:ext cx="108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B1170-EBED-FF3D-FF59-0F778C255602}"/>
              </a:ext>
            </a:extLst>
          </p:cNvPr>
          <p:cNvSpPr txBox="1"/>
          <p:nvPr/>
        </p:nvSpPr>
        <p:spPr>
          <a:xfrm>
            <a:off x="1001189" y="2640563"/>
            <a:ext cx="144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Exercises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EF35F-BE48-A62B-0003-BF8959C4BDEC}"/>
              </a:ext>
            </a:extLst>
          </p:cNvPr>
          <p:cNvSpPr txBox="1"/>
          <p:nvPr/>
        </p:nvSpPr>
        <p:spPr>
          <a:xfrm>
            <a:off x="1001189" y="3653575"/>
            <a:ext cx="2556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Personal opinions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561938-7148-FFF2-66F3-F507E37B428F}"/>
              </a:ext>
            </a:extLst>
          </p:cNvPr>
          <p:cNvSpPr txBox="1"/>
          <p:nvPr/>
        </p:nvSpPr>
        <p:spPr>
          <a:xfrm>
            <a:off x="1001189" y="4666587"/>
            <a:ext cx="2904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Experienced advises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5F6EF-CE34-06A1-B35B-81116755AA2C}"/>
              </a:ext>
            </a:extLst>
          </p:cNvPr>
          <p:cNvSpPr txBox="1"/>
          <p:nvPr/>
        </p:nvSpPr>
        <p:spPr>
          <a:xfrm>
            <a:off x="7271657" y="1627551"/>
            <a:ext cx="3616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Lessons:</a:t>
            </a:r>
            <a:br>
              <a:rPr lang="en-US"/>
            </a:br>
            <a:br>
              <a:rPr lang="en-US"/>
            </a:br>
            <a:r>
              <a:rPr lang="en-US"/>
              <a:t>- Every Monday, 8.30 =&gt; 10.00</a:t>
            </a:r>
          </a:p>
          <a:p>
            <a:r>
              <a:rPr lang="en-US"/>
              <a:t>- Every Wednesday, 16.30 =&gt; 18.00</a:t>
            </a:r>
          </a:p>
        </p:txBody>
      </p:sp>
    </p:spTree>
    <p:extLst>
      <p:ext uri="{BB962C8B-B14F-4D97-AF65-F5344CB8AC3E}">
        <p14:creationId xmlns:p14="http://schemas.microsoft.com/office/powerpoint/2010/main" val="212883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2ACB3-C881-C391-EDD6-7A4D86306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A70F85-6880-35FE-95FF-A67E84A6E297}"/>
              </a:ext>
            </a:extLst>
          </p:cNvPr>
          <p:cNvSpPr txBox="1"/>
          <p:nvPr/>
        </p:nvSpPr>
        <p:spPr>
          <a:xfrm>
            <a:off x="443659" y="365759"/>
            <a:ext cx="808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Which amazing languages you’ll learn here??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CFE49-910C-573E-5E31-E5E476D3AE28}"/>
              </a:ext>
            </a:extLst>
          </p:cNvPr>
          <p:cNvSpPr txBox="1"/>
          <p:nvPr/>
        </p:nvSpPr>
        <p:spPr>
          <a:xfrm>
            <a:off x="1001189" y="1627551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3EFBB-EF9C-CD28-2D3D-4E300F157078}"/>
              </a:ext>
            </a:extLst>
          </p:cNvPr>
          <p:cNvSpPr txBox="1"/>
          <p:nvPr/>
        </p:nvSpPr>
        <p:spPr>
          <a:xfrm>
            <a:off x="1001189" y="2640563"/>
            <a:ext cx="662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But you’ll learn better pros/cons of some of them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1789CD-1605-2FC4-3891-E9CC769F14C5}"/>
              </a:ext>
            </a:extLst>
          </p:cNvPr>
          <p:cNvSpPr txBox="1"/>
          <p:nvPr/>
        </p:nvSpPr>
        <p:spPr>
          <a:xfrm>
            <a:off x="1001189" y="3653575"/>
            <a:ext cx="190186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C++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Java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Typescript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Python?</a:t>
            </a:r>
          </a:p>
        </p:txBody>
      </p:sp>
    </p:spTree>
    <p:extLst>
      <p:ext uri="{BB962C8B-B14F-4D97-AF65-F5344CB8AC3E}">
        <p14:creationId xmlns:p14="http://schemas.microsoft.com/office/powerpoint/2010/main" val="104863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73640-F76E-3FAC-D4C9-4344D333F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1FFB5-D5C7-523F-583D-734897AABB23}"/>
              </a:ext>
            </a:extLst>
          </p:cNvPr>
          <p:cNvSpPr txBox="1"/>
          <p:nvPr/>
        </p:nvSpPr>
        <p:spPr>
          <a:xfrm>
            <a:off x="443659" y="365759"/>
            <a:ext cx="1437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Topics!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89B70-E71A-0073-BFC6-A3026D680567}"/>
              </a:ext>
            </a:extLst>
          </p:cNvPr>
          <p:cNvSpPr txBox="1"/>
          <p:nvPr/>
        </p:nvSpPr>
        <p:spPr>
          <a:xfrm>
            <a:off x="1001189" y="1627551"/>
            <a:ext cx="2682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Today: in-depth Git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E7111-F67A-84B9-AD09-1BF1806B4634}"/>
              </a:ext>
            </a:extLst>
          </p:cNvPr>
          <p:cNvSpPr txBox="1"/>
          <p:nvPr/>
        </p:nvSpPr>
        <p:spPr>
          <a:xfrm>
            <a:off x="1001189" y="2640563"/>
            <a:ext cx="6381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6.10 =&gt; 20.10: Design Patterns: the whole story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8B23A-6512-1424-2CFD-F037314361C1}"/>
              </a:ext>
            </a:extLst>
          </p:cNvPr>
          <p:cNvSpPr txBox="1"/>
          <p:nvPr/>
        </p:nvSpPr>
        <p:spPr>
          <a:xfrm>
            <a:off x="1001188" y="3653575"/>
            <a:ext cx="38983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22.10 =&gt; 3.11: Type systems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Generics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Metaprogramming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Reflection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0E1B6-62CF-35CC-A7BB-387554A62CC7}"/>
              </a:ext>
            </a:extLst>
          </p:cNvPr>
          <p:cNvSpPr txBox="1"/>
          <p:nvPr/>
        </p:nvSpPr>
        <p:spPr>
          <a:xfrm>
            <a:off x="1001188" y="5312918"/>
            <a:ext cx="382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5.11: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21647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5468A-8AA9-6B03-B07B-774964586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3D33BF-43E9-3D87-1DBD-FCC5CC97F85F}"/>
              </a:ext>
            </a:extLst>
          </p:cNvPr>
          <p:cNvSpPr txBox="1"/>
          <p:nvPr/>
        </p:nvSpPr>
        <p:spPr>
          <a:xfrm>
            <a:off x="443659" y="365759"/>
            <a:ext cx="1437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Topics!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15D31-487B-2F6C-65ED-B74D9FB50E5E}"/>
              </a:ext>
            </a:extLst>
          </p:cNvPr>
          <p:cNvSpPr txBox="1"/>
          <p:nvPr/>
        </p:nvSpPr>
        <p:spPr>
          <a:xfrm>
            <a:off x="1001189" y="1627551"/>
            <a:ext cx="553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10.11 =&gt; 12.11: Functional programming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E6F71-5770-5741-DC8B-95AF1A468431}"/>
              </a:ext>
            </a:extLst>
          </p:cNvPr>
          <p:cNvSpPr txBox="1"/>
          <p:nvPr/>
        </p:nvSpPr>
        <p:spPr>
          <a:xfrm>
            <a:off x="1001189" y="2640563"/>
            <a:ext cx="3827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17.11 =&gt; 19.11: Unit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2AB27-8198-11F5-BC68-E16EA7C691C1}"/>
              </a:ext>
            </a:extLst>
          </p:cNvPr>
          <p:cNvSpPr txBox="1"/>
          <p:nvPr/>
        </p:nvSpPr>
        <p:spPr>
          <a:xfrm>
            <a:off x="1001188" y="3653575"/>
            <a:ext cx="563487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24.11 =&gt; 26.11: Concurrent programming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Async models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Coroutines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0AA5D-BC45-F995-EB10-88F135929B5F}"/>
              </a:ext>
            </a:extLst>
          </p:cNvPr>
          <p:cNvSpPr txBox="1"/>
          <p:nvPr/>
        </p:nvSpPr>
        <p:spPr>
          <a:xfrm>
            <a:off x="1001188" y="5097474"/>
            <a:ext cx="4947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1.12 =&gt; 3.12: Domain-Driven Design</a:t>
            </a:r>
          </a:p>
        </p:txBody>
      </p:sp>
    </p:spTree>
    <p:extLst>
      <p:ext uri="{BB962C8B-B14F-4D97-AF65-F5344CB8AC3E}">
        <p14:creationId xmlns:p14="http://schemas.microsoft.com/office/powerpoint/2010/main" val="291671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C88C1-B40E-589D-906A-4305E418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AC18BB-BBE6-F549-8871-0B395CD1550E}"/>
              </a:ext>
            </a:extLst>
          </p:cNvPr>
          <p:cNvSpPr txBox="1"/>
          <p:nvPr/>
        </p:nvSpPr>
        <p:spPr>
          <a:xfrm>
            <a:off x="443659" y="365759"/>
            <a:ext cx="1437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Topics!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4F6A3-4077-900B-F2D4-80608BAAA8BA}"/>
              </a:ext>
            </a:extLst>
          </p:cNvPr>
          <p:cNvSpPr txBox="1"/>
          <p:nvPr/>
        </p:nvSpPr>
        <p:spPr>
          <a:xfrm>
            <a:off x="1001189" y="1627551"/>
            <a:ext cx="369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8.12: Architecture &amp; CI/CD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CA05F-3B39-E7E4-2C25-6B60E324F676}"/>
              </a:ext>
            </a:extLst>
          </p:cNvPr>
          <p:cNvSpPr txBox="1"/>
          <p:nvPr/>
        </p:nvSpPr>
        <p:spPr>
          <a:xfrm>
            <a:off x="1001189" y="2640563"/>
            <a:ext cx="376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11.12: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356724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A7708-ADEE-8356-842B-E83FC63DC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5B021D-B44F-4E2C-4E8F-41B6E8A30710}"/>
              </a:ext>
            </a:extLst>
          </p:cNvPr>
          <p:cNvSpPr txBox="1"/>
          <p:nvPr/>
        </p:nvSpPr>
        <p:spPr>
          <a:xfrm>
            <a:off x="5676654" y="2921168"/>
            <a:ext cx="8386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30188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183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 Monaco, Antonio</dc:creator>
  <cp:lastModifiedBy>Di Monaco, Antonio</cp:lastModifiedBy>
  <cp:revision>9</cp:revision>
  <dcterms:created xsi:type="dcterms:W3CDTF">2025-02-17T20:26:07Z</dcterms:created>
  <dcterms:modified xsi:type="dcterms:W3CDTF">2025-09-28T19:35:57Z</dcterms:modified>
</cp:coreProperties>
</file>