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13_6CA653FC.xml" ContentType="application/vnd.ms-powerpoint.comments+xml"/>
  <Override PartName="/ppt/comments/modernComment_11B_B313D4F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5" r:id="rId12"/>
    <p:sldId id="279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3E8C50-9F58-5237-7C41-C721E3BAA428}" name="Di Monaco, Antonio" initials="AD" userId="S::antonio.di.monaco@sap.com::719b72b0-0350-4d19-9a7f-748728a101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/>
    <p:restoredTop sz="94608"/>
  </p:normalViewPr>
  <p:slideViewPr>
    <p:cSldViewPr snapToGrid="0">
      <p:cViewPr varScale="1">
        <p:scale>
          <a:sx n="135" d="100"/>
          <a:sy n="135" d="100"/>
        </p:scale>
        <p:origin x="1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13_6CA653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02CAAE-0026-784E-937A-47F894B8214D}" authorId="{9B3E8C50-9F58-5237-7C41-C721E3BAA428}" created="2025-09-22T19:28:37.663">
    <pc:sldMkLst xmlns:pc="http://schemas.microsoft.com/office/powerpoint/2013/main/command">
      <pc:docMk/>
      <pc:sldMk cId="1822839804" sldId="275"/>
    </pc:sldMkLst>
    <p188:txBody>
      <a:bodyPr/>
      <a:lstStyle/>
      <a:p>
        <a:r>
          <a:rPr lang="en-US"/>
          <a:t># Working Directory → Staging Area → Repository
# Working → Staging
git add file.txt
# Staging → Repository
git commit -m "msg"   </a:t>
        </a:r>
      </a:p>
    </p188:txBody>
  </p188:cm>
</p188:cmLst>
</file>

<file path=ppt/comments/modernComment_11B_B313D4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325DF0-4934-4A43-B4EE-A27606B329EB}" authorId="{9B3E8C50-9F58-5237-7C41-C721E3BAA428}" created="2025-09-22T20:47:07.834">
    <pc:sldMkLst xmlns:pc="http://schemas.microsoft.com/office/powerpoint/2013/main/command">
      <pc:docMk/>
      <pc:sldMk cId="3004421364" sldId="283"/>
    </pc:sldMkLst>
    <p188:txBody>
      <a:bodyPr/>
      <a:lstStyle/>
      <a:p>
        <a:r>
          <a:rPr lang="en-US"/>
          <a:t>Limitations:
# 1. Each worktree must have different branch checked out
# 2. Shared refs (tags, remotes) are common to all worktrees
# 3. Configuration is shared across worktrees
# 4. Some Git operations may behave differently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BD452-70C7-7D43-DE79-395EC2D5A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222D-C06B-5CD4-B200-730FB65A8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42657-6240-B14B-9F48-F865CB79AC7C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6D15-E1AC-47B8-BF91-C30978D1B0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59E4-6272-9520-00E8-FE3F63A8D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FA7A-FF33-C64E-B529-8BCC138E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3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121A-761B-2742-9D61-65348EACD743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59E5-EFBC-DB40-B048-B7FD703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4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C6D0-5512-F16D-A0CB-B72D25DE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2CC4-D335-C33A-9B0A-689A95B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E48-8338-AC1F-6E5F-D8999FE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557E-6410-6C4A-B1CA-B8A52737B71F}" type="datetime1"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1100-D604-5C2D-7C49-74A286E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38D9-1B5A-E778-95C0-AF4682C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E8EE-477E-ECFB-0E65-CD52E05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9C616-6082-E08E-4642-B87DE66B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89D1-5083-F77D-B918-E888FE2B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98AD5-168F-5244-BFAD-2693AB56B61D}" type="datetime1"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B412-8604-155E-9048-BCEAA5F8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81FC-B75F-EB66-0310-834FD5E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BFC86-9762-DFC3-7CD6-D3F9D73D9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6E57-9E5C-69B9-F8AE-49A68E29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D425-82B9-9E5C-85DE-5037538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8ABF-AFB9-FE49-A806-66088B233928}" type="datetime1"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3BA-4ED4-16BD-862C-CA2CC2E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00BD-6373-F5B3-CF96-94569E9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A693-A74F-F8E3-AD6A-0332BA4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D10-0BF7-1F3F-59C4-F701A755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507-7FCB-4052-7D4E-E0E661B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552F-5779-FC46-AB42-69F8E1CC7CCE}" type="datetime1"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9F4-E7EF-D596-F08B-70C65EFF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35D-13AC-DE52-4FB3-F21D0F4A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6974-425E-2DAD-9A21-BA07961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BC8-2575-E2E6-B061-F7EE5B50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BA54-9635-D484-B680-4616CD98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D879-7062-0642-B440-57B83A292EC4}" type="datetime1"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A804-2107-34D8-E78B-2A7FFFB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FD9B-7CDC-60DE-0DC1-06904DC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72E-B1A4-D336-D790-D89C1E7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7E8D-C5B1-602E-EAC6-EB6FA3EE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62D6-18E8-14F8-E378-8E10073C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66E2-2C5F-9236-3F60-A87A6B34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7EBE-AF61-7E49-90AD-6D35C76FF23A}" type="datetime1"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3519-F2FC-412C-3914-030E96B3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7ABC-C7BA-0E16-8652-D4FB52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EAA-6C94-CE7A-96FB-FF6B2F18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2EFD-CF2B-1D2E-7819-E2EBC8E1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80BC-743C-1D56-4519-FAAC1140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4647-A3CD-CD27-25B6-C1CB3803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464C-F134-5223-06A8-93C17D00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3B48B-CF79-443F-E609-240A9AD9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821C-09E4-C64E-8626-A8173AAF1AC7}" type="datetime1"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2D30F-6B06-D928-93A9-7BFCC03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9A56-6E9F-7FCB-C081-AB1C0B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FFED-3B7D-D363-F6D8-89AB1CD5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9165-4CDC-A611-C121-3CA7DE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C993-EBA2-6A46-8CAB-26961925964C}" type="datetime1"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7B45-F436-35A0-1A11-3847788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249D-E148-E80F-8FD8-12216AD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9C19-6C7E-FBCF-C0D3-BC2825C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758B-B96A-B241-97C4-2EFEE3E63FBB}" type="datetime1"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B7D5-B148-1242-4C00-81D8810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65B3-A8E1-6528-1396-C3E42F7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B0A-0FFE-C59A-0FDB-B712E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137-AB91-B024-3858-0625F2A8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2223-1D56-3876-37AB-AB82789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145A-5ACE-4F2E-8C10-D81F5A6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B64F-4400-4D4C-904D-EF09BD005F7D}" type="datetime1"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CE9C-37C5-A4EB-2D87-B45D168B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A687-831D-6087-7C77-C236A47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5D35-BDA7-8A9B-5FE8-19ED22B1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E14BC-B1A6-7914-CA5E-3491D509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EAF5-4292-2E66-1BA9-931773EE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9A49-D6E3-429F-B82D-DD18B58F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3AB60-351F-1D44-B0D8-E778A804B525}" type="datetime1"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FD04-DB58-C9EB-75F0-97413C2C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13049-D1B6-FDF7-C4FA-F1C43AC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CD59-EDAF-CA69-6ACB-CAD4CEB9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3310-4114-A479-F299-36FC9ECF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6501-C88C-FFD9-4D05-DAEFB3B8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2644C6-5297-DF46-84AB-CED790389F1A}" type="datetime1"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AE9D-4006-22D3-9F53-03EFBB7E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9D29-9B98-65F3-7AC9-22F3C883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gitbutlerapp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B_B313D4F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.stackoverflow.co/2022/#section-version-control-version-control-systems" TargetMode="External"/><Relationship Id="rId2" Type="http://schemas.microsoft.com/office/2018/10/relationships/comments" Target="../comments/modernComment_113_6CA653FC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ventionalcommit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CC111-4FC3-7E6E-DA79-351238E3FC6C}"/>
              </a:ext>
            </a:extLst>
          </p:cNvPr>
          <p:cNvSpPr txBox="1"/>
          <p:nvPr/>
        </p:nvSpPr>
        <p:spPr>
          <a:xfrm>
            <a:off x="535709" y="1287983"/>
            <a:ext cx="27935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Version Control System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C65D-2BF1-A1DC-E10D-231A3F2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6554-06DA-C448-4970-80727A8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88B0-1855-2B75-F573-938C6C9A3F46}"/>
              </a:ext>
            </a:extLst>
          </p:cNvPr>
          <p:cNvSpPr txBox="1"/>
          <p:nvPr/>
        </p:nvSpPr>
        <p:spPr>
          <a:xfrm>
            <a:off x="535709" y="30480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31B0-DD98-5500-2123-8887EB47391C}"/>
              </a:ext>
            </a:extLst>
          </p:cNvPr>
          <p:cNvSpPr txBox="1"/>
          <p:nvPr/>
        </p:nvSpPr>
        <p:spPr>
          <a:xfrm>
            <a:off x="443343" y="4461163"/>
            <a:ext cx="252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book:</a:t>
            </a:r>
            <a:r>
              <a:rPr lang="en-US" dirty="0" err="1"/>
              <a:t> </a:t>
            </a:r>
            <a:r>
              <a:rPr lang="en-US" dirty="0" err="1">
                <a:hlinkClick r:id="rId2"/>
              </a:rPr>
              <a:t>Pro Git</a:t>
            </a:r>
            <a:br>
              <a:rPr lang="en-US" dirty="0" err="1"/>
            </a:br>
            <a:r>
              <a:rPr lang="en-US" dirty="0" err="1"/>
              <a:t>Youtube: </a:t>
            </a:r>
            <a:r>
              <a:rPr lang="en-US" dirty="0" err="1">
                <a:hlinkClick r:id="rId3"/>
              </a:rPr>
              <a:t>GitButler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0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F9B1D-EB83-C98C-6F8A-306110B4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2019E-6929-E1D8-A702-274BEFAE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F9B34-3897-8C83-9EC6-9ED4A3B4AF6F}"/>
              </a:ext>
            </a:extLst>
          </p:cNvPr>
          <p:cNvSpPr txBox="1"/>
          <p:nvPr/>
        </p:nvSpPr>
        <p:spPr>
          <a:xfrm>
            <a:off x="408790" y="387276"/>
            <a:ext cx="120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Worktrees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1E736-1E1D-E428-B1DB-86C9C44C6C9A}"/>
              </a:ext>
            </a:extLst>
          </p:cNvPr>
          <p:cNvSpPr txBox="1"/>
          <p:nvPr/>
        </p:nvSpPr>
        <p:spPr>
          <a:xfrm>
            <a:off x="408790" y="1106311"/>
            <a:ext cx="11071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worktrees allow you to have multiple working directories attached to the same repository.</a:t>
            </a:r>
            <a:br>
              <a:rPr lang="en-US"/>
            </a:br>
            <a:r>
              <a:rPr lang="en-US"/>
              <a:t>Perfect for working on multiple branches simultaneously without the need to stash or commit unfinished work.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6EDA9-4A0D-8D73-BEF7-1D8E8BD68B09}"/>
              </a:ext>
            </a:extLst>
          </p:cNvPr>
          <p:cNvSpPr txBox="1"/>
          <p:nvPr/>
        </p:nvSpPr>
        <p:spPr>
          <a:xfrm>
            <a:off x="648675" y="2069337"/>
            <a:ext cx="54473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You're working on a feature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cd ~/projects/myapp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checkout -b feature/user-dashboard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... working on feature, files are modified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Urgent bug report comes in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Instead of stashing/committing incomplete work: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worktree add ../myapp-hotfix main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cd ../myapp-hotfix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checkout -b hotfix/login-bug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... fix the bug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commit -m "Fix login validation bug"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push origin hotfix/login-bug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Return to feature work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cd ~/projects/myapp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Your work is still there, unchanged!</a:t>
            </a:r>
          </a:p>
        </p:txBody>
      </p:sp>
    </p:spTree>
    <p:extLst>
      <p:ext uri="{BB962C8B-B14F-4D97-AF65-F5344CB8AC3E}">
        <p14:creationId xmlns:p14="http://schemas.microsoft.com/office/powerpoint/2010/main" val="30044213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9396F-1F6C-0938-BFB7-E04A1BED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637FD-2046-F0D4-8EA9-A68A8627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9903B-92E5-FECB-622B-E473A2A93450}"/>
              </a:ext>
            </a:extLst>
          </p:cNvPr>
          <p:cNvSpPr txBox="1"/>
          <p:nvPr/>
        </p:nvSpPr>
        <p:spPr>
          <a:xfrm>
            <a:off x="408790" y="387276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0E52E-BEF6-0ADE-44A1-D259A89717D8}"/>
              </a:ext>
            </a:extLst>
          </p:cNvPr>
          <p:cNvSpPr txBox="1"/>
          <p:nvPr/>
        </p:nvSpPr>
        <p:spPr>
          <a:xfrm>
            <a:off x="408790" y="886120"/>
            <a:ext cx="104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submodules let a repository track specific commits from other repositories, providing a robust way to</a:t>
            </a:r>
            <a:br>
              <a:rPr lang="en-US"/>
            </a:br>
            <a:r>
              <a:rPr lang="en-US"/>
              <a:t>manage dependencies.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488C2-4F18-8371-1D38-36BBE8166093}"/>
              </a:ext>
            </a:extLst>
          </p:cNvPr>
          <p:cNvSpPr txBox="1"/>
          <p:nvPr/>
        </p:nvSpPr>
        <p:spPr>
          <a:xfrm>
            <a:off x="408790" y="1743959"/>
            <a:ext cx="6521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submodule add https://github.com/org/libA.git libs/libA</a:t>
            </a:r>
            <a:b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cd libs/libA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checkout &lt;commit-hash&gt;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cd ../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add libs/libA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commit -m "Lock libA to specific commit"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77880-DC35-2A7F-8FC6-430380D4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36" y="2840715"/>
            <a:ext cx="6296810" cy="31094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3C994B-0057-A804-AFE3-05090C3D3736}"/>
              </a:ext>
            </a:extLst>
          </p:cNvPr>
          <p:cNvSpPr txBox="1"/>
          <p:nvPr/>
        </p:nvSpPr>
        <p:spPr>
          <a:xfrm>
            <a:off x="408790" y="3429000"/>
            <a:ext cx="4855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A submodule is a snapshot reference to a specific commit of</a:t>
            </a:r>
            <a:br>
              <a:rPr lang="en-US" sz="1400"/>
            </a:br>
            <a:r>
              <a:rPr lang="en-US" sz="1400"/>
              <a:t>another repository, nested at a specified path in the main</a:t>
            </a:r>
            <a:br>
              <a:rPr lang="en-US" sz="1400"/>
            </a:br>
            <a:r>
              <a:rPr lang="en-US" sz="1400"/>
              <a:t>repository (the superproject).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D89B5-B9ED-8826-777D-5EFA9B78C314}"/>
              </a:ext>
            </a:extLst>
          </p:cNvPr>
          <p:cNvSpPr txBox="1"/>
          <p:nvPr/>
        </p:nvSpPr>
        <p:spPr>
          <a:xfrm>
            <a:off x="408790" y="4437218"/>
            <a:ext cx="5170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Submodules are tracked in .gitmodules and represented by a</a:t>
            </a:r>
            <a:br>
              <a:rPr lang="en-US" sz="1400"/>
            </a:br>
            <a:r>
              <a:rPr lang="en-US" sz="1400"/>
              <a:t>special commit object in the main repository, not as regular files.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7183D-E5E2-3238-9818-D98D4BE17E94}"/>
              </a:ext>
            </a:extLst>
          </p:cNvPr>
          <p:cNvSpPr txBox="1"/>
          <p:nvPr/>
        </p:nvSpPr>
        <p:spPr>
          <a:xfrm>
            <a:off x="408790" y="5193674"/>
            <a:ext cx="4676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Each submodule has its own .git and history, which can be</a:t>
            </a:r>
            <a:br>
              <a:rPr lang="en-US" sz="1400"/>
            </a:br>
            <a:r>
              <a:rPr lang="en-US" sz="1400"/>
              <a:t>developed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42874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79F8-285A-D42C-61E5-54DB0A89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6C873-CC83-8559-204A-AD842C22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0F7DA-9132-E86C-FC43-FC58C5D6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45372-069D-16B3-8838-DC7880DE161B}"/>
              </a:ext>
            </a:extLst>
          </p:cNvPr>
          <p:cNvSpPr txBox="1"/>
          <p:nvPr/>
        </p:nvSpPr>
        <p:spPr>
          <a:xfrm>
            <a:off x="322729" y="292473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branches</a:t>
            </a:r>
          </a:p>
        </p:txBody>
      </p:sp>
      <p:pic>
        <p:nvPicPr>
          <p:cNvPr id="9218" name="Picture 2" descr="Server and local repositories after cloning">
            <a:extLst>
              <a:ext uri="{FF2B5EF4-FFF2-40B4-BE49-F238E27FC236}">
                <a16:creationId xmlns:a16="http://schemas.microsoft.com/office/drawing/2014/main" id="{99DA3107-6615-FD8D-F860-A17D4211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" y="699075"/>
            <a:ext cx="4200975" cy="302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Local and remote work can diverge">
            <a:extLst>
              <a:ext uri="{FF2B5EF4-FFF2-40B4-BE49-F238E27FC236}">
                <a16:creationId xmlns:a16="http://schemas.microsoft.com/office/drawing/2014/main" id="{60B7A8D7-CD53-64E8-7391-E4C0ADA9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40" y="185258"/>
            <a:ext cx="4551537" cy="28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75A7A2E-A5D0-2584-CACB-8CD1E66EDC34}"/>
              </a:ext>
            </a:extLst>
          </p:cNvPr>
          <p:cNvGrpSpPr/>
          <p:nvPr/>
        </p:nvGrpSpPr>
        <p:grpSpPr>
          <a:xfrm>
            <a:off x="4849792" y="788052"/>
            <a:ext cx="1776731" cy="1098621"/>
            <a:chOff x="4849792" y="788052"/>
            <a:chExt cx="1776731" cy="109862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15724EC-A74C-5C08-639D-BDE26DDD2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9792" y="1476762"/>
              <a:ext cx="1776731" cy="409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076A7B-D0F3-428A-2F2C-F60DE03282F1}"/>
                </a:ext>
              </a:extLst>
            </p:cNvPr>
            <p:cNvSpPr txBox="1"/>
            <p:nvPr/>
          </p:nvSpPr>
          <p:spPr>
            <a:xfrm>
              <a:off x="5048839" y="788052"/>
              <a:ext cx="1426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after some</a:t>
              </a:r>
            </a:p>
            <a:p>
              <a:r>
                <a:rPr lang="en-US"/>
                <a:t>remote work</a:t>
              </a:r>
            </a:p>
          </p:txBody>
        </p:sp>
      </p:grpSp>
      <p:pic>
        <p:nvPicPr>
          <p:cNvPr id="5124" name="Picture 4" descr="`git fetch` updates your remote-tracking branches">
            <a:extLst>
              <a:ext uri="{FF2B5EF4-FFF2-40B4-BE49-F238E27FC236}">
                <a16:creationId xmlns:a16="http://schemas.microsoft.com/office/drawing/2014/main" id="{0CEC693D-7B6E-BF92-76BE-25915E0FF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399" y="3178176"/>
            <a:ext cx="4211200" cy="309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C3FFF22-D2BF-B0D8-6589-71DB2C13459D}"/>
              </a:ext>
            </a:extLst>
          </p:cNvPr>
          <p:cNvGrpSpPr/>
          <p:nvPr/>
        </p:nvGrpSpPr>
        <p:grpSpPr>
          <a:xfrm>
            <a:off x="9276608" y="3298786"/>
            <a:ext cx="2077192" cy="423368"/>
            <a:chOff x="9276608" y="3298786"/>
            <a:chExt cx="2077192" cy="423368"/>
          </a:xfrm>
        </p:grpSpPr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9F68B6E6-8182-8742-A9C5-2FBA5D7631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276608" y="3298786"/>
              <a:ext cx="1198482" cy="423368"/>
            </a:xfrm>
            <a:prstGeom prst="bentConnector3">
              <a:avLst>
                <a:gd name="adj1" fmla="val -118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BD05E6-1C72-8AE7-E13D-968C0DD951BF}"/>
                </a:ext>
              </a:extLst>
            </p:cNvPr>
            <p:cNvSpPr txBox="1"/>
            <p:nvPr/>
          </p:nvSpPr>
          <p:spPr>
            <a:xfrm>
              <a:off x="10658673" y="3352822"/>
              <a:ext cx="695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fetch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C1F368-D798-062D-6465-3B9499F9BDDB}"/>
              </a:ext>
            </a:extLst>
          </p:cNvPr>
          <p:cNvSpPr txBox="1"/>
          <p:nvPr/>
        </p:nvSpPr>
        <p:spPr>
          <a:xfrm>
            <a:off x="9321942" y="4513478"/>
            <a:ext cx="232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fetch: just downloads</a:t>
            </a:r>
            <a:br>
              <a:rPr lang="en-US"/>
            </a:br>
            <a:r>
              <a:rPr lang="en-US"/>
              <a:t>data</a:t>
            </a:r>
            <a:br>
              <a:rPr lang="en-US"/>
            </a:br>
            <a:br>
              <a:rPr lang="en-US"/>
            </a:br>
            <a:r>
              <a:rPr lang="en-US"/>
              <a:t>pull: fetch + merge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2C9413-4585-5EFA-CEEA-88A0182CD034}"/>
              </a:ext>
            </a:extLst>
          </p:cNvPr>
          <p:cNvSpPr txBox="1"/>
          <p:nvPr/>
        </p:nvSpPr>
        <p:spPr>
          <a:xfrm>
            <a:off x="406117" y="3894137"/>
            <a:ext cx="3722750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Checking out a local branch from a</a:t>
            </a:r>
            <a:br>
              <a:rPr lang="en-US" sz="1400"/>
            </a:br>
            <a:r>
              <a:rPr lang="en-US" sz="1400"/>
              <a:t>remote-tracking branch automatically</a:t>
            </a:r>
            <a:br>
              <a:rPr lang="en-US" sz="1400"/>
            </a:br>
            <a:r>
              <a:rPr lang="en-US" sz="1400"/>
              <a:t>creates what is called a “tracking branch”</a:t>
            </a:r>
            <a:br>
              <a:rPr lang="en-US" sz="1400"/>
            </a:br>
            <a:r>
              <a:rPr lang="en-US" sz="1400"/>
              <a:t>(and the branch it tracks is called an</a:t>
            </a:r>
            <a:br>
              <a:rPr lang="en-US" sz="1400"/>
            </a:br>
            <a:r>
              <a:rPr lang="en-US" sz="1400"/>
              <a:t>“upstream branch”). Tracking branches are</a:t>
            </a:r>
            <a:br>
              <a:rPr lang="en-US" sz="1400"/>
            </a:br>
            <a:r>
              <a:rPr lang="en-US" sz="1400"/>
              <a:t>local branches that have a direct relationship</a:t>
            </a:r>
            <a:br>
              <a:rPr lang="en-US" sz="1400"/>
            </a:br>
            <a:r>
              <a:rPr lang="en-US" sz="1400"/>
              <a:t>to a remote branch.</a:t>
            </a:r>
            <a:br>
              <a:rPr lang="en-US" sz="1400"/>
            </a:br>
            <a:br>
              <a:rPr lang="en-US" sz="1400"/>
            </a:br>
            <a:r>
              <a:rPr lang="en-US" sz="1400"/>
              <a:t>If you’re on a tracking branch and type git pull,</a:t>
            </a:r>
            <a:br>
              <a:rPr lang="en-US" sz="1400"/>
            </a:br>
            <a:r>
              <a:rPr lang="en-US" sz="1400"/>
              <a:t>Git automatically knows which server to fetch</a:t>
            </a:r>
            <a:br>
              <a:rPr lang="en-US" sz="1400"/>
            </a:br>
            <a:r>
              <a:rPr lang="en-US" sz="1400"/>
              <a:t>from and which branch to merge in.</a:t>
            </a:r>
          </a:p>
        </p:txBody>
      </p:sp>
    </p:spTree>
    <p:extLst>
      <p:ext uri="{BB962C8B-B14F-4D97-AF65-F5344CB8AC3E}">
        <p14:creationId xmlns:p14="http://schemas.microsoft.com/office/powerpoint/2010/main" val="138398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12C9E-2CA1-DEFA-D827-92642695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47D06-485F-E868-1CB3-43E794DD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8796A-D8FC-321A-38D7-11A23FF43A91}"/>
              </a:ext>
            </a:extLst>
          </p:cNvPr>
          <p:cNvSpPr txBox="1"/>
          <p:nvPr/>
        </p:nvSpPr>
        <p:spPr>
          <a:xfrm>
            <a:off x="451413" y="520861"/>
            <a:ext cx="180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Github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872E5-B2C1-AB20-AEAC-A06B9D1B4477}"/>
              </a:ext>
            </a:extLst>
          </p:cNvPr>
          <p:cNvSpPr txBox="1"/>
          <p:nvPr/>
        </p:nvSpPr>
        <p:spPr>
          <a:xfrm>
            <a:off x="661686" y="1367742"/>
            <a:ext cx="2040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Fork the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09805-C290-08F1-B863-2284C87F0013}"/>
              </a:ext>
            </a:extLst>
          </p:cNvPr>
          <p:cNvSpPr txBox="1"/>
          <p:nvPr/>
        </p:nvSpPr>
        <p:spPr>
          <a:xfrm>
            <a:off x="661685" y="2214623"/>
            <a:ext cx="386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 a specific branch for your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4F19D-074E-4927-CBC6-C50538550AC2}"/>
              </a:ext>
            </a:extLst>
          </p:cNvPr>
          <p:cNvSpPr txBox="1"/>
          <p:nvPr/>
        </p:nvSpPr>
        <p:spPr>
          <a:xfrm>
            <a:off x="661685" y="3059668"/>
            <a:ext cx="641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Push and create a PR to the source repository from your branch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6670ED-7F60-6D15-B2B8-AE4A22C66886}"/>
              </a:ext>
            </a:extLst>
          </p:cNvPr>
          <p:cNvGrpSpPr/>
          <p:nvPr/>
        </p:nvGrpSpPr>
        <p:grpSpPr>
          <a:xfrm>
            <a:off x="7245752" y="2875002"/>
            <a:ext cx="2408369" cy="553998"/>
            <a:chOff x="7245752" y="2875002"/>
            <a:chExt cx="2408369" cy="55399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7B78D1-5183-0590-56B5-5C6E8A906226}"/>
                </a:ext>
              </a:extLst>
            </p:cNvPr>
            <p:cNvCxnSpPr/>
            <p:nvPr/>
          </p:nvCxnSpPr>
          <p:spPr>
            <a:xfrm>
              <a:off x="7245752" y="3244334"/>
              <a:ext cx="1364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C5B77A-D82C-E67F-45D7-96E871FA1AE8}"/>
                </a:ext>
              </a:extLst>
            </p:cNvPr>
            <p:cNvSpPr txBox="1"/>
            <p:nvPr/>
          </p:nvSpPr>
          <p:spPr>
            <a:xfrm>
              <a:off x="8935655" y="305966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Done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E0E201-F51D-C715-D59D-F0564B6588B2}"/>
                </a:ext>
              </a:extLst>
            </p:cNvPr>
            <p:cNvSpPr txBox="1"/>
            <p:nvPr/>
          </p:nvSpPr>
          <p:spPr>
            <a:xfrm>
              <a:off x="7304255" y="2875002"/>
              <a:ext cx="1247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Approved?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3A3ED0-9BFC-70F0-4C8C-0D5C993842E6}"/>
              </a:ext>
            </a:extLst>
          </p:cNvPr>
          <p:cNvGrpSpPr/>
          <p:nvPr/>
        </p:nvGrpSpPr>
        <p:grpSpPr>
          <a:xfrm>
            <a:off x="1041722" y="3599727"/>
            <a:ext cx="2061961" cy="887834"/>
            <a:chOff x="1041722" y="3599727"/>
            <a:chExt cx="2061961" cy="887834"/>
          </a:xfrm>
        </p:grpSpPr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EFEFD1CA-0423-19B0-A4AF-2F6E0424378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722" y="3599727"/>
              <a:ext cx="1218520" cy="887834"/>
            </a:xfrm>
            <a:prstGeom prst="bentConnector3">
              <a:avLst>
                <a:gd name="adj1" fmla="val -34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EDA557-A438-CE2D-44F0-3553418F3936}"/>
                </a:ext>
              </a:extLst>
            </p:cNvPr>
            <p:cNvSpPr txBox="1"/>
            <p:nvPr/>
          </p:nvSpPr>
          <p:spPr>
            <a:xfrm>
              <a:off x="1144300" y="3728543"/>
              <a:ext cx="1959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Review =&gt;</a:t>
              </a:r>
              <a:br>
                <a:rPr lang="en-US"/>
              </a:br>
              <a:r>
                <a:rPr lang="en-US"/>
                <a:t>Request a change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E2F0B8-E69F-70AE-4C06-6AC008E4167D}"/>
              </a:ext>
            </a:extLst>
          </p:cNvPr>
          <p:cNvGrpSpPr/>
          <p:nvPr/>
        </p:nvGrpSpPr>
        <p:grpSpPr>
          <a:xfrm>
            <a:off x="3206261" y="3429000"/>
            <a:ext cx="2889740" cy="1243227"/>
            <a:chOff x="3206261" y="3429000"/>
            <a:chExt cx="2889740" cy="12432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052201-18C7-18E1-D7C5-7CF9D71A8FFC}"/>
                </a:ext>
              </a:extLst>
            </p:cNvPr>
            <p:cNvSpPr txBox="1"/>
            <p:nvPr/>
          </p:nvSpPr>
          <p:spPr>
            <a:xfrm>
              <a:off x="3206261" y="4302895"/>
              <a:ext cx="1417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Do a change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92BFC2A9-4758-40C7-783E-7C9D5A84A4B7}"/>
                </a:ext>
              </a:extLst>
            </p:cNvPr>
            <p:cNvCxnSpPr/>
            <p:nvPr/>
          </p:nvCxnSpPr>
          <p:spPr>
            <a:xfrm rot="5400000" flipH="1" flipV="1">
              <a:off x="5123024" y="3514585"/>
              <a:ext cx="1058561" cy="887392"/>
            </a:xfrm>
            <a:prstGeom prst="bentConnector3">
              <a:avLst>
                <a:gd name="adj1" fmla="val 188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EF3D8BA-5EB7-F404-9A98-4FE568813E37}"/>
              </a:ext>
            </a:extLst>
          </p:cNvPr>
          <p:cNvGrpSpPr/>
          <p:nvPr/>
        </p:nvGrpSpPr>
        <p:grpSpPr>
          <a:xfrm>
            <a:off x="5000263" y="903354"/>
            <a:ext cx="5800650" cy="1495935"/>
            <a:chOff x="5000263" y="903354"/>
            <a:chExt cx="5800650" cy="1495935"/>
          </a:xfrm>
        </p:grpSpPr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B0F87543-1645-1DAE-60BC-7E8CC1E32397}"/>
                </a:ext>
              </a:extLst>
            </p:cNvPr>
            <p:cNvCxnSpPr/>
            <p:nvPr/>
          </p:nvCxnSpPr>
          <p:spPr>
            <a:xfrm flipV="1">
              <a:off x="5000263" y="1088020"/>
              <a:ext cx="2303992" cy="131126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A981D51-F83D-466C-DBAC-A4BE255CC272}"/>
                </a:ext>
              </a:extLst>
            </p:cNvPr>
            <p:cNvSpPr txBox="1"/>
            <p:nvPr/>
          </p:nvSpPr>
          <p:spPr>
            <a:xfrm>
              <a:off x="7477246" y="903354"/>
              <a:ext cx="3323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Easier to resync against the fork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36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F6DFB-A410-AEEF-5ABA-509481AD9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8C8A2-F202-6C8B-0628-08AC4C1F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3FA5F-D5EC-834C-354B-F5AF346B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22170-7749-EA80-AB3E-C1CEA909384D}"/>
              </a:ext>
            </a:extLst>
          </p:cNvPr>
          <p:cNvSpPr txBox="1"/>
          <p:nvPr/>
        </p:nvSpPr>
        <p:spPr>
          <a:xfrm>
            <a:off x="322729" y="280116"/>
            <a:ext cx="346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Version Control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017F9-9014-27E6-A50B-76D4EB33E75C}"/>
              </a:ext>
            </a:extLst>
          </p:cNvPr>
          <p:cNvSpPr txBox="1"/>
          <p:nvPr/>
        </p:nvSpPr>
        <p:spPr>
          <a:xfrm>
            <a:off x="322729" y="866954"/>
            <a:ext cx="108095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control (also known as revision control, source control, and source code management) is the</a:t>
            </a:r>
          </a:p>
          <a:p>
            <a:r>
              <a:rPr lang="en-US"/>
              <a:t>software engineering practice of </a:t>
            </a:r>
            <a:r>
              <a:rPr lang="en-US" b="0" i="0">
                <a:effectLst/>
              </a:rPr>
              <a:t>recording changes to a file or set of files over time, so that you can recall</a:t>
            </a:r>
          </a:p>
          <a:p>
            <a:r>
              <a:rPr lang="en-US" b="0" i="0">
                <a:effectLst/>
              </a:rPr>
              <a:t>specific versions later.</a:t>
            </a:r>
          </a:p>
          <a:p>
            <a:endParaRPr lang="en-US"/>
          </a:p>
          <a:p>
            <a:r>
              <a:rPr lang="en-US"/>
              <a:t>A version control system is a software tool that automates version control.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9C07A5-7790-D036-40D2-0B042B1564CC}"/>
              </a:ext>
            </a:extLst>
          </p:cNvPr>
          <p:cNvGrpSpPr/>
          <p:nvPr/>
        </p:nvGrpSpPr>
        <p:grpSpPr>
          <a:xfrm>
            <a:off x="1796527" y="2637642"/>
            <a:ext cx="8532016" cy="3580278"/>
            <a:chOff x="1796527" y="2637642"/>
            <a:chExt cx="8532016" cy="358027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0BD47C-7232-E1A0-886F-A7C38C01DEAB}"/>
                </a:ext>
              </a:extLst>
            </p:cNvPr>
            <p:cNvCxnSpPr/>
            <p:nvPr/>
          </p:nvCxnSpPr>
          <p:spPr>
            <a:xfrm>
              <a:off x="6039711" y="2723927"/>
              <a:ext cx="56289" cy="34939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BD2E144-8322-7D15-CEE6-D5A6603ED6D6}"/>
                </a:ext>
              </a:extLst>
            </p:cNvPr>
            <p:cNvCxnSpPr>
              <a:cxnSpLocks/>
            </p:cNvCxnSpPr>
            <p:nvPr/>
          </p:nvCxnSpPr>
          <p:spPr>
            <a:xfrm>
              <a:off x="1904104" y="4292301"/>
              <a:ext cx="835869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4CAB3A-2DE2-4FA3-B98A-8F5BD40C7AC7}"/>
                </a:ext>
              </a:extLst>
            </p:cNvPr>
            <p:cNvSpPr txBox="1"/>
            <p:nvPr/>
          </p:nvSpPr>
          <p:spPr>
            <a:xfrm>
              <a:off x="1796527" y="3961240"/>
              <a:ext cx="1286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centralized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99D4BD-4F46-C0E6-7A70-D346DD30CE2E}"/>
                </a:ext>
              </a:extLst>
            </p:cNvPr>
            <p:cNvSpPr txBox="1"/>
            <p:nvPr/>
          </p:nvSpPr>
          <p:spPr>
            <a:xfrm>
              <a:off x="9057939" y="3922969"/>
              <a:ext cx="1270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distributed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C2A226-19DF-D720-CEB4-36BE540758C2}"/>
                </a:ext>
              </a:extLst>
            </p:cNvPr>
            <p:cNvSpPr txBox="1"/>
            <p:nvPr/>
          </p:nvSpPr>
          <p:spPr>
            <a:xfrm>
              <a:off x="6039711" y="2637642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open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175F27-D554-A9E5-53F7-77B07036DC6A}"/>
                </a:ext>
              </a:extLst>
            </p:cNvPr>
            <p:cNvSpPr txBox="1"/>
            <p:nvPr/>
          </p:nvSpPr>
          <p:spPr>
            <a:xfrm>
              <a:off x="6101794" y="5848588"/>
              <a:ext cx="1280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proprietary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200D15-EB23-8C8F-1BC8-6729A07729E8}"/>
                </a:ext>
              </a:extLst>
            </p:cNvPr>
            <p:cNvSpPr txBox="1"/>
            <p:nvPr/>
          </p:nvSpPr>
          <p:spPr>
            <a:xfrm>
              <a:off x="8023518" y="3230541"/>
              <a:ext cx="871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Bazaar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20FA01-D337-1ACF-3BE7-BB5598E2E00B}"/>
                </a:ext>
              </a:extLst>
            </p:cNvPr>
            <p:cNvSpPr txBox="1"/>
            <p:nvPr/>
          </p:nvSpPr>
          <p:spPr>
            <a:xfrm>
              <a:off x="2698993" y="5142674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IBM ClearCase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C0B72F-56BA-439A-248F-CC077D1D3BC8}"/>
                </a:ext>
              </a:extLst>
            </p:cNvPr>
            <p:cNvSpPr txBox="1"/>
            <p:nvPr/>
          </p:nvSpPr>
          <p:spPr>
            <a:xfrm>
              <a:off x="6877355" y="310491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Git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812F92-EC5E-ADD7-9811-ADA093764015}"/>
                </a:ext>
              </a:extLst>
            </p:cNvPr>
            <p:cNvSpPr txBox="1"/>
            <p:nvPr/>
          </p:nvSpPr>
          <p:spPr>
            <a:xfrm>
              <a:off x="6821890" y="3639521"/>
              <a:ext cx="1127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Mercurial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CB182E-8898-8134-43AE-282F8604C3EE}"/>
                </a:ext>
              </a:extLst>
            </p:cNvPr>
            <p:cNvSpPr txBox="1"/>
            <p:nvPr/>
          </p:nvSpPr>
          <p:spPr>
            <a:xfrm>
              <a:off x="7760677" y="5070445"/>
              <a:ext cx="101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Perforce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6F92EA-580A-B0F1-934F-2ABABBDE7782}"/>
                </a:ext>
              </a:extLst>
            </p:cNvPr>
            <p:cNvSpPr txBox="1"/>
            <p:nvPr/>
          </p:nvSpPr>
          <p:spPr>
            <a:xfrm>
              <a:off x="3077772" y="2971065"/>
              <a:ext cx="1288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Subversion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3BC2E9-14A4-8E4C-3633-52D91EA5FD8C}"/>
                </a:ext>
              </a:extLst>
            </p:cNvPr>
            <p:cNvSpPr txBox="1"/>
            <p:nvPr/>
          </p:nvSpPr>
          <p:spPr>
            <a:xfrm>
              <a:off x="4112193" y="3485894"/>
              <a:ext cx="60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994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44998-F0B7-1339-592D-1F8C72C2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5482A-A226-5875-9721-1D85E0EA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153A-41EE-CFFE-B1B5-7E229618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AA71F-B7D9-D839-E045-0DF5F589D9BD}"/>
              </a:ext>
            </a:extLst>
          </p:cNvPr>
          <p:cNvSpPr txBox="1"/>
          <p:nvPr/>
        </p:nvSpPr>
        <p:spPr>
          <a:xfrm>
            <a:off x="322729" y="29247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Git?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BEC96-A34B-5986-AF0C-703A2353A561}"/>
              </a:ext>
            </a:extLst>
          </p:cNvPr>
          <p:cNvSpPr txBox="1"/>
          <p:nvPr/>
        </p:nvSpPr>
        <p:spPr>
          <a:xfrm>
            <a:off x="322728" y="754525"/>
            <a:ext cx="10619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According to a SO survey, </a:t>
            </a:r>
            <a:r>
              <a:rPr lang="en-US">
                <a:hlinkClick r:id="rId3"/>
              </a:rPr>
              <a:t>Git is used by more than 90% of developers</a:t>
            </a:r>
            <a:r>
              <a:rPr lang="en-US"/>
              <a:t>, so it’s the de facto standard of VCS.</a:t>
            </a:r>
          </a:p>
          <a:p>
            <a:endParaRPr lang="en-US"/>
          </a:p>
          <a:p>
            <a:r>
              <a:rPr lang="en-US"/>
              <a:t>It’s a Distributed Version Control Systems =&gt; </a:t>
            </a:r>
            <a:r>
              <a:rPr lang="en-US" b="0" i="0">
                <a:effectLst/>
              </a:rPr>
              <a:t>clients don’t just check out the latest snapshot of the files;</a:t>
            </a:r>
          </a:p>
          <a:p>
            <a:r>
              <a:rPr lang="en-US" b="0" i="0">
                <a:effectLst/>
              </a:rPr>
              <a:t>rather, they fully mirror the repository, including its full history =&gt; </a:t>
            </a:r>
            <a:r>
              <a:rPr lang="en-US"/>
              <a:t>no dependency on any remote server.</a:t>
            </a:r>
          </a:p>
        </p:txBody>
      </p:sp>
      <p:pic>
        <p:nvPicPr>
          <p:cNvPr id="1026" name="Picture 2" descr="Working tree, staging area, and Git directory">
            <a:extLst>
              <a:ext uri="{FF2B5EF4-FFF2-40B4-BE49-F238E27FC236}">
                <a16:creationId xmlns:a16="http://schemas.microsoft.com/office/drawing/2014/main" id="{BFF7849A-2C12-413B-D4F2-9F134626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157" y="2469413"/>
            <a:ext cx="6322541" cy="348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F7897-106D-4D81-6F3A-B36903EE9F93}"/>
              </a:ext>
            </a:extLst>
          </p:cNvPr>
          <p:cNvSpPr txBox="1"/>
          <p:nvPr/>
        </p:nvSpPr>
        <p:spPr>
          <a:xfrm>
            <a:off x="322728" y="2100081"/>
            <a:ext cx="18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Three States: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AEF59-20D6-3C2D-F5E2-D2A59CE825A9}"/>
              </a:ext>
            </a:extLst>
          </p:cNvPr>
          <p:cNvSpPr txBox="1"/>
          <p:nvPr/>
        </p:nvSpPr>
        <p:spPr>
          <a:xfrm>
            <a:off x="226899" y="2647533"/>
            <a:ext cx="39737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  <a:highlight>
                  <a:srgbClr val="FF0000"/>
                </a:highlight>
              </a:rPr>
              <a:t>Modified</a:t>
            </a:r>
          </a:p>
          <a:p>
            <a:pPr lvl="1"/>
            <a:r>
              <a:rPr lang="en-US"/>
              <a:t>means that you have changed the</a:t>
            </a:r>
            <a:br>
              <a:rPr lang="en-US"/>
            </a:br>
            <a:r>
              <a:rPr lang="en-US"/>
              <a:t>file but have not committed it to</a:t>
            </a:r>
            <a:br>
              <a:rPr lang="en-US"/>
            </a:br>
            <a:r>
              <a:rPr lang="en-US"/>
              <a:t>your database yet.</a:t>
            </a:r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52470-0C60-BF0A-F5DB-9616DD4AA71D}"/>
              </a:ext>
            </a:extLst>
          </p:cNvPr>
          <p:cNvSpPr txBox="1"/>
          <p:nvPr/>
        </p:nvSpPr>
        <p:spPr>
          <a:xfrm>
            <a:off x="226899" y="3960134"/>
            <a:ext cx="4179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chemeClr val="bg1"/>
                </a:solidFill>
                <a:highlight>
                  <a:srgbClr val="008080"/>
                </a:highlight>
              </a:rPr>
              <a:t>Staged</a:t>
            </a:r>
          </a:p>
          <a:p>
            <a:pPr lvl="1"/>
            <a:r>
              <a:rPr lang="en-US"/>
              <a:t>means that you have marked a</a:t>
            </a:r>
          </a:p>
          <a:p>
            <a:pPr lvl="1"/>
            <a:r>
              <a:rPr lang="en-US"/>
              <a:t>modified file in its current version to</a:t>
            </a:r>
          </a:p>
          <a:p>
            <a:pPr lvl="1"/>
            <a:r>
              <a:rPr lang="en-US"/>
              <a:t>go into your next commit snapshot.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0DB5E-69D5-F90C-9E63-E3F62DACD41A}"/>
              </a:ext>
            </a:extLst>
          </p:cNvPr>
          <p:cNvSpPr txBox="1"/>
          <p:nvPr/>
        </p:nvSpPr>
        <p:spPr>
          <a:xfrm>
            <a:off x="237223" y="5296741"/>
            <a:ext cx="4168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highlight>
                  <a:srgbClr val="C0C0C0"/>
                </a:highlight>
              </a:rPr>
              <a:t>Committed</a:t>
            </a:r>
          </a:p>
          <a:p>
            <a:pPr lvl="1"/>
            <a:r>
              <a:rPr lang="en-US"/>
              <a:t>means that the data is safely stored</a:t>
            </a:r>
            <a:br>
              <a:rPr lang="en-US"/>
            </a:br>
            <a:r>
              <a:rPr lang="en-US"/>
              <a:t>in your local database.</a:t>
            </a:r>
          </a:p>
        </p:txBody>
      </p:sp>
    </p:spTree>
    <p:extLst>
      <p:ext uri="{BB962C8B-B14F-4D97-AF65-F5344CB8AC3E}">
        <p14:creationId xmlns:p14="http://schemas.microsoft.com/office/powerpoint/2010/main" val="182283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  <p:bldP spid="8" grpId="0"/>
      <p:bldP spid="1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FF57-C64E-C5A7-9930-A6F21F8FF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CB152-8325-DED8-FA42-D523AE89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FAB9-0FEE-E7A2-1642-EF1F8A2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6AEEB-1908-6E3C-DB1C-5C87AB8E4E4B}"/>
              </a:ext>
            </a:extLst>
          </p:cNvPr>
          <p:cNvSpPr txBox="1"/>
          <p:nvPr/>
        </p:nvSpPr>
        <p:spPr>
          <a:xfrm>
            <a:off x="322729" y="292473"/>
            <a:ext cx="168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workflow</a:t>
            </a:r>
          </a:p>
        </p:txBody>
      </p:sp>
      <p:pic>
        <p:nvPicPr>
          <p:cNvPr id="3074" name="Picture 2" descr="A branch and its commit history">
            <a:extLst>
              <a:ext uri="{FF2B5EF4-FFF2-40B4-BE49-F238E27FC236}">
                <a16:creationId xmlns:a16="http://schemas.microsoft.com/office/drawing/2014/main" id="{1601F4CE-CC44-2119-C287-7022EBDF6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20" y="1235676"/>
            <a:ext cx="7278760" cy="391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FDB537-55DA-4994-F056-0AED09C0D642}"/>
              </a:ext>
            </a:extLst>
          </p:cNvPr>
          <p:cNvCxnSpPr/>
          <p:nvPr/>
        </p:nvCxnSpPr>
        <p:spPr>
          <a:xfrm>
            <a:off x="1359243" y="5523470"/>
            <a:ext cx="93787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8F707E-9193-19BB-2C54-DAE39528D7DD}"/>
              </a:ext>
            </a:extLst>
          </p:cNvPr>
          <p:cNvSpPr txBox="1"/>
          <p:nvPr/>
        </p:nvSpPr>
        <p:spPr>
          <a:xfrm>
            <a:off x="10203901" y="555544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1202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1998A-A628-5186-4D7D-9ED2C11E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957D9-8679-5FBF-4EF5-F749994E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638C7-7106-C5B7-F09C-1DB0754F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96278-807B-295B-08A2-7E16B0FE1C90}"/>
              </a:ext>
            </a:extLst>
          </p:cNvPr>
          <p:cNvSpPr txBox="1"/>
          <p:nvPr/>
        </p:nvSpPr>
        <p:spPr>
          <a:xfrm>
            <a:off x="322729" y="292473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158DCA-68CF-B966-5ED9-69E47B68E999}"/>
              </a:ext>
            </a:extLst>
          </p:cNvPr>
          <p:cNvGrpSpPr/>
          <p:nvPr/>
        </p:nvGrpSpPr>
        <p:grpSpPr>
          <a:xfrm>
            <a:off x="322729" y="622158"/>
            <a:ext cx="6509370" cy="2041418"/>
            <a:chOff x="322729" y="622158"/>
            <a:chExt cx="6509370" cy="20414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3FF954-75E0-8571-021C-8F161341008A}"/>
                </a:ext>
              </a:extLst>
            </p:cNvPr>
            <p:cNvGrpSpPr/>
            <p:nvPr/>
          </p:nvGrpSpPr>
          <p:grpSpPr>
            <a:xfrm>
              <a:off x="322729" y="678151"/>
              <a:ext cx="5077609" cy="1985425"/>
              <a:chOff x="2988843" y="809785"/>
              <a:chExt cx="5077609" cy="1985425"/>
            </a:xfrm>
          </p:grpSpPr>
          <p:pic>
            <p:nvPicPr>
              <p:cNvPr id="1026" name="Picture 2" descr="Two branches pointing into the same series of commits">
                <a:extLst>
                  <a:ext uri="{FF2B5EF4-FFF2-40B4-BE49-F238E27FC236}">
                    <a16:creationId xmlns:a16="http://schemas.microsoft.com/office/drawing/2014/main" id="{82010DE5-7B79-FC5E-17A9-3D1DCB96E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8843" y="809785"/>
                <a:ext cx="5077609" cy="198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784E96-234F-9E8E-A2A1-7A5D1CBD5D0A}"/>
                  </a:ext>
                </a:extLst>
              </p:cNvPr>
              <p:cNvSpPr txBox="1"/>
              <p:nvPr/>
            </p:nvSpPr>
            <p:spPr>
              <a:xfrm>
                <a:off x="3786691" y="1094432"/>
                <a:ext cx="26661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branch testing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B85850-1F75-9CC1-5CDD-0B0881AB40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461" y="806824"/>
              <a:ext cx="523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5E246E-BBAD-7DBB-27FE-39C6F2009548}"/>
                </a:ext>
              </a:extLst>
            </p:cNvPr>
            <p:cNvSpPr txBox="1"/>
            <p:nvPr/>
          </p:nvSpPr>
          <p:spPr>
            <a:xfrm>
              <a:off x="6096000" y="62215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3BBF68-8C0F-913F-2294-D8E5FF7D4805}"/>
              </a:ext>
            </a:extLst>
          </p:cNvPr>
          <p:cNvGrpSpPr/>
          <p:nvPr/>
        </p:nvGrpSpPr>
        <p:grpSpPr>
          <a:xfrm>
            <a:off x="322729" y="3176858"/>
            <a:ext cx="6412551" cy="1985425"/>
            <a:chOff x="322729" y="678151"/>
            <a:chExt cx="6412551" cy="19854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8B52BC-1C8E-169B-703F-97A917C99AD3}"/>
                </a:ext>
              </a:extLst>
            </p:cNvPr>
            <p:cNvGrpSpPr/>
            <p:nvPr/>
          </p:nvGrpSpPr>
          <p:grpSpPr>
            <a:xfrm>
              <a:off x="322729" y="678151"/>
              <a:ext cx="5077609" cy="1985425"/>
              <a:chOff x="2988843" y="809785"/>
              <a:chExt cx="5077609" cy="1985425"/>
            </a:xfrm>
          </p:grpSpPr>
          <p:pic>
            <p:nvPicPr>
              <p:cNvPr id="16" name="Picture 2" descr="Two branches pointing into the same series of commits">
                <a:extLst>
                  <a:ext uri="{FF2B5EF4-FFF2-40B4-BE49-F238E27FC236}">
                    <a16:creationId xmlns:a16="http://schemas.microsoft.com/office/drawing/2014/main" id="{8971F207-3191-CD7A-948C-CED2286386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88843" y="809785"/>
                <a:ext cx="5077609" cy="19854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97967-6044-94E2-6C0A-FF5DCC358CA7}"/>
                  </a:ext>
                </a:extLst>
              </p:cNvPr>
              <p:cNvSpPr txBox="1"/>
              <p:nvPr/>
            </p:nvSpPr>
            <p:spPr>
              <a:xfrm>
                <a:off x="3510974" y="1088162"/>
                <a:ext cx="2941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git checkout testing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D700CA-556C-C3E9-138B-764F8F2EF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5642" y="2405848"/>
              <a:ext cx="523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500A46-80FA-B502-98BD-EA7599CBCB0A}"/>
                </a:ext>
              </a:extLst>
            </p:cNvPr>
            <p:cNvSpPr txBox="1"/>
            <p:nvPr/>
          </p:nvSpPr>
          <p:spPr>
            <a:xfrm>
              <a:off x="5999181" y="222118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HEAD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2D6D6-857C-DFB5-8109-7285EC71396B}"/>
              </a:ext>
            </a:extLst>
          </p:cNvPr>
          <p:cNvGrpSpPr/>
          <p:nvPr/>
        </p:nvGrpSpPr>
        <p:grpSpPr>
          <a:xfrm>
            <a:off x="6960196" y="2239031"/>
            <a:ext cx="4672405" cy="1875654"/>
            <a:chOff x="6970954" y="2106338"/>
            <a:chExt cx="4672405" cy="1875654"/>
          </a:xfrm>
        </p:grpSpPr>
        <p:pic>
          <p:nvPicPr>
            <p:cNvPr id="1028" name="Picture 4" descr="The HEAD branch moves forward when a commit is made">
              <a:extLst>
                <a:ext uri="{FF2B5EF4-FFF2-40B4-BE49-F238E27FC236}">
                  <a16:creationId xmlns:a16="http://schemas.microsoft.com/office/drawing/2014/main" id="{5FD69553-93F4-401B-8402-565D19938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0954" y="2106338"/>
              <a:ext cx="4672405" cy="1875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18A5C6-EF8E-A52C-E394-5FA78F4B7E06}"/>
                </a:ext>
              </a:extLst>
            </p:cNvPr>
            <p:cNvSpPr txBox="1"/>
            <p:nvPr/>
          </p:nvSpPr>
          <p:spPr>
            <a:xfrm>
              <a:off x="7548666" y="2246188"/>
              <a:ext cx="14863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latin typeface="Courier New" panose="02070309020205020404" pitchFamily="49" charset="0"/>
                  <a:cs typeface="Courier New" panose="02070309020205020404" pitchFamily="49" charset="0"/>
                </a:rPr>
                <a:t>git commit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2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E474D-1278-9EC9-3A96-55C84EF56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ree snapshots used in a typical merge">
            <a:extLst>
              <a:ext uri="{FF2B5EF4-FFF2-40B4-BE49-F238E27FC236}">
                <a16:creationId xmlns:a16="http://schemas.microsoft.com/office/drawing/2014/main" id="{9BB82102-D6BB-792B-7D5A-5688FACEE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02" y="205509"/>
            <a:ext cx="6959913" cy="32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E69D2-0FE6-EF2A-09AC-858BA4B3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F3CF-B5DF-C55B-B398-0ED015B1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A05AD-F298-8B1B-C1FA-3B51A02B23FF}"/>
              </a:ext>
            </a:extLst>
          </p:cNvPr>
          <p:cNvSpPr txBox="1"/>
          <p:nvPr/>
        </p:nvSpPr>
        <p:spPr>
          <a:xfrm>
            <a:off x="322729" y="292473"/>
            <a:ext cx="105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Merging (= creates a join point that preserves the complete history of how branches developed separately)</a:t>
            </a:r>
          </a:p>
        </p:txBody>
      </p:sp>
      <p:pic>
        <p:nvPicPr>
          <p:cNvPr id="7172" name="Picture 4" descr="A merge commit">
            <a:extLst>
              <a:ext uri="{FF2B5EF4-FFF2-40B4-BE49-F238E27FC236}">
                <a16:creationId xmlns:a16="http://schemas.microsoft.com/office/drawing/2014/main" id="{9DDFA5DA-28B4-9A99-DB5B-30D14EA3C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03" y="2816013"/>
            <a:ext cx="8337367" cy="322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DAD9F9D-EB53-081C-761B-67ABAEA4A3D6}"/>
              </a:ext>
            </a:extLst>
          </p:cNvPr>
          <p:cNvGrpSpPr/>
          <p:nvPr/>
        </p:nvGrpSpPr>
        <p:grpSpPr>
          <a:xfrm>
            <a:off x="8725218" y="2312022"/>
            <a:ext cx="1868204" cy="1818914"/>
            <a:chOff x="8725218" y="2312022"/>
            <a:chExt cx="1868204" cy="181891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F6016E2-4DC8-B42E-C4AC-40F971802269}"/>
                </a:ext>
              </a:extLst>
            </p:cNvPr>
            <p:cNvCxnSpPr/>
            <p:nvPr/>
          </p:nvCxnSpPr>
          <p:spPr>
            <a:xfrm>
              <a:off x="9628094" y="2958353"/>
              <a:ext cx="0" cy="1172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37099E-6B2B-C968-AEC7-1FEBCBC4E466}"/>
                </a:ext>
              </a:extLst>
            </p:cNvPr>
            <p:cNvSpPr txBox="1"/>
            <p:nvPr/>
          </p:nvSpPr>
          <p:spPr>
            <a:xfrm>
              <a:off x="8725218" y="2312022"/>
              <a:ext cx="18682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3-WAY MERGE!</a:t>
              </a:r>
            </a:p>
            <a:p>
              <a:r>
                <a:rPr lang="en-US"/>
                <a:t>(no-fast-forward)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A69D3CE-AE61-C141-4841-7E75DE8B0491}"/>
              </a:ext>
            </a:extLst>
          </p:cNvPr>
          <p:cNvSpPr txBox="1"/>
          <p:nvPr/>
        </p:nvSpPr>
        <p:spPr>
          <a:xfrm>
            <a:off x="505609" y="5368066"/>
            <a:ext cx="392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--no-ff can force the no-fast-forward:</a:t>
            </a:r>
            <a:br>
              <a:rPr lang="en-US"/>
            </a:br>
            <a:r>
              <a:rPr lang="en-US"/>
              <a:t>=&gt; useful to keep track of the changes</a:t>
            </a:r>
          </a:p>
        </p:txBody>
      </p:sp>
    </p:spTree>
    <p:extLst>
      <p:ext uri="{BB962C8B-B14F-4D97-AF65-F5344CB8AC3E}">
        <p14:creationId xmlns:p14="http://schemas.microsoft.com/office/powerpoint/2010/main" val="22672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9BD2-ACCC-FD8E-479D-E5BD66C8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7C34B-CC89-BA62-91A9-BB2F5EA3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8A41F-3CBC-063E-E400-8AABD1F4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69DDC5-B27B-2634-C01F-A1867D598567}"/>
              </a:ext>
            </a:extLst>
          </p:cNvPr>
          <p:cNvSpPr txBox="1"/>
          <p:nvPr/>
        </p:nvSpPr>
        <p:spPr>
          <a:xfrm>
            <a:off x="322729" y="292473"/>
            <a:ext cx="10034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Rebasing (= rewrites history to create a linear progression as if development happened sequentially)</a:t>
            </a:r>
          </a:p>
        </p:txBody>
      </p:sp>
      <p:pic>
        <p:nvPicPr>
          <p:cNvPr id="2050" name="Picture 2" descr="Simple divergent history">
            <a:extLst>
              <a:ext uri="{FF2B5EF4-FFF2-40B4-BE49-F238E27FC236}">
                <a16:creationId xmlns:a16="http://schemas.microsoft.com/office/drawing/2014/main" id="{C8B5413B-72DE-E39F-0D15-536656F2E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96" y="860611"/>
            <a:ext cx="4903229" cy="226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F33911-0FCE-AF93-8586-37E210E13159}"/>
              </a:ext>
            </a:extLst>
          </p:cNvPr>
          <p:cNvSpPr txBox="1"/>
          <p:nvPr/>
        </p:nvSpPr>
        <p:spPr>
          <a:xfrm>
            <a:off x="430306" y="3233456"/>
            <a:ext cx="3355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checkout experiment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rebase master</a:t>
            </a:r>
          </a:p>
        </p:txBody>
      </p:sp>
      <p:pic>
        <p:nvPicPr>
          <p:cNvPr id="2052" name="Picture 4" descr="Rebasing the change introduced in `C4` onto `C3`">
            <a:extLst>
              <a:ext uri="{FF2B5EF4-FFF2-40B4-BE49-F238E27FC236}">
                <a16:creationId xmlns:a16="http://schemas.microsoft.com/office/drawing/2014/main" id="{CEA9D414-A1CF-DDF8-B535-1DCA2713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8" y="4347967"/>
            <a:ext cx="5202469" cy="146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D2291B-1B1A-C73E-A7D7-9E7E6226BDB5}"/>
              </a:ext>
            </a:extLst>
          </p:cNvPr>
          <p:cNvCxnSpPr/>
          <p:nvPr/>
        </p:nvCxnSpPr>
        <p:spPr>
          <a:xfrm>
            <a:off x="1527586" y="2700169"/>
            <a:ext cx="0" cy="533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0EC8C-265B-91B1-49CF-991C2B54D878}"/>
              </a:ext>
            </a:extLst>
          </p:cNvPr>
          <p:cNvCxnSpPr/>
          <p:nvPr/>
        </p:nvCxnSpPr>
        <p:spPr>
          <a:xfrm>
            <a:off x="1518621" y="4059303"/>
            <a:ext cx="0" cy="533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5CD0D1-D913-6764-4D20-CF16B2025B01}"/>
              </a:ext>
            </a:extLst>
          </p:cNvPr>
          <p:cNvSpPr txBox="1"/>
          <p:nvPr/>
        </p:nvSpPr>
        <p:spPr>
          <a:xfrm>
            <a:off x="6633777" y="136793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rebase -i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A4CA2-51BC-7DFD-C9A3-77C53136EEFB}"/>
              </a:ext>
            </a:extLst>
          </p:cNvPr>
          <p:cNvSpPr txBox="1"/>
          <p:nvPr/>
        </p:nvSpPr>
        <p:spPr>
          <a:xfrm>
            <a:off x="6633777" y="1013163"/>
            <a:ext cx="193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Swiss-army knife: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8B30E4-5791-63E0-BA7E-127C4EFC1A99}"/>
              </a:ext>
            </a:extLst>
          </p:cNvPr>
          <p:cNvSpPr txBox="1"/>
          <p:nvPr/>
        </p:nvSpPr>
        <p:spPr>
          <a:xfrm>
            <a:off x="6633777" y="287861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git cherry-pick &lt;source&gt;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11682-5608-F8A2-1D72-02DB53FC0E96}"/>
              </a:ext>
            </a:extLst>
          </p:cNvPr>
          <p:cNvSpPr txBox="1"/>
          <p:nvPr/>
        </p:nvSpPr>
        <p:spPr>
          <a:xfrm>
            <a:off x="6633777" y="2523840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Cherry-pick:</a:t>
            </a:r>
          </a:p>
        </p:txBody>
      </p:sp>
    </p:spTree>
    <p:extLst>
      <p:ext uri="{BB962C8B-B14F-4D97-AF65-F5344CB8AC3E}">
        <p14:creationId xmlns:p14="http://schemas.microsoft.com/office/powerpoint/2010/main" val="295275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6C94B-E2FB-5114-ADF3-20F7E32E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57C30-FA0A-0546-B2A3-C1DEED38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06458-024A-5A90-EEDE-1E18D5096C90}"/>
              </a:ext>
            </a:extLst>
          </p:cNvPr>
          <p:cNvSpPr txBox="1"/>
          <p:nvPr/>
        </p:nvSpPr>
        <p:spPr>
          <a:xfrm>
            <a:off x="570155" y="462579"/>
            <a:ext cx="160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Best practices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C5F2C-AB9D-1A1A-8225-C06861C6AE49}"/>
              </a:ext>
            </a:extLst>
          </p:cNvPr>
          <p:cNvSpPr txBox="1"/>
          <p:nvPr/>
        </p:nvSpPr>
        <p:spPr>
          <a:xfrm>
            <a:off x="570155" y="1527586"/>
            <a:ext cx="27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Atomic Commits Principle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61A75-5016-CB4A-ECFE-52C0A384521E}"/>
              </a:ext>
            </a:extLst>
          </p:cNvPr>
          <p:cNvSpPr txBox="1"/>
          <p:nvPr/>
        </p:nvSpPr>
        <p:spPr>
          <a:xfrm>
            <a:off x="570155" y="2442651"/>
            <a:ext cx="43943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Commit Messages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Don’t be short</a:t>
            </a:r>
          </a:p>
          <a:p>
            <a:pPr marL="285750" indent="-285750">
              <a:buFontTx/>
              <a:buChar char="-"/>
            </a:pPr>
            <a:r>
              <a:rPr lang="en-US"/>
              <a:t>Don’t be verbose</a:t>
            </a:r>
          </a:p>
          <a:p>
            <a:pPr marL="285750" indent="-285750">
              <a:buFontTx/>
              <a:buChar char="-"/>
            </a:pPr>
            <a:r>
              <a:rPr lang="en-US"/>
              <a:t>Add references (JIRA, Bugzilla, Sentry...)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2C128-94C4-9F4C-865E-D62B3099246F}"/>
              </a:ext>
            </a:extLst>
          </p:cNvPr>
          <p:cNvSpPr txBox="1"/>
          <p:nvPr/>
        </p:nvSpPr>
        <p:spPr>
          <a:xfrm>
            <a:off x="570155" y="4465712"/>
            <a:ext cx="318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Cherry-pick is not checkout!!!!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6F6F9-C106-D248-0689-9A42AB5DE907}"/>
              </a:ext>
            </a:extLst>
          </p:cNvPr>
          <p:cNvSpPr txBox="1"/>
          <p:nvPr/>
        </p:nvSpPr>
        <p:spPr>
          <a:xfrm>
            <a:off x="570155" y="5380777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https://www.conventionalcommits.org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6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C3772-9D0F-F69B-16CB-8E63FFEE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Version control system (Git)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BB100-7A97-D52D-8ABC-154A489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21D35-C55D-0D7E-E571-F86421BF858A}"/>
              </a:ext>
            </a:extLst>
          </p:cNvPr>
          <p:cNvSpPr txBox="1"/>
          <p:nvPr/>
        </p:nvSpPr>
        <p:spPr>
          <a:xfrm>
            <a:off x="408790" y="38727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Bisecting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04B5B-3D35-D522-9489-2F125E9C7529}"/>
              </a:ext>
            </a:extLst>
          </p:cNvPr>
          <p:cNvSpPr txBox="1"/>
          <p:nvPr/>
        </p:nvSpPr>
        <p:spPr>
          <a:xfrm>
            <a:off x="408790" y="1140311"/>
            <a:ext cx="10959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Git bisect uses binary search to efficiently find the exact commit that introduced a bug, dramatically reducing</a:t>
            </a:r>
          </a:p>
          <a:p>
            <a:r>
              <a:rPr lang="en-US"/>
              <a:t>the time needed to track down issues in large codebases.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18790-E40E-4057-6DE2-B54C51A1F2ED}"/>
              </a:ext>
            </a:extLst>
          </p:cNvPr>
          <p:cNvSpPr txBox="1"/>
          <p:nvPr/>
        </p:nvSpPr>
        <p:spPr>
          <a:xfrm>
            <a:off x="537882" y="2441986"/>
            <a:ext cx="512512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bisect start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bisect bad      // Mark HEAD as bad commit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bisect good REF // Mark REF as good commit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git bisect bad (or good)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commit def5678 is the first bad commit</a:t>
            </a:r>
          </a:p>
        </p:txBody>
      </p:sp>
      <p:pic>
        <p:nvPicPr>
          <p:cNvPr id="3074" name="Picture 2" descr="Git Bisect Binary Search: Efficiently Finding the Bug-Introducing Commit">
            <a:extLst>
              <a:ext uri="{FF2B5EF4-FFF2-40B4-BE49-F238E27FC236}">
                <a16:creationId xmlns:a16="http://schemas.microsoft.com/office/drawing/2014/main" id="{91F3E845-F6EE-A9FD-8406-4C167938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1967031"/>
            <a:ext cx="5494866" cy="366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944</Words>
  <Application>Microsoft Macintosh PowerPoint</Application>
  <PresentationFormat>Widescreen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50</cp:revision>
  <dcterms:created xsi:type="dcterms:W3CDTF">2025-02-19T20:33:39Z</dcterms:created>
  <dcterms:modified xsi:type="dcterms:W3CDTF">2025-09-23T19:27:08Z</dcterms:modified>
</cp:coreProperties>
</file>