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modernComment_102_913137CC.xml" ContentType="application/vnd.ms-powerpoint.comments+xml"/>
  <Override PartName="/ppt/comments/modernComment_103_B73FBC7A.xml" ContentType="application/vnd.ms-powerpoint.comments+xml"/>
  <Override PartName="/ppt/comments/modernComment_104_53CA7D7B.xml" ContentType="application/vnd.ms-powerpoint.comments+xml"/>
  <Override PartName="/ppt/comments/modernComment_10D_A1F13EFF.xml" ContentType="application/vnd.ms-powerpoint.comments+xml"/>
  <Override PartName="/ppt/comments/modernComment_114_907869DB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B3E8C50-9F58-5237-7C41-C721E3BAA428}" name="Di Monaco, Antonio" initials="AD" userId="S::antonio.di.monaco@sap.com::719b72b0-0350-4d19-9a7f-748728a101c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88"/>
    <p:restoredTop sz="94730"/>
  </p:normalViewPr>
  <p:slideViewPr>
    <p:cSldViewPr snapToGrid="0">
      <p:cViewPr varScale="1">
        <p:scale>
          <a:sx n="135" d="100"/>
          <a:sy n="135" d="100"/>
        </p:scale>
        <p:origin x="71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8/10/relationships/authors" Target="author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modernComment_102_913137C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B3B6152-4F41-314B-BD82-08A801924D38}" authorId="{9B3E8C50-9F58-5237-7C41-C721E3BAA428}" created="2025-02-26T19:16:44.880">
    <pc:sldMkLst xmlns:pc="http://schemas.microsoft.com/office/powerpoint/2013/main/command">
      <pc:docMk/>
      <pc:sldMk cId="2435921868" sldId="258"/>
    </pc:sldMkLst>
    <p188:replyLst>
      <p188:reply id="{70AA69A1-64EF-5F45-B83B-0688BB205DCC}" authorId="{9B3E8C50-9F58-5237-7C41-C721E3BAA428}" created="2025-02-26T19:17:08.440">
        <p188:txBody>
          <a:bodyPr/>
          <a:lstStyle/>
          <a:p>
            <a:r>
              <a:rPr lang="en-US"/>
              <a:t>Interface assumed as a required concept</a:t>
            </a:r>
          </a:p>
        </p188:txBody>
      </p188:reply>
      <p188:reply id="{73A9175A-EDF3-0046-937B-2FDBBAF9C188}" authorId="{9B3E8C50-9F58-5237-7C41-C721E3BAA428}" created="2025-02-26T19:17:44.434">
        <p188:txBody>
          <a:bodyPr/>
          <a:lstStyle/>
          <a:p>
            <a:r>
              <a:rPr lang="en-US"/>
              <a:t>C++/Java Generics</a:t>
            </a:r>
          </a:p>
        </p188:txBody>
      </p188:reply>
    </p188:replyLst>
    <p188:txBody>
      <a:bodyPr/>
      <a:lstStyle/>
      <a:p>
        <a:r>
          <a:rPr lang="en-US"/>
          <a:t>C++ or Java used as languages</a:t>
        </a:r>
      </a:p>
    </p188:txBody>
  </p188:cm>
  <p188:cm id="{8ADAE4CF-CD75-B740-90FD-7D154D008FC1}" authorId="{9B3E8C50-9F58-5237-7C41-C721E3BAA428}" created="2025-03-01T13:37:08.033">
    <pc:sldMkLst xmlns:pc="http://schemas.microsoft.com/office/powerpoint/2013/main/command">
      <pc:docMk/>
      <pc:sldMk cId="2435921868" sldId="258"/>
    </pc:sldMkLst>
    <p188:txBody>
      <a:bodyPr/>
      <a:lstStyle/>
      <a:p>
        <a:r>
          <a:rPr lang="en-US"/>
          <a:t>Assume no bad references/pointers, no weird coding</a:t>
        </a:r>
      </a:p>
    </p188:txBody>
  </p188:cm>
</p188:cmLst>
</file>

<file path=ppt/comments/modernComment_103_B73FBC7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96BAA74-D1BA-314F-9FF5-93396BFDEFF7}" authorId="{9B3E8C50-9F58-5237-7C41-C721E3BAA428}" created="2025-02-26T19:27:55.372">
    <pc:sldMkLst xmlns:pc="http://schemas.microsoft.com/office/powerpoint/2013/main/command">
      <pc:docMk/>
      <pc:sldMk cId="3074407546" sldId="259"/>
    </pc:sldMkLst>
    <p188:txBody>
      <a:bodyPr/>
      <a:lstStyle/>
      <a:p>
        <a:r>
          <a:rPr lang="en-US"/>
          <a:t>Polymorphic creation</a:t>
        </a:r>
      </a:p>
    </p188:txBody>
  </p188:cm>
</p188:cmLst>
</file>

<file path=ppt/comments/modernComment_104_53CA7D7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D99344C-D300-C84A-B465-19EF820076F1}" authorId="{9B3E8C50-9F58-5237-7C41-C721E3BAA428}" created="2025-09-23T19:50:28.808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405779323" sldId="260"/>
      <ac:spMk id="27" creationId="{1559A79A-016B-7F02-1A8A-E0509A68A6A0}"/>
    </ac:deMkLst>
    <p188:txBody>
      <a:bodyPr/>
      <a:lstStyle/>
      <a:p>
        <a:r>
          <a:rPr lang="en-US"/>
          <a:t>Class-creational patterns: Use inheritance to vary the instantiated class (e.g., Factory Method)
Object-creational patterns: Delegate instantiation to another object (e.g., Abstract Factory, Builder, Prototype, Singleton)</a:t>
        </a:r>
      </a:p>
    </p188:txBody>
  </p188:cm>
</p188:cmLst>
</file>

<file path=ppt/comments/modernComment_10D_A1F13EF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48BE078-5AF0-0D45-93EE-51CF30B7DCB3}" authorId="{9B3E8C50-9F58-5237-7C41-C721E3BAA428}" created="2025-09-23T19:58:43.194">
    <pc:sldMkLst xmlns:pc="http://schemas.microsoft.com/office/powerpoint/2013/main/command">
      <pc:docMk/>
      <pc:sldMk cId="2716942079" sldId="269"/>
    </pc:sldMkLst>
    <p188:txBody>
      <a:bodyPr/>
      <a:lstStyle/>
      <a:p>
        <a:r>
          <a:rPr lang="en-US"/>
          <a:t>Suitable for builders like String, SQL ...</a:t>
        </a:r>
      </a:p>
    </p188:txBody>
  </p188:cm>
</p188:cmLst>
</file>

<file path=ppt/comments/modernComment_114_907869D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79A2AB8-9590-644C-B7DA-F735EF506D7F}" authorId="{9B3E8C50-9F58-5237-7C41-C721E3BAA428}" created="2025-09-23T20:21:30.496">
    <pc:sldMkLst xmlns:pc="http://schemas.microsoft.com/office/powerpoint/2013/main/command">
      <pc:docMk/>
      <pc:sldMk cId="2423810523" sldId="276"/>
    </pc:sldMkLst>
    <p188:txBody>
      <a:bodyPr/>
      <a:lstStyle/>
      <a:p>
        <a:r>
          <a:rPr lang="en-US"/>
          <a:t>Dependency inversion principle:
- High-level modules should not import anything from low-level modules. Both should depend on abstractions (e.g., interfaces).
- Abstractions should not depend on details. Details (concrete implementations) should depend on abstractions.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85BD452-70C7-7D43-DE79-395EC2D5AA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Advanced Software Engineering - 1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77222D-C06B-5CD4-B200-730FB65A8EB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42657-6240-B14B-9F48-F865CB79AC7C}" type="datetimeFigureOut">
              <a:rPr lang="en-US" smtClean="0"/>
              <a:t>9/23/25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A16D15-E1AC-47B8-BF91-C30978D1B0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Design Patterns - Creational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6759E4-6272-9520-00E8-FE3F63A8D3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DFA7A-FF33-C64E-B529-8BCC138EF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1349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Advanced Software Engineering - 1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6B121A-761B-2742-9D61-65348EACD743}" type="datetimeFigureOut">
              <a:rPr lang="en-US" smtClean="0"/>
              <a:t>9/23/25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Design Patterns - Creational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5659E5-EFBC-DB40-B048-B7FD703FB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6450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9C6D0-5512-F16D-A0CB-B72D25DE2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212CC4-D335-C33A-9B0A-689A95B730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D5E48-8338-AC1F-6E5F-D8999FEBF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1D9C-0601-5D42-8B8D-DCFBD9D05C94}" type="datetime1">
              <a:rPr lang="en-US" smtClean="0"/>
              <a:t>9/23/25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F1100-D604-5C2D-7C49-74A286EA2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Design Patterns - Creational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938D9-1B5A-E778-95C0-AF4682C3C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352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7E8EE-477E-ECFB-0E65-CD52E05BF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19C616-6082-E08E-4642-B87DE66B8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289D1-5083-F77D-B918-E888FE2BD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1F47A-B24C-FA4E-B299-06FB55EED79C}" type="datetime1">
              <a:rPr lang="en-US" smtClean="0"/>
              <a:t>9/23/25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9B412-8604-155E-9048-BCEAA5F80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Design Patterns - Creational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B81FC-B75F-EB66-0310-834FD5ED8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73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4BFC86-9762-DFC3-7CD6-D3F9D73D9F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A56E57-9E5C-69B9-F8AE-49A68E29D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ED425-82B9-9E5C-85DE-50375387C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07D0-3F2D-A44A-8C33-578D663A4C44}" type="datetime1">
              <a:rPr lang="en-US" smtClean="0"/>
              <a:t>9/23/25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33BA-4ED4-16BD-862C-CA2CC2E39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Design Patterns - Creational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C00BD-6373-F5B3-CF96-94569E933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02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AA693-A74F-F8E3-AD6A-0332BA4B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7BD10-0BF7-1F3F-59C4-F701A7550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C3507-7FCB-4052-7D4E-E0E661B88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1C9C2-378C-444F-A487-FF0C4268D670}" type="datetime1">
              <a:rPr lang="en-US" smtClean="0"/>
              <a:t>9/23/25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CF9F4-E7EF-D596-F08B-70C65EFF8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Design Patterns - Creational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1335D-13AC-DE52-4FB3-F21D0F4A3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25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A6974-425E-2DAD-9A21-BA0796179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01BC8-2575-E2E6-B061-F7EE5B50C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7BA54-9635-D484-B680-4616CD98E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A663F-FC84-FB47-A386-B85790FA095A}" type="datetime1">
              <a:rPr lang="en-US" smtClean="0"/>
              <a:t>9/23/25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CA804-2107-34D8-E78B-2A7FFFB91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Design Patterns - Creational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8FD9B-7CDC-60DE-0DC1-06904DCB4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90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6372E-B1A4-D336-D790-D89C1E791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17E8D-C5B1-602E-EAC6-EB6FA3EE17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AB62D6-18E8-14F8-E378-8E10073C8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366E2-2C5F-9236-3F60-A87A6B349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43C0-90ED-6F40-884C-8787FA54AE86}" type="datetime1">
              <a:rPr lang="en-US" smtClean="0"/>
              <a:t>9/23/25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A63519-F2FC-412C-3914-030E96B37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Design Patterns - Creational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3F7ABC-C7BA-0E16-8652-D4FB52E88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22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A9EAA-6C94-CE7A-96FB-FF6B2F180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42EFD-CF2B-1D2E-7819-E2EBC8E19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4380BC-743C-1D56-4519-FAAC1140E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E74647-A3CD-CD27-25B6-C1CB380354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BD464C-F134-5223-06A8-93C17D00F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A3B48B-CF79-443F-E609-240A9AD95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C7985-9557-1741-9BFA-3986E3D51ED1}" type="datetime1">
              <a:rPr lang="en-US" smtClean="0"/>
              <a:t>9/23/25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D2D30F-6B06-D928-93A9-7BFCC033B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Design Patterns - Creational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5A9A56-6E9F-7FCB-C081-AB1C0B13D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1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BFFED-3B7D-D363-F6D8-89AB1CD5D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B69165-4CDC-A611-C121-3CA7DEA95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88C32-29E3-344D-8CFF-9416938DC79C}" type="datetime1">
              <a:rPr lang="en-US" smtClean="0"/>
              <a:t>9/23/25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37B45-F436-35A0-1A11-3847788AD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Design Patterns - Creational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1E249D-E148-E80F-8FD8-12216ADDD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21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329C19-6C7E-FBCF-C0D3-BC2825CF7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DD74C-5964-B346-BAD1-958DE16B7DC4}" type="datetime1">
              <a:rPr lang="en-US" smtClean="0"/>
              <a:t>9/23/25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F8B7D5-B148-1242-4C00-81D88102D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Design Patterns - Creational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C565B3-A8E1-6528-1396-C3E42F715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857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B6B0A-0FFE-C59A-0FDB-B712E2B38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C6137-AB91-B024-3858-0625F2A85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472223-1D56-3876-37AB-AB827894A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5145A-5ACE-4F2E-8C10-D81F5A60B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F6121-EA2F-D541-94CD-D21B986B056B}" type="datetime1">
              <a:rPr lang="en-US" smtClean="0"/>
              <a:t>9/23/25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1CE9C-37C5-A4EB-2D87-B45D168BB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Design Patterns - Creational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8DA687-831D-6087-7C77-C236A471C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10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45D35-BDA7-8A9B-5FE8-19ED22B14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9E14BC-B1A6-7914-CA5E-3491D5093C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69EAF5-4292-2E66-1BA9-931773EEC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FD9A49-D6E3-429F-B82D-DD18B58F5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D362C-6DA5-FA4C-8ADB-A72D7AD50DB1}" type="datetime1">
              <a:rPr lang="en-US" smtClean="0"/>
              <a:t>9/23/25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0FD04-DB58-C9EB-75F0-97413C2C5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Design Patterns - Creational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13049-D1B6-FDF7-C4FA-F1C43AC61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24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B6CD59-EDAF-CA69-6ACB-CAD4CEB9C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53310-4114-A479-F299-36FC9ECFE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66501-C88C-FFD9-4D05-DAEFB3B811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7A6921-12F9-AD4F-B76D-2D0707F8B6BD}" type="datetime1">
              <a:rPr lang="en-US" smtClean="0"/>
              <a:t>9/23/25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1AE9D-4006-22D3-9F53-03EFBB7E47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ASE - Design Patterns - Creational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99D29-9B98-65F3-7AC9-22F3C883F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D81C8F-CB39-4E4D-98E4-8C3FEDF7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297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D_A1F13EFF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4_907869DB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2_913137CC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3_B73FBC7A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4_53CA7D7B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6CC111-4FC3-7E6E-DA79-351238E3FC6C}"/>
              </a:ext>
            </a:extLst>
          </p:cNvPr>
          <p:cNvSpPr txBox="1"/>
          <p:nvPr/>
        </p:nvSpPr>
        <p:spPr>
          <a:xfrm>
            <a:off x="535709" y="1287983"/>
            <a:ext cx="257403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Introduction</a:t>
            </a:r>
            <a:br>
              <a:rPr lang="en-US" dirty="0"/>
            </a:b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Creational</a:t>
            </a:r>
            <a:br>
              <a:rPr lang="en-US" dirty="0"/>
            </a:b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/>
              <a:t>Abstract Factory</a:t>
            </a:r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/>
              <a:t>Factory Method</a:t>
            </a:r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/>
              <a:t>Builder</a:t>
            </a:r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/>
              <a:t>Prototype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Singleton</a:t>
            </a:r>
          </a:p>
          <a:p>
            <a:pPr marL="742950" lvl="1" indent="-285750">
              <a:buFontTx/>
              <a:buChar char="-"/>
            </a:pP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DAC65D-2BF1-A1DC-E10D-231A3F2AE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Design Patterns - Creational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66554-06DA-C448-4970-80727A8BD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9B88B0-1855-2B75-F573-938C6C9A3F46}"/>
              </a:ext>
            </a:extLst>
          </p:cNvPr>
          <p:cNvSpPr txBox="1"/>
          <p:nvPr/>
        </p:nvSpPr>
        <p:spPr>
          <a:xfrm>
            <a:off x="535709" y="304800"/>
            <a:ext cx="821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Topics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B531B0-DD98-5500-2123-8887EB47391C}"/>
              </a:ext>
            </a:extLst>
          </p:cNvPr>
          <p:cNvSpPr txBox="1"/>
          <p:nvPr/>
        </p:nvSpPr>
        <p:spPr>
          <a:xfrm>
            <a:off x="454101" y="5595153"/>
            <a:ext cx="5810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 book: </a:t>
            </a:r>
            <a:r>
              <a:rPr lang="en-US" dirty="0" err="1"/>
              <a:t>GoF</a:t>
            </a:r>
            <a:r>
              <a:rPr lang="en-US" dirty="0"/>
              <a:t> – Design Patterns – Addison Wesley</a:t>
            </a:r>
          </a:p>
        </p:txBody>
      </p:sp>
    </p:spTree>
    <p:extLst>
      <p:ext uri="{BB962C8B-B14F-4D97-AF65-F5344CB8AC3E}">
        <p14:creationId xmlns:p14="http://schemas.microsoft.com/office/powerpoint/2010/main" val="2953013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B3F067-D60B-AA84-32B7-E685DC1688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B49B4-37E9-E062-24DC-C2DA10132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Design Patterns - Creational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21863-2C96-9B67-EE71-16B7C3FA2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10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239124-EB25-FFE1-23B4-45505BE2DEF5}"/>
              </a:ext>
            </a:extLst>
          </p:cNvPr>
          <p:cNvSpPr txBox="1"/>
          <p:nvPr/>
        </p:nvSpPr>
        <p:spPr>
          <a:xfrm>
            <a:off x="535709" y="194055"/>
            <a:ext cx="45180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Maze problem – Factory Method – Deserialization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6E486A-1CAD-D45C-21D7-467296B4168B}"/>
              </a:ext>
            </a:extLst>
          </p:cNvPr>
          <p:cNvSpPr txBox="1"/>
          <p:nvPr/>
        </p:nvSpPr>
        <p:spPr>
          <a:xfrm>
            <a:off x="371238" y="696420"/>
            <a:ext cx="3159839" cy="1015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MazeGame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Maze*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createMaze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D46F62-C38D-7557-99B1-53BB644099E3}"/>
              </a:ext>
            </a:extLst>
          </p:cNvPr>
          <p:cNvSpPr txBox="1"/>
          <p:nvPr/>
        </p:nvSpPr>
        <p:spPr>
          <a:xfrm>
            <a:off x="5036009" y="5171001"/>
            <a:ext cx="396944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Maze*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MazeGame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createMaze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MazeFactory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::make(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46AF13-0F3E-659F-6637-84F729BE9F14}"/>
              </a:ext>
            </a:extLst>
          </p:cNvPr>
          <p:cNvSpPr txBox="1"/>
          <p:nvPr/>
        </p:nvSpPr>
        <p:spPr>
          <a:xfrm>
            <a:off x="371238" y="1875894"/>
            <a:ext cx="4085336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MazeFactory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static Maze *make(string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Maze::make(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toJsonObj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CE9205-C0E9-883E-3F58-DDABA446E0A4}"/>
              </a:ext>
            </a:extLst>
          </p:cNvPr>
          <p:cNvSpPr txBox="1"/>
          <p:nvPr/>
        </p:nvSpPr>
        <p:spPr>
          <a:xfrm>
            <a:off x="5036008" y="1204251"/>
            <a:ext cx="3969443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Room : public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MazeElement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static Room *make(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JsonObj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json.magic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MagicRoom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::make(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new Room(....);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1E94E3-0605-90CE-3FC4-B730B0038214}"/>
              </a:ext>
            </a:extLst>
          </p:cNvPr>
          <p:cNvSpPr txBox="1"/>
          <p:nvPr/>
        </p:nvSpPr>
        <p:spPr>
          <a:xfrm>
            <a:off x="9793555" y="1860903"/>
            <a:ext cx="1463862" cy="3662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{</a:t>
            </a:r>
          </a:p>
          <a:p>
            <a:r>
              <a:rPr lang="en-US" sz="800" dirty="0"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  “type”: “maze”</a:t>
            </a:r>
          </a:p>
          <a:p>
            <a:r>
              <a:rPr lang="en-US" sz="800" dirty="0"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  “id”: 1,</a:t>
            </a:r>
          </a:p>
          <a:p>
            <a:r>
              <a:rPr lang="en-US" sz="800" dirty="0"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  “rooms”: [</a:t>
            </a:r>
          </a:p>
          <a:p>
            <a:r>
              <a:rPr lang="en-US" sz="800" dirty="0"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    {</a:t>
            </a:r>
          </a:p>
          <a:p>
            <a:r>
              <a:rPr lang="en-US" sz="800" dirty="0"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      “type”: “room”,</a:t>
            </a:r>
          </a:p>
          <a:p>
            <a:r>
              <a:rPr lang="en-US" sz="800" dirty="0"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      “id”: 2,</a:t>
            </a:r>
          </a:p>
          <a:p>
            <a:r>
              <a:rPr lang="en-US" sz="800" dirty="0"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      “magic”: false,</a:t>
            </a:r>
          </a:p>
          <a:p>
            <a:r>
              <a:rPr lang="en-US" sz="800" dirty="0"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    },</a:t>
            </a:r>
          </a:p>
          <a:p>
            <a:r>
              <a:rPr lang="en-US" sz="800" dirty="0"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    {</a:t>
            </a:r>
          </a:p>
          <a:p>
            <a:r>
              <a:rPr lang="en-US" sz="800" dirty="0"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      “type”: “room”,</a:t>
            </a:r>
          </a:p>
          <a:p>
            <a:r>
              <a:rPr lang="en-US" sz="800" dirty="0"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      “id”: 3,</a:t>
            </a:r>
          </a:p>
          <a:p>
            <a:r>
              <a:rPr lang="en-US" sz="800" dirty="0"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      “magic”: true,</a:t>
            </a:r>
          </a:p>
          <a:p>
            <a:r>
              <a:rPr lang="en-US" sz="800" dirty="0"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    }</a:t>
            </a:r>
          </a:p>
          <a:p>
            <a:r>
              <a:rPr lang="en-US" sz="800" dirty="0"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  ],</a:t>
            </a:r>
          </a:p>
          <a:p>
            <a:r>
              <a:rPr lang="en-US" sz="800" dirty="0"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  “doors”: [</a:t>
            </a:r>
          </a:p>
          <a:p>
            <a:r>
              <a:rPr lang="en-US" sz="800" dirty="0"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    {</a:t>
            </a:r>
          </a:p>
          <a:p>
            <a:r>
              <a:rPr lang="en-US" sz="800" dirty="0"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      ”id”: 4</a:t>
            </a:r>
          </a:p>
          <a:p>
            <a:r>
              <a:rPr lang="en-US" sz="800" dirty="0"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      “type”: “door”,</a:t>
            </a:r>
          </a:p>
          <a:p>
            <a:r>
              <a:rPr lang="en-US" sz="800" dirty="0"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      “rooms”: [</a:t>
            </a:r>
          </a:p>
          <a:p>
            <a:r>
              <a:rPr lang="en-US" sz="800" dirty="0"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         2,</a:t>
            </a:r>
          </a:p>
          <a:p>
            <a:r>
              <a:rPr lang="en-US" sz="800" dirty="0"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         3</a:t>
            </a:r>
          </a:p>
          <a:p>
            <a:r>
              <a:rPr lang="en-US" sz="800" dirty="0"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      ]</a:t>
            </a:r>
          </a:p>
          <a:p>
            <a:r>
              <a:rPr lang="en-US" sz="800" dirty="0"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    }</a:t>
            </a:r>
          </a:p>
          <a:p>
            <a:r>
              <a:rPr lang="en-US" sz="800" dirty="0"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  ],</a:t>
            </a:r>
          </a:p>
          <a:p>
            <a:r>
              <a:rPr lang="en-US" sz="800" dirty="0"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  “walls”: [</a:t>
            </a:r>
          </a:p>
          <a:p>
            <a:r>
              <a:rPr lang="en-US" sz="800" dirty="0"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     ...</a:t>
            </a:r>
          </a:p>
          <a:p>
            <a:r>
              <a:rPr lang="en-US" sz="800" dirty="0"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  ]</a:t>
            </a:r>
          </a:p>
          <a:p>
            <a:r>
              <a:rPr lang="en-US" sz="800" dirty="0"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}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4F6C11-C144-04E8-B0D3-1F877C0DE3C5}"/>
              </a:ext>
            </a:extLst>
          </p:cNvPr>
          <p:cNvSpPr txBox="1"/>
          <p:nvPr/>
        </p:nvSpPr>
        <p:spPr>
          <a:xfrm>
            <a:off x="366993" y="3240034"/>
            <a:ext cx="4089581" cy="32316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Maze : public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MazeElement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static Maze* make(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JsonObj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Maze* maze = new Maze();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(room in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json.rooms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maze-&gt;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addRoom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(Room::make(room));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(door in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json.doors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Door::make(door, maze-&gt;rooms);  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maze;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35B0BC-F0D2-0F09-A6EF-A37E79B6E8B0}"/>
              </a:ext>
            </a:extLst>
          </p:cNvPr>
          <p:cNvSpPr txBox="1"/>
          <p:nvPr/>
        </p:nvSpPr>
        <p:spPr>
          <a:xfrm>
            <a:off x="5036010" y="3431309"/>
            <a:ext cx="396944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MagicRoom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: public Room {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static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MagicRoom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*make(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JsonObj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new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MagicRoom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(....);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AF796D-D4FA-DC86-FC80-DD4E59DC98AC}"/>
              </a:ext>
            </a:extLst>
          </p:cNvPr>
          <p:cNvSpPr txBox="1"/>
          <p:nvPr/>
        </p:nvSpPr>
        <p:spPr>
          <a:xfrm>
            <a:off x="5330124" y="5963730"/>
            <a:ext cx="33812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A class can’t anticipate the class of objects it must create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66CA949-7B06-545C-13EF-6DD9C5EA8B15}"/>
              </a:ext>
            </a:extLst>
          </p:cNvPr>
          <p:cNvCxnSpPr>
            <a:stCxn id="9" idx="0"/>
          </p:cNvCxnSpPr>
          <p:nvPr/>
        </p:nvCxnSpPr>
        <p:spPr>
          <a:xfrm flipV="1">
            <a:off x="7020729" y="5624945"/>
            <a:ext cx="0" cy="3387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6E6F28A-B6C3-047C-7689-F22B445396A4}"/>
              </a:ext>
            </a:extLst>
          </p:cNvPr>
          <p:cNvSpPr txBox="1"/>
          <p:nvPr/>
        </p:nvSpPr>
        <p:spPr>
          <a:xfrm>
            <a:off x="6795159" y="811631"/>
            <a:ext cx="38323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A class wants its subclasses to specify the objects it creates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B5ED3CA7-957E-775A-CABD-C7C8FA1D57FE}"/>
              </a:ext>
            </a:extLst>
          </p:cNvPr>
          <p:cNvCxnSpPr>
            <a:cxnSpLocks/>
            <a:stCxn id="13" idx="2"/>
          </p:cNvCxnSpPr>
          <p:nvPr/>
        </p:nvCxnSpPr>
        <p:spPr>
          <a:xfrm rot="5400000">
            <a:off x="8092599" y="1416527"/>
            <a:ext cx="977411" cy="260061"/>
          </a:xfrm>
          <a:prstGeom prst="bentConnector3">
            <a:avLst>
              <a:gd name="adj1" fmla="val 10008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A2C24E9-701C-8210-011F-9BCD54ECB871}"/>
              </a:ext>
            </a:extLst>
          </p:cNvPr>
          <p:cNvSpPr txBox="1"/>
          <p:nvPr/>
        </p:nvSpPr>
        <p:spPr>
          <a:xfrm>
            <a:off x="752057" y="6109947"/>
            <a:ext cx="408533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Classes delegate responsibility to one of several helper subclasses, and we need to localize the knowledge of which helper subclass is the delegate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7FFE6B4B-B18D-824B-7F18-1A2EB5D54782}"/>
              </a:ext>
            </a:extLst>
          </p:cNvPr>
          <p:cNvCxnSpPr>
            <a:cxnSpLocks/>
          </p:cNvCxnSpPr>
          <p:nvPr/>
        </p:nvCxnSpPr>
        <p:spPr>
          <a:xfrm rot="16200000" flipV="1">
            <a:off x="3302122" y="5164161"/>
            <a:ext cx="1688615" cy="202958"/>
          </a:xfrm>
          <a:prstGeom prst="bentConnector3">
            <a:avLst>
              <a:gd name="adj1" fmla="val 10032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DCBAD9A9-C107-2593-BE42-D19D4D16B63D}"/>
              </a:ext>
            </a:extLst>
          </p:cNvPr>
          <p:cNvCxnSpPr/>
          <p:nvPr/>
        </p:nvCxnSpPr>
        <p:spPr>
          <a:xfrm rot="16200000" flipV="1">
            <a:off x="3598737" y="5460774"/>
            <a:ext cx="938945" cy="359399"/>
          </a:xfrm>
          <a:prstGeom prst="bentConnector3">
            <a:avLst>
              <a:gd name="adj1" fmla="val 10115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504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6C9431-0747-E672-DA0A-346E9755B0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CB9424-4AA7-68A0-7899-7AEC7E708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Design Patterns - Creational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9735E-C8E0-DA44-A525-3A7E04E5F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AFABF4-527F-5EBC-4921-FEEE6B1217C6}"/>
              </a:ext>
            </a:extLst>
          </p:cNvPr>
          <p:cNvSpPr txBox="1"/>
          <p:nvPr/>
        </p:nvSpPr>
        <p:spPr>
          <a:xfrm>
            <a:off x="535709" y="194055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Builder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7FDBCE-53C9-73EC-FEFB-1BA72ACAD3CE}"/>
              </a:ext>
            </a:extLst>
          </p:cNvPr>
          <p:cNvSpPr txBox="1"/>
          <p:nvPr/>
        </p:nvSpPr>
        <p:spPr>
          <a:xfrm>
            <a:off x="252006" y="840425"/>
            <a:ext cx="168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we use 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DBC1CA-ADAD-7F8A-6BBA-C76A92C21551}"/>
              </a:ext>
            </a:extLst>
          </p:cNvPr>
          <p:cNvSpPr txBox="1"/>
          <p:nvPr/>
        </p:nvSpPr>
        <p:spPr>
          <a:xfrm>
            <a:off x="535707" y="1209757"/>
            <a:ext cx="108180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algorithm for creating a complex object should be independent of the parts that make up the object or how they’re assembled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construction process must allow different representations for the object that’s constructed</a:t>
            </a:r>
            <a:br>
              <a:rPr lang="en-US" dirty="0"/>
            </a:br>
            <a:r>
              <a:rPr lang="en-US" dirty="0"/>
              <a:t>(example: we have many optional parameters or a step-by-step construction is needed)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EE4403-2BD3-276A-5C36-276516D12539}"/>
              </a:ext>
            </a:extLst>
          </p:cNvPr>
          <p:cNvSpPr txBox="1"/>
          <p:nvPr/>
        </p:nvSpPr>
        <p:spPr>
          <a:xfrm>
            <a:off x="252006" y="2899679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Consequences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5E62B7-6474-85D2-52A4-AE7A103F3F4E}"/>
              </a:ext>
            </a:extLst>
          </p:cNvPr>
          <p:cNvSpPr txBox="1"/>
          <p:nvPr/>
        </p:nvSpPr>
        <p:spPr>
          <a:xfrm>
            <a:off x="547569" y="3269012"/>
            <a:ext cx="10818091" cy="16307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lets you vary a product’s internal representation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isolates code for construction and representation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gives you finer control over the construction process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A05352-77BD-E582-3354-34E78588F0C5}"/>
              </a:ext>
            </a:extLst>
          </p:cNvPr>
          <p:cNvSpPr txBox="1"/>
          <p:nvPr/>
        </p:nvSpPr>
        <p:spPr>
          <a:xfrm>
            <a:off x="252006" y="5107906"/>
            <a:ext cx="101758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Similar to Abstract Factory, but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Builder focuses more on the object construction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Abstract Factory focuses more on defining construction of families of products</a:t>
            </a:r>
          </a:p>
        </p:txBody>
      </p:sp>
    </p:spTree>
    <p:extLst>
      <p:ext uri="{BB962C8B-B14F-4D97-AF65-F5344CB8AC3E}">
        <p14:creationId xmlns:p14="http://schemas.microsoft.com/office/powerpoint/2010/main" val="271694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  <p:bldP spid="8" grpId="0" build="p"/>
      <p:bldP spid="9" grpId="0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1C6D20-9F96-FC3A-6335-696E9589B8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FFB890-DEEE-9DF7-4213-EFC0DE143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Design Patterns - Creational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846A5-F43B-9834-4B8D-288A63C85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12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9A231E-BD11-1760-5858-15BA7E9DF150}"/>
              </a:ext>
            </a:extLst>
          </p:cNvPr>
          <p:cNvSpPr txBox="1"/>
          <p:nvPr/>
        </p:nvSpPr>
        <p:spPr>
          <a:xfrm>
            <a:off x="535709" y="194055"/>
            <a:ext cx="22482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Maze problem – Builder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FB54D1-2736-3D71-9561-B75C204B2ED6}"/>
              </a:ext>
            </a:extLst>
          </p:cNvPr>
          <p:cNvSpPr txBox="1"/>
          <p:nvPr/>
        </p:nvSpPr>
        <p:spPr>
          <a:xfrm>
            <a:off x="814631" y="826121"/>
            <a:ext cx="3810659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MazeBuilder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virtual void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BuildMaze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{}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virtual void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BuildRoom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(int) {}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virtual void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BuildDoor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(int, int) {}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virtual Maze*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GetMaze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 return 0 };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5B4758-06D4-6705-39E3-2412AB71E408}"/>
              </a:ext>
            </a:extLst>
          </p:cNvPr>
          <p:cNvSpPr txBox="1"/>
          <p:nvPr/>
        </p:nvSpPr>
        <p:spPr>
          <a:xfrm>
            <a:off x="4917306" y="2515102"/>
            <a:ext cx="4926349" cy="3785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no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MultiDimensionBuilder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MazeFactory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MultiDimensionBuilder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 maze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void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BuildRoom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(int room)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// build a room, the mirror room* and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// add them to maze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void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BuildDoor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(int r1, int r2)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// build a door and add it to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// rooms r1 and r2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// build a door and add it to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// mirror rooms r1* and r2*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// add a door between r1 and *r1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9681CC-5E1D-8022-F037-64E346089940}"/>
              </a:ext>
            </a:extLst>
          </p:cNvPr>
          <p:cNvSpPr txBox="1"/>
          <p:nvPr/>
        </p:nvSpPr>
        <p:spPr>
          <a:xfrm>
            <a:off x="5150025" y="194055"/>
            <a:ext cx="4833374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Maze*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MazeGame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CreateMaze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MazeBuilder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&amp;builder)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builder.BuildRoom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builder.BuildRoom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builder.BuildDoor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 2);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builder.GetMaze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F27FFE-00AB-753A-58F7-65A0880BCCA4}"/>
              </a:ext>
            </a:extLst>
          </p:cNvPr>
          <p:cNvSpPr txBox="1"/>
          <p:nvPr/>
        </p:nvSpPr>
        <p:spPr>
          <a:xfrm>
            <a:off x="861119" y="2515102"/>
            <a:ext cx="3717684" cy="37856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StandardBuilder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MazeBuilder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StandardBuilder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 maze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void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BuildRoom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(int room)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// build a room and add it to maze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void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BuildDoor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(int r1, int r2)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// build a door and add it to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// rooms r1 and r2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Maze*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GetMaze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// return maze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D465BCD4-4093-C1C2-7830-DD89D72D97E0}"/>
              </a:ext>
            </a:extLst>
          </p:cNvPr>
          <p:cNvCxnSpPr>
            <a:cxnSpLocks/>
            <a:stCxn id="9" idx="1"/>
            <a:endCxn id="4" idx="3"/>
          </p:cNvCxnSpPr>
          <p:nvPr/>
        </p:nvCxnSpPr>
        <p:spPr>
          <a:xfrm rot="10800000">
            <a:off x="4625290" y="1518620"/>
            <a:ext cx="292016" cy="2889309"/>
          </a:xfrm>
          <a:prstGeom prst="bentConnector3">
            <a:avLst>
              <a:gd name="adj1" fmla="val 50000"/>
            </a:avLst>
          </a:prstGeom>
          <a:ln>
            <a:headEnd type="none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77EFEC0-4461-57C6-3286-1EF615A0E343}"/>
              </a:ext>
            </a:extLst>
          </p:cNvPr>
          <p:cNvCxnSpPr>
            <a:stCxn id="20" idx="0"/>
            <a:endCxn id="4" idx="2"/>
          </p:cNvCxnSpPr>
          <p:nvPr/>
        </p:nvCxnSpPr>
        <p:spPr>
          <a:xfrm flipV="1">
            <a:off x="2719961" y="2211116"/>
            <a:ext cx="0" cy="303986"/>
          </a:xfrm>
          <a:prstGeom prst="straightConnector1">
            <a:avLst/>
          </a:prstGeom>
          <a:ln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981378C-F9D4-24C0-2FE5-635174516D7A}"/>
              </a:ext>
            </a:extLst>
          </p:cNvPr>
          <p:cNvSpPr txBox="1"/>
          <p:nvPr/>
        </p:nvSpPr>
        <p:spPr>
          <a:xfrm>
            <a:off x="5179509" y="1749451"/>
            <a:ext cx="2973891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MultiDimensionBuilder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builder;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game.createMaze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(builder);</a:t>
            </a:r>
          </a:p>
        </p:txBody>
      </p:sp>
    </p:spTree>
    <p:extLst>
      <p:ext uri="{BB962C8B-B14F-4D97-AF65-F5344CB8AC3E}">
        <p14:creationId xmlns:p14="http://schemas.microsoft.com/office/powerpoint/2010/main" val="3941059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C43C89-C13A-96F5-8EEC-9E1449BCD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A863E2-F261-758F-4038-B480127E1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Design Patterns - Creational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1249F-5B10-0A94-FD97-8CC802DE9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42F265-1C17-D8FB-0938-5F9387F74592}"/>
              </a:ext>
            </a:extLst>
          </p:cNvPr>
          <p:cNvSpPr txBox="1"/>
          <p:nvPr/>
        </p:nvSpPr>
        <p:spPr>
          <a:xfrm>
            <a:off x="535709" y="194055"/>
            <a:ext cx="114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Prototype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EE89A4-F2EA-FE78-0753-278D2059F699}"/>
              </a:ext>
            </a:extLst>
          </p:cNvPr>
          <p:cNvSpPr txBox="1"/>
          <p:nvPr/>
        </p:nvSpPr>
        <p:spPr>
          <a:xfrm>
            <a:off x="252006" y="1209550"/>
            <a:ext cx="168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we use 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90E352-029C-5278-6B4A-599656F53D1C}"/>
              </a:ext>
            </a:extLst>
          </p:cNvPr>
          <p:cNvSpPr txBox="1"/>
          <p:nvPr/>
        </p:nvSpPr>
        <p:spPr>
          <a:xfrm>
            <a:off x="535707" y="1578882"/>
            <a:ext cx="108180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the class to instantiate are specified at run-time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avoid building a class hierarchy of factories that parallels the hierarchy of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a creation of a class is expensive, but its instances have only few different combination of states. Then you can create a set of instances (= prototypes) and clone them, instead of creating by them from scratch.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714152-D346-44A5-31A9-F86DB9FA971C}"/>
              </a:ext>
            </a:extLst>
          </p:cNvPr>
          <p:cNvSpPr txBox="1"/>
          <p:nvPr/>
        </p:nvSpPr>
        <p:spPr>
          <a:xfrm>
            <a:off x="240144" y="3979371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Consequences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9A8919-1425-44BF-631E-42ABC54E69F1}"/>
              </a:ext>
            </a:extLst>
          </p:cNvPr>
          <p:cNvSpPr txBox="1"/>
          <p:nvPr/>
        </p:nvSpPr>
        <p:spPr>
          <a:xfrm>
            <a:off x="535708" y="4348703"/>
            <a:ext cx="5800438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Same as Abstract Factory and Builder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and remove new prototypes at runtime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Reduced subclassing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3D888B-81FC-DE0A-41BC-EF622D787B38}"/>
              </a:ext>
            </a:extLst>
          </p:cNvPr>
          <p:cNvSpPr txBox="1"/>
          <p:nvPr/>
        </p:nvSpPr>
        <p:spPr>
          <a:xfrm>
            <a:off x="7400260" y="3748622"/>
            <a:ext cx="3083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Key Method: Clone!!!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06D199-D03F-19F2-AE91-FBA717D4717D}"/>
              </a:ext>
            </a:extLst>
          </p:cNvPr>
          <p:cNvSpPr txBox="1"/>
          <p:nvPr/>
        </p:nvSpPr>
        <p:spPr>
          <a:xfrm>
            <a:off x="6737022" y="4683154"/>
            <a:ext cx="39088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Benefits:</a:t>
            </a:r>
          </a:p>
          <a:p>
            <a:r>
              <a:rPr lang="en-US" sz="1200"/>
              <a:t>Performance: Avoids expensive initialization</a:t>
            </a:r>
          </a:p>
          <a:p>
            <a:endParaRPr lang="en-US" sz="1200"/>
          </a:p>
          <a:p>
            <a:r>
              <a:rPr lang="en-US" sz="1200"/>
              <a:t>Considerations:</a:t>
            </a:r>
          </a:p>
          <a:p>
            <a:r>
              <a:rPr lang="en-US" sz="1200"/>
              <a:t>Cloning complexity: Deep vs shallow cloning decisions</a:t>
            </a:r>
          </a:p>
          <a:p>
            <a:r>
              <a:rPr lang="en-US" sz="1200"/>
              <a:t>Circular references: Can cause issues with deep cloning</a:t>
            </a:r>
          </a:p>
        </p:txBody>
      </p:sp>
    </p:spTree>
    <p:extLst>
      <p:ext uri="{BB962C8B-B14F-4D97-AF65-F5344CB8AC3E}">
        <p14:creationId xmlns:p14="http://schemas.microsoft.com/office/powerpoint/2010/main" val="499617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  <p:bldP spid="4" grpId="0"/>
      <p:bldP spid="8" grpId="0" build="p"/>
      <p:bldP spid="9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EED05B-0207-8BBF-6211-52AE484671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80CC0E-D44C-11AB-1D4D-C848793D1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Design Patterns - Creational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2175C-FA17-3F7A-A1DB-71A6C30BA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14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CC3678-34AC-3658-D74C-1746CF660A04}"/>
              </a:ext>
            </a:extLst>
          </p:cNvPr>
          <p:cNvSpPr txBox="1"/>
          <p:nvPr/>
        </p:nvSpPr>
        <p:spPr>
          <a:xfrm>
            <a:off x="535709" y="194055"/>
            <a:ext cx="24716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Maze problem – Prototype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386715-D564-83AD-3DAC-837AA9AF10D3}"/>
              </a:ext>
            </a:extLst>
          </p:cNvPr>
          <p:cNvSpPr txBox="1"/>
          <p:nvPr/>
        </p:nvSpPr>
        <p:spPr>
          <a:xfrm>
            <a:off x="814631" y="826121"/>
            <a:ext cx="3996607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abstract class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MazeFactory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virtual Maze*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makeMaze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virtual Wall*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makeWall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virtual Room*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makeRoom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(int);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virtual Door*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makeDoor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(Room *, Room *);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E754158-6CA2-D9CE-6CA5-DA226EAA9333}"/>
              </a:ext>
            </a:extLst>
          </p:cNvPr>
          <p:cNvGrpSpPr/>
          <p:nvPr/>
        </p:nvGrpSpPr>
        <p:grpSpPr>
          <a:xfrm>
            <a:off x="6193913" y="826121"/>
            <a:ext cx="4833374" cy="3231654"/>
            <a:chOff x="6795425" y="2661854"/>
            <a:chExt cx="3292661" cy="323165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A142F65-649F-185C-0988-B74482B7C1E3}"/>
                </a:ext>
              </a:extLst>
            </p:cNvPr>
            <p:cNvSpPr txBox="1"/>
            <p:nvPr/>
          </p:nvSpPr>
          <p:spPr>
            <a:xfrm>
              <a:off x="6808716" y="2881746"/>
              <a:ext cx="3159839" cy="8035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D133E94-F75A-225D-FA6B-406DA64FE405}"/>
                </a:ext>
              </a:extLst>
            </p:cNvPr>
            <p:cNvSpPr txBox="1"/>
            <p:nvPr/>
          </p:nvSpPr>
          <p:spPr>
            <a:xfrm>
              <a:off x="6795425" y="2661854"/>
              <a:ext cx="3292661" cy="323165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Maze*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MazeGame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::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createMaze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MazeFactory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&amp;factory) {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Maze*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aMaze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factory.makeMaze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Room* r1 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factory.makeRoom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(1);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Room* r2 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factory.makeRoom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(2);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Door* door 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factory.makeDoor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(r1, r2);</a:t>
              </a:r>
            </a:p>
            <a:p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aMaze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-&gt;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AddRoom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(r1);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aMaze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-&gt;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AddRoom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(r2);</a:t>
              </a:r>
            </a:p>
            <a:p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r1-&gt;...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r2-&gt;...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door-&gt;...</a:t>
              </a:r>
            </a:p>
            <a:p>
              <a:b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...</a:t>
              </a:r>
            </a:p>
            <a:p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return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aMaze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 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5B51088-75DE-DE00-269A-712F5AFE55A7}"/>
              </a:ext>
            </a:extLst>
          </p:cNvPr>
          <p:cNvSpPr txBox="1"/>
          <p:nvPr/>
        </p:nvSpPr>
        <p:spPr>
          <a:xfrm>
            <a:off x="412277" y="2319962"/>
            <a:ext cx="4801314" cy="39395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MakePrototypeFactory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MazeFactory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Maze* _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pMaze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Wall* _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pWall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Room* _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pRoom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Door* _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pDoor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MazePrototypeFactory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(Maze* m, Wall* w, Room* r, Door* d)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_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pMaze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m; _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pWall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w; _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pRoom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r; _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pDoor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d;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  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Maze*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makeMaze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 { return _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pMaze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-&gt;clone(); }</a:t>
            </a:r>
            <a:b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Room*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makeRoom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(int n)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Room* room = _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pRoom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-&gt;clone();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room-&gt;initialize(n);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room;  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Door*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makeDoor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(Room* r1, Room* r2)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Door* door = _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pDoor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-&gt;clone();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door-&gt;initialize(r1, r2);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door;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EC70D14-62C0-2A89-B241-BFA42C072A61}"/>
              </a:ext>
            </a:extLst>
          </p:cNvPr>
          <p:cNvCxnSpPr>
            <a:stCxn id="20" idx="0"/>
            <a:endCxn id="4" idx="2"/>
          </p:cNvCxnSpPr>
          <p:nvPr/>
        </p:nvCxnSpPr>
        <p:spPr>
          <a:xfrm flipV="1">
            <a:off x="2812934" y="2026450"/>
            <a:ext cx="1" cy="293512"/>
          </a:xfrm>
          <a:prstGeom prst="straightConnector1">
            <a:avLst/>
          </a:prstGeom>
          <a:ln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F0259BF-A76B-B110-0B4D-B57F699C3CFD}"/>
              </a:ext>
            </a:extLst>
          </p:cNvPr>
          <p:cNvSpPr txBox="1"/>
          <p:nvPr/>
        </p:nvSpPr>
        <p:spPr>
          <a:xfrm>
            <a:off x="6193913" y="4654043"/>
            <a:ext cx="3903633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MazeGame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game;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MazePrototypeFactory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factory(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new Maze, new Wall, new Room, new Door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Maze* maze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game.createMaze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(factory);</a:t>
            </a:r>
          </a:p>
        </p:txBody>
      </p:sp>
    </p:spTree>
    <p:extLst>
      <p:ext uri="{BB962C8B-B14F-4D97-AF65-F5344CB8AC3E}">
        <p14:creationId xmlns:p14="http://schemas.microsoft.com/office/powerpoint/2010/main" val="1895308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BCFB5F-1D55-2FB3-DAD1-1712C57BE1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7456F9-9B1E-0CB7-7977-97172EB18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Design Patterns - Creational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8D9CB-2EBE-0851-A97E-997CB2D0D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15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DD46E4-BAF1-D819-3F74-97C278FC6B62}"/>
              </a:ext>
            </a:extLst>
          </p:cNvPr>
          <p:cNvSpPr txBox="1"/>
          <p:nvPr/>
        </p:nvSpPr>
        <p:spPr>
          <a:xfrm>
            <a:off x="444535" y="203291"/>
            <a:ext cx="30059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Prototyping ... with </a:t>
            </a:r>
            <a:r>
              <a:rPr lang="en-US" sz="1600" dirty="0" err="1"/>
              <a:t>Javascript</a:t>
            </a:r>
            <a:r>
              <a:rPr lang="en-US" sz="1600" dirty="0"/>
              <a:t> ❤️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69DC1E-A6B7-BA2D-A819-3852BF2066C7}"/>
              </a:ext>
            </a:extLst>
          </p:cNvPr>
          <p:cNvSpPr txBox="1"/>
          <p:nvPr/>
        </p:nvSpPr>
        <p:spPr>
          <a:xfrm>
            <a:off x="444535" y="826121"/>
            <a:ext cx="4833374" cy="1015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const foo = {</a:t>
            </a:r>
          </a:p>
          <a:p>
            <a:r>
              <a:rPr lang="en-US" sz="1200" dirty="0"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  text: “Hey”,</a:t>
            </a:r>
          </a:p>
          <a:p>
            <a:endParaRPr lang="en-US" sz="1200" dirty="0">
              <a:latin typeface="Noto Mono for Powerline" panose="020B0609030804020204" pitchFamily="49" charset="0"/>
              <a:ea typeface="Noto Mono for Powerline" panose="020B0609030804020204" pitchFamily="49" charset="0"/>
              <a:cs typeface="Noto Mono for Powerline" panose="020B0609030804020204" pitchFamily="49" charset="0"/>
            </a:endParaRPr>
          </a:p>
          <a:p>
            <a:r>
              <a:rPr lang="en-US" sz="1200" dirty="0"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  </a:t>
            </a:r>
            <a:r>
              <a:rPr lang="en-US" sz="1200" dirty="0" err="1"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callMe</a:t>
            </a:r>
            <a:r>
              <a:rPr lang="en-US" sz="1200" dirty="0"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(name) { return `${</a:t>
            </a:r>
            <a:r>
              <a:rPr lang="en-US" sz="1200" dirty="0" err="1"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this.text</a:t>
            </a:r>
            <a:r>
              <a:rPr lang="en-US" sz="1200" dirty="0"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} ${name}!` }</a:t>
            </a:r>
          </a:p>
          <a:p>
            <a:r>
              <a:rPr lang="en-US" sz="1200" dirty="0"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};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B25887-91B4-7D46-500D-C78BEF4FC001}"/>
              </a:ext>
            </a:extLst>
          </p:cNvPr>
          <p:cNvSpPr txBox="1"/>
          <p:nvPr/>
        </p:nvSpPr>
        <p:spPr>
          <a:xfrm>
            <a:off x="444535" y="2064196"/>
            <a:ext cx="30668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console.log</a:t>
            </a:r>
            <a:r>
              <a:rPr lang="en-US" sz="1200" dirty="0"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(</a:t>
            </a:r>
            <a:r>
              <a:rPr lang="en-US" sz="1200" dirty="0" err="1"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foo.text</a:t>
            </a:r>
            <a:r>
              <a:rPr lang="en-US" sz="1200" dirty="0"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); 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// “Hey”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B11040-CEB9-64EC-193F-6B3D749859FD}"/>
              </a:ext>
            </a:extLst>
          </p:cNvPr>
          <p:cNvSpPr txBox="1"/>
          <p:nvPr/>
        </p:nvSpPr>
        <p:spPr>
          <a:xfrm>
            <a:off x="444535" y="2341195"/>
            <a:ext cx="50788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console.log</a:t>
            </a:r>
            <a:r>
              <a:rPr lang="en-US" sz="1200" dirty="0"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(</a:t>
            </a:r>
            <a:r>
              <a:rPr lang="en-US" sz="1200" dirty="0" err="1"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foo.callMe</a:t>
            </a:r>
            <a:r>
              <a:rPr lang="en-US" sz="1200" dirty="0"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(“Antonio”));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 // “Hey Antonio!”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EA14F2-9B78-57A5-51C5-8BCBE8F63D39}"/>
              </a:ext>
            </a:extLst>
          </p:cNvPr>
          <p:cNvSpPr txBox="1"/>
          <p:nvPr/>
        </p:nvSpPr>
        <p:spPr>
          <a:xfrm>
            <a:off x="444535" y="2618194"/>
            <a:ext cx="49125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console.log</a:t>
            </a:r>
            <a:r>
              <a:rPr lang="en-US" sz="1200" dirty="0"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(</a:t>
            </a:r>
            <a:r>
              <a:rPr lang="en-US" sz="1200" dirty="0" err="1"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foo.toString</a:t>
            </a:r>
            <a:r>
              <a:rPr lang="en-US" sz="1200" dirty="0"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());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 // "[object Object]"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8792F2-185C-6621-30E9-2CAAD58E76A5}"/>
              </a:ext>
            </a:extLst>
          </p:cNvPr>
          <p:cNvSpPr txBox="1"/>
          <p:nvPr/>
        </p:nvSpPr>
        <p:spPr>
          <a:xfrm>
            <a:off x="444534" y="3112390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Javascript</a:t>
            </a:r>
            <a:r>
              <a:rPr lang="en-US" sz="1600" dirty="0"/>
              <a:t> objects have a prototype.</a:t>
            </a:r>
            <a:br>
              <a:rPr lang="en-US" sz="1600" dirty="0"/>
            </a:br>
            <a:r>
              <a:rPr lang="en-US" sz="1600" dirty="0"/>
              <a:t>Even a prototype, that is an object, has a prototype!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CA03D2-6A2E-CAA1-DFCB-D437CF8DB67A}"/>
              </a:ext>
            </a:extLst>
          </p:cNvPr>
          <p:cNvSpPr txBox="1"/>
          <p:nvPr/>
        </p:nvSpPr>
        <p:spPr>
          <a:xfrm>
            <a:off x="444534" y="3734339"/>
            <a:ext cx="57623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console.log</a:t>
            </a:r>
            <a:r>
              <a:rPr lang="en-US" sz="1200" dirty="0"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(Object.getPrototypeOf(foo));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 // { }</a:t>
            </a:r>
          </a:p>
          <a:p>
            <a:r>
              <a:rPr lang="en-US" sz="1200" dirty="0" err="1"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console.log</a:t>
            </a:r>
            <a:r>
              <a:rPr lang="en-US" sz="1200" dirty="0"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(</a:t>
            </a:r>
            <a:r>
              <a:rPr lang="en-US" sz="1200" dirty="0" err="1"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Object.getPrototypeOf</a:t>
            </a:r>
            <a:r>
              <a:rPr lang="en-US" sz="1200" dirty="0"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(</a:t>
            </a:r>
            <a:r>
              <a:rPr lang="en-US" sz="1200" dirty="0" err="1"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foo.__proto</a:t>
            </a:r>
            <a:r>
              <a:rPr lang="en-US" sz="1200" dirty="0"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__)); 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// null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86E107-191E-02B3-EFAE-FA5ED9654D99}"/>
              </a:ext>
            </a:extLst>
          </p:cNvPr>
          <p:cNvSpPr txBox="1"/>
          <p:nvPr/>
        </p:nvSpPr>
        <p:spPr>
          <a:xfrm>
            <a:off x="444534" y="4524134"/>
            <a:ext cx="6713648" cy="8104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350"/>
              </a:lnSpc>
            </a:pPr>
            <a:r>
              <a:rPr lang="en-US" sz="1200" b="0" dirty="0" err="1">
                <a:solidFill>
                  <a:srgbClr val="000000"/>
                </a:solidFill>
                <a:effectLst/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foo.__proto</a:t>
            </a:r>
            <a:r>
              <a:rPr lang="en-US" sz="1200" b="0" dirty="0">
                <a:solidFill>
                  <a:srgbClr val="000000"/>
                </a:solidFill>
                <a:effectLst/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__ = </a:t>
            </a:r>
            <a:r>
              <a:rPr lang="en-US" sz="1200" b="0" dirty="0">
                <a:solidFill>
                  <a:srgbClr val="3757EF"/>
                </a:solidFill>
                <a:effectLst/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null</a:t>
            </a:r>
            <a:r>
              <a:rPr lang="en-US" sz="1200" b="0" dirty="0">
                <a:solidFill>
                  <a:srgbClr val="000000"/>
                </a:solidFill>
                <a:effectLst/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;</a:t>
            </a:r>
          </a:p>
          <a:p>
            <a:pPr>
              <a:lnSpc>
                <a:spcPts val="1350"/>
              </a:lnSpc>
            </a:pPr>
            <a:r>
              <a:rPr lang="en-US" sz="1200" b="0" dirty="0" err="1">
                <a:solidFill>
                  <a:srgbClr val="000000"/>
                </a:solidFill>
                <a:effectLst/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console.log</a:t>
            </a:r>
            <a:r>
              <a:rPr lang="en-US" sz="1200" b="0" dirty="0">
                <a:solidFill>
                  <a:srgbClr val="000000"/>
                </a:solidFill>
                <a:effectLst/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foo.text</a:t>
            </a:r>
            <a:r>
              <a:rPr lang="en-US" sz="1200" b="0" dirty="0">
                <a:solidFill>
                  <a:srgbClr val="000000"/>
                </a:solidFill>
                <a:effectLst/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); 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// “Hey”</a:t>
            </a:r>
            <a:endParaRPr lang="en-US" sz="1200" b="0" dirty="0">
              <a:solidFill>
                <a:srgbClr val="000000"/>
              </a:solidFill>
              <a:effectLst/>
              <a:latin typeface="Noto Mono for Powerline" panose="020B0609030804020204" pitchFamily="49" charset="0"/>
              <a:ea typeface="Noto Mono for Powerline" panose="020B0609030804020204" pitchFamily="49" charset="0"/>
              <a:cs typeface="Noto Mono for Powerline" panose="020B0609030804020204" pitchFamily="49" charset="0"/>
            </a:endParaRPr>
          </a:p>
          <a:p>
            <a:pPr>
              <a:lnSpc>
                <a:spcPts val="1350"/>
              </a:lnSpc>
            </a:pPr>
            <a:r>
              <a:rPr lang="en-US" sz="1200" b="0" dirty="0" err="1">
                <a:solidFill>
                  <a:srgbClr val="000000"/>
                </a:solidFill>
                <a:effectLst/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console.log</a:t>
            </a:r>
            <a:r>
              <a:rPr lang="en-US" sz="1200" b="0" dirty="0">
                <a:solidFill>
                  <a:srgbClr val="000000"/>
                </a:solidFill>
                <a:effectLst/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foo.callMe</a:t>
            </a:r>
            <a:r>
              <a:rPr lang="en-US" sz="1200" b="0" dirty="0">
                <a:solidFill>
                  <a:srgbClr val="000000"/>
                </a:solidFill>
                <a:effectLst/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(</a:t>
            </a:r>
            <a:r>
              <a:rPr lang="en-US" sz="1200" b="0" dirty="0">
                <a:solidFill>
                  <a:srgbClr val="0C840A"/>
                </a:solidFill>
                <a:effectLst/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"Antonio"</a:t>
            </a:r>
            <a:r>
              <a:rPr lang="en-US" sz="1200" b="0" dirty="0">
                <a:solidFill>
                  <a:srgbClr val="000000"/>
                </a:solidFill>
                <a:effectLst/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)); 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// “Hey Antonio!”</a:t>
            </a:r>
            <a:endParaRPr lang="en-US" sz="1200" b="0" dirty="0">
              <a:solidFill>
                <a:srgbClr val="000000"/>
              </a:solidFill>
              <a:effectLst/>
              <a:latin typeface="Noto Mono for Powerline" panose="020B0609030804020204" pitchFamily="49" charset="0"/>
              <a:ea typeface="Noto Mono for Powerline" panose="020B0609030804020204" pitchFamily="49" charset="0"/>
              <a:cs typeface="Noto Mono for Powerline" panose="020B0609030804020204" pitchFamily="49" charset="0"/>
            </a:endParaRPr>
          </a:p>
          <a:p>
            <a:pPr>
              <a:lnSpc>
                <a:spcPts val="1350"/>
              </a:lnSpc>
            </a:pPr>
            <a:r>
              <a:rPr lang="en-US" sz="1200" b="0" dirty="0" err="1">
                <a:solidFill>
                  <a:srgbClr val="000000"/>
                </a:solidFill>
                <a:effectLst/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console.log</a:t>
            </a:r>
            <a:r>
              <a:rPr lang="en-US" sz="1200" b="0" dirty="0">
                <a:solidFill>
                  <a:srgbClr val="000000"/>
                </a:solidFill>
                <a:effectLst/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foo.toString</a:t>
            </a:r>
            <a:r>
              <a:rPr lang="en-US" sz="1200" b="0" dirty="0">
                <a:solidFill>
                  <a:srgbClr val="000000"/>
                </a:solidFill>
                <a:effectLst/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()); </a:t>
            </a:r>
            <a:r>
              <a:rPr lang="en-US" sz="1200" b="0" dirty="0">
                <a:solidFill>
                  <a:schemeClr val="bg2">
                    <a:lumMod val="75000"/>
                  </a:schemeClr>
                </a:solidFill>
                <a:effectLst/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// [ERR]: foo.toString is not a function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E2326E-1408-33C0-8556-784529BE9E95}"/>
              </a:ext>
            </a:extLst>
          </p:cNvPr>
          <p:cNvSpPr txBox="1"/>
          <p:nvPr/>
        </p:nvSpPr>
        <p:spPr>
          <a:xfrm>
            <a:off x="6834911" y="1865895"/>
            <a:ext cx="5019323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const CarPrototype = {</a:t>
            </a:r>
          </a:p>
          <a:p>
            <a:r>
              <a:rPr lang="en-US" sz="1200" dirty="0"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  </a:t>
            </a:r>
            <a:r>
              <a:rPr lang="en-US" sz="1200" dirty="0" err="1"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run() { console.log(`${this.model} GO!`); }</a:t>
            </a:r>
            <a:endParaRPr lang="en-US" sz="1200" dirty="0">
              <a:latin typeface="Noto Mono for Powerline" panose="020B0609030804020204" pitchFamily="49" charset="0"/>
              <a:ea typeface="Noto Mono for Powerline" panose="020B0609030804020204" pitchFamily="49" charset="0"/>
              <a:cs typeface="Noto Mono for Powerline" panose="020B0609030804020204" pitchFamily="49" charset="0"/>
            </a:endParaRPr>
          </a:p>
          <a:p>
            <a:r>
              <a:rPr lang="en-US" sz="1200" dirty="0"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};</a:t>
            </a:r>
          </a:p>
          <a:p>
            <a:endParaRPr lang="en-US" sz="1200" dirty="0">
              <a:latin typeface="Noto Mono for Powerline" panose="020B0609030804020204" pitchFamily="49" charset="0"/>
              <a:ea typeface="Noto Mono for Powerline" panose="020B0609030804020204" pitchFamily="49" charset="0"/>
              <a:cs typeface="Noto Mono for Powerline" panose="020B0609030804020204" pitchFamily="49" charset="0"/>
            </a:endParaRPr>
          </a:p>
          <a:p>
            <a:r>
              <a:rPr lang="en-US" sz="1200" dirty="0"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function Car(model) {</a:t>
            </a:r>
          </a:p>
          <a:p>
            <a:r>
              <a:rPr lang="en-US" sz="1200" dirty="0"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  this.model = model;</a:t>
            </a:r>
          </a:p>
          <a:p>
            <a:r>
              <a:rPr lang="en-US" sz="1200" dirty="0"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};</a:t>
            </a:r>
          </a:p>
          <a:p>
            <a:endParaRPr lang="en-US" sz="1200" dirty="0">
              <a:latin typeface="Noto Mono for Powerline" panose="020B0609030804020204" pitchFamily="49" charset="0"/>
              <a:ea typeface="Noto Mono for Powerline" panose="020B0609030804020204" pitchFamily="49" charset="0"/>
              <a:cs typeface="Noto Mono for Powerline" panose="020B0609030804020204" pitchFamily="49" charset="0"/>
            </a:endParaRPr>
          </a:p>
          <a:p>
            <a:r>
              <a:rPr lang="en-US" sz="1200" dirty="0"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Object.assign(Car.prototype, CarPrototype);</a:t>
            </a:r>
          </a:p>
          <a:p>
            <a:endParaRPr lang="en-US" sz="1200" dirty="0">
              <a:latin typeface="Noto Mono for Powerline" panose="020B0609030804020204" pitchFamily="49" charset="0"/>
              <a:ea typeface="Noto Mono for Powerline" panose="020B0609030804020204" pitchFamily="49" charset="0"/>
              <a:cs typeface="Noto Mono for Powerline" panose="020B0609030804020204" pitchFamily="49" charset="0"/>
            </a:endParaRPr>
          </a:p>
          <a:p>
            <a:r>
              <a:rPr lang="en-US" sz="1200" dirty="0"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const myCar = new Car(“Maserati”);</a:t>
            </a:r>
          </a:p>
          <a:p>
            <a:r>
              <a:rPr lang="en-US" sz="1200" dirty="0"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myCar.run(); 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// “Maserati GO!”</a:t>
            </a:r>
          </a:p>
          <a:p>
            <a:r>
              <a:rPr lang="en-US" sz="1200" dirty="0"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Console.log(myCar.toString()); 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// "[object Object]"</a:t>
            </a:r>
            <a:r>
              <a:rPr lang="en-US" sz="1200" dirty="0">
                <a:latin typeface="Noto Mono for Powerline" panose="020B0609030804020204" pitchFamily="49" charset="0"/>
                <a:ea typeface="Noto Mono for Powerline" panose="020B0609030804020204" pitchFamily="49" charset="0"/>
                <a:cs typeface="Noto Mono for Powerline" panose="020B060903080402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0655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9" grpId="0"/>
      <p:bldP spid="11" grpId="0"/>
      <p:bldP spid="12" grpId="0"/>
      <p:bldP spid="14" grpId="0"/>
      <p:bldP spid="16" grpId="0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1DA800-3D15-0FA1-2307-9C997026EE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A7C075-39B4-9F72-C2F5-8E47793BD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Design Patterns - Creational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3C746-A0FB-8427-8D97-5C524DF98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16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3912FB-B6A5-CF4F-60D9-84F0D3780256}"/>
              </a:ext>
            </a:extLst>
          </p:cNvPr>
          <p:cNvSpPr txBox="1"/>
          <p:nvPr/>
        </p:nvSpPr>
        <p:spPr>
          <a:xfrm>
            <a:off x="535709" y="194055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Singleton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F997C8-9D95-FF01-0722-2C940FAA1FCD}"/>
              </a:ext>
            </a:extLst>
          </p:cNvPr>
          <p:cNvSpPr txBox="1"/>
          <p:nvPr/>
        </p:nvSpPr>
        <p:spPr>
          <a:xfrm>
            <a:off x="252006" y="840425"/>
            <a:ext cx="168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we use 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15CD1-1CE3-73C3-ED3B-D004C210A800}"/>
              </a:ext>
            </a:extLst>
          </p:cNvPr>
          <p:cNvSpPr txBox="1"/>
          <p:nvPr/>
        </p:nvSpPr>
        <p:spPr>
          <a:xfrm>
            <a:off x="535707" y="1209757"/>
            <a:ext cx="108180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must be exactly one instance of a class, accessible from a well-known access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the sole instance should be extensible by subclassing, and clients should be able to use it without changing the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2722EB-CA95-B45E-1B51-4B0B1BEE43FD}"/>
              </a:ext>
            </a:extLst>
          </p:cNvPr>
          <p:cNvSpPr txBox="1"/>
          <p:nvPr/>
        </p:nvSpPr>
        <p:spPr>
          <a:xfrm>
            <a:off x="252006" y="2899679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Consequences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45CF72-F540-9E91-1E75-0AEC8AEC472D}"/>
              </a:ext>
            </a:extLst>
          </p:cNvPr>
          <p:cNvSpPr txBox="1"/>
          <p:nvPr/>
        </p:nvSpPr>
        <p:spPr>
          <a:xfrm>
            <a:off x="547569" y="3269012"/>
            <a:ext cx="10818091" cy="16307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Controlled access to the sole instance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Reduced namespace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Permits a variable number of instances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CF9615-B0B5-7BA0-CC83-D46A17E6A17F}"/>
              </a:ext>
            </a:extLst>
          </p:cNvPr>
          <p:cNvSpPr txBox="1"/>
          <p:nvPr/>
        </p:nvSpPr>
        <p:spPr>
          <a:xfrm>
            <a:off x="6242873" y="3912071"/>
            <a:ext cx="54015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Best Practices and Considerations</a:t>
            </a:r>
          </a:p>
          <a:p>
            <a:endParaRPr lang="en-US" sz="1200"/>
          </a:p>
          <a:p>
            <a:r>
              <a:rPr lang="en-US" sz="1200"/>
              <a:t>Thread safety is crucial in multi-threaded environments</a:t>
            </a:r>
            <a:br>
              <a:rPr lang="en-US" sz="1200"/>
            </a:br>
            <a:endParaRPr lang="en-US" sz="1200"/>
          </a:p>
          <a:p>
            <a:r>
              <a:rPr lang="en-US" sz="1200"/>
              <a:t>Lazy initialization improves startup performance when the singleton is expensive to create</a:t>
            </a:r>
            <a:br>
              <a:rPr lang="en-US" sz="1200"/>
            </a:br>
            <a:endParaRPr lang="en-US" sz="1200"/>
          </a:p>
          <a:p>
            <a:r>
              <a:rPr lang="en-US" sz="1200"/>
              <a:t>Avoid overuse as it can create hidden dependencies and testing difficulties</a:t>
            </a:r>
          </a:p>
        </p:txBody>
      </p:sp>
    </p:spTree>
    <p:extLst>
      <p:ext uri="{BB962C8B-B14F-4D97-AF65-F5344CB8AC3E}">
        <p14:creationId xmlns:p14="http://schemas.microsoft.com/office/powerpoint/2010/main" val="3468344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  <p:bldP spid="4" grpId="0"/>
      <p:bldP spid="8" grpId="0" build="p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030DCE-B625-6A03-0D4F-3EEBDDAE09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B61FC2-F54F-E7D2-B2A2-A81928F00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Design Patterns - Creational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D3A08-3628-CF22-1071-0311A3D46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17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54EDCA-D031-A437-9378-B7552A4BA4C5}"/>
              </a:ext>
            </a:extLst>
          </p:cNvPr>
          <p:cNvSpPr txBox="1"/>
          <p:nvPr/>
        </p:nvSpPr>
        <p:spPr>
          <a:xfrm>
            <a:off x="513132" y="194055"/>
            <a:ext cx="2445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Maze problem – Singleton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40243B-FABF-285C-93F2-5F83A5DA3DE0}"/>
              </a:ext>
            </a:extLst>
          </p:cNvPr>
          <p:cNvSpPr txBox="1"/>
          <p:nvPr/>
        </p:nvSpPr>
        <p:spPr>
          <a:xfrm>
            <a:off x="513132" y="872288"/>
            <a:ext cx="3252814" cy="17543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MazeFactory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static MazeFactory&amp; instance();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MazeFactory();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static MazeFactory* _instance;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6F1C16-43DC-565F-58C3-1A5F454DB016}"/>
              </a:ext>
            </a:extLst>
          </p:cNvPr>
          <p:cNvSpPr txBox="1"/>
          <p:nvPr/>
        </p:nvSpPr>
        <p:spPr>
          <a:xfrm>
            <a:off x="5962881" y="2181463"/>
            <a:ext cx="4926349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Maze*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MazeGame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CreateMaze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Maze* maze = MazeFactory::instance().makeMaze();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MazeFactory::instance().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BuildRoom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MazeFactory::instance().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BuildRoom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MazeFactory::instance().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BuildDoor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 2);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75AF57-2D61-FCF9-E56E-DC8E9B26AEF3}"/>
              </a:ext>
            </a:extLst>
          </p:cNvPr>
          <p:cNvSpPr txBox="1"/>
          <p:nvPr/>
        </p:nvSpPr>
        <p:spPr>
          <a:xfrm>
            <a:off x="513132" y="2966293"/>
            <a:ext cx="4520686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MazeFactory&amp;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MazeFactory::i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nstance()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if (_instance == nullptr)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const char* style = getenv(“MAZESTYLE”);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(!strcmp(style, “enchanted”))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_instance = new EnchantedFactory();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 else if (...) {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 ... {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throw ”Cannot find MAZESTYLE env var”;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*_instance;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334963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7B509F-E150-9C38-3BF6-E9510B6E00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B8DF37-33DB-A0BF-1091-E5A5D7C59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Design Patterns - Creational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F573E-4C63-2405-1439-93CD80BAB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18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59128D-05B9-1135-CFA5-1D20BD9A7509}"/>
              </a:ext>
            </a:extLst>
          </p:cNvPr>
          <p:cNvSpPr txBox="1"/>
          <p:nvPr/>
        </p:nvSpPr>
        <p:spPr>
          <a:xfrm>
            <a:off x="513132" y="194055"/>
            <a:ext cx="747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Recap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FA6614-0128-0E1C-CFC0-C7B4A6D2F9FD}"/>
              </a:ext>
            </a:extLst>
          </p:cNvPr>
          <p:cNvSpPr txBox="1"/>
          <p:nvPr/>
        </p:nvSpPr>
        <p:spPr>
          <a:xfrm>
            <a:off x="513132" y="867266"/>
            <a:ext cx="399340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Choose Singleton when:</a:t>
            </a:r>
          </a:p>
          <a:p>
            <a:endParaRPr lang="en-US" sz="1400"/>
          </a:p>
          <a:p>
            <a:pPr marL="285750" indent="-285750">
              <a:buFontTx/>
              <a:buChar char="-"/>
            </a:pPr>
            <a:r>
              <a:rPr lang="en-US" sz="1400"/>
              <a:t>Exactly one instance needed globally</a:t>
            </a:r>
          </a:p>
          <a:p>
            <a:pPr marL="285750" indent="-285750">
              <a:buFontTx/>
              <a:buChar char="-"/>
            </a:pPr>
            <a:r>
              <a:rPr lang="en-US" sz="1400"/>
              <a:t>Coordinating actions across the system</a:t>
            </a:r>
          </a:p>
          <a:p>
            <a:pPr marL="285750" indent="-285750">
              <a:buFontTx/>
              <a:buChar char="-"/>
            </a:pPr>
            <a:r>
              <a:rPr lang="en-US" sz="1400"/>
              <a:t>Managing shared resources (logging, caching)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F5D0C8-97F4-187C-21DD-FC3DCB9DC493}"/>
              </a:ext>
            </a:extLst>
          </p:cNvPr>
          <p:cNvSpPr txBox="1"/>
          <p:nvPr/>
        </p:nvSpPr>
        <p:spPr>
          <a:xfrm>
            <a:off x="540960" y="2371474"/>
            <a:ext cx="396557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Choose Factory Method when:</a:t>
            </a:r>
          </a:p>
          <a:p>
            <a:endParaRPr lang="en-US" sz="1400"/>
          </a:p>
          <a:p>
            <a:pPr marL="285750" indent="-285750">
              <a:buFontTx/>
              <a:buChar char="-"/>
            </a:pPr>
            <a:r>
              <a:rPr lang="en-US" sz="1400"/>
              <a:t>Creating objects without knowing exact types</a:t>
            </a:r>
          </a:p>
          <a:p>
            <a:pPr marL="285750" indent="-285750">
              <a:buFontTx/>
              <a:buChar char="-"/>
            </a:pPr>
            <a:r>
              <a:rPr lang="en-US" sz="1400"/>
              <a:t>Delegating object creation to subclasses</a:t>
            </a:r>
          </a:p>
          <a:p>
            <a:pPr marL="285750" indent="-285750">
              <a:buFontTx/>
              <a:buChar char="-"/>
            </a:pPr>
            <a:r>
              <a:rPr lang="en-US" sz="1400"/>
              <a:t>Following the dependency inversion principle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C493CC-D0C6-CA09-D9A5-8AF3225787D0}"/>
              </a:ext>
            </a:extLst>
          </p:cNvPr>
          <p:cNvSpPr txBox="1"/>
          <p:nvPr/>
        </p:nvSpPr>
        <p:spPr>
          <a:xfrm>
            <a:off x="513132" y="3875682"/>
            <a:ext cx="361118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Choose Abstract Factory when:</a:t>
            </a:r>
          </a:p>
          <a:p>
            <a:endParaRPr lang="en-US" sz="1400"/>
          </a:p>
          <a:p>
            <a:pPr marL="285750" indent="-285750">
              <a:buFontTx/>
              <a:buChar char="-"/>
            </a:pPr>
            <a:r>
              <a:rPr lang="en-US" sz="1400"/>
              <a:t>Creating families of related objects</a:t>
            </a:r>
          </a:p>
          <a:p>
            <a:pPr marL="285750" indent="-285750">
              <a:buFontTx/>
              <a:buChar char="-"/>
            </a:pPr>
            <a:r>
              <a:rPr lang="en-US" sz="1400"/>
              <a:t>Ensuring product compatibility</a:t>
            </a:r>
          </a:p>
          <a:p>
            <a:pPr marL="285750" indent="-285750">
              <a:buFontTx/>
              <a:buChar char="-"/>
            </a:pPr>
            <a:r>
              <a:rPr lang="en-US" sz="1400"/>
              <a:t>Supporting multiple platforms or themes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660653-7824-F0EE-8BF8-67E73B992E9E}"/>
              </a:ext>
            </a:extLst>
          </p:cNvPr>
          <p:cNvSpPr txBox="1"/>
          <p:nvPr/>
        </p:nvSpPr>
        <p:spPr>
          <a:xfrm>
            <a:off x="6702458" y="867265"/>
            <a:ext cx="356354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Choose Builder when:</a:t>
            </a:r>
          </a:p>
          <a:p>
            <a:endParaRPr lang="en-US" sz="1400"/>
          </a:p>
          <a:p>
            <a:pPr marL="285750" indent="-285750">
              <a:buFontTx/>
              <a:buChar char="-"/>
            </a:pPr>
            <a:r>
              <a:rPr lang="en-US" sz="1400"/>
              <a:t>Objects have many optional parameters</a:t>
            </a:r>
          </a:p>
          <a:p>
            <a:pPr marL="285750" indent="-285750">
              <a:buFontTx/>
              <a:buChar char="-"/>
            </a:pPr>
            <a:r>
              <a:rPr lang="en-US" sz="1400"/>
              <a:t>Step-by-step construction is needed</a:t>
            </a:r>
          </a:p>
          <a:p>
            <a:pPr marL="285750" indent="-285750">
              <a:buFontTx/>
              <a:buChar char="-"/>
            </a:pPr>
            <a:r>
              <a:rPr lang="en-US" sz="1400"/>
              <a:t>Creating immutable objects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12A436-6D3A-F52D-9D11-9C0505BACD76}"/>
              </a:ext>
            </a:extLst>
          </p:cNvPr>
          <p:cNvSpPr txBox="1"/>
          <p:nvPr/>
        </p:nvSpPr>
        <p:spPr>
          <a:xfrm>
            <a:off x="6702458" y="2371474"/>
            <a:ext cx="354757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Choose Prototype when:</a:t>
            </a:r>
          </a:p>
          <a:p>
            <a:endParaRPr lang="en-US" sz="1400"/>
          </a:p>
          <a:p>
            <a:pPr marL="285750" indent="-285750">
              <a:buFontTx/>
              <a:buChar char="-"/>
            </a:pPr>
            <a:r>
              <a:rPr lang="en-US" sz="1400"/>
              <a:t>Object creation is expensive</a:t>
            </a:r>
          </a:p>
          <a:p>
            <a:pPr marL="285750" indent="-285750">
              <a:buFontTx/>
              <a:buChar char="-"/>
            </a:pPr>
            <a:r>
              <a:rPr lang="en-US" sz="1400"/>
              <a:t>Objects are similar to existing ones</a:t>
            </a:r>
          </a:p>
          <a:p>
            <a:pPr marL="285750" indent="-285750">
              <a:buFontTx/>
              <a:buChar char="-"/>
            </a:pPr>
            <a:r>
              <a:rPr lang="en-US" sz="1400"/>
              <a:t>Avoiding subclassing for object creation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5FC53E-4EE9-9E49-CDC0-E659AE9EFB9E}"/>
              </a:ext>
            </a:extLst>
          </p:cNvPr>
          <p:cNvSpPr txBox="1"/>
          <p:nvPr/>
        </p:nvSpPr>
        <p:spPr>
          <a:xfrm>
            <a:off x="5585797" y="4020966"/>
            <a:ext cx="6049605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Common Anti-Patterns and Pitfalls</a:t>
            </a:r>
          </a:p>
          <a:p>
            <a:endParaRPr lang="en-US" sz="1400"/>
          </a:p>
          <a:p>
            <a:pPr marL="285750" indent="-285750">
              <a:buFontTx/>
              <a:buChar char="-"/>
            </a:pPr>
            <a:r>
              <a:rPr lang="en-US" sz="1400"/>
              <a:t>Singleton Overuse: Not everything needs to be a singleton</a:t>
            </a:r>
          </a:p>
          <a:p>
            <a:pPr marL="285750" indent="-285750">
              <a:buFontTx/>
              <a:buChar char="-"/>
            </a:pPr>
            <a:r>
              <a:rPr lang="en-US" sz="1400"/>
              <a:t>Factory Complexity: Don't use factories for simple object creation</a:t>
            </a:r>
          </a:p>
          <a:p>
            <a:pPr marL="285750" indent="-285750">
              <a:buFontTx/>
              <a:buChar char="-"/>
            </a:pPr>
            <a:r>
              <a:rPr lang="en-US" sz="1400"/>
              <a:t>Builder Overhead: Avoid builders for simple objects with few parameters</a:t>
            </a:r>
          </a:p>
          <a:p>
            <a:pPr marL="285750" indent="-285750">
              <a:buFontTx/>
              <a:buChar char="-"/>
            </a:pPr>
            <a:r>
              <a:rPr lang="en-US" sz="1400"/>
              <a:t>Shallow Cloning Issues: Be careful with reference types in prototypes</a:t>
            </a:r>
          </a:p>
          <a:p>
            <a:pPr marL="285750" indent="-285750">
              <a:buFontTx/>
              <a:buChar char="-"/>
            </a:pPr>
            <a:r>
              <a:rPr lang="en-US" sz="1400"/>
              <a:t>Thread Safety: Consider concurrency in shared pattern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242381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  <p:bldP spid="10" grpId="0"/>
      <p:bldP spid="11" grpId="0"/>
      <p:bldP spid="12" grpId="0" build="p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AABE08-F28D-2D3A-156D-C99E8FFE5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4F905D-0E9C-4089-A85D-26A55DDD5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Design Patterns - Creational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1636C-8AAC-E828-D4FA-A1CF7B1A4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999543-A737-C939-60DB-B8D452E283F3}"/>
              </a:ext>
            </a:extLst>
          </p:cNvPr>
          <p:cNvSpPr txBox="1"/>
          <p:nvPr/>
        </p:nvSpPr>
        <p:spPr>
          <a:xfrm>
            <a:off x="535709" y="212436"/>
            <a:ext cx="1704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Introduction - 1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7CA906-8C43-1A92-C2CE-3B60A67449A8}"/>
              </a:ext>
            </a:extLst>
          </p:cNvPr>
          <p:cNvSpPr txBox="1"/>
          <p:nvPr/>
        </p:nvSpPr>
        <p:spPr>
          <a:xfrm>
            <a:off x="535709" y="1200727"/>
            <a:ext cx="8226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 pattern describes a problem that occurs over and over in a specific environment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4780EC-CA5A-8A58-1487-CF3790FCEADC}"/>
              </a:ext>
            </a:extLst>
          </p:cNvPr>
          <p:cNvSpPr txBox="1"/>
          <p:nvPr/>
        </p:nvSpPr>
        <p:spPr>
          <a:xfrm>
            <a:off x="535709" y="1960559"/>
            <a:ext cx="10818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definition that we can apply almost everywhere … so in software development, so, a pattern is a reusable solution to a problem in specific context.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779CD5-BFA5-870C-923A-B868C91037A4}"/>
              </a:ext>
            </a:extLst>
          </p:cNvPr>
          <p:cNvSpPr txBox="1"/>
          <p:nvPr/>
        </p:nvSpPr>
        <p:spPr>
          <a:xfrm>
            <a:off x="535709" y="2997390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 pattern has: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BCCE74-8B1D-1C3B-7DE9-B03459A8FE14}"/>
              </a:ext>
            </a:extLst>
          </p:cNvPr>
          <p:cNvSpPr txBox="1"/>
          <p:nvPr/>
        </p:nvSpPr>
        <p:spPr>
          <a:xfrm>
            <a:off x="535709" y="3602846"/>
            <a:ext cx="10787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 name: </a:t>
            </a:r>
            <a:r>
              <a:rPr lang="en-US" dirty="0"/>
              <a:t>it describes our design problem, the solution and the consequences, and it’s a kind of reference</a:t>
            </a:r>
            <a:br>
              <a:rPr lang="en-US" dirty="0"/>
            </a:br>
            <a:r>
              <a:rPr lang="en-US" dirty="0"/>
              <a:t>in the software development literature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20F696-1FEA-4487-4AEA-8884BFBD7A1A}"/>
              </a:ext>
            </a:extLst>
          </p:cNvPr>
          <p:cNvSpPr txBox="1"/>
          <p:nvPr/>
        </p:nvSpPr>
        <p:spPr>
          <a:xfrm>
            <a:off x="535709" y="4481620"/>
            <a:ext cx="10395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 problem: </a:t>
            </a:r>
            <a:r>
              <a:rPr lang="en-US" dirty="0"/>
              <a:t>when to apply a pattern, description of the context and the conditions that makes it suitable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61FA03-8ECE-7990-7ECE-375205787085}"/>
              </a:ext>
            </a:extLst>
          </p:cNvPr>
          <p:cNvSpPr txBox="1"/>
          <p:nvPr/>
        </p:nvSpPr>
        <p:spPr>
          <a:xfrm>
            <a:off x="535709" y="5083394"/>
            <a:ext cx="12825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 solution: </a:t>
            </a:r>
            <a:r>
              <a:rPr lang="en-US" dirty="0"/>
              <a:t>how it works and how it fixes the problem, not in terms of a concrete design, but how you fix something “in theory”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792058-D099-430A-CCFC-B7E10AB0A55A}"/>
              </a:ext>
            </a:extLst>
          </p:cNvPr>
          <p:cNvSpPr txBox="1"/>
          <p:nvPr/>
        </p:nvSpPr>
        <p:spPr>
          <a:xfrm>
            <a:off x="535709" y="5719872"/>
            <a:ext cx="5774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a consequence:</a:t>
            </a:r>
            <a:r>
              <a:rPr lang="en-US" dirty="0"/>
              <a:t> which are the results and the trade-offs</a:t>
            </a:r>
          </a:p>
        </p:txBody>
      </p:sp>
    </p:spTree>
    <p:extLst>
      <p:ext uri="{BB962C8B-B14F-4D97-AF65-F5344CB8AC3E}">
        <p14:creationId xmlns:p14="http://schemas.microsoft.com/office/powerpoint/2010/main" val="2149841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  <p:bldP spid="11" grpId="0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3F5EBF-79F7-D649-D663-93DE8EEE2A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DEE922-0F05-EE95-6F30-D33488C06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Design Patterns - Creational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97F30-F99B-55D1-E2F5-EBEEFCB43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24B073-2B1B-7166-25A3-6B85C6A6477A}"/>
              </a:ext>
            </a:extLst>
          </p:cNvPr>
          <p:cNvSpPr txBox="1"/>
          <p:nvPr/>
        </p:nvSpPr>
        <p:spPr>
          <a:xfrm>
            <a:off x="535709" y="194055"/>
            <a:ext cx="1704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Introduction - 2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3E2B53-FBA1-C5F5-FB21-F420479DC3DF}"/>
              </a:ext>
            </a:extLst>
          </p:cNvPr>
          <p:cNvSpPr txBox="1"/>
          <p:nvPr/>
        </p:nvSpPr>
        <p:spPr>
          <a:xfrm>
            <a:off x="535709" y="1209963"/>
            <a:ext cx="230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What’s not a pattern?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CC5D5A-4077-E49C-8303-62E333E72A39}"/>
              </a:ext>
            </a:extLst>
          </p:cNvPr>
          <p:cNvSpPr txBox="1"/>
          <p:nvPr/>
        </p:nvSpPr>
        <p:spPr>
          <a:xfrm>
            <a:off x="535709" y="1653645"/>
            <a:ext cx="108180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Specific implementations, for example, linked lists or n-</a:t>
            </a:r>
            <a:r>
              <a:rPr lang="en-US" dirty="0" err="1"/>
              <a:t>ary</a:t>
            </a:r>
            <a:r>
              <a:rPr lang="en-US" dirty="0"/>
              <a:t> trees.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 course you have implementations in specific languages, but that’s the “realization” of a pattern: what we are going to learn here is the idea behind it.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CD9BB5-CC05-3032-101C-5B67AB2DD2C6}"/>
              </a:ext>
            </a:extLst>
          </p:cNvPr>
          <p:cNvSpPr txBox="1"/>
          <p:nvPr/>
        </p:nvSpPr>
        <p:spPr>
          <a:xfrm>
            <a:off x="535709" y="3560743"/>
            <a:ext cx="2305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Classification criteria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A401D-78A7-1027-1F36-2D4C982CB900}"/>
              </a:ext>
            </a:extLst>
          </p:cNvPr>
          <p:cNvSpPr txBox="1"/>
          <p:nvPr/>
        </p:nvSpPr>
        <p:spPr>
          <a:xfrm>
            <a:off x="874386" y="4153351"/>
            <a:ext cx="3378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Which problem does it address?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9FCCF3-93D5-7FB7-726F-ED66B2F0FFAC}"/>
              </a:ext>
            </a:extLst>
          </p:cNvPr>
          <p:cNvSpPr txBox="1"/>
          <p:nvPr/>
        </p:nvSpPr>
        <p:spPr>
          <a:xfrm>
            <a:off x="874386" y="4790690"/>
            <a:ext cx="236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is it applicable?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D8C5C3-149D-8286-A1EE-619D4447F4CD}"/>
              </a:ext>
            </a:extLst>
          </p:cNvPr>
          <p:cNvSpPr txBox="1"/>
          <p:nvPr/>
        </p:nvSpPr>
        <p:spPr>
          <a:xfrm>
            <a:off x="874386" y="5428029"/>
            <a:ext cx="585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does it perform in comparison with similar patterns?</a:t>
            </a:r>
          </a:p>
        </p:txBody>
      </p:sp>
    </p:spTree>
    <p:extLst>
      <p:ext uri="{BB962C8B-B14F-4D97-AF65-F5344CB8AC3E}">
        <p14:creationId xmlns:p14="http://schemas.microsoft.com/office/powerpoint/2010/main" val="243592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9" grpId="0"/>
      <p:bldP spid="4" grpId="0"/>
      <p:bldP spid="8" grpId="0"/>
      <p:bldP spid="11" grpId="0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4AE587-00E9-FCA5-A083-A95281834E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DEFB8-DE65-8044-9F1C-F345B02F1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Design Patterns - Creational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2C26A-A626-D2B6-E115-9239748E9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411B2B-D4B1-A9DE-9CB8-314D8FFEB594}"/>
              </a:ext>
            </a:extLst>
          </p:cNvPr>
          <p:cNvSpPr txBox="1"/>
          <p:nvPr/>
        </p:nvSpPr>
        <p:spPr>
          <a:xfrm>
            <a:off x="535709" y="194055"/>
            <a:ext cx="2108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Creational Patterns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F9F0B7-803D-2E4E-71B6-137D8D9F1F43}"/>
              </a:ext>
            </a:extLst>
          </p:cNvPr>
          <p:cNvSpPr txBox="1"/>
          <p:nvPr/>
        </p:nvSpPr>
        <p:spPr>
          <a:xfrm>
            <a:off x="535709" y="1209963"/>
            <a:ext cx="1490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they do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BF06E2-EB88-03B2-847A-EF2029CEE08C}"/>
              </a:ext>
            </a:extLst>
          </p:cNvPr>
          <p:cNvSpPr txBox="1"/>
          <p:nvPr/>
        </p:nvSpPr>
        <p:spPr>
          <a:xfrm>
            <a:off x="535709" y="1653645"/>
            <a:ext cx="108180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They </a:t>
            </a:r>
            <a:r>
              <a:rPr lang="en-US" b="1" dirty="0">
                <a:solidFill>
                  <a:srgbClr val="FF0000"/>
                </a:solidFill>
              </a:rPr>
              <a:t>abstract the creation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They define </a:t>
            </a:r>
            <a:r>
              <a:rPr lang="en-US" b="1" dirty="0">
                <a:solidFill>
                  <a:srgbClr val="FF0000"/>
                </a:solidFill>
              </a:rPr>
              <a:t>what</a:t>
            </a:r>
            <a:r>
              <a:rPr lang="en-US" dirty="0"/>
              <a:t> gets created, </a:t>
            </a:r>
            <a:r>
              <a:rPr lang="en-US" b="1" dirty="0">
                <a:solidFill>
                  <a:srgbClr val="FF0000"/>
                </a:solidFill>
              </a:rPr>
              <a:t>who</a:t>
            </a:r>
            <a:r>
              <a:rPr lang="en-US" dirty="0"/>
              <a:t> creates it, </a:t>
            </a:r>
            <a:r>
              <a:rPr lang="en-US" b="1" dirty="0">
                <a:solidFill>
                  <a:srgbClr val="FF0000"/>
                </a:solidFill>
              </a:rPr>
              <a:t>how</a:t>
            </a:r>
            <a:r>
              <a:rPr lang="en-US" dirty="0"/>
              <a:t> it gets created, and </a:t>
            </a:r>
            <a:r>
              <a:rPr lang="en-US" b="1" dirty="0">
                <a:solidFill>
                  <a:srgbClr val="FF0000"/>
                </a:solidFill>
              </a:rPr>
              <a:t>when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Encapsulate knowledge</a:t>
            </a:r>
            <a:r>
              <a:rPr lang="en-US" b="1" dirty="0"/>
              <a:t> </a:t>
            </a:r>
            <a:r>
              <a:rPr lang="en-US" dirty="0"/>
              <a:t>about which concrete classes the system uses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 </a:t>
            </a:r>
            <a:r>
              <a:rPr lang="en-US" b="1">
                <a:solidFill>
                  <a:srgbClr val="FF0000"/>
                </a:solidFill>
              </a:rPr>
              <a:t>Hide implementation details </a:t>
            </a:r>
            <a:r>
              <a:rPr lang="en-US"/>
              <a:t>of how instances are created and combined</a:t>
            </a:r>
          </a:p>
        </p:txBody>
      </p:sp>
    </p:spTree>
    <p:extLst>
      <p:ext uri="{BB962C8B-B14F-4D97-AF65-F5344CB8AC3E}">
        <p14:creationId xmlns:p14="http://schemas.microsoft.com/office/powerpoint/2010/main" val="307440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43926C-2D5C-31B3-C11B-09585FDF51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EF8613-887C-451B-E246-9C02170BE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Design Patterns - Creational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56982-6C9A-F295-0408-A7EEB72A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658FAC-AEB7-2E2C-7265-5FD7AD55F517}"/>
              </a:ext>
            </a:extLst>
          </p:cNvPr>
          <p:cNvSpPr txBox="1"/>
          <p:nvPr/>
        </p:nvSpPr>
        <p:spPr>
          <a:xfrm>
            <a:off x="535709" y="194055"/>
            <a:ext cx="2065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Maze problem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3A313F-256B-0F51-5CF6-D5AEE20D8098}"/>
              </a:ext>
            </a:extLst>
          </p:cNvPr>
          <p:cNvSpPr txBox="1"/>
          <p:nvPr/>
        </p:nvSpPr>
        <p:spPr>
          <a:xfrm>
            <a:off x="535709" y="1071218"/>
            <a:ext cx="2880917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abstract class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MazeElement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2B64C3-4F03-F888-2355-ACC928F3B5ED}"/>
              </a:ext>
            </a:extLst>
          </p:cNvPr>
          <p:cNvSpPr txBox="1"/>
          <p:nvPr/>
        </p:nvSpPr>
        <p:spPr>
          <a:xfrm>
            <a:off x="4357204" y="378721"/>
            <a:ext cx="3252814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Room : public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MazeElement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Room(int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roomNo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 ... }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F0255D-9B31-C07D-3C66-CBEBB623AEFD}"/>
              </a:ext>
            </a:extLst>
          </p:cNvPr>
          <p:cNvSpPr txBox="1"/>
          <p:nvPr/>
        </p:nvSpPr>
        <p:spPr>
          <a:xfrm>
            <a:off x="4357204" y="1671383"/>
            <a:ext cx="3252814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Wall : public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MazeElement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Wall() { ... }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0A4E1D-349E-3952-15D6-BE67B08CF838}"/>
              </a:ext>
            </a:extLst>
          </p:cNvPr>
          <p:cNvSpPr txBox="1"/>
          <p:nvPr/>
        </p:nvSpPr>
        <p:spPr>
          <a:xfrm>
            <a:off x="783341" y="3887373"/>
            <a:ext cx="269496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Maze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Maze();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void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addRoom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(Room *room);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F3C196-8B95-FFF6-2425-2B6BF5F5B837}"/>
              </a:ext>
            </a:extLst>
          </p:cNvPr>
          <p:cNvSpPr txBox="1"/>
          <p:nvPr/>
        </p:nvSpPr>
        <p:spPr>
          <a:xfrm>
            <a:off x="4382604" y="2964044"/>
            <a:ext cx="3159839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Maze*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MazeGame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CreateMaze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Maze*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aMaze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new Maze;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Room* r1 = new Room(1);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Room* r2 = new Room(2);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Door* door = new Door(r1, r2);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aMaze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AddRoom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(r1);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aMaze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AddRoom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(r2);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r1-&gt;...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r2-&gt;...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door-&gt;...</a:t>
            </a:r>
          </a:p>
          <a:p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aMaze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2468AB-BD22-A56B-1D32-EF8833E31982}"/>
              </a:ext>
            </a:extLst>
          </p:cNvPr>
          <p:cNvSpPr txBox="1"/>
          <p:nvPr/>
        </p:nvSpPr>
        <p:spPr>
          <a:xfrm>
            <a:off x="303273" y="2169410"/>
            <a:ext cx="3345788" cy="10156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Door : public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MazeElement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Door(Room *r1, Room *r2) { ... }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8D0F21-E0E5-0EF7-C366-3FC056D07C30}"/>
              </a:ext>
            </a:extLst>
          </p:cNvPr>
          <p:cNvSpPr txBox="1"/>
          <p:nvPr/>
        </p:nvSpPr>
        <p:spPr>
          <a:xfrm>
            <a:off x="8153400" y="633981"/>
            <a:ext cx="37353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Which problems do we have here?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369230-612A-5FDB-A74D-5080FD13C04F}"/>
              </a:ext>
            </a:extLst>
          </p:cNvPr>
          <p:cNvSpPr txBox="1"/>
          <p:nvPr/>
        </p:nvSpPr>
        <p:spPr>
          <a:xfrm>
            <a:off x="8153399" y="1114210"/>
            <a:ext cx="3735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CreateMaze</a:t>
            </a:r>
            <a:r>
              <a:rPr lang="en-US" sz="1600" dirty="0"/>
              <a:t> is too way complicated, it just creates a maze with two rooms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F8319B-8FB2-4343-8A18-D859CBA2FB90}"/>
              </a:ext>
            </a:extLst>
          </p:cNvPr>
          <p:cNvSpPr txBox="1"/>
          <p:nvPr/>
        </p:nvSpPr>
        <p:spPr>
          <a:xfrm>
            <a:off x="8153398" y="1840660"/>
            <a:ext cx="3735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It’s not the size ... it’s inflexible!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559A79A-016B-7F02-1A8A-E0509A68A6A0}"/>
              </a:ext>
            </a:extLst>
          </p:cNvPr>
          <p:cNvSpPr txBox="1"/>
          <p:nvPr/>
        </p:nvSpPr>
        <p:spPr>
          <a:xfrm>
            <a:off x="8153399" y="2317712"/>
            <a:ext cx="3735327" cy="39924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What if we want to create magic walls, trap doors? How we can make if flexible?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constructor =&gt; virtual creation! (Factory)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object as a parameter to the creation, that create different elements according to the input (Abstract Factory)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object that have specific operations for building elements (Builder)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Copying from prototypes (Prototype)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BB8F6004-7B3D-EFF7-9332-DF39E0E69438}"/>
              </a:ext>
            </a:extLst>
          </p:cNvPr>
          <p:cNvCxnSpPr>
            <a:cxnSpLocks/>
            <a:stCxn id="9" idx="1"/>
            <a:endCxn id="4" idx="3"/>
          </p:cNvCxnSpPr>
          <p:nvPr/>
        </p:nvCxnSpPr>
        <p:spPr>
          <a:xfrm rot="10800000" flipV="1">
            <a:off x="3416626" y="886552"/>
            <a:ext cx="940578" cy="507831"/>
          </a:xfrm>
          <a:prstGeom prst="bentConnector3">
            <a:avLst/>
          </a:prstGeom>
          <a:ln>
            <a:headEnd type="none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6BE8034F-EFD6-9DA2-C4AC-3FD3678C6B85}"/>
              </a:ext>
            </a:extLst>
          </p:cNvPr>
          <p:cNvCxnSpPr>
            <a:stCxn id="10" idx="1"/>
            <a:endCxn id="4" idx="3"/>
          </p:cNvCxnSpPr>
          <p:nvPr/>
        </p:nvCxnSpPr>
        <p:spPr>
          <a:xfrm rot="10800000">
            <a:off x="3416626" y="1394385"/>
            <a:ext cx="940578" cy="784831"/>
          </a:xfrm>
          <a:prstGeom prst="bentConnector3">
            <a:avLst/>
          </a:prstGeom>
          <a:ln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F43134-5B65-CCF9-2348-1BEBC7415A9E}"/>
              </a:ext>
            </a:extLst>
          </p:cNvPr>
          <p:cNvCxnSpPr>
            <a:stCxn id="20" idx="0"/>
            <a:endCxn id="4" idx="2"/>
          </p:cNvCxnSpPr>
          <p:nvPr/>
        </p:nvCxnSpPr>
        <p:spPr>
          <a:xfrm flipV="1">
            <a:off x="1976167" y="1717549"/>
            <a:ext cx="1" cy="451861"/>
          </a:xfrm>
          <a:prstGeom prst="straightConnector1">
            <a:avLst/>
          </a:prstGeom>
          <a:ln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77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094228-AB15-23DA-7A7D-41314B771C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373F98-16C8-53FA-D734-9E68D5B3B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Design Patterns - Creational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84C0B-E3FE-73F2-B23F-5403760B7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B1C9FF-4A0E-D300-9300-3CC6FA3543EE}"/>
              </a:ext>
            </a:extLst>
          </p:cNvPr>
          <p:cNvSpPr txBox="1"/>
          <p:nvPr/>
        </p:nvSpPr>
        <p:spPr>
          <a:xfrm>
            <a:off x="535709" y="194055"/>
            <a:ext cx="1823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Abstract Factory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DF2426-F3AD-5C3B-BC72-456A9764432A}"/>
              </a:ext>
            </a:extLst>
          </p:cNvPr>
          <p:cNvSpPr txBox="1"/>
          <p:nvPr/>
        </p:nvSpPr>
        <p:spPr>
          <a:xfrm>
            <a:off x="252006" y="840425"/>
            <a:ext cx="168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we use 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EBD763-5F84-59E3-8C04-B03B2FD6F7E4}"/>
              </a:ext>
            </a:extLst>
          </p:cNvPr>
          <p:cNvSpPr txBox="1"/>
          <p:nvPr/>
        </p:nvSpPr>
        <p:spPr>
          <a:xfrm>
            <a:off x="535707" y="1209757"/>
            <a:ext cx="1081809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system should be independent of how its products are created or composed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system should be configured with one of multiple families of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family of related products is designed to enforce constraints among those products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Example: GUI widget styles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 a library of products via their interfaces, not their implementation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24D327-C9D6-8B70-6099-0CEA6444BC0A}"/>
              </a:ext>
            </a:extLst>
          </p:cNvPr>
          <p:cNvSpPr txBox="1"/>
          <p:nvPr/>
        </p:nvSpPr>
        <p:spPr>
          <a:xfrm>
            <a:off x="240144" y="3823649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Consequences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281B56-2558-CC7A-363F-A331B5D932CB}"/>
              </a:ext>
            </a:extLst>
          </p:cNvPr>
          <p:cNvSpPr txBox="1"/>
          <p:nvPr/>
        </p:nvSpPr>
        <p:spPr>
          <a:xfrm>
            <a:off x="535707" y="4192981"/>
            <a:ext cx="10818091" cy="216336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isolates concrete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makes exchanging product families easy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Consistency among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Cons: supporting new product interfaces is hard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601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1C6D20-9F96-FC3A-6335-696E9589B8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FFB890-DEEE-9DF7-4213-EFC0DE143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Design Patterns - Creational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846A5-F43B-9834-4B8D-288A63C85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9A231E-BD11-1760-5858-15BA7E9DF150}"/>
              </a:ext>
            </a:extLst>
          </p:cNvPr>
          <p:cNvSpPr txBox="1"/>
          <p:nvPr/>
        </p:nvSpPr>
        <p:spPr>
          <a:xfrm>
            <a:off x="535709" y="194055"/>
            <a:ext cx="30660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Maze problem – Abstract Factory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FB54D1-2736-3D71-9561-B75C204B2ED6}"/>
              </a:ext>
            </a:extLst>
          </p:cNvPr>
          <p:cNvSpPr txBox="1"/>
          <p:nvPr/>
        </p:nvSpPr>
        <p:spPr>
          <a:xfrm>
            <a:off x="814631" y="826121"/>
            <a:ext cx="3252814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abstract class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MazeFactory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Maze*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makeMaze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Wall*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makeWall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Room*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makeRoom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(int);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Door*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makeDoor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(Room *, Room *);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5B4758-06D4-6705-39E3-2412AB71E408}"/>
              </a:ext>
            </a:extLst>
          </p:cNvPr>
          <p:cNvSpPr txBox="1"/>
          <p:nvPr/>
        </p:nvSpPr>
        <p:spPr>
          <a:xfrm>
            <a:off x="4980436" y="664537"/>
            <a:ext cx="4926349" cy="15234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EnchantedMazeFactory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MazeFactory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Maze*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makeMaze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 ... }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Wall*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makeWall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 return new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MagicWall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Room*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makeRoom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(int n) {return new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MagicRoom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(n);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Door*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makeDoor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(Room *, Room *) { ...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6B02B5A-A1DD-4ED7-EB91-8C2E2F7602F7}"/>
              </a:ext>
            </a:extLst>
          </p:cNvPr>
          <p:cNvGrpSpPr/>
          <p:nvPr/>
        </p:nvGrpSpPr>
        <p:grpSpPr>
          <a:xfrm>
            <a:off x="5585466" y="2596298"/>
            <a:ext cx="4833374" cy="3231654"/>
            <a:chOff x="5585466" y="2596298"/>
            <a:chExt cx="4833374" cy="323165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5B0C097-8F20-7284-F044-00661BC25458}"/>
                </a:ext>
              </a:extLst>
            </p:cNvPr>
            <p:cNvSpPr txBox="1"/>
            <p:nvPr/>
          </p:nvSpPr>
          <p:spPr>
            <a:xfrm>
              <a:off x="5763490" y="2807855"/>
              <a:ext cx="3611419" cy="8035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A9681CC-5E1D-8022-F037-64E346089940}"/>
                </a:ext>
              </a:extLst>
            </p:cNvPr>
            <p:cNvSpPr txBox="1"/>
            <p:nvPr/>
          </p:nvSpPr>
          <p:spPr>
            <a:xfrm>
              <a:off x="5585466" y="2596298"/>
              <a:ext cx="4833374" cy="323165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Maze*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MazeGame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::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CreateMaze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MazeFactory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&amp;factory) {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Maze*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aMaze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factory.makeMaze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Room* r1 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factory.makeRoom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(1);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Room* r2 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factory.makeRoom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(2);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Door* door 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factory.makeDoor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(r1, r2);</a:t>
              </a:r>
            </a:p>
            <a:p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aMaze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-&gt;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AddRoom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(r1);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aMaze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-&gt;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AddRoom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(r2);</a:t>
              </a:r>
            </a:p>
            <a:p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r1-&gt;...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r2-&gt;...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door-&gt;...</a:t>
              </a:r>
            </a:p>
            <a:p>
              <a:b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...</a:t>
              </a:r>
            </a:p>
            <a:p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return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aMaze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 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4F27FFE-00AB-753A-58F7-65A0880BCCA4}"/>
              </a:ext>
            </a:extLst>
          </p:cNvPr>
          <p:cNvSpPr txBox="1"/>
          <p:nvPr/>
        </p:nvSpPr>
        <p:spPr>
          <a:xfrm>
            <a:off x="163812" y="2736502"/>
            <a:ext cx="4554452" cy="13849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DefaultMazeFactory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MazeFactory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Maze*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makeMaze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 ... }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Wall*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makeWall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 return new Wall();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Room*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makeRoom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(int n) { return new Room(n);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Door*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makeDoor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(Room *, Room *) { ...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D465BCD4-4093-C1C2-7830-DD89D72D97E0}"/>
              </a:ext>
            </a:extLst>
          </p:cNvPr>
          <p:cNvCxnSpPr>
            <a:cxnSpLocks/>
            <a:stCxn id="9" idx="1"/>
            <a:endCxn id="4" idx="3"/>
          </p:cNvCxnSpPr>
          <p:nvPr/>
        </p:nvCxnSpPr>
        <p:spPr>
          <a:xfrm rot="10800000" flipV="1">
            <a:off x="4067446" y="1426284"/>
            <a:ext cx="912991" cy="1"/>
          </a:xfrm>
          <a:prstGeom prst="bentConnector3">
            <a:avLst/>
          </a:prstGeom>
          <a:ln>
            <a:headEnd type="none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77EFEC0-4461-57C6-3286-1EF615A0E343}"/>
              </a:ext>
            </a:extLst>
          </p:cNvPr>
          <p:cNvCxnSpPr>
            <a:stCxn id="20" idx="0"/>
            <a:endCxn id="4" idx="2"/>
          </p:cNvCxnSpPr>
          <p:nvPr/>
        </p:nvCxnSpPr>
        <p:spPr>
          <a:xfrm flipV="1">
            <a:off x="2441038" y="2026450"/>
            <a:ext cx="0" cy="710052"/>
          </a:xfrm>
          <a:prstGeom prst="straightConnector1">
            <a:avLst/>
          </a:prstGeom>
          <a:ln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A281CEC-C96F-2137-53FB-5629475A960A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3653165" y="3429000"/>
            <a:ext cx="2110325" cy="22421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DEFAE2B-15A0-5458-E46B-8C9E5E16C557}"/>
              </a:ext>
            </a:extLst>
          </p:cNvPr>
          <p:cNvSpPr txBox="1"/>
          <p:nvPr/>
        </p:nvSpPr>
        <p:spPr>
          <a:xfrm>
            <a:off x="814631" y="5486461"/>
            <a:ext cx="2838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Beware of </a:t>
            </a:r>
            <a:r>
              <a:rPr lang="en-US" b="1" dirty="0" err="1">
                <a:solidFill>
                  <a:srgbClr val="FF0000"/>
                </a:solidFill>
              </a:rPr>
              <a:t>Downcasting</a:t>
            </a:r>
            <a:r>
              <a:rPr lang="en-US" b="1" dirty="0">
                <a:solidFill>
                  <a:srgbClr val="FF0000"/>
                </a:solidFill>
              </a:rPr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12953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C43C89-C13A-96F5-8EEC-9E1449BCD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A863E2-F261-758F-4038-B480127E1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Design Patterns - Creational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1249F-5B10-0A94-FD97-8CC802DE9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42F265-1C17-D8FB-0938-5F9387F74592}"/>
              </a:ext>
            </a:extLst>
          </p:cNvPr>
          <p:cNvSpPr txBox="1"/>
          <p:nvPr/>
        </p:nvSpPr>
        <p:spPr>
          <a:xfrm>
            <a:off x="535709" y="194055"/>
            <a:ext cx="1743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Factory Method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EE89A4-F2EA-FE78-0753-278D2059F699}"/>
              </a:ext>
            </a:extLst>
          </p:cNvPr>
          <p:cNvSpPr txBox="1"/>
          <p:nvPr/>
        </p:nvSpPr>
        <p:spPr>
          <a:xfrm>
            <a:off x="252006" y="1209550"/>
            <a:ext cx="168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we use 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90E352-029C-5278-6B4A-599656F53D1C}"/>
              </a:ext>
            </a:extLst>
          </p:cNvPr>
          <p:cNvSpPr txBox="1"/>
          <p:nvPr/>
        </p:nvSpPr>
        <p:spPr>
          <a:xfrm>
            <a:off x="535707" y="1578882"/>
            <a:ext cx="108180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class can’t anticipate the class of objects it must create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class wants its subclasses to specify the objects it creates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Classes delegate responsibility to one of several helper subclasses, and we need to localize the knowledge of which helper subclass is the delegate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714152-D346-44A5-31A9-F86DB9FA971C}"/>
              </a:ext>
            </a:extLst>
          </p:cNvPr>
          <p:cNvSpPr txBox="1"/>
          <p:nvPr/>
        </p:nvSpPr>
        <p:spPr>
          <a:xfrm>
            <a:off x="240144" y="3979371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Consequences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9A8919-1425-44BF-631E-42ABC54E69F1}"/>
              </a:ext>
            </a:extLst>
          </p:cNvPr>
          <p:cNvSpPr txBox="1"/>
          <p:nvPr/>
        </p:nvSpPr>
        <p:spPr>
          <a:xfrm>
            <a:off x="535707" y="4348703"/>
            <a:ext cx="10818091" cy="9978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Provides creation hooks for subclasses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Connects parallel class hierarchies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939963-1780-F001-7715-2180B6D7E124}"/>
              </a:ext>
            </a:extLst>
          </p:cNvPr>
          <p:cNvSpPr txBox="1"/>
          <p:nvPr/>
        </p:nvSpPr>
        <p:spPr>
          <a:xfrm>
            <a:off x="6799110" y="4247465"/>
            <a:ext cx="362297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Key Differences from Factory Method</a:t>
            </a:r>
          </a:p>
          <a:p>
            <a:endParaRPr lang="en-US" sz="1200"/>
          </a:p>
          <a:p>
            <a:r>
              <a:rPr lang="en-US" sz="1200"/>
              <a:t>Factory Method: Creates one type of object</a:t>
            </a:r>
          </a:p>
          <a:p>
            <a:r>
              <a:rPr lang="en-US" sz="1200"/>
              <a:t>Abstract Factory: Creates families of related objects</a:t>
            </a:r>
            <a:br>
              <a:rPr lang="en-US" sz="1200"/>
            </a:br>
            <a:endParaRPr lang="en-US" sz="1200"/>
          </a:p>
          <a:p>
            <a:r>
              <a:rPr lang="en-US" sz="1200"/>
              <a:t>Factory Method: Uses inheritance</a:t>
            </a:r>
          </a:p>
          <a:p>
            <a:r>
              <a:rPr lang="en-US" sz="1200"/>
              <a:t>Abstract Factory: Uses composition</a:t>
            </a:r>
          </a:p>
        </p:txBody>
      </p:sp>
    </p:spTree>
    <p:extLst>
      <p:ext uri="{BB962C8B-B14F-4D97-AF65-F5344CB8AC3E}">
        <p14:creationId xmlns:p14="http://schemas.microsoft.com/office/powerpoint/2010/main" val="190389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  <p:bldP spid="4" grpId="0"/>
      <p:bldP spid="8" grpId="0" build="p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EED05B-0207-8BBF-6211-52AE484671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80CC0E-D44C-11AB-1D4D-C848793D1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Design Patterns - Creational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2175C-FA17-3F7A-A1DB-71A6C30BA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CC3678-34AC-3658-D74C-1746CF660A04}"/>
              </a:ext>
            </a:extLst>
          </p:cNvPr>
          <p:cNvSpPr txBox="1"/>
          <p:nvPr/>
        </p:nvSpPr>
        <p:spPr>
          <a:xfrm>
            <a:off x="535709" y="194055"/>
            <a:ext cx="29996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Maze problem – Factory Method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386715-D564-83AD-3DAC-837AA9AF10D3}"/>
              </a:ext>
            </a:extLst>
          </p:cNvPr>
          <p:cNvSpPr txBox="1"/>
          <p:nvPr/>
        </p:nvSpPr>
        <p:spPr>
          <a:xfrm>
            <a:off x="814631" y="826121"/>
            <a:ext cx="4368504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MazeGame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Maze*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createMaze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virtual Maze*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makeMaze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= 0;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virtual Wall*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makeWall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= 0;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virtual Room*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makeRoom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(int) = 0;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virtual Door*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makeDoor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(Room *, Room *) = 0;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FB03F2-684A-84E5-5CBC-39CE7BDA2E3B}"/>
              </a:ext>
            </a:extLst>
          </p:cNvPr>
          <p:cNvSpPr txBox="1"/>
          <p:nvPr/>
        </p:nvSpPr>
        <p:spPr>
          <a:xfrm>
            <a:off x="5781962" y="919297"/>
            <a:ext cx="4926349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EnchantedMazeGame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MazeGame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Maze*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makeMaze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 ... }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Wall*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makeWall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 return new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MagicWall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Room*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makeRoom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(int n) {return new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MagicRoom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(n);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Door*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makeDoor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(Room *, Room *) { ...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E754158-6CA2-D9CE-6CA5-DA226EAA9333}"/>
              </a:ext>
            </a:extLst>
          </p:cNvPr>
          <p:cNvGrpSpPr/>
          <p:nvPr/>
        </p:nvGrpSpPr>
        <p:grpSpPr>
          <a:xfrm>
            <a:off x="6795425" y="2661854"/>
            <a:ext cx="3173130" cy="3231654"/>
            <a:chOff x="6795425" y="2661854"/>
            <a:chExt cx="3173130" cy="323165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A142F65-649F-185C-0988-B74482B7C1E3}"/>
                </a:ext>
              </a:extLst>
            </p:cNvPr>
            <p:cNvSpPr txBox="1"/>
            <p:nvPr/>
          </p:nvSpPr>
          <p:spPr>
            <a:xfrm>
              <a:off x="6808716" y="2881746"/>
              <a:ext cx="3159839" cy="80356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D133E94-F75A-225D-FA6B-406DA64FE405}"/>
                </a:ext>
              </a:extLst>
            </p:cNvPr>
            <p:cNvSpPr txBox="1"/>
            <p:nvPr/>
          </p:nvSpPr>
          <p:spPr>
            <a:xfrm>
              <a:off x="6795425" y="2661854"/>
              <a:ext cx="3159839" cy="323165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Maze*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MazeGame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::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createMaze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 {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Maze*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aMaze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makeMaze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Room* r1 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makeRoom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(1);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Room* r2 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makeRoom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(2);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Door* door =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makeDoor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(r1, r2);</a:t>
              </a:r>
            </a:p>
            <a:p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aMaze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-&gt;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AddRoom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(r1);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aMaze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-&gt;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AddRoom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(r2);</a:t>
              </a:r>
            </a:p>
            <a:p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r1-&gt;...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r2-&gt;...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door-&gt;...</a:t>
              </a:r>
            </a:p>
            <a:p>
              <a:b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...</a:t>
              </a:r>
            </a:p>
            <a:p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return 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aMaze</a:t>
              </a:r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 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5B51088-75DE-DE00-269A-712F5AFE55A7}"/>
              </a:ext>
            </a:extLst>
          </p:cNvPr>
          <p:cNvSpPr txBox="1"/>
          <p:nvPr/>
        </p:nvSpPr>
        <p:spPr>
          <a:xfrm>
            <a:off x="721657" y="2881746"/>
            <a:ext cx="4554452" cy="13849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DefaultMazeGame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MazeGame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Maze*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makeMaze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 ... }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Wall*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makeWall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 return new Wall();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Room*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makeRoom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(int n) { return new Room(n);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Door*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makeDoor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(Room *, Room *) { ...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FC94D574-1D7A-D704-60A4-14DA45D990ED}"/>
              </a:ext>
            </a:extLst>
          </p:cNvPr>
          <p:cNvCxnSpPr>
            <a:cxnSpLocks/>
            <a:stCxn id="9" idx="1"/>
            <a:endCxn id="4" idx="3"/>
          </p:cNvCxnSpPr>
          <p:nvPr/>
        </p:nvCxnSpPr>
        <p:spPr>
          <a:xfrm rot="10800000">
            <a:off x="5183136" y="1610951"/>
            <a:ext cx="598827" cy="844"/>
          </a:xfrm>
          <a:prstGeom prst="bentConnector3">
            <a:avLst>
              <a:gd name="adj1" fmla="val 50000"/>
            </a:avLst>
          </a:prstGeom>
          <a:ln>
            <a:headEnd type="none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EC70D14-62C0-2A89-B241-BFA42C072A61}"/>
              </a:ext>
            </a:extLst>
          </p:cNvPr>
          <p:cNvCxnSpPr>
            <a:stCxn id="20" idx="0"/>
            <a:endCxn id="4" idx="2"/>
          </p:cNvCxnSpPr>
          <p:nvPr/>
        </p:nvCxnSpPr>
        <p:spPr>
          <a:xfrm flipV="1">
            <a:off x="2998883" y="2395781"/>
            <a:ext cx="0" cy="485965"/>
          </a:xfrm>
          <a:prstGeom prst="straightConnector1">
            <a:avLst/>
          </a:prstGeom>
          <a:ln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659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3172</Words>
  <Application>Microsoft Macintosh PowerPoint</Application>
  <PresentationFormat>Widescreen</PresentationFormat>
  <Paragraphs>553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Aptos</vt:lpstr>
      <vt:lpstr>Aptos Display</vt:lpstr>
      <vt:lpstr>Arial</vt:lpstr>
      <vt:lpstr>Courier New</vt:lpstr>
      <vt:lpstr>Noto Mono for Powerline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 Monaco, Antonio</dc:creator>
  <cp:lastModifiedBy>Di Monaco, Antonio</cp:lastModifiedBy>
  <cp:revision>18</cp:revision>
  <dcterms:created xsi:type="dcterms:W3CDTF">2025-02-19T20:33:39Z</dcterms:created>
  <dcterms:modified xsi:type="dcterms:W3CDTF">2025-09-23T20:23:18Z</dcterms:modified>
</cp:coreProperties>
</file>