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9" r:id="rId3"/>
    <p:sldId id="273" r:id="rId4"/>
    <p:sldId id="265" r:id="rId5"/>
    <p:sldId id="291" r:id="rId6"/>
    <p:sldId id="292" r:id="rId7"/>
    <p:sldId id="276" r:id="rId8"/>
    <p:sldId id="288" r:id="rId9"/>
    <p:sldId id="293" r:id="rId10"/>
    <p:sldId id="294" r:id="rId11"/>
    <p:sldId id="295" r:id="rId12"/>
    <p:sldId id="296" r:id="rId13"/>
    <p:sldId id="282" r:id="rId14"/>
    <p:sldId id="283" r:id="rId15"/>
    <p:sldId id="297" r:id="rId16"/>
    <p:sldId id="298" r:id="rId17"/>
    <p:sldId id="289" r:id="rId18"/>
    <p:sldId id="290" r:id="rId19"/>
    <p:sldId id="284" r:id="rId20"/>
    <p:sldId id="285" r:id="rId21"/>
    <p:sldId id="299" r:id="rId22"/>
    <p:sldId id="300" r:id="rId23"/>
    <p:sldId id="30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3E8C50-9F58-5237-7C41-C721E3BAA428}" name="Di Monaco, Antonio" initials="AD" userId="S::antonio.di.monaco@sap.com::719b72b0-0350-4d19-9a7f-748728a101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81"/>
    <p:restoredTop sz="94608"/>
  </p:normalViewPr>
  <p:slideViewPr>
    <p:cSldViewPr snapToGrid="0">
      <p:cViewPr varScale="1">
        <p:scale>
          <a:sx n="135" d="100"/>
          <a:sy n="135" d="100"/>
        </p:scale>
        <p:origin x="872"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5BD452-70C7-7D43-DE79-395EC2D5A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a:extLst>
              <a:ext uri="{FF2B5EF4-FFF2-40B4-BE49-F238E27FC236}">
                <a16:creationId xmlns:a16="http://schemas.microsoft.com/office/drawing/2014/main" id="{A477222D-C06B-5CD4-B200-730FB65A8E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042657-6240-B14B-9F48-F865CB79AC7C}" type="datetimeFigureOut">
              <a:rPr lang="en-US" smtClean="0"/>
              <a:t>10/25/25</a:t>
            </a:fld>
            <a:endParaRPr lang="en-US"/>
          </a:p>
        </p:txBody>
      </p:sp>
      <p:sp>
        <p:nvSpPr>
          <p:cNvPr id="4" name="Footer Placeholder 3">
            <a:extLst>
              <a:ext uri="{FF2B5EF4-FFF2-40B4-BE49-F238E27FC236}">
                <a16:creationId xmlns:a16="http://schemas.microsoft.com/office/drawing/2014/main" id="{3CA16D15-E1AC-47B8-BF91-C30978D1B0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5" name="Slide Number Placeholder 4">
            <a:extLst>
              <a:ext uri="{FF2B5EF4-FFF2-40B4-BE49-F238E27FC236}">
                <a16:creationId xmlns:a16="http://schemas.microsoft.com/office/drawing/2014/main" id="{5C6759E4-6272-9520-00E8-FE3F63A8D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5DFA7A-FF33-C64E-B529-8BCC138EFE3F}" type="slidenum">
              <a:rPr lang="en-US" smtClean="0"/>
              <a:t>‹#›</a:t>
            </a:fld>
            <a:endParaRPr lang="en-US"/>
          </a:p>
        </p:txBody>
      </p:sp>
    </p:spTree>
    <p:extLst>
      <p:ext uri="{BB962C8B-B14F-4D97-AF65-F5344CB8AC3E}">
        <p14:creationId xmlns:p14="http://schemas.microsoft.com/office/powerpoint/2010/main" val="13130134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B121A-761B-2742-9D61-65348EACD743}" type="datetimeFigureOut">
              <a:rPr lang="en-US" smtClean="0"/>
              <a:t>10/25/25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659E5-EFBC-DB40-B048-B7FD703FB73F}" type="slidenum">
              <a:rPr lang="en-US" smtClean="0"/>
              <a:t>‹#›</a:t>
            </a:fld>
            <a:endParaRPr lang="en-US"/>
          </a:p>
        </p:txBody>
      </p:sp>
    </p:spTree>
    <p:extLst>
      <p:ext uri="{BB962C8B-B14F-4D97-AF65-F5344CB8AC3E}">
        <p14:creationId xmlns:p14="http://schemas.microsoft.com/office/powerpoint/2010/main" val="42671645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602C9-EC44-C419-4CA5-AFE5442DA4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EB619-8179-F25B-1BDC-0D7AA832F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718EE4-3ED3-A26F-F3EA-E3B6328C4A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051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120B3-D766-91CB-2C10-75726A7F1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869E9-D1EB-8332-2C1B-855981919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8F8FA-B755-EAD2-33BD-1C728087CB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9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E4499-F2CB-487D-9F59-21EE3258C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885A3-9A73-9106-6347-68C4F7ED2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945BE-A95D-EE0C-C233-9C81E879C9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102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3CE8-D5BE-8991-D0C8-7AA3D79B5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678D9-6CD0-131F-A848-234E7F723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545C0-3E29-ABB9-9E0D-D0796EA4EB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E8E5-E45E-21F0-90DF-E3939FB78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2ECB1-369A-9620-370B-0F86957A00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2FBCAA-DD22-00F4-124F-8FE211889E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953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6F6D3-4AB2-7003-D9B0-F0D777977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80C5E-DA71-D6B5-4745-71232FFA2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AA488-C003-28A4-0CF5-80129E945A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291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362CC-4BCC-5FC0-5AA0-1851F971D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BC765-D04E-A2C8-4582-ECDD19113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63335F-A68B-9181-EB47-BD867431A57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49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633C7-FC2E-CC2B-DA79-DE26748E9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5A7AB-4581-3471-E5BA-D3724945B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B72D4-9E8A-5B4C-C005-EEE519DE53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692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C6D0-5512-F16D-A0CB-B72D25DE2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12CC4-D335-C33A-9B0A-689A95B73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D5E48-8338-AC1F-6E5F-D8999FEBFB4E}"/>
              </a:ext>
            </a:extLst>
          </p:cNvPr>
          <p:cNvSpPr>
            <a:spLocks noGrp="1"/>
          </p:cNvSpPr>
          <p:nvPr>
            <p:ph type="dt" sz="half" idx="10"/>
          </p:nvPr>
        </p:nvSpPr>
        <p:spPr/>
        <p:txBody>
          <a:bodyPr/>
          <a:lstStyle/>
          <a:p>
            <a:fld id="{9BD34D52-BB7C-854D-9DDA-219ECD962971}" type="datetime1">
              <a:t>10/25/25</a:t>
            </a:fld>
            <a:endParaRPr lang="en-US"/>
          </a:p>
        </p:txBody>
      </p:sp>
      <p:sp>
        <p:nvSpPr>
          <p:cNvPr id="5" name="Footer Placeholder 4">
            <a:extLst>
              <a:ext uri="{FF2B5EF4-FFF2-40B4-BE49-F238E27FC236}">
                <a16:creationId xmlns:a16="http://schemas.microsoft.com/office/drawing/2014/main" id="{9BBF1100-D604-5C2D-7C49-74A286EA262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21938D9-1B5A-E778-95C0-AF4682C3CC8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73835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EE-477E-ECFB-0E65-CD52E05BF6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9C616-6082-E08E-4642-B87DE66B8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89D1-5083-F77D-B918-E888FE2BD229}"/>
              </a:ext>
            </a:extLst>
          </p:cNvPr>
          <p:cNvSpPr>
            <a:spLocks noGrp="1"/>
          </p:cNvSpPr>
          <p:nvPr>
            <p:ph type="dt" sz="half" idx="10"/>
          </p:nvPr>
        </p:nvSpPr>
        <p:spPr/>
        <p:txBody>
          <a:bodyPr/>
          <a:lstStyle/>
          <a:p>
            <a:fld id="{2C93C82A-D64A-BB47-AD23-7FDE1167F9F4}" type="datetime1">
              <a:t>10/25/25</a:t>
            </a:fld>
            <a:endParaRPr lang="en-US"/>
          </a:p>
        </p:txBody>
      </p:sp>
      <p:sp>
        <p:nvSpPr>
          <p:cNvPr id="5" name="Footer Placeholder 4">
            <a:extLst>
              <a:ext uri="{FF2B5EF4-FFF2-40B4-BE49-F238E27FC236}">
                <a16:creationId xmlns:a16="http://schemas.microsoft.com/office/drawing/2014/main" id="{13B9B412-8604-155E-9048-BCEAA5F805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8DB81FC-B75F-EB66-0310-834FD5ED80AD}"/>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866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BFC86-9762-DFC3-7CD6-D3F9D73D9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6E57-9E5C-69B9-F8AE-49A68E29D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ED425-82B9-9E5C-85DE-50375387C2C0}"/>
              </a:ext>
            </a:extLst>
          </p:cNvPr>
          <p:cNvSpPr>
            <a:spLocks noGrp="1"/>
          </p:cNvSpPr>
          <p:nvPr>
            <p:ph type="dt" sz="half" idx="10"/>
          </p:nvPr>
        </p:nvSpPr>
        <p:spPr/>
        <p:txBody>
          <a:bodyPr/>
          <a:lstStyle/>
          <a:p>
            <a:fld id="{A64E5B65-54AD-4049-AA67-F2EC50F175FC}" type="datetime1">
              <a:t>10/25/25</a:t>
            </a:fld>
            <a:endParaRPr lang="en-US"/>
          </a:p>
        </p:txBody>
      </p:sp>
      <p:sp>
        <p:nvSpPr>
          <p:cNvPr id="5" name="Footer Placeholder 4">
            <a:extLst>
              <a:ext uri="{FF2B5EF4-FFF2-40B4-BE49-F238E27FC236}">
                <a16:creationId xmlns:a16="http://schemas.microsoft.com/office/drawing/2014/main" id="{C63633BA-4ED4-16BD-862C-CA2CC2E39481}"/>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11C00BD-6373-F5B3-CF96-94569E933ADC}"/>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67870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A693-A74F-F8E3-AD6A-0332BA4B8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7BD10-0BF7-1F3F-59C4-F701A7550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C3507-7FCB-4052-7D4E-E0E661B88481}"/>
              </a:ext>
            </a:extLst>
          </p:cNvPr>
          <p:cNvSpPr>
            <a:spLocks noGrp="1"/>
          </p:cNvSpPr>
          <p:nvPr>
            <p:ph type="dt" sz="half" idx="10"/>
          </p:nvPr>
        </p:nvSpPr>
        <p:spPr/>
        <p:txBody>
          <a:bodyPr/>
          <a:lstStyle/>
          <a:p>
            <a:fld id="{7FA6C751-7D74-8246-AAFC-FC27C7D08394}" type="datetime1">
              <a:t>10/25/25</a:t>
            </a:fld>
            <a:endParaRPr lang="en-US"/>
          </a:p>
        </p:txBody>
      </p:sp>
      <p:sp>
        <p:nvSpPr>
          <p:cNvPr id="5" name="Footer Placeholder 4">
            <a:extLst>
              <a:ext uri="{FF2B5EF4-FFF2-40B4-BE49-F238E27FC236}">
                <a16:creationId xmlns:a16="http://schemas.microsoft.com/office/drawing/2014/main" id="{9F4CF9F4-E7EF-D596-F08B-70C65EFF8AE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AE1335D-13AC-DE52-4FB3-F21D0F4A3635}"/>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4502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6974-425E-2DAD-9A21-BA0796179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01BC8-2575-E2E6-B061-F7EE5B50CD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7BA54-9635-D484-B680-4616CD98E753}"/>
              </a:ext>
            </a:extLst>
          </p:cNvPr>
          <p:cNvSpPr>
            <a:spLocks noGrp="1"/>
          </p:cNvSpPr>
          <p:nvPr>
            <p:ph type="dt" sz="half" idx="10"/>
          </p:nvPr>
        </p:nvSpPr>
        <p:spPr/>
        <p:txBody>
          <a:bodyPr/>
          <a:lstStyle/>
          <a:p>
            <a:fld id="{54490DBE-5324-584D-AECD-4D4878479924}" type="datetime1">
              <a:t>10/25/25</a:t>
            </a:fld>
            <a:endParaRPr lang="en-US"/>
          </a:p>
        </p:txBody>
      </p:sp>
      <p:sp>
        <p:nvSpPr>
          <p:cNvPr id="5" name="Footer Placeholder 4">
            <a:extLst>
              <a:ext uri="{FF2B5EF4-FFF2-40B4-BE49-F238E27FC236}">
                <a16:creationId xmlns:a16="http://schemas.microsoft.com/office/drawing/2014/main" id="{275CA804-2107-34D8-E78B-2A7FFFB91E2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48FD9B-7CDC-60DE-0DC1-06904DCB437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47359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372E-B1A4-D336-D790-D89C1E791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17E8D-C5B1-602E-EAC6-EB6FA3EE1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B62D6-18E8-14F8-E378-8E10073C8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366E2-2C5F-9236-3F60-A87A6B3495EF}"/>
              </a:ext>
            </a:extLst>
          </p:cNvPr>
          <p:cNvSpPr>
            <a:spLocks noGrp="1"/>
          </p:cNvSpPr>
          <p:nvPr>
            <p:ph type="dt" sz="half" idx="10"/>
          </p:nvPr>
        </p:nvSpPr>
        <p:spPr/>
        <p:txBody>
          <a:bodyPr/>
          <a:lstStyle/>
          <a:p>
            <a:fld id="{A1C7998A-C6AB-E847-BCE7-2CE4822460A0}" type="datetime1">
              <a:t>10/25/25</a:t>
            </a:fld>
            <a:endParaRPr lang="en-US"/>
          </a:p>
        </p:txBody>
      </p:sp>
      <p:sp>
        <p:nvSpPr>
          <p:cNvPr id="6" name="Footer Placeholder 5">
            <a:extLst>
              <a:ext uri="{FF2B5EF4-FFF2-40B4-BE49-F238E27FC236}">
                <a16:creationId xmlns:a16="http://schemas.microsoft.com/office/drawing/2014/main" id="{66A63519-F2FC-412C-3914-030E96B37E27}"/>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E3F7ABC-C7BA-0E16-8652-D4FB52E886D7}"/>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23522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EAA-6C94-CE7A-96FB-FF6B2F180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42EFD-CF2B-1D2E-7819-E2EBC8E19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380BC-743C-1D56-4519-FAAC1140E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4647-A3CD-CD27-25B6-C1CB38035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D464C-F134-5223-06A8-93C17D00F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3B48B-CF79-443F-E609-240A9AD958CD}"/>
              </a:ext>
            </a:extLst>
          </p:cNvPr>
          <p:cNvSpPr>
            <a:spLocks noGrp="1"/>
          </p:cNvSpPr>
          <p:nvPr>
            <p:ph type="dt" sz="half" idx="10"/>
          </p:nvPr>
        </p:nvSpPr>
        <p:spPr/>
        <p:txBody>
          <a:bodyPr/>
          <a:lstStyle/>
          <a:p>
            <a:fld id="{1A029828-DE3C-6344-9A6C-28FC03A641AE}" type="datetime1">
              <a:t>10/25/25</a:t>
            </a:fld>
            <a:endParaRPr lang="en-US"/>
          </a:p>
        </p:txBody>
      </p:sp>
      <p:sp>
        <p:nvSpPr>
          <p:cNvPr id="8" name="Footer Placeholder 7">
            <a:extLst>
              <a:ext uri="{FF2B5EF4-FFF2-40B4-BE49-F238E27FC236}">
                <a16:creationId xmlns:a16="http://schemas.microsoft.com/office/drawing/2014/main" id="{21D2D30F-6B06-D928-93A9-7BFCC033B752}"/>
              </a:ext>
            </a:extLst>
          </p:cNvPr>
          <p:cNvSpPr>
            <a:spLocks noGrp="1"/>
          </p:cNvSpPr>
          <p:nvPr>
            <p:ph type="ftr" sz="quarter" idx="11"/>
          </p:nvPr>
        </p:nvSpPr>
        <p:spPr/>
        <p:txBody>
          <a:bodyPr/>
          <a:lstStyle/>
          <a:p>
            <a:r>
              <a:rPr lang="en-US"/>
              <a:t>ASE - Design Patterns - Behavioral</a:t>
            </a:r>
          </a:p>
        </p:txBody>
      </p:sp>
      <p:sp>
        <p:nvSpPr>
          <p:cNvPr id="9" name="Slide Number Placeholder 8">
            <a:extLst>
              <a:ext uri="{FF2B5EF4-FFF2-40B4-BE49-F238E27FC236}">
                <a16:creationId xmlns:a16="http://schemas.microsoft.com/office/drawing/2014/main" id="{A55A9A56-6E9F-7FCB-C081-AB1C0B13D6A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87671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FFED-3B7D-D363-F6D8-89AB1CD5D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B69165-4CDC-A611-C121-3CA7DEA95530}"/>
              </a:ext>
            </a:extLst>
          </p:cNvPr>
          <p:cNvSpPr>
            <a:spLocks noGrp="1"/>
          </p:cNvSpPr>
          <p:nvPr>
            <p:ph type="dt" sz="half" idx="10"/>
          </p:nvPr>
        </p:nvSpPr>
        <p:spPr/>
        <p:txBody>
          <a:bodyPr/>
          <a:lstStyle/>
          <a:p>
            <a:fld id="{CFCC8BED-CE8B-B442-8698-B57B46200BC4}" type="datetime1">
              <a:t>10/25/25</a:t>
            </a:fld>
            <a:endParaRPr lang="en-US"/>
          </a:p>
        </p:txBody>
      </p:sp>
      <p:sp>
        <p:nvSpPr>
          <p:cNvPr id="4" name="Footer Placeholder 3">
            <a:extLst>
              <a:ext uri="{FF2B5EF4-FFF2-40B4-BE49-F238E27FC236}">
                <a16:creationId xmlns:a16="http://schemas.microsoft.com/office/drawing/2014/main" id="{F4A37B45-F436-35A0-1A11-3847788ADAA4}"/>
              </a:ext>
            </a:extLst>
          </p:cNvPr>
          <p:cNvSpPr>
            <a:spLocks noGrp="1"/>
          </p:cNvSpPr>
          <p:nvPr>
            <p:ph type="ftr" sz="quarter" idx="11"/>
          </p:nvPr>
        </p:nvSpPr>
        <p:spPr/>
        <p:txBody>
          <a:bodyPr/>
          <a:lstStyle/>
          <a:p>
            <a:r>
              <a:rPr lang="en-US"/>
              <a:t>ASE - Design Patterns - Behavioral</a:t>
            </a:r>
          </a:p>
        </p:txBody>
      </p:sp>
      <p:sp>
        <p:nvSpPr>
          <p:cNvPr id="5" name="Slide Number Placeholder 4">
            <a:extLst>
              <a:ext uri="{FF2B5EF4-FFF2-40B4-BE49-F238E27FC236}">
                <a16:creationId xmlns:a16="http://schemas.microsoft.com/office/drawing/2014/main" id="{6B1E249D-E148-E80F-8FD8-12216ADDDFE8}"/>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5762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29C19-6C7E-FBCF-C0D3-BC2825CF7240}"/>
              </a:ext>
            </a:extLst>
          </p:cNvPr>
          <p:cNvSpPr>
            <a:spLocks noGrp="1"/>
          </p:cNvSpPr>
          <p:nvPr>
            <p:ph type="dt" sz="half" idx="10"/>
          </p:nvPr>
        </p:nvSpPr>
        <p:spPr/>
        <p:txBody>
          <a:bodyPr/>
          <a:lstStyle/>
          <a:p>
            <a:fld id="{60826904-1542-6D46-A11E-71888A785E6A}" type="datetime1">
              <a:t>10/25/25</a:t>
            </a:fld>
            <a:endParaRPr lang="en-US"/>
          </a:p>
        </p:txBody>
      </p:sp>
      <p:sp>
        <p:nvSpPr>
          <p:cNvPr id="3" name="Footer Placeholder 2">
            <a:extLst>
              <a:ext uri="{FF2B5EF4-FFF2-40B4-BE49-F238E27FC236}">
                <a16:creationId xmlns:a16="http://schemas.microsoft.com/office/drawing/2014/main" id="{2EF8B7D5-B148-1242-4C00-81D88102D58C}"/>
              </a:ext>
            </a:extLst>
          </p:cNvPr>
          <p:cNvSpPr>
            <a:spLocks noGrp="1"/>
          </p:cNvSpPr>
          <p:nvPr>
            <p:ph type="ftr" sz="quarter" idx="11"/>
          </p:nvPr>
        </p:nvSpPr>
        <p:spPr/>
        <p:txBody>
          <a:bodyPr/>
          <a:lstStyle/>
          <a:p>
            <a:r>
              <a:rPr lang="en-US"/>
              <a:t>ASE - Design Patterns - Behavioral</a:t>
            </a:r>
          </a:p>
        </p:txBody>
      </p:sp>
      <p:sp>
        <p:nvSpPr>
          <p:cNvPr id="4" name="Slide Number Placeholder 3">
            <a:extLst>
              <a:ext uri="{FF2B5EF4-FFF2-40B4-BE49-F238E27FC236}">
                <a16:creationId xmlns:a16="http://schemas.microsoft.com/office/drawing/2014/main" id="{6DC565B3-A8E1-6528-1396-C3E42F71514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404785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6B0A-0FFE-C59A-0FDB-B712E2B38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C6137-AB91-B024-3858-0625F2A85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72223-1D56-3876-37AB-AB827894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5145A-5ACE-4F2E-8C10-D81F5A60BBA7}"/>
              </a:ext>
            </a:extLst>
          </p:cNvPr>
          <p:cNvSpPr>
            <a:spLocks noGrp="1"/>
          </p:cNvSpPr>
          <p:nvPr>
            <p:ph type="dt" sz="half" idx="10"/>
          </p:nvPr>
        </p:nvSpPr>
        <p:spPr/>
        <p:txBody>
          <a:bodyPr/>
          <a:lstStyle/>
          <a:p>
            <a:fld id="{5DD2CD17-60F3-454C-A851-1DF314985B16}" type="datetime1">
              <a:t>10/25/25</a:t>
            </a:fld>
            <a:endParaRPr lang="en-US"/>
          </a:p>
        </p:txBody>
      </p:sp>
      <p:sp>
        <p:nvSpPr>
          <p:cNvPr id="6" name="Footer Placeholder 5">
            <a:extLst>
              <a:ext uri="{FF2B5EF4-FFF2-40B4-BE49-F238E27FC236}">
                <a16:creationId xmlns:a16="http://schemas.microsoft.com/office/drawing/2014/main" id="{13D1CE9C-37C5-A4EB-2D87-B45D168BB4FB}"/>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88DA687-831D-6087-7C77-C236A471CAB9}"/>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03481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5D35-BDA7-8A9B-5FE8-19ED22B14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9E14BC-B1A6-7914-CA5E-3491D5093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9EAF5-4292-2E66-1BA9-931773EE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D9A49-D6E3-429F-B82D-DD18B58F546F}"/>
              </a:ext>
            </a:extLst>
          </p:cNvPr>
          <p:cNvSpPr>
            <a:spLocks noGrp="1"/>
          </p:cNvSpPr>
          <p:nvPr>
            <p:ph type="dt" sz="half" idx="10"/>
          </p:nvPr>
        </p:nvSpPr>
        <p:spPr/>
        <p:txBody>
          <a:bodyPr/>
          <a:lstStyle/>
          <a:p>
            <a:fld id="{F27491F6-F2F1-7D41-B8B9-926E6C940F9D}" type="datetime1">
              <a:t>10/25/25</a:t>
            </a:fld>
            <a:endParaRPr lang="en-US"/>
          </a:p>
        </p:txBody>
      </p:sp>
      <p:sp>
        <p:nvSpPr>
          <p:cNvPr id="6" name="Footer Placeholder 5">
            <a:extLst>
              <a:ext uri="{FF2B5EF4-FFF2-40B4-BE49-F238E27FC236}">
                <a16:creationId xmlns:a16="http://schemas.microsoft.com/office/drawing/2014/main" id="{7AA0FD04-DB58-C9EB-75F0-97413C2C592D}"/>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66B13049-D1B6-FDF7-C4FA-F1C43AC61863}"/>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78112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CD59-EDAF-CA69-6ACB-CAD4CEB9C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53310-4114-A479-F299-36FC9ECFE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66501-C88C-FFD9-4D05-DAEFB3B81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4408EE-EB51-5B4F-B540-CE9062C80698}" type="datetime1">
              <a:t>10/25/25</a:t>
            </a:fld>
            <a:endParaRPr lang="en-US"/>
          </a:p>
        </p:txBody>
      </p:sp>
      <p:sp>
        <p:nvSpPr>
          <p:cNvPr id="5" name="Footer Placeholder 4">
            <a:extLst>
              <a:ext uri="{FF2B5EF4-FFF2-40B4-BE49-F238E27FC236}">
                <a16:creationId xmlns:a16="http://schemas.microsoft.com/office/drawing/2014/main" id="{0741AE9D-4006-22D3-9F53-03EFBB7E4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ASE - Design Patterns - Behavioral</a:t>
            </a:r>
          </a:p>
        </p:txBody>
      </p:sp>
      <p:sp>
        <p:nvSpPr>
          <p:cNvPr id="6" name="Slide Number Placeholder 5">
            <a:extLst>
              <a:ext uri="{FF2B5EF4-FFF2-40B4-BE49-F238E27FC236}">
                <a16:creationId xmlns:a16="http://schemas.microsoft.com/office/drawing/2014/main" id="{38D99D29-9B98-65F3-7AC9-22F3C883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D81C8F-CB39-4E4D-98E4-8C3FEDF75126}" type="slidenum">
              <a:rPr lang="en-US" smtClean="0"/>
              <a:t>‹#›</a:t>
            </a:fld>
            <a:endParaRPr lang="en-US"/>
          </a:p>
        </p:txBody>
      </p:sp>
    </p:spTree>
    <p:extLst>
      <p:ext uri="{BB962C8B-B14F-4D97-AF65-F5344CB8AC3E}">
        <p14:creationId xmlns:p14="http://schemas.microsoft.com/office/powerpoint/2010/main" val="320829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6CC111-4FC3-7E6E-DA79-351238E3FC6C}"/>
              </a:ext>
            </a:extLst>
          </p:cNvPr>
          <p:cNvSpPr txBox="1"/>
          <p:nvPr/>
        </p:nvSpPr>
        <p:spPr>
          <a:xfrm>
            <a:off x="535709" y="830783"/>
            <a:ext cx="3257623" cy="4801314"/>
          </a:xfrm>
          <a:prstGeom prst="rect">
            <a:avLst/>
          </a:prstGeom>
          <a:noFill/>
        </p:spPr>
        <p:txBody>
          <a:bodyPr wrap="none" rtlCol="0">
            <a:spAutoFit/>
          </a:bodyPr>
          <a:lstStyle/>
          <a:p>
            <a:pPr marL="285750" indent="-285750">
              <a:buFontTx/>
              <a:buChar char="-"/>
            </a:pPr>
            <a:r>
              <a:rPr lang="en-US" dirty="0"/>
              <a:t>Behavioral</a:t>
            </a:r>
            <a:br>
              <a:rPr lang="en-US" dirty="0"/>
            </a:br>
            <a:endParaRPr lang="en-US" dirty="0"/>
          </a:p>
          <a:p>
            <a:pPr marL="742950" lvl="1" indent="-285750">
              <a:buFontTx/>
              <a:buChar char="-"/>
            </a:pPr>
            <a:r>
              <a:rPr lang="en-US" dirty="0"/>
              <a:t>Introduction</a:t>
            </a:r>
          </a:p>
          <a:p>
            <a:pPr marL="742950" lvl="1" indent="-285750">
              <a:buFontTx/>
              <a:buChar char="-"/>
            </a:pPr>
            <a:endParaRPr lang="en-US" dirty="0"/>
          </a:p>
          <a:p>
            <a:pPr marL="742950" lvl="1" indent="-285750">
              <a:buFontTx/>
              <a:buChar char="-"/>
            </a:pPr>
            <a:r>
              <a:rPr lang="en-US" dirty="0"/>
              <a:t>Chain Of Responsibility</a:t>
            </a:r>
          </a:p>
          <a:p>
            <a:pPr marL="742950" lvl="1" indent="-285750">
              <a:buFontTx/>
              <a:buChar char="-"/>
            </a:pPr>
            <a:endParaRPr lang="en-US" dirty="0"/>
          </a:p>
          <a:p>
            <a:pPr marL="742950" lvl="1" indent="-285750">
              <a:buFontTx/>
              <a:buChar char="-"/>
            </a:pPr>
            <a:r>
              <a:rPr lang="en-US" dirty="0"/>
              <a:t>Command</a:t>
            </a:r>
          </a:p>
          <a:p>
            <a:pPr marL="742950" lvl="1" indent="-285750">
              <a:buFontTx/>
              <a:buChar char="-"/>
            </a:pPr>
            <a:endParaRPr lang="en-US" dirty="0"/>
          </a:p>
          <a:p>
            <a:pPr marL="742950" lvl="1" indent="-285750">
              <a:buFontTx/>
              <a:buChar char="-"/>
            </a:pPr>
            <a:r>
              <a:rPr lang="en-US" dirty="0"/>
              <a:t>Interpreter</a:t>
            </a:r>
          </a:p>
          <a:p>
            <a:pPr marL="742950" lvl="1" indent="-285750">
              <a:buFontTx/>
              <a:buChar char="-"/>
            </a:pPr>
            <a:endParaRPr lang="en-US" dirty="0"/>
          </a:p>
          <a:p>
            <a:pPr marL="742950" lvl="1" indent="-285750">
              <a:buFontTx/>
              <a:buChar char="-"/>
            </a:pPr>
            <a:r>
              <a:rPr lang="en-US" dirty="0"/>
              <a:t>Iterator</a:t>
            </a:r>
          </a:p>
          <a:p>
            <a:pPr marL="742950" lvl="1" indent="-285750">
              <a:buFontTx/>
              <a:buChar char="-"/>
            </a:pPr>
            <a:endParaRPr lang="en-US" dirty="0"/>
          </a:p>
          <a:p>
            <a:pPr marL="742950" lvl="1" indent="-285750">
              <a:buFontTx/>
              <a:buChar char="-"/>
            </a:pPr>
            <a:r>
              <a:rPr lang="en-US" dirty="0"/>
              <a:t>Mediator</a:t>
            </a:r>
          </a:p>
          <a:p>
            <a:pPr marL="742950" lvl="1" indent="-285750">
              <a:buFontTx/>
              <a:buChar char="-"/>
            </a:pPr>
            <a:endParaRPr lang="en-US" dirty="0"/>
          </a:p>
          <a:p>
            <a:pPr marL="742950" lvl="1" indent="-285750">
              <a:buFontTx/>
              <a:buChar char="-"/>
            </a:pPr>
            <a:r>
              <a:rPr lang="en-US" dirty="0"/>
              <a:t>Memento</a:t>
            </a:r>
          </a:p>
          <a:p>
            <a:pPr marL="742950" lvl="1" indent="-285750">
              <a:buFontTx/>
              <a:buChar char="-"/>
            </a:pPr>
            <a:endParaRPr lang="en-US" dirty="0"/>
          </a:p>
          <a:p>
            <a:pPr marL="742950" lvl="1" indent="-285750">
              <a:buFontTx/>
              <a:buChar char="-"/>
            </a:pPr>
            <a:r>
              <a:rPr lang="en-US" dirty="0"/>
              <a:t>Observer</a:t>
            </a:r>
          </a:p>
        </p:txBody>
      </p:sp>
      <p:sp>
        <p:nvSpPr>
          <p:cNvPr id="3" name="Footer Placeholder 2">
            <a:extLst>
              <a:ext uri="{FF2B5EF4-FFF2-40B4-BE49-F238E27FC236}">
                <a16:creationId xmlns:a16="http://schemas.microsoft.com/office/drawing/2014/main" id="{DBDAC65D-2BF1-A1DC-E10D-231A3F2AE90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89F66554-06DA-C448-4970-80727A8BDE6D}"/>
              </a:ext>
            </a:extLst>
          </p:cNvPr>
          <p:cNvSpPr>
            <a:spLocks noGrp="1"/>
          </p:cNvSpPr>
          <p:nvPr>
            <p:ph type="sldNum" sz="quarter" idx="12"/>
          </p:nvPr>
        </p:nvSpPr>
        <p:spPr/>
        <p:txBody>
          <a:bodyPr/>
          <a:lstStyle/>
          <a:p>
            <a:fld id="{23D81C8F-CB39-4E4D-98E4-8C3FEDF75126}" type="slidenum">
              <a:rPr lang="en-US" smtClean="0"/>
              <a:t>1</a:t>
            </a:fld>
            <a:endParaRPr lang="en-US"/>
          </a:p>
        </p:txBody>
      </p:sp>
      <p:sp>
        <p:nvSpPr>
          <p:cNvPr id="7" name="TextBox 6">
            <a:extLst>
              <a:ext uri="{FF2B5EF4-FFF2-40B4-BE49-F238E27FC236}">
                <a16:creationId xmlns:a16="http://schemas.microsoft.com/office/drawing/2014/main" id="{8B9B88B0-1855-2B75-F573-938C6C9A3F46}"/>
              </a:ext>
            </a:extLst>
          </p:cNvPr>
          <p:cNvSpPr txBox="1"/>
          <p:nvPr/>
        </p:nvSpPr>
        <p:spPr>
          <a:xfrm>
            <a:off x="535709" y="304800"/>
            <a:ext cx="821828" cy="369332"/>
          </a:xfrm>
          <a:prstGeom prst="rect">
            <a:avLst/>
          </a:prstGeom>
          <a:noFill/>
        </p:spPr>
        <p:txBody>
          <a:bodyPr wrap="none" rtlCol="0">
            <a:spAutoFit/>
          </a:bodyPr>
          <a:lstStyle/>
          <a:p>
            <a:r>
              <a:rPr lang="en-US" dirty="0"/>
              <a:t>Topics</a:t>
            </a:r>
          </a:p>
        </p:txBody>
      </p:sp>
      <p:sp>
        <p:nvSpPr>
          <p:cNvPr id="8" name="TextBox 7">
            <a:extLst>
              <a:ext uri="{FF2B5EF4-FFF2-40B4-BE49-F238E27FC236}">
                <a16:creationId xmlns:a16="http://schemas.microsoft.com/office/drawing/2014/main" id="{09B531B0-DD98-5500-2123-8887EB47391C}"/>
              </a:ext>
            </a:extLst>
          </p:cNvPr>
          <p:cNvSpPr txBox="1"/>
          <p:nvPr/>
        </p:nvSpPr>
        <p:spPr>
          <a:xfrm>
            <a:off x="453975" y="5842551"/>
            <a:ext cx="5810565" cy="369332"/>
          </a:xfrm>
          <a:prstGeom prst="rect">
            <a:avLst/>
          </a:prstGeom>
          <a:noFill/>
        </p:spPr>
        <p:txBody>
          <a:bodyPr wrap="none" rtlCol="0">
            <a:spAutoFit/>
          </a:bodyPr>
          <a:lstStyle/>
          <a:p>
            <a:r>
              <a:rPr lang="en-US" dirty="0"/>
              <a:t>Reference book: </a:t>
            </a:r>
            <a:r>
              <a:rPr lang="en-US" dirty="0" err="1"/>
              <a:t>GoF</a:t>
            </a:r>
            <a:r>
              <a:rPr lang="en-US" dirty="0"/>
              <a:t> – Design Patterns – Addison Wesley</a:t>
            </a:r>
          </a:p>
        </p:txBody>
      </p:sp>
      <p:sp>
        <p:nvSpPr>
          <p:cNvPr id="2" name="TextBox 1">
            <a:extLst>
              <a:ext uri="{FF2B5EF4-FFF2-40B4-BE49-F238E27FC236}">
                <a16:creationId xmlns:a16="http://schemas.microsoft.com/office/drawing/2014/main" id="{DC88C336-B9C2-65FA-E2D7-9CD769F275ED}"/>
              </a:ext>
            </a:extLst>
          </p:cNvPr>
          <p:cNvSpPr txBox="1"/>
          <p:nvPr/>
        </p:nvSpPr>
        <p:spPr>
          <a:xfrm>
            <a:off x="6096000" y="830783"/>
            <a:ext cx="2662075" cy="2585323"/>
          </a:xfrm>
          <a:prstGeom prst="rect">
            <a:avLst/>
          </a:prstGeom>
          <a:noFill/>
        </p:spPr>
        <p:txBody>
          <a:bodyPr wrap="none" rtlCol="0">
            <a:spAutoFit/>
          </a:bodyPr>
          <a:lstStyle/>
          <a:p>
            <a:pPr marL="285750" indent="-285750">
              <a:buFontTx/>
              <a:buChar char="-"/>
            </a:pPr>
            <a:r>
              <a:rPr lang="en-US" dirty="0"/>
              <a:t>...</a:t>
            </a:r>
            <a:br>
              <a:rPr lang="en-US" dirty="0"/>
            </a:br>
            <a:endParaRPr lang="en-US" dirty="0"/>
          </a:p>
          <a:p>
            <a:pPr marL="742950" lvl="1" indent="-285750">
              <a:buFontTx/>
              <a:buChar char="-"/>
            </a:pPr>
            <a:r>
              <a:rPr lang="en-US" dirty="0"/>
              <a:t>State</a:t>
            </a:r>
          </a:p>
          <a:p>
            <a:pPr marL="742950" lvl="1" indent="-285750">
              <a:buFontTx/>
              <a:buChar char="-"/>
            </a:pPr>
            <a:endParaRPr lang="en-US" dirty="0"/>
          </a:p>
          <a:p>
            <a:pPr marL="742950" lvl="1" indent="-285750">
              <a:buFontTx/>
              <a:buChar char="-"/>
            </a:pPr>
            <a:r>
              <a:rPr lang="en-US" dirty="0"/>
              <a:t>Strategy</a:t>
            </a:r>
          </a:p>
          <a:p>
            <a:pPr marL="742950" lvl="1" indent="-285750">
              <a:buFontTx/>
              <a:buChar char="-"/>
            </a:pPr>
            <a:endParaRPr lang="en-US" dirty="0"/>
          </a:p>
          <a:p>
            <a:pPr marL="742950" lvl="1" indent="-285750">
              <a:buFontTx/>
              <a:buChar char="-"/>
            </a:pPr>
            <a:r>
              <a:rPr lang="en-US" dirty="0"/>
              <a:t>Template Method</a:t>
            </a:r>
          </a:p>
          <a:p>
            <a:pPr marL="742950" lvl="1" indent="-285750">
              <a:buFontTx/>
              <a:buChar char="-"/>
            </a:pPr>
            <a:endParaRPr lang="en-US" dirty="0"/>
          </a:p>
          <a:p>
            <a:pPr marL="742950" lvl="1" indent="-285750">
              <a:buFontTx/>
              <a:buChar char="-"/>
            </a:pPr>
            <a:r>
              <a:rPr lang="en-US" dirty="0"/>
              <a:t>Visitor</a:t>
            </a:r>
          </a:p>
        </p:txBody>
      </p:sp>
    </p:spTree>
    <p:extLst>
      <p:ext uri="{BB962C8B-B14F-4D97-AF65-F5344CB8AC3E}">
        <p14:creationId xmlns:p14="http://schemas.microsoft.com/office/powerpoint/2010/main" val="295301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3015F-24A6-20C7-48A6-BE2893DC92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17077AC-52A0-2830-B449-220E5355A36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0066BEA1-5E84-4DCF-0512-FF22D90FB543}"/>
              </a:ext>
            </a:extLst>
          </p:cNvPr>
          <p:cNvSpPr>
            <a:spLocks noGrp="1"/>
          </p:cNvSpPr>
          <p:nvPr>
            <p:ph type="sldNum" sz="quarter" idx="12"/>
          </p:nvPr>
        </p:nvSpPr>
        <p:spPr/>
        <p:txBody>
          <a:bodyPr/>
          <a:lstStyle/>
          <a:p>
            <a:fld id="{23D81C8F-CB39-4E4D-98E4-8C3FEDF75126}" type="slidenum">
              <a:rPr lang="en-US" smtClean="0"/>
              <a:t>10</a:t>
            </a:fld>
            <a:endParaRPr lang="en-US"/>
          </a:p>
        </p:txBody>
      </p:sp>
      <p:sp>
        <p:nvSpPr>
          <p:cNvPr id="2" name="TextBox 1">
            <a:extLst>
              <a:ext uri="{FF2B5EF4-FFF2-40B4-BE49-F238E27FC236}">
                <a16:creationId xmlns:a16="http://schemas.microsoft.com/office/drawing/2014/main" id="{7B0270D7-35A7-367A-3B41-9F1F949947E0}"/>
              </a:ext>
            </a:extLst>
          </p:cNvPr>
          <p:cNvSpPr txBox="1"/>
          <p:nvPr/>
        </p:nvSpPr>
        <p:spPr>
          <a:xfrm>
            <a:off x="468085" y="326572"/>
            <a:ext cx="2548262" cy="338554"/>
          </a:xfrm>
          <a:prstGeom prst="rect">
            <a:avLst/>
          </a:prstGeom>
          <a:noFill/>
        </p:spPr>
        <p:txBody>
          <a:bodyPr wrap="none" rtlCol="0">
            <a:spAutoFit/>
          </a:bodyPr>
          <a:lstStyle/>
          <a:p>
            <a:r>
              <a:rPr lang="en-US" sz="1600"/>
              <a:t>State – Document reviewer</a:t>
            </a:r>
          </a:p>
        </p:txBody>
      </p:sp>
      <p:sp>
        <p:nvSpPr>
          <p:cNvPr id="9" name="TextBox 8">
            <a:extLst>
              <a:ext uri="{FF2B5EF4-FFF2-40B4-BE49-F238E27FC236}">
                <a16:creationId xmlns:a16="http://schemas.microsoft.com/office/drawing/2014/main" id="{755C9789-029F-C608-C6C5-A0328D4D3331}"/>
              </a:ext>
            </a:extLst>
          </p:cNvPr>
          <p:cNvSpPr txBox="1"/>
          <p:nvPr/>
        </p:nvSpPr>
        <p:spPr>
          <a:xfrm>
            <a:off x="8395607" y="116639"/>
            <a:ext cx="3531736"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DraftState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doc.setState(new SubmitState());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”Cannot approve a draft!”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A0D39ADC-969D-5A26-BBFB-DCD471C062B2}"/>
              </a:ext>
            </a:extLst>
          </p:cNvPr>
          <p:cNvSpPr txBox="1"/>
          <p:nvPr/>
        </p:nvSpPr>
        <p:spPr>
          <a:xfrm>
            <a:off x="312869" y="714312"/>
            <a:ext cx="3252814"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Document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DocState *_state;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Document(DocState *initialS) :</a:t>
            </a:r>
          </a:p>
          <a:p>
            <a:r>
              <a:rPr lang="en-US" sz="1200" dirty="0">
                <a:latin typeface="Courier New" panose="02070309020205020404" pitchFamily="49" charset="0"/>
                <a:cs typeface="Courier New" panose="02070309020205020404" pitchFamily="49" charset="0"/>
              </a:rPr>
              <a:t>    _state(initialS)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setState(DocState *newS) {</a:t>
            </a:r>
          </a:p>
          <a:p>
            <a:r>
              <a:rPr lang="en-US" sz="1200" dirty="0">
                <a:latin typeface="Courier New" panose="02070309020205020404" pitchFamily="49" charset="0"/>
                <a:cs typeface="Courier New" panose="02070309020205020404" pitchFamily="49" charset="0"/>
              </a:rPr>
              <a:t>    _state = newS;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submit() {</a:t>
            </a:r>
          </a:p>
          <a:p>
            <a:r>
              <a:rPr lang="en-US" sz="1200" dirty="0">
                <a:latin typeface="Courier New" panose="02070309020205020404" pitchFamily="49" charset="0"/>
                <a:cs typeface="Courier New" panose="02070309020205020404" pitchFamily="49" charset="0"/>
              </a:rPr>
              <a:t>    _state-&gt;submit(*this);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 {</a:t>
            </a:r>
          </a:p>
          <a:p>
            <a:r>
              <a:rPr lang="en-US" sz="1200" dirty="0">
                <a:latin typeface="Courier New" panose="02070309020205020404" pitchFamily="49" charset="0"/>
                <a:cs typeface="Courier New" panose="02070309020205020404" pitchFamily="49" charset="0"/>
              </a:rPr>
              <a:t>    _state-&gt;approve(*this);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EFFCD38A-28EE-0254-21B5-CACB50355FA3}"/>
              </a:ext>
            </a:extLst>
          </p:cNvPr>
          <p:cNvSpPr txBox="1"/>
          <p:nvPr/>
        </p:nvSpPr>
        <p:spPr>
          <a:xfrm>
            <a:off x="4447213" y="2502688"/>
            <a:ext cx="3066865" cy="1384995"/>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DocState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submit(Doc &amp;doc) = 0;</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approve(Doc &amp;doc)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A0A8E0CD-EA64-EEB5-3561-728AD6309D92}"/>
              </a:ext>
            </a:extLst>
          </p:cNvPr>
          <p:cNvSpPr txBox="1"/>
          <p:nvPr/>
        </p:nvSpPr>
        <p:spPr>
          <a:xfrm>
            <a:off x="8488581" y="2128907"/>
            <a:ext cx="3438762"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SubmitState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“Already in review!”</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doc.setState(</a:t>
            </a:r>
          </a:p>
          <a:p>
            <a:r>
              <a:rPr lang="en-US" sz="1200" dirty="0">
                <a:latin typeface="Courier New" panose="02070309020205020404" pitchFamily="49" charset="0"/>
                <a:cs typeface="Courier New" panose="02070309020205020404" pitchFamily="49" charset="0"/>
              </a:rPr>
              <a:t>      new PublishedState());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16655D9F-771F-A21C-A4CF-BDB404BB1FC0}"/>
              </a:ext>
            </a:extLst>
          </p:cNvPr>
          <p:cNvSpPr txBox="1"/>
          <p:nvPr/>
        </p:nvSpPr>
        <p:spPr>
          <a:xfrm>
            <a:off x="7849259" y="4325841"/>
            <a:ext cx="4089581"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PublishedState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“Cannot submit a published doc!”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“Already published!”</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3C3BD7A4-F46B-C649-7019-955B1717656B}"/>
              </a:ext>
            </a:extLst>
          </p:cNvPr>
          <p:cNvCxnSpPr>
            <a:cxnSpLocks/>
            <a:stCxn id="9" idx="1"/>
            <a:endCxn id="7" idx="0"/>
          </p:cNvCxnSpPr>
          <p:nvPr/>
        </p:nvCxnSpPr>
        <p:spPr>
          <a:xfrm rot="10800000" flipV="1">
            <a:off x="5980647" y="1086134"/>
            <a:ext cx="2414961" cy="14165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02B5DED-1E2B-FCF0-74D4-F46CDB46D7B6}"/>
              </a:ext>
            </a:extLst>
          </p:cNvPr>
          <p:cNvCxnSpPr>
            <a:cxnSpLocks/>
            <a:stCxn id="4" idx="1"/>
            <a:endCxn id="7" idx="3"/>
          </p:cNvCxnSpPr>
          <p:nvPr/>
        </p:nvCxnSpPr>
        <p:spPr>
          <a:xfrm flipH="1">
            <a:off x="7514078" y="3190736"/>
            <a:ext cx="974503" cy="4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E0966DF6-B03A-427A-67AB-0FC279AF5102}"/>
              </a:ext>
            </a:extLst>
          </p:cNvPr>
          <p:cNvCxnSpPr>
            <a:cxnSpLocks/>
            <a:stCxn id="11" idx="1"/>
            <a:endCxn id="7" idx="2"/>
          </p:cNvCxnSpPr>
          <p:nvPr/>
        </p:nvCxnSpPr>
        <p:spPr>
          <a:xfrm rot="10800000">
            <a:off x="5980647" y="3887683"/>
            <a:ext cx="1868613" cy="14076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9E58FE20-AF9D-DAFE-1AAA-5FCEA8BDCFD6}"/>
              </a:ext>
            </a:extLst>
          </p:cNvPr>
          <p:cNvCxnSpPr>
            <a:cxnSpLocks/>
          </p:cNvCxnSpPr>
          <p:nvPr/>
        </p:nvCxnSpPr>
        <p:spPr>
          <a:xfrm rot="10800000">
            <a:off x="2180333" y="1206632"/>
            <a:ext cx="2266883" cy="1428287"/>
          </a:xfrm>
          <a:prstGeom prst="bentConnector3">
            <a:avLst>
              <a:gd name="adj1" fmla="val 3128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B8568B5-BB12-48ED-CE04-7615D06D0A91}"/>
              </a:ext>
            </a:extLst>
          </p:cNvPr>
          <p:cNvSpPr txBox="1"/>
          <p:nvPr/>
        </p:nvSpPr>
        <p:spPr>
          <a:xfrm>
            <a:off x="312869" y="4733816"/>
            <a:ext cx="3561547" cy="1754326"/>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Document doc1(new DraftState());</a:t>
            </a:r>
          </a:p>
          <a:p>
            <a:r>
              <a:rPr lang="en-US" sz="1200">
                <a:latin typeface="Courier New" panose="02070309020205020404" pitchFamily="49" charset="0"/>
                <a:cs typeface="Courier New" panose="02070309020205020404" pitchFamily="49" charset="0"/>
              </a:rPr>
              <a:t>doc1.submit();</a:t>
            </a:r>
          </a:p>
          <a:p>
            <a:r>
              <a:rPr lang="en-US" sz="1200">
                <a:latin typeface="Courier New" panose="02070309020205020404" pitchFamily="49" charset="0"/>
                <a:cs typeface="Courier New" panose="02070309020205020404" pitchFamily="49" charset="0"/>
              </a:rPr>
              <a:t>doc1.approve(); // OK!</a:t>
            </a:r>
            <a:br>
              <a:rPr lang="en-US" sz="1200">
                <a:latin typeface="Courier New" panose="02070309020205020404" pitchFamily="49" charset="0"/>
                <a:cs typeface="Courier New" panose="02070309020205020404" pitchFamily="49" charset="0"/>
              </a:rPr>
            </a:b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Document doc2(new DraftState());</a:t>
            </a: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doc2.approve();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Document doc3(new SubmitState());</a:t>
            </a:r>
          </a:p>
          <a:p>
            <a:r>
              <a:rPr lang="en-US" sz="1200">
                <a:latin typeface="Courier New" panose="02070309020205020404" pitchFamily="49" charset="0"/>
                <a:cs typeface="Courier New" panose="02070309020205020404" pitchFamily="49" charset="0"/>
              </a:rPr>
              <a:t>doc3.approve(); // OK!</a:t>
            </a:r>
          </a:p>
        </p:txBody>
      </p:sp>
    </p:spTree>
    <p:extLst>
      <p:ext uri="{BB962C8B-B14F-4D97-AF65-F5344CB8AC3E}">
        <p14:creationId xmlns:p14="http://schemas.microsoft.com/office/powerpoint/2010/main" val="716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9391-D2F9-BE40-CAE6-FF0860A667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844A50-4F8E-2DC8-4BDD-229BC8B60F80}"/>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75ED02D-7168-E6B6-D2E5-A68BC1299C37}"/>
              </a:ext>
            </a:extLst>
          </p:cNvPr>
          <p:cNvSpPr>
            <a:spLocks noGrp="1"/>
          </p:cNvSpPr>
          <p:nvPr>
            <p:ph type="sldNum" sz="quarter" idx="12"/>
          </p:nvPr>
        </p:nvSpPr>
        <p:spPr/>
        <p:txBody>
          <a:bodyPr/>
          <a:lstStyle/>
          <a:p>
            <a:fld id="{23D81C8F-CB39-4E4D-98E4-8C3FEDF75126}" type="slidenum">
              <a:rPr lang="en-US" smtClean="0"/>
              <a:t>11</a:t>
            </a:fld>
            <a:endParaRPr lang="en-US"/>
          </a:p>
        </p:txBody>
      </p:sp>
      <p:sp>
        <p:nvSpPr>
          <p:cNvPr id="7" name="TextBox 6">
            <a:extLst>
              <a:ext uri="{FF2B5EF4-FFF2-40B4-BE49-F238E27FC236}">
                <a16:creationId xmlns:a16="http://schemas.microsoft.com/office/drawing/2014/main" id="{00AC008B-1096-2FEC-9B63-979AD11C3BFC}"/>
              </a:ext>
            </a:extLst>
          </p:cNvPr>
          <p:cNvSpPr txBox="1"/>
          <p:nvPr/>
        </p:nvSpPr>
        <p:spPr>
          <a:xfrm>
            <a:off x="535709" y="194055"/>
            <a:ext cx="995978" cy="369332"/>
          </a:xfrm>
          <a:prstGeom prst="rect">
            <a:avLst/>
          </a:prstGeom>
          <a:noFill/>
        </p:spPr>
        <p:txBody>
          <a:bodyPr wrap="none" rtlCol="0">
            <a:spAutoFit/>
          </a:bodyPr>
          <a:lstStyle/>
          <a:p>
            <a:r>
              <a:rPr lang="en-US" dirty="0"/>
              <a:t>Strategy</a:t>
            </a:r>
          </a:p>
        </p:txBody>
      </p:sp>
      <p:sp>
        <p:nvSpPr>
          <p:cNvPr id="2" name="TextBox 1">
            <a:extLst>
              <a:ext uri="{FF2B5EF4-FFF2-40B4-BE49-F238E27FC236}">
                <a16:creationId xmlns:a16="http://schemas.microsoft.com/office/drawing/2014/main" id="{601369E1-FBFA-634A-F4A2-9C82EFEE1BB9}"/>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E9C2A3AE-9017-3C58-61F0-05812A3426CE}"/>
              </a:ext>
            </a:extLst>
          </p:cNvPr>
          <p:cNvSpPr txBox="1"/>
          <p:nvPr/>
        </p:nvSpPr>
        <p:spPr>
          <a:xfrm>
            <a:off x="535707" y="1209757"/>
            <a:ext cx="1081809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different classes differ only for their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need different variants of an algorithm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algorithm uses data the client shouldn’t know about.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it happens with State, you need to select an algorithm using a long multiple conditional statement. Then break it in separate Strategy classes.</a:t>
            </a:r>
          </a:p>
        </p:txBody>
      </p:sp>
      <p:sp>
        <p:nvSpPr>
          <p:cNvPr id="4" name="TextBox 3">
            <a:extLst>
              <a:ext uri="{FF2B5EF4-FFF2-40B4-BE49-F238E27FC236}">
                <a16:creationId xmlns:a16="http://schemas.microsoft.com/office/drawing/2014/main" id="{6237B0F4-CB70-E70E-1A1F-AA90A86ECE8C}"/>
              </a:ext>
            </a:extLst>
          </p:cNvPr>
          <p:cNvSpPr txBox="1"/>
          <p:nvPr/>
        </p:nvSpPr>
        <p:spPr>
          <a:xfrm>
            <a:off x="252006" y="396771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7DCD4E41-377F-1FA0-F7BC-BD49052FF3D5}"/>
              </a:ext>
            </a:extLst>
          </p:cNvPr>
          <p:cNvSpPr txBox="1"/>
          <p:nvPr/>
        </p:nvSpPr>
        <p:spPr>
          <a:xfrm>
            <a:off x="547569" y="4337052"/>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of Strategy define families of related algorithms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alternative to subclassing your client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They eliminate conditional statements.</a:t>
            </a:r>
          </a:p>
        </p:txBody>
      </p:sp>
    </p:spTree>
    <p:extLst>
      <p:ext uri="{BB962C8B-B14F-4D97-AF65-F5344CB8AC3E}">
        <p14:creationId xmlns:p14="http://schemas.microsoft.com/office/powerpoint/2010/main" val="14621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11B1-22D8-7E97-F679-94A4971FFEF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ADA876-20D1-8126-2398-F83BE8EA7BC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3E933DE-BD31-BF27-6D12-A5C9DB349380}"/>
              </a:ext>
            </a:extLst>
          </p:cNvPr>
          <p:cNvSpPr>
            <a:spLocks noGrp="1"/>
          </p:cNvSpPr>
          <p:nvPr>
            <p:ph type="sldNum" sz="quarter" idx="12"/>
          </p:nvPr>
        </p:nvSpPr>
        <p:spPr/>
        <p:txBody>
          <a:bodyPr/>
          <a:lstStyle/>
          <a:p>
            <a:fld id="{23D81C8F-CB39-4E4D-98E4-8C3FEDF75126}" type="slidenum">
              <a:rPr lang="en-US" smtClean="0"/>
              <a:t>12</a:t>
            </a:fld>
            <a:endParaRPr lang="en-US"/>
          </a:p>
        </p:txBody>
      </p:sp>
      <p:sp>
        <p:nvSpPr>
          <p:cNvPr id="2" name="TextBox 1">
            <a:extLst>
              <a:ext uri="{FF2B5EF4-FFF2-40B4-BE49-F238E27FC236}">
                <a16:creationId xmlns:a16="http://schemas.microsoft.com/office/drawing/2014/main" id="{3EFC220C-318E-5F74-F85D-68782B22C45D}"/>
              </a:ext>
            </a:extLst>
          </p:cNvPr>
          <p:cNvSpPr txBox="1"/>
          <p:nvPr/>
        </p:nvSpPr>
        <p:spPr>
          <a:xfrm>
            <a:off x="468085" y="326572"/>
            <a:ext cx="2308517" cy="338554"/>
          </a:xfrm>
          <a:prstGeom prst="rect">
            <a:avLst/>
          </a:prstGeom>
          <a:noFill/>
        </p:spPr>
        <p:txBody>
          <a:bodyPr wrap="none" rtlCol="0">
            <a:spAutoFit/>
          </a:bodyPr>
          <a:lstStyle/>
          <a:p>
            <a:r>
              <a:rPr lang="en-US" sz="1600"/>
              <a:t>Strategy – Shopping cart</a:t>
            </a:r>
          </a:p>
        </p:txBody>
      </p:sp>
      <p:sp>
        <p:nvSpPr>
          <p:cNvPr id="9" name="TextBox 8">
            <a:extLst>
              <a:ext uri="{FF2B5EF4-FFF2-40B4-BE49-F238E27FC236}">
                <a16:creationId xmlns:a16="http://schemas.microsoft.com/office/drawing/2014/main" id="{7857D2DA-B6EF-4134-1208-056E75170BB2}"/>
              </a:ext>
            </a:extLst>
          </p:cNvPr>
          <p:cNvSpPr txBox="1"/>
          <p:nvPr/>
        </p:nvSpPr>
        <p:spPr>
          <a:xfrm>
            <a:off x="8153400" y="326572"/>
            <a:ext cx="2601994"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CreditCard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CC”;</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F48AFC3-9103-B55D-A598-A5E39DF25FE6}"/>
              </a:ext>
            </a:extLst>
          </p:cNvPr>
          <p:cNvSpPr txBox="1"/>
          <p:nvPr/>
        </p:nvSpPr>
        <p:spPr>
          <a:xfrm>
            <a:off x="324759" y="1086134"/>
            <a:ext cx="3624710"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ShoppingCart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PaymentStrategy *_pS;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ShoppingCart() : _pS(0)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setPaymentStrategy(</a:t>
            </a:r>
          </a:p>
          <a:p>
            <a:r>
              <a:rPr lang="en-US" sz="1200" dirty="0">
                <a:latin typeface="Courier New" panose="02070309020205020404" pitchFamily="49" charset="0"/>
                <a:cs typeface="Courier New" panose="02070309020205020404" pitchFamily="49" charset="0"/>
              </a:rPr>
              <a:t>    PaymentStrategy *pS) {</a:t>
            </a:r>
          </a:p>
          <a:p>
            <a:r>
              <a:rPr lang="en-US" sz="1200" dirty="0">
                <a:latin typeface="Courier New" panose="02070309020205020404" pitchFamily="49" charset="0"/>
                <a:cs typeface="Courier New" panose="02070309020205020404" pitchFamily="49" charset="0"/>
              </a:rPr>
              <a:t>    _pS = pS;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checkout(int amount) {</a:t>
            </a:r>
          </a:p>
          <a:p>
            <a:r>
              <a:rPr lang="en-US" sz="1200" dirty="0">
                <a:latin typeface="Courier New" panose="02070309020205020404" pitchFamily="49" charset="0"/>
                <a:cs typeface="Courier New" panose="02070309020205020404" pitchFamily="49" charset="0"/>
              </a:rPr>
              <a:t>    if (!_pS) {</a:t>
            </a:r>
          </a:p>
          <a:p>
            <a:r>
              <a:rPr lang="en-US" sz="1200" dirty="0">
                <a:latin typeface="Courier New" panose="02070309020205020404" pitchFamily="49" charset="0"/>
                <a:cs typeface="Courier New" panose="02070309020205020404" pitchFamily="49" charset="0"/>
              </a:rPr>
              <a:t>      throw “No payment strategy set”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_pS-&gt;pay(amount);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2D83309B-FEDF-1741-311C-95848F21F9C1}"/>
              </a:ext>
            </a:extLst>
          </p:cNvPr>
          <p:cNvSpPr txBox="1"/>
          <p:nvPr/>
        </p:nvSpPr>
        <p:spPr>
          <a:xfrm>
            <a:off x="4447213" y="2502688"/>
            <a:ext cx="2880917"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PaymentStrategy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pay(int amount)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F4F6D33-DBBD-1E4F-8E4F-11DE561D0397}"/>
              </a:ext>
            </a:extLst>
          </p:cNvPr>
          <p:cNvSpPr txBox="1"/>
          <p:nvPr/>
        </p:nvSpPr>
        <p:spPr>
          <a:xfrm>
            <a:off x="8106912" y="2326206"/>
            <a:ext cx="2973891"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PayPal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Paypal”;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D77CB4B2-6CD0-8E9D-0A99-807E7C12EA2C}"/>
              </a:ext>
            </a:extLst>
          </p:cNvPr>
          <p:cNvSpPr txBox="1"/>
          <p:nvPr/>
        </p:nvSpPr>
        <p:spPr>
          <a:xfrm>
            <a:off x="8106912" y="4219033"/>
            <a:ext cx="3066865"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Bitcoin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Bitcoin”;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D1AD345E-EA13-0448-503E-8AA878CC969E}"/>
              </a:ext>
            </a:extLst>
          </p:cNvPr>
          <p:cNvCxnSpPr>
            <a:cxnSpLocks/>
            <a:stCxn id="9" idx="1"/>
            <a:endCxn id="7" idx="0"/>
          </p:cNvCxnSpPr>
          <p:nvPr/>
        </p:nvCxnSpPr>
        <p:spPr>
          <a:xfrm rot="10800000" flipV="1">
            <a:off x="5887672" y="1019070"/>
            <a:ext cx="2265728" cy="14836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CD13D3A-19F5-B299-5374-0E286E590B0F}"/>
              </a:ext>
            </a:extLst>
          </p:cNvPr>
          <p:cNvCxnSpPr>
            <a:cxnSpLocks/>
            <a:stCxn id="4" idx="1"/>
            <a:endCxn id="7" idx="3"/>
          </p:cNvCxnSpPr>
          <p:nvPr/>
        </p:nvCxnSpPr>
        <p:spPr>
          <a:xfrm flipH="1" flipV="1">
            <a:off x="7328130" y="3010520"/>
            <a:ext cx="778782" cy="8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2453662A-BF8D-6E9C-A5A0-399FDBB60111}"/>
              </a:ext>
            </a:extLst>
          </p:cNvPr>
          <p:cNvCxnSpPr>
            <a:cxnSpLocks/>
            <a:stCxn id="11" idx="1"/>
            <a:endCxn id="7" idx="2"/>
          </p:cNvCxnSpPr>
          <p:nvPr/>
        </p:nvCxnSpPr>
        <p:spPr>
          <a:xfrm rot="10800000">
            <a:off x="5887672" y="3518351"/>
            <a:ext cx="2219240" cy="13931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B19B8DA2-4FFA-9A7B-200C-F87C30BE2102}"/>
              </a:ext>
            </a:extLst>
          </p:cNvPr>
          <p:cNvCxnSpPr>
            <a:cxnSpLocks/>
          </p:cNvCxnSpPr>
          <p:nvPr/>
        </p:nvCxnSpPr>
        <p:spPr>
          <a:xfrm rot="10800000">
            <a:off x="2646409" y="1607636"/>
            <a:ext cx="1800806" cy="102728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814EB69-B120-8F34-A2C1-3E00C297941E}"/>
              </a:ext>
            </a:extLst>
          </p:cNvPr>
          <p:cNvSpPr txBox="1"/>
          <p:nvPr/>
        </p:nvSpPr>
        <p:spPr>
          <a:xfrm>
            <a:off x="324759" y="5056452"/>
            <a:ext cx="3903633" cy="1569660"/>
          </a:xfrm>
          <a:prstGeom prst="rect">
            <a:avLst/>
          </a:prstGeom>
          <a:noFill/>
        </p:spPr>
        <p:txBody>
          <a:bodyPr wrap="none" rtlCol="0">
            <a:spAutoFit/>
          </a:bodyPr>
          <a:lstStyle/>
          <a:p>
            <a:r>
              <a:rPr lang="en-US" sz="1200">
                <a:latin typeface="Courier New" panose="02070309020205020404" pitchFamily="49" charset="0"/>
                <a:cs typeface="Courier New" panose="02070309020205020404" pitchFamily="49" charset="0"/>
              </a:rPr>
              <a:t>ShoppingCart sc;</a:t>
            </a:r>
          </a:p>
          <a:p>
            <a:r>
              <a:rPr lang="en-US" sz="1200">
                <a:latin typeface="Courier New" panose="02070309020205020404" pitchFamily="49" charset="0"/>
                <a:cs typeface="Courier New" panose="02070309020205020404" pitchFamily="49" charset="0"/>
              </a:rPr>
              <a:t>sc.checkout(100);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CreditCard());</a:t>
            </a:r>
          </a:p>
          <a:p>
            <a:r>
              <a:rPr lang="en-US" sz="1200">
                <a:latin typeface="Courier New" panose="02070309020205020404" pitchFamily="49" charset="0"/>
                <a:cs typeface="Courier New" panose="02070309020205020404" pitchFamily="49" charset="0"/>
              </a:rPr>
              <a:t>sc.checkout(100); // OK, Pay with CC</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Paypal());</a:t>
            </a:r>
          </a:p>
          <a:p>
            <a:r>
              <a:rPr lang="en-US"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98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D688-6AD6-EF41-FF97-4ED4A4A3406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56E1CF-FECD-FDDE-DA74-4A3555F3A17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FD1D57B-A7E8-2EB1-2B81-EF84D584FD15}"/>
              </a:ext>
            </a:extLst>
          </p:cNvPr>
          <p:cNvSpPr>
            <a:spLocks noGrp="1"/>
          </p:cNvSpPr>
          <p:nvPr>
            <p:ph type="sldNum" sz="quarter" idx="12"/>
          </p:nvPr>
        </p:nvSpPr>
        <p:spPr/>
        <p:txBody>
          <a:bodyPr/>
          <a:lstStyle/>
          <a:p>
            <a:fld id="{23D81C8F-CB39-4E4D-98E4-8C3FEDF75126}" type="slidenum">
              <a:rPr lang="en-US" smtClean="0"/>
              <a:t>13</a:t>
            </a:fld>
            <a:endParaRPr lang="en-US"/>
          </a:p>
        </p:txBody>
      </p:sp>
      <p:sp>
        <p:nvSpPr>
          <p:cNvPr id="7" name="TextBox 6">
            <a:extLst>
              <a:ext uri="{FF2B5EF4-FFF2-40B4-BE49-F238E27FC236}">
                <a16:creationId xmlns:a16="http://schemas.microsoft.com/office/drawing/2014/main" id="{4AB37982-E824-3CF3-BF2E-B07C5D3B98C6}"/>
              </a:ext>
            </a:extLst>
          </p:cNvPr>
          <p:cNvSpPr txBox="1"/>
          <p:nvPr/>
        </p:nvSpPr>
        <p:spPr>
          <a:xfrm>
            <a:off x="535709" y="194055"/>
            <a:ext cx="1245854" cy="369332"/>
          </a:xfrm>
          <a:prstGeom prst="rect">
            <a:avLst/>
          </a:prstGeom>
          <a:noFill/>
        </p:spPr>
        <p:txBody>
          <a:bodyPr wrap="none" rtlCol="0">
            <a:spAutoFit/>
          </a:bodyPr>
          <a:lstStyle/>
          <a:p>
            <a:r>
              <a:rPr lang="en-US" dirty="0"/>
              <a:t>Command</a:t>
            </a:r>
          </a:p>
        </p:txBody>
      </p:sp>
      <p:sp>
        <p:nvSpPr>
          <p:cNvPr id="2" name="TextBox 1">
            <a:extLst>
              <a:ext uri="{FF2B5EF4-FFF2-40B4-BE49-F238E27FC236}">
                <a16:creationId xmlns:a16="http://schemas.microsoft.com/office/drawing/2014/main" id="{C7EF0547-86DC-23A4-EC9C-12B3732E1365}"/>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183D7CD-F2CF-0C88-CAC5-4E72B0F83C6E}"/>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Parametrize objects by an action to perform, for example with a callback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Specify, queue and execute requests at different times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undoable operations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loggable operations</a:t>
            </a:r>
          </a:p>
        </p:txBody>
      </p:sp>
      <p:sp>
        <p:nvSpPr>
          <p:cNvPr id="4" name="TextBox 3">
            <a:extLst>
              <a:ext uri="{FF2B5EF4-FFF2-40B4-BE49-F238E27FC236}">
                <a16:creationId xmlns:a16="http://schemas.microsoft.com/office/drawing/2014/main" id="{353EDCEA-3782-97F4-A4B8-A1C2201547A1}"/>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642D655E-A577-65CE-BC9D-EA1A990299F7}"/>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Decouple the object that invokes the operation from the one that performs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assembled in a Structural pattern (which one?)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added without changing existing classes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3307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3244D-09FA-5F6A-11D7-0657C5F683B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4B7E39-FAEE-E1C6-1B82-5D8AB685E6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D749843-0DB0-E389-6239-04B10189F68D}"/>
              </a:ext>
            </a:extLst>
          </p:cNvPr>
          <p:cNvSpPr>
            <a:spLocks noGrp="1"/>
          </p:cNvSpPr>
          <p:nvPr>
            <p:ph type="sldNum" sz="quarter" idx="12"/>
          </p:nvPr>
        </p:nvSpPr>
        <p:spPr/>
        <p:txBody>
          <a:bodyPr/>
          <a:lstStyle/>
          <a:p>
            <a:fld id="{23D81C8F-CB39-4E4D-98E4-8C3FEDF75126}" type="slidenum">
              <a:rPr lang="en-US" smtClean="0"/>
              <a:t>14</a:t>
            </a:fld>
            <a:endParaRPr lang="en-US"/>
          </a:p>
        </p:txBody>
      </p:sp>
      <p:sp>
        <p:nvSpPr>
          <p:cNvPr id="2" name="TextBox 1">
            <a:extLst>
              <a:ext uri="{FF2B5EF4-FFF2-40B4-BE49-F238E27FC236}">
                <a16:creationId xmlns:a16="http://schemas.microsoft.com/office/drawing/2014/main" id="{3F693E7D-809A-1DC1-5FA8-41E442F773D2}"/>
              </a:ext>
            </a:extLst>
          </p:cNvPr>
          <p:cNvSpPr txBox="1"/>
          <p:nvPr/>
        </p:nvSpPr>
        <p:spPr>
          <a:xfrm>
            <a:off x="468085" y="326572"/>
            <a:ext cx="2456570" cy="338554"/>
          </a:xfrm>
          <a:prstGeom prst="rect">
            <a:avLst/>
          </a:prstGeom>
          <a:noFill/>
        </p:spPr>
        <p:txBody>
          <a:bodyPr wrap="none" rtlCol="0">
            <a:spAutoFit/>
          </a:bodyPr>
          <a:lstStyle/>
          <a:p>
            <a:r>
              <a:rPr lang="en-US" sz="1600"/>
              <a:t>Command – Stock Market</a:t>
            </a:r>
          </a:p>
        </p:txBody>
      </p:sp>
      <p:sp>
        <p:nvSpPr>
          <p:cNvPr id="5" name="TextBox 4">
            <a:extLst>
              <a:ext uri="{FF2B5EF4-FFF2-40B4-BE49-F238E27FC236}">
                <a16:creationId xmlns:a16="http://schemas.microsoft.com/office/drawing/2014/main" id="{E727825F-F5D1-F1AE-A9F2-29F270B4514F}"/>
              </a:ext>
            </a:extLst>
          </p:cNvPr>
          <p:cNvSpPr txBox="1"/>
          <p:nvPr/>
        </p:nvSpPr>
        <p:spPr>
          <a:xfrm>
            <a:off x="1257419" y="819786"/>
            <a:ext cx="2601994"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Command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execute();</a:t>
            </a:r>
          </a:p>
          <a:p>
            <a:r>
              <a:rPr lang="en-US" sz="1200" dirty="0">
                <a:latin typeface="Courier New" panose="02070309020205020404" pitchFamily="49" charset="0"/>
                <a:cs typeface="Courier New" panose="02070309020205020404" pitchFamily="49" charset="0"/>
              </a:rPr>
              <a:t>  virtual void undo();</a:t>
            </a:r>
          </a:p>
          <a:p>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0E963313-2B8E-392F-CAEB-502CA06FAFCB}"/>
              </a:ext>
            </a:extLst>
          </p:cNvPr>
          <p:cNvSpPr txBox="1"/>
          <p:nvPr/>
        </p:nvSpPr>
        <p:spPr>
          <a:xfrm>
            <a:off x="5224045" y="665126"/>
            <a:ext cx="2800767" cy="3631763"/>
          </a:xfrm>
          <a:prstGeom prst="rect">
            <a:avLst/>
          </a:prstGeom>
          <a:solidFill>
            <a:schemeClr val="accent6">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Macro : public Command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vector&lt;Command *&gt; _commands;</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addCommand(</a:t>
            </a:r>
          </a:p>
          <a:p>
            <a:r>
              <a:rPr lang="en-US" sz="1000" dirty="0">
                <a:latin typeface="Courier New" panose="02070309020205020404" pitchFamily="49" charset="0"/>
                <a:cs typeface="Courier New" panose="02070309020205020404" pitchFamily="49" charset="0"/>
              </a:rPr>
              <a:t>    Command* command</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commands.push_back(command);</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override {</a:t>
            </a:r>
          </a:p>
          <a:p>
            <a:r>
              <a:rPr lang="en-US" sz="1000" dirty="0">
                <a:latin typeface="Courier New" panose="02070309020205020404" pitchFamily="49" charset="0"/>
                <a:cs typeface="Courier New" panose="02070309020205020404" pitchFamily="49" charset="0"/>
              </a:rPr>
              <a:t>    for (command : commands) {</a:t>
            </a:r>
          </a:p>
          <a:p>
            <a:r>
              <a:rPr lang="en-US" sz="1000" dirty="0">
                <a:latin typeface="Courier New" panose="02070309020205020404" pitchFamily="49" charset="0"/>
                <a:cs typeface="Courier New" panose="02070309020205020404" pitchFamily="49" charset="0"/>
              </a:rPr>
              <a:t>      command-&gt;execute();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override {</a:t>
            </a:r>
          </a:p>
          <a:p>
            <a:r>
              <a:rPr lang="en-US" sz="1000" dirty="0">
                <a:latin typeface="Courier New" panose="02070309020205020404" pitchFamily="49" charset="0"/>
                <a:cs typeface="Courier New" panose="02070309020205020404" pitchFamily="49" charset="0"/>
              </a:rPr>
              <a:t>    rev-for (command : commands) {</a:t>
            </a:r>
          </a:p>
          <a:p>
            <a:r>
              <a:rPr lang="en-US" sz="1000" dirty="0">
                <a:latin typeface="Courier New" panose="02070309020205020404" pitchFamily="49" charset="0"/>
                <a:cs typeface="Courier New" panose="02070309020205020404" pitchFamily="49" charset="0"/>
              </a:rPr>
              <a:t>      command-&gt;undo();</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6D41AD6E-66CD-D6B6-D81F-9074CB25D777}"/>
              </a:ext>
            </a:extLst>
          </p:cNvPr>
          <p:cNvSpPr txBox="1"/>
          <p:nvPr/>
        </p:nvSpPr>
        <p:spPr>
          <a:xfrm>
            <a:off x="343575" y="2863288"/>
            <a:ext cx="2185214"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Buy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Buy(Stock&amp;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7A8D917-7437-3810-DE95-A62DF8CBC24A}"/>
              </a:ext>
            </a:extLst>
          </p:cNvPr>
          <p:cNvSpPr txBox="1"/>
          <p:nvPr/>
        </p:nvSpPr>
        <p:spPr>
          <a:xfrm>
            <a:off x="2728334" y="2863288"/>
            <a:ext cx="2262158"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Sell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Sell(Stock&amp;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C529FB6-555B-0041-A62A-7A1AFF0AEC42}"/>
              </a:ext>
            </a:extLst>
          </p:cNvPr>
          <p:cNvGrpSpPr/>
          <p:nvPr/>
        </p:nvGrpSpPr>
        <p:grpSpPr>
          <a:xfrm>
            <a:off x="1436183" y="1835449"/>
            <a:ext cx="2423231" cy="1027839"/>
            <a:chOff x="1436183" y="1835449"/>
            <a:chExt cx="2423231" cy="1027839"/>
          </a:xfrm>
        </p:grpSpPr>
        <p:cxnSp>
          <p:nvCxnSpPr>
            <p:cNvPr id="18" name="Elbow Connector 17">
              <a:extLst>
                <a:ext uri="{FF2B5EF4-FFF2-40B4-BE49-F238E27FC236}">
                  <a16:creationId xmlns:a16="http://schemas.microsoft.com/office/drawing/2014/main" id="{8B3B2A80-2074-F873-3FD8-5F2780D2039C}"/>
                </a:ext>
              </a:extLst>
            </p:cNvPr>
            <p:cNvCxnSpPr>
              <a:stCxn id="4" idx="0"/>
              <a:endCxn id="5" idx="2"/>
            </p:cNvCxnSpPr>
            <p:nvPr/>
          </p:nvCxnSpPr>
          <p:spPr>
            <a:xfrm rot="5400000" flipH="1" flipV="1">
              <a:off x="1483380" y="1788252"/>
              <a:ext cx="1027839" cy="112223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A7DD5459-8DC0-C605-664E-B8961C0CB39F}"/>
                </a:ext>
              </a:extLst>
            </p:cNvPr>
            <p:cNvCxnSpPr>
              <a:cxnSpLocks/>
              <a:stCxn id="8" idx="0"/>
              <a:endCxn id="5" idx="2"/>
            </p:cNvCxnSpPr>
            <p:nvPr/>
          </p:nvCxnSpPr>
          <p:spPr>
            <a:xfrm rot="16200000" flipV="1">
              <a:off x="2694996" y="1698870"/>
              <a:ext cx="1027839" cy="13009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3" name="Elbow Connector 22">
            <a:extLst>
              <a:ext uri="{FF2B5EF4-FFF2-40B4-BE49-F238E27FC236}">
                <a16:creationId xmlns:a16="http://schemas.microsoft.com/office/drawing/2014/main" id="{F14F9C3F-4D1C-85B3-E85E-8A0768C4E0EB}"/>
              </a:ext>
            </a:extLst>
          </p:cNvPr>
          <p:cNvCxnSpPr>
            <a:cxnSpLocks/>
            <a:stCxn id="7" idx="1"/>
            <a:endCxn id="5" idx="3"/>
          </p:cNvCxnSpPr>
          <p:nvPr/>
        </p:nvCxnSpPr>
        <p:spPr>
          <a:xfrm rot="10800000">
            <a:off x="3859413" y="1327618"/>
            <a:ext cx="1364632" cy="115339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1BF3F71-3DCF-AC2F-0911-86F93FD4A419}"/>
              </a:ext>
            </a:extLst>
          </p:cNvPr>
          <p:cNvSpPr txBox="1"/>
          <p:nvPr/>
        </p:nvSpPr>
        <p:spPr>
          <a:xfrm>
            <a:off x="8581816" y="495849"/>
            <a:ext cx="2877711"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Broker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stack&lt;Command *&gt; _history;</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placeOrder(Command* order) {</a:t>
            </a:r>
          </a:p>
          <a:p>
            <a:r>
              <a:rPr lang="en-US" sz="1000" dirty="0">
                <a:latin typeface="Courier New" panose="02070309020205020404" pitchFamily="49" charset="0"/>
                <a:cs typeface="Courier New" panose="02070309020205020404" pitchFamily="49" charset="0"/>
              </a:rPr>
              <a:t>    order-&gt;execute();</a:t>
            </a:r>
          </a:p>
          <a:p>
            <a:r>
              <a:rPr lang="en-US" sz="1000" dirty="0">
                <a:latin typeface="Courier New" panose="02070309020205020404" pitchFamily="49" charset="0"/>
                <a:cs typeface="Courier New" panose="02070309020205020404" pitchFamily="49" charset="0"/>
              </a:rPr>
              <a:t>    _history.push(order);</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undoLast() {</a:t>
            </a:r>
          </a:p>
          <a:p>
            <a:r>
              <a:rPr lang="en-US" sz="1000" dirty="0">
                <a:latin typeface="Courier New" panose="02070309020205020404" pitchFamily="49" charset="0"/>
                <a:cs typeface="Courier New" panose="02070309020205020404" pitchFamily="49" charset="0"/>
              </a:rPr>
              <a:t>    if (_history.empty())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_history.top()-&gt;undo();</a:t>
            </a:r>
          </a:p>
          <a:p>
            <a:r>
              <a:rPr lang="en-US" sz="1000" dirty="0">
                <a:latin typeface="Courier New" panose="02070309020205020404" pitchFamily="49" charset="0"/>
                <a:cs typeface="Courier New" panose="02070309020205020404" pitchFamily="49" charset="0"/>
              </a:rPr>
              <a:t>    _history.pop();</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37" name="TextBox 36">
            <a:extLst>
              <a:ext uri="{FF2B5EF4-FFF2-40B4-BE49-F238E27FC236}">
                <a16:creationId xmlns:a16="http://schemas.microsoft.com/office/drawing/2014/main" id="{F820CA8E-96F0-3458-9F25-A765F2C2F3D6}"/>
              </a:ext>
            </a:extLst>
          </p:cNvPr>
          <p:cNvSpPr txBox="1"/>
          <p:nvPr/>
        </p:nvSpPr>
        <p:spPr>
          <a:xfrm>
            <a:off x="8581816" y="4168878"/>
            <a:ext cx="3108543" cy="209288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Stock apple(“Apple”);</a:t>
            </a:r>
          </a:p>
          <a:p>
            <a:r>
              <a:rPr lang="en-US" sz="1000" dirty="0">
                <a:latin typeface="Courier New" panose="02070309020205020404" pitchFamily="49" charset="0"/>
                <a:cs typeface="Courier New" panose="02070309020205020404" pitchFamily="49" charset="0"/>
              </a:rPr>
              <a:t>Stock ibm(“IBM”);</a:t>
            </a:r>
          </a:p>
          <a:p>
            <a:r>
              <a:rPr lang="en-US" sz="1000" dirty="0">
                <a:latin typeface="Courier New" panose="02070309020205020404" pitchFamily="49" charset="0"/>
                <a:cs typeface="Courier New" panose="02070309020205020404" pitchFamily="49" charset="0"/>
              </a:rPr>
              <a:t>Broker broker;</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broker.placeOrder(new Buy(apple, 10));</a:t>
            </a:r>
          </a:p>
          <a:p>
            <a:r>
              <a:rPr lang="en-US" sz="1000" dirty="0">
                <a:latin typeface="Courier New" panose="02070309020205020404" pitchFamily="49" charset="0"/>
                <a:cs typeface="Courier New" panose="02070309020205020404" pitchFamily="49" charset="0"/>
              </a:rPr>
              <a:t>broker.placeOrder(new Buy(ibm, 5));</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Macro *macro = new Macro();</a:t>
            </a:r>
          </a:p>
          <a:p>
            <a:r>
              <a:rPr lang="en-US" sz="1000" dirty="0">
                <a:latin typeface="Courier New" panose="02070309020205020404" pitchFamily="49" charset="0"/>
                <a:cs typeface="Courier New" panose="02070309020205020404" pitchFamily="49" charset="0"/>
              </a:rPr>
              <a:t>macro-&gt;addCommand(new Buy(apple, 20));</a:t>
            </a:r>
          </a:p>
          <a:p>
            <a:r>
              <a:rPr lang="en-US" sz="1000" dirty="0">
                <a:latin typeface="Courier New" panose="02070309020205020404" pitchFamily="49" charset="0"/>
                <a:cs typeface="Courier New" panose="02070309020205020404" pitchFamily="49" charset="0"/>
              </a:rPr>
              <a:t>macro-&gt;addCommand(new Sell(ibm, 3));</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broker.placeOrder(macro);</a:t>
            </a:r>
          </a:p>
          <a:p>
            <a:r>
              <a:rPr lang="en-US" sz="1000" dirty="0">
                <a:latin typeface="Courier New" panose="02070309020205020404" pitchFamily="49" charset="0"/>
                <a:cs typeface="Courier New" panose="02070309020205020404" pitchFamily="49" charset="0"/>
              </a:rPr>
              <a:t>broker.undoLast();</a:t>
            </a:r>
          </a:p>
        </p:txBody>
      </p:sp>
    </p:spTree>
    <p:extLst>
      <p:ext uri="{BB962C8B-B14F-4D97-AF65-F5344CB8AC3E}">
        <p14:creationId xmlns:p14="http://schemas.microsoft.com/office/powerpoint/2010/main" val="16883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8" grpId="0" animBg="1"/>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B303B-B2F9-E4B2-8A1C-727DC97C95C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27BE2E-66FD-ADE4-EBF3-8CA98C1BCD4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EB7ABB81-2A45-92B1-CDF6-C29AADA1F700}"/>
              </a:ext>
            </a:extLst>
          </p:cNvPr>
          <p:cNvSpPr>
            <a:spLocks noGrp="1"/>
          </p:cNvSpPr>
          <p:nvPr>
            <p:ph type="sldNum" sz="quarter" idx="12"/>
          </p:nvPr>
        </p:nvSpPr>
        <p:spPr/>
        <p:txBody>
          <a:bodyPr/>
          <a:lstStyle/>
          <a:p>
            <a:fld id="{23D81C8F-CB39-4E4D-98E4-8C3FEDF75126}" type="slidenum">
              <a:rPr lang="en-US" smtClean="0"/>
              <a:t>15</a:t>
            </a:fld>
            <a:endParaRPr lang="en-US"/>
          </a:p>
        </p:txBody>
      </p:sp>
      <p:sp>
        <p:nvSpPr>
          <p:cNvPr id="7" name="TextBox 6">
            <a:extLst>
              <a:ext uri="{FF2B5EF4-FFF2-40B4-BE49-F238E27FC236}">
                <a16:creationId xmlns:a16="http://schemas.microsoft.com/office/drawing/2014/main" id="{824E654C-7ECC-7CFC-9BBB-F5826D350FCB}"/>
              </a:ext>
            </a:extLst>
          </p:cNvPr>
          <p:cNvSpPr txBox="1"/>
          <p:nvPr/>
        </p:nvSpPr>
        <p:spPr>
          <a:xfrm>
            <a:off x="535709" y="194055"/>
            <a:ext cx="1911870" cy="369332"/>
          </a:xfrm>
          <a:prstGeom prst="rect">
            <a:avLst/>
          </a:prstGeom>
          <a:noFill/>
        </p:spPr>
        <p:txBody>
          <a:bodyPr wrap="none" rtlCol="0">
            <a:spAutoFit/>
          </a:bodyPr>
          <a:lstStyle/>
          <a:p>
            <a:r>
              <a:rPr lang="en-US" dirty="0"/>
              <a:t>Template Method</a:t>
            </a:r>
          </a:p>
        </p:txBody>
      </p:sp>
      <p:sp>
        <p:nvSpPr>
          <p:cNvPr id="2" name="TextBox 1">
            <a:extLst>
              <a:ext uri="{FF2B5EF4-FFF2-40B4-BE49-F238E27FC236}">
                <a16:creationId xmlns:a16="http://schemas.microsoft.com/office/drawing/2014/main" id="{B2379F0E-D328-86EE-4E9E-A56E6860707D}"/>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C678F95-0851-4AAB-5BCB-42ECB6A6DB6D}"/>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To implement the invariant parts of an algorithm once and leave it up to subclasses to implement the behavior that can vary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common behavior among subclasses should be factored, to avoid code duplication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implement ”hook operations”</a:t>
            </a:r>
          </a:p>
        </p:txBody>
      </p:sp>
      <p:sp>
        <p:nvSpPr>
          <p:cNvPr id="4" name="TextBox 3">
            <a:extLst>
              <a:ext uri="{FF2B5EF4-FFF2-40B4-BE49-F238E27FC236}">
                <a16:creationId xmlns:a16="http://schemas.microsoft.com/office/drawing/2014/main" id="{AC6816D8-EAF8-61EE-D8E5-F70348D8E212}"/>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85418E9-3C52-90DF-5DDF-52FC057F5350}"/>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Realize the ”Hollywood principle”, “Don’t call us, we’ll call you”.</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Promote code reuse, mostly in class libraries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Must specify which operations are hooks (may be overridden) and which are abstract operations (must be overridden).</a:t>
            </a:r>
          </a:p>
        </p:txBody>
      </p:sp>
    </p:spTree>
    <p:extLst>
      <p:ext uri="{BB962C8B-B14F-4D97-AF65-F5344CB8AC3E}">
        <p14:creationId xmlns:p14="http://schemas.microsoft.com/office/powerpoint/2010/main" val="25469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A7B6-292E-444C-F0A1-866BEAFBE5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887F9B0-7446-38B4-81D8-E7B12D142C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8C06B21-90FA-CC38-5336-3FFE38FE210D}"/>
              </a:ext>
            </a:extLst>
          </p:cNvPr>
          <p:cNvSpPr>
            <a:spLocks noGrp="1"/>
          </p:cNvSpPr>
          <p:nvPr>
            <p:ph type="sldNum" sz="quarter" idx="12"/>
          </p:nvPr>
        </p:nvSpPr>
        <p:spPr/>
        <p:txBody>
          <a:bodyPr/>
          <a:lstStyle/>
          <a:p>
            <a:fld id="{23D81C8F-CB39-4E4D-98E4-8C3FEDF75126}" type="slidenum">
              <a:rPr lang="en-US" smtClean="0"/>
              <a:t>16</a:t>
            </a:fld>
            <a:endParaRPr lang="en-US"/>
          </a:p>
        </p:txBody>
      </p:sp>
      <p:sp>
        <p:nvSpPr>
          <p:cNvPr id="2" name="TextBox 1">
            <a:extLst>
              <a:ext uri="{FF2B5EF4-FFF2-40B4-BE49-F238E27FC236}">
                <a16:creationId xmlns:a16="http://schemas.microsoft.com/office/drawing/2014/main" id="{09412FF0-3227-5677-B161-D8C7E829A951}"/>
              </a:ext>
            </a:extLst>
          </p:cNvPr>
          <p:cNvSpPr txBox="1"/>
          <p:nvPr/>
        </p:nvSpPr>
        <p:spPr>
          <a:xfrm>
            <a:off x="468085" y="326572"/>
            <a:ext cx="2712153" cy="338554"/>
          </a:xfrm>
          <a:prstGeom prst="rect">
            <a:avLst/>
          </a:prstGeom>
          <a:noFill/>
        </p:spPr>
        <p:txBody>
          <a:bodyPr wrap="none" rtlCol="0">
            <a:spAutoFit/>
          </a:bodyPr>
          <a:lstStyle/>
          <a:p>
            <a:r>
              <a:rPr lang="en-US" sz="1600"/>
              <a:t>Template Method – Cafeteria</a:t>
            </a:r>
          </a:p>
        </p:txBody>
      </p:sp>
      <p:sp>
        <p:nvSpPr>
          <p:cNvPr id="9" name="TextBox 8">
            <a:extLst>
              <a:ext uri="{FF2B5EF4-FFF2-40B4-BE49-F238E27FC236}">
                <a16:creationId xmlns:a16="http://schemas.microsoft.com/office/drawing/2014/main" id="{026A3EA0-CB70-02F3-4E95-49DA2F938F5D}"/>
              </a:ext>
            </a:extLst>
          </p:cNvPr>
          <p:cNvSpPr txBox="1"/>
          <p:nvPr/>
        </p:nvSpPr>
        <p:spPr>
          <a:xfrm>
            <a:off x="8610600" y="329351"/>
            <a:ext cx="2973891"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Coffee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“Dripping coffee”;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milk!”</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E8423EC-4C13-B287-CDC3-FA2DBF7F707D}"/>
              </a:ext>
            </a:extLst>
          </p:cNvPr>
          <p:cNvSpPr txBox="1"/>
          <p:nvPr/>
        </p:nvSpPr>
        <p:spPr>
          <a:xfrm>
            <a:off x="682662" y="2286462"/>
            <a:ext cx="2282997"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Tea tea;</a:t>
            </a:r>
          </a:p>
          <a:p>
            <a:r>
              <a:rPr lang="en-US" sz="1600" dirty="0">
                <a:latin typeface="Courier New" panose="02070309020205020404" pitchFamily="49" charset="0"/>
                <a:cs typeface="Courier New" panose="02070309020205020404" pitchFamily="49" charset="0"/>
              </a:rPr>
              <a:t>tea.prepare();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Coffee coffee;</a:t>
            </a:r>
          </a:p>
          <a:p>
            <a:r>
              <a:rPr lang="en-US" sz="1600" dirty="0">
                <a:latin typeface="Courier New" panose="02070309020205020404" pitchFamily="49" charset="0"/>
                <a:cs typeface="Courier New" panose="02070309020205020404" pitchFamily="49" charset="0"/>
              </a:rPr>
              <a:t>coffee.prepare();</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FA07C0B-194D-E493-9E5D-2FF921AED399}"/>
              </a:ext>
            </a:extLst>
          </p:cNvPr>
          <p:cNvSpPr txBox="1"/>
          <p:nvPr/>
        </p:nvSpPr>
        <p:spPr>
          <a:xfrm>
            <a:off x="4746602" y="1086134"/>
            <a:ext cx="3066865" cy="3970318"/>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Beverage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prepare() {</a:t>
            </a:r>
          </a:p>
          <a:p>
            <a:r>
              <a:rPr lang="en-US" sz="1200" dirty="0">
                <a:latin typeface="Courier New" panose="02070309020205020404" pitchFamily="49" charset="0"/>
                <a:cs typeface="Courier New" panose="02070309020205020404" pitchFamily="49" charset="0"/>
              </a:rPr>
              <a:t>    boilWater();</a:t>
            </a:r>
          </a:p>
          <a:p>
            <a:r>
              <a:rPr lang="en-US" sz="1200" dirty="0">
                <a:latin typeface="Courier New" panose="02070309020205020404" pitchFamily="49" charset="0"/>
                <a:cs typeface="Courier New" panose="02070309020205020404" pitchFamily="49" charset="0"/>
              </a:rPr>
              <a:t>    brew();</a:t>
            </a:r>
          </a:p>
          <a:p>
            <a:r>
              <a:rPr lang="en-US" sz="1200" dirty="0">
                <a:latin typeface="Courier New" panose="02070309020205020404" pitchFamily="49" charset="0"/>
                <a:cs typeface="Courier New" panose="02070309020205020404" pitchFamily="49" charset="0"/>
              </a:rPr>
              <a:t>    pourInCup();</a:t>
            </a:r>
          </a:p>
          <a:p>
            <a:r>
              <a:rPr lang="en-US" sz="1200" dirty="0">
                <a:latin typeface="Courier New" panose="02070309020205020404" pitchFamily="49" charset="0"/>
                <a:cs typeface="Courier New" panose="02070309020205020404" pitchFamily="49" charset="0"/>
              </a:rPr>
              <a:t>    if (wantsExtras()) {</a:t>
            </a:r>
          </a:p>
          <a:p>
            <a:r>
              <a:rPr lang="en-US" sz="1200" dirty="0">
                <a:latin typeface="Courier New" panose="02070309020205020404" pitchFamily="49" charset="0"/>
                <a:cs typeface="Courier New" panose="02070309020205020404" pitchFamily="49" charset="0"/>
              </a:rPr>
              <a:t>      addExtras();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boilWater() { ... }</a:t>
            </a:r>
          </a:p>
          <a:p>
            <a:r>
              <a:rPr lang="en-US" sz="1200" dirty="0">
                <a:latin typeface="Courier New" panose="02070309020205020404" pitchFamily="49" charset="0"/>
                <a:cs typeface="Courier New" panose="02070309020205020404" pitchFamily="49" charset="0"/>
              </a:rPr>
              <a:t>  void pourInCup() {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void brew() = 0;</a:t>
            </a:r>
          </a:p>
          <a:p>
            <a:r>
              <a:rPr lang="en-US" sz="1200" dirty="0">
                <a:latin typeface="Courier New" panose="02070309020205020404" pitchFamily="49" charset="0"/>
                <a:cs typeface="Courier New" panose="02070309020205020404" pitchFamily="49" charset="0"/>
              </a:rPr>
              <a:t>  virtual void addExtras() = 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bool wantsExtras() {</a:t>
            </a:r>
          </a:p>
          <a:p>
            <a:r>
              <a:rPr lang="en-US" sz="1200" dirty="0">
                <a:latin typeface="Courier New" panose="02070309020205020404" pitchFamily="49" charset="0"/>
                <a:cs typeface="Courier New" panose="02070309020205020404" pitchFamily="49" charset="0"/>
              </a:rPr>
              <a:t>    return true;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6D234B8-1978-7988-6284-B9297A70710F}"/>
              </a:ext>
            </a:extLst>
          </p:cNvPr>
          <p:cNvSpPr txBox="1"/>
          <p:nvPr/>
        </p:nvSpPr>
        <p:spPr>
          <a:xfrm>
            <a:off x="8610600" y="3378530"/>
            <a:ext cx="2694969"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Tea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“Steeping tea”;</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lemon!”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6F825C60-EC68-35CB-2AEF-1C74DDFCCE8D}"/>
              </a:ext>
            </a:extLst>
          </p:cNvPr>
          <p:cNvGrpSpPr/>
          <p:nvPr/>
        </p:nvGrpSpPr>
        <p:grpSpPr>
          <a:xfrm>
            <a:off x="7813468" y="1760511"/>
            <a:ext cx="797133" cy="3049180"/>
            <a:chOff x="7813468" y="1760511"/>
            <a:chExt cx="797133" cy="3049180"/>
          </a:xfrm>
        </p:grpSpPr>
        <p:cxnSp>
          <p:nvCxnSpPr>
            <p:cNvPr id="13" name="Elbow Connector 12">
              <a:extLst>
                <a:ext uri="{FF2B5EF4-FFF2-40B4-BE49-F238E27FC236}">
                  <a16:creationId xmlns:a16="http://schemas.microsoft.com/office/drawing/2014/main" id="{3D318D0D-1366-CFC6-CA06-9EA0424402B4}"/>
                </a:ext>
              </a:extLst>
            </p:cNvPr>
            <p:cNvCxnSpPr>
              <a:stCxn id="9" idx="1"/>
              <a:endCxn id="7" idx="3"/>
            </p:cNvCxnSpPr>
            <p:nvPr/>
          </p:nvCxnSpPr>
          <p:spPr>
            <a:xfrm rot="10800000" flipV="1">
              <a:off x="7813468" y="1760511"/>
              <a:ext cx="797133" cy="13107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A2ED05C9-9459-E76A-6271-A05DEEDD39FD}"/>
                </a:ext>
              </a:extLst>
            </p:cNvPr>
            <p:cNvCxnSpPr>
              <a:stCxn id="8" idx="1"/>
              <a:endCxn id="7" idx="3"/>
            </p:cNvCxnSpPr>
            <p:nvPr/>
          </p:nvCxnSpPr>
          <p:spPr>
            <a:xfrm rot="10800000">
              <a:off x="7813468" y="3071293"/>
              <a:ext cx="797133" cy="17383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08E4ECCA-BB11-2784-0959-7DDF5498AD4E}"/>
              </a:ext>
            </a:extLst>
          </p:cNvPr>
          <p:cNvGrpSpPr/>
          <p:nvPr/>
        </p:nvGrpSpPr>
        <p:grpSpPr>
          <a:xfrm>
            <a:off x="3649160" y="1941922"/>
            <a:ext cx="1658131" cy="565608"/>
            <a:chOff x="3649160" y="1941922"/>
            <a:chExt cx="1658131" cy="565608"/>
          </a:xfrm>
        </p:grpSpPr>
        <p:grpSp>
          <p:nvGrpSpPr>
            <p:cNvPr id="20" name="Group 19">
              <a:extLst>
                <a:ext uri="{FF2B5EF4-FFF2-40B4-BE49-F238E27FC236}">
                  <a16:creationId xmlns:a16="http://schemas.microsoft.com/office/drawing/2014/main" id="{663FE32E-EED5-50CB-63C2-97C2A60E9ECC}"/>
                </a:ext>
              </a:extLst>
            </p:cNvPr>
            <p:cNvGrpSpPr/>
            <p:nvPr/>
          </p:nvGrpSpPr>
          <p:grpSpPr>
            <a:xfrm>
              <a:off x="3921551" y="1941922"/>
              <a:ext cx="1385740" cy="565608"/>
              <a:chOff x="3921551" y="1941922"/>
              <a:chExt cx="1385740" cy="565608"/>
            </a:xfrm>
          </p:grpSpPr>
          <p:cxnSp>
            <p:nvCxnSpPr>
              <p:cNvPr id="14" name="Elbow Connector 13">
                <a:extLst>
                  <a:ext uri="{FF2B5EF4-FFF2-40B4-BE49-F238E27FC236}">
                    <a16:creationId xmlns:a16="http://schemas.microsoft.com/office/drawing/2014/main" id="{26C30E85-713A-FC61-EDF2-018D3551858C}"/>
                  </a:ext>
                </a:extLst>
              </p:cNvPr>
              <p:cNvCxnSpPr/>
              <p:nvPr/>
            </p:nvCxnSpPr>
            <p:spPr>
              <a:xfrm flipV="1">
                <a:off x="3921551" y="1941922"/>
                <a:ext cx="1178350" cy="344540"/>
              </a:xfrm>
              <a:prstGeom prst="bentConnector3">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C77F227A-E4A7-EB70-CF1D-D7022CB38519}"/>
                  </a:ext>
                </a:extLst>
              </p:cNvPr>
              <p:cNvCxnSpPr/>
              <p:nvPr/>
            </p:nvCxnSpPr>
            <p:spPr>
              <a:xfrm>
                <a:off x="3930977" y="2286462"/>
                <a:ext cx="1376314" cy="221068"/>
              </a:xfrm>
              <a:prstGeom prst="bentConnector3">
                <a:avLst>
                  <a:gd name="adj1" fmla="val 42466"/>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DB1C868B-38E0-392E-D43C-44D0079F8525}"/>
                </a:ext>
              </a:extLst>
            </p:cNvPr>
            <p:cNvSpPr txBox="1"/>
            <p:nvPr/>
          </p:nvSpPr>
          <p:spPr>
            <a:xfrm>
              <a:off x="3649160" y="1941922"/>
              <a:ext cx="890052" cy="369332"/>
            </a:xfrm>
            <a:prstGeom prst="rect">
              <a:avLst/>
            </a:prstGeom>
            <a:noFill/>
          </p:spPr>
          <p:txBody>
            <a:bodyPr wrap="none" rtlCol="0">
              <a:spAutoFit/>
            </a:bodyPr>
            <a:lstStyle/>
            <a:p>
              <a:r>
                <a:rPr lang="en-US">
                  <a:solidFill>
                    <a:srgbClr val="FF0000"/>
                  </a:solidFill>
                </a:rPr>
                <a:t>Hooks!</a:t>
              </a:r>
            </a:p>
          </p:txBody>
        </p:sp>
      </p:grpSp>
    </p:spTree>
    <p:extLst>
      <p:ext uri="{BB962C8B-B14F-4D97-AF65-F5344CB8AC3E}">
        <p14:creationId xmlns:p14="http://schemas.microsoft.com/office/powerpoint/2010/main" val="37652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46CA6-729B-474F-2B9D-E4CCD74D570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8BEFD9-D5A5-4BFA-ECDE-C169AABA6F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9A796CD-2AA2-422E-5984-0A82C49E36C4}"/>
              </a:ext>
            </a:extLst>
          </p:cNvPr>
          <p:cNvSpPr>
            <a:spLocks noGrp="1"/>
          </p:cNvSpPr>
          <p:nvPr>
            <p:ph type="sldNum" sz="quarter" idx="12"/>
          </p:nvPr>
        </p:nvSpPr>
        <p:spPr/>
        <p:txBody>
          <a:bodyPr/>
          <a:lstStyle/>
          <a:p>
            <a:fld id="{23D81C8F-CB39-4E4D-98E4-8C3FEDF75126}" type="slidenum">
              <a:rPr lang="en-US" smtClean="0"/>
              <a:t>17</a:t>
            </a:fld>
            <a:endParaRPr lang="en-US"/>
          </a:p>
        </p:txBody>
      </p:sp>
      <p:sp>
        <p:nvSpPr>
          <p:cNvPr id="7" name="TextBox 6">
            <a:extLst>
              <a:ext uri="{FF2B5EF4-FFF2-40B4-BE49-F238E27FC236}">
                <a16:creationId xmlns:a16="http://schemas.microsoft.com/office/drawing/2014/main" id="{5DD2D1E7-FAAF-6E3F-BB79-B918711C078D}"/>
              </a:ext>
            </a:extLst>
          </p:cNvPr>
          <p:cNvSpPr txBox="1"/>
          <p:nvPr/>
        </p:nvSpPr>
        <p:spPr>
          <a:xfrm>
            <a:off x="535709" y="194055"/>
            <a:ext cx="1135696" cy="369332"/>
          </a:xfrm>
          <a:prstGeom prst="rect">
            <a:avLst/>
          </a:prstGeom>
          <a:noFill/>
        </p:spPr>
        <p:txBody>
          <a:bodyPr wrap="none" rtlCol="0">
            <a:spAutoFit/>
          </a:bodyPr>
          <a:lstStyle/>
          <a:p>
            <a:r>
              <a:rPr lang="en-US" dirty="0"/>
              <a:t>Memento</a:t>
            </a:r>
          </a:p>
        </p:txBody>
      </p:sp>
      <p:sp>
        <p:nvSpPr>
          <p:cNvPr id="2" name="TextBox 1">
            <a:extLst>
              <a:ext uri="{FF2B5EF4-FFF2-40B4-BE49-F238E27FC236}">
                <a16:creationId xmlns:a16="http://schemas.microsoft.com/office/drawing/2014/main" id="{A247B439-00EB-7E21-2C1E-A0DBAAD7BB66}"/>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183A6C83-6224-1C16-A95E-A907E419AB53}"/>
              </a:ext>
            </a:extLst>
          </p:cNvPr>
          <p:cNvSpPr txBox="1"/>
          <p:nvPr/>
        </p:nvSpPr>
        <p:spPr>
          <a:xfrm>
            <a:off x="535707" y="1209757"/>
            <a:ext cx="1081809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 snapshot of an object’s state must be saved so it can be restored later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direct interface to obtaining the state would expose implementation details and so break encapsulation</a:t>
            </a:r>
          </a:p>
        </p:txBody>
      </p:sp>
      <p:sp>
        <p:nvSpPr>
          <p:cNvPr id="4" name="TextBox 3">
            <a:extLst>
              <a:ext uri="{FF2B5EF4-FFF2-40B4-BE49-F238E27FC236}">
                <a16:creationId xmlns:a16="http://schemas.microsoft.com/office/drawing/2014/main" id="{4434E2D7-479D-C1C7-87B3-BC0526792241}"/>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A9BEBA8-50FF-867D-2F95-DF69E006EA76}"/>
              </a:ext>
            </a:extLst>
          </p:cNvPr>
          <p:cNvSpPr txBox="1"/>
          <p:nvPr/>
        </p:nvSpPr>
        <p:spPr>
          <a:xfrm>
            <a:off x="547569" y="3216808"/>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Preserves encapsulation, state storage can be taken away from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simplifies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expensive, as the state copy must always go from Originator to Memento and 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hard to create an interface that only allows Originator to access Memento’s state</a:t>
            </a:r>
          </a:p>
        </p:txBody>
      </p:sp>
    </p:spTree>
    <p:extLst>
      <p:ext uri="{BB962C8B-B14F-4D97-AF65-F5344CB8AC3E}">
        <p14:creationId xmlns:p14="http://schemas.microsoft.com/office/powerpoint/2010/main" val="36302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5DE93-21EF-BCE4-5407-B2C725042B8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988CD9-E1D3-E809-3D17-4552ECA2F7B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CF4FFF6-A79F-7D6C-30E9-AB2F63EE6D19}"/>
              </a:ext>
            </a:extLst>
          </p:cNvPr>
          <p:cNvSpPr>
            <a:spLocks noGrp="1"/>
          </p:cNvSpPr>
          <p:nvPr>
            <p:ph type="sldNum" sz="quarter" idx="12"/>
          </p:nvPr>
        </p:nvSpPr>
        <p:spPr/>
        <p:txBody>
          <a:bodyPr/>
          <a:lstStyle/>
          <a:p>
            <a:fld id="{23D81C8F-CB39-4E4D-98E4-8C3FEDF75126}" type="slidenum">
              <a:rPr lang="en-US" smtClean="0"/>
              <a:t>18</a:t>
            </a:fld>
            <a:endParaRPr lang="en-US"/>
          </a:p>
        </p:txBody>
      </p:sp>
      <p:sp>
        <p:nvSpPr>
          <p:cNvPr id="2" name="TextBox 1">
            <a:extLst>
              <a:ext uri="{FF2B5EF4-FFF2-40B4-BE49-F238E27FC236}">
                <a16:creationId xmlns:a16="http://schemas.microsoft.com/office/drawing/2014/main" id="{1B0ED0B8-72DA-BC9D-3764-CAA49078B5FC}"/>
              </a:ext>
            </a:extLst>
          </p:cNvPr>
          <p:cNvSpPr txBox="1"/>
          <p:nvPr/>
        </p:nvSpPr>
        <p:spPr>
          <a:xfrm>
            <a:off x="468085" y="326572"/>
            <a:ext cx="2110771" cy="338554"/>
          </a:xfrm>
          <a:prstGeom prst="rect">
            <a:avLst/>
          </a:prstGeom>
          <a:noFill/>
        </p:spPr>
        <p:txBody>
          <a:bodyPr wrap="none" rtlCol="0">
            <a:spAutoFit/>
          </a:bodyPr>
          <a:lstStyle/>
          <a:p>
            <a:r>
              <a:rPr lang="en-US" sz="1600"/>
              <a:t>Memento – Text editor</a:t>
            </a:r>
          </a:p>
        </p:txBody>
      </p:sp>
      <p:sp>
        <p:nvSpPr>
          <p:cNvPr id="9" name="TextBox 8">
            <a:extLst>
              <a:ext uri="{FF2B5EF4-FFF2-40B4-BE49-F238E27FC236}">
                <a16:creationId xmlns:a16="http://schemas.microsoft.com/office/drawing/2014/main" id="{70326AA8-6B90-7652-F402-2CA4AA5ED849}"/>
              </a:ext>
            </a:extLst>
          </p:cNvPr>
          <p:cNvSpPr txBox="1"/>
          <p:nvPr/>
        </p:nvSpPr>
        <p:spPr>
          <a:xfrm>
            <a:off x="692812" y="3314950"/>
            <a:ext cx="3438762" cy="304698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TextEditor editor;</a:t>
            </a:r>
          </a:p>
          <a:p>
            <a:r>
              <a:rPr lang="en-US" sz="1200" dirty="0">
                <a:latin typeface="Courier New" panose="02070309020205020404" pitchFamily="49" charset="0"/>
                <a:cs typeface="Courier New" panose="02070309020205020404" pitchFamily="49" charset="0"/>
              </a:rPr>
              <a:t>History history;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editor.write("Hello, ");</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editor.write("World!");</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"Hello, World!”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"Hello, ”</a:t>
            </a:r>
          </a:p>
          <a:p>
            <a:endParaRPr lang="en-US" sz="12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a:t>
            </a:r>
          </a:p>
        </p:txBody>
      </p:sp>
      <p:grpSp>
        <p:nvGrpSpPr>
          <p:cNvPr id="20" name="Group 19">
            <a:extLst>
              <a:ext uri="{FF2B5EF4-FFF2-40B4-BE49-F238E27FC236}">
                <a16:creationId xmlns:a16="http://schemas.microsoft.com/office/drawing/2014/main" id="{21C92939-ACC4-CEB5-B824-82F8FE7F4044}"/>
              </a:ext>
            </a:extLst>
          </p:cNvPr>
          <p:cNvGrpSpPr/>
          <p:nvPr/>
        </p:nvGrpSpPr>
        <p:grpSpPr>
          <a:xfrm>
            <a:off x="5027733" y="542998"/>
            <a:ext cx="3345788" cy="3715136"/>
            <a:chOff x="4469593" y="537060"/>
            <a:chExt cx="3345788" cy="3715136"/>
          </a:xfrm>
        </p:grpSpPr>
        <p:sp>
          <p:nvSpPr>
            <p:cNvPr id="8" name="TextBox 7">
              <a:extLst>
                <a:ext uri="{FF2B5EF4-FFF2-40B4-BE49-F238E27FC236}">
                  <a16:creationId xmlns:a16="http://schemas.microsoft.com/office/drawing/2014/main" id="{BB217E87-BF25-6F52-7BA8-B4EDD9475458}"/>
                </a:ext>
              </a:extLst>
            </p:cNvPr>
            <p:cNvSpPr txBox="1"/>
            <p:nvPr/>
          </p:nvSpPr>
          <p:spPr>
            <a:xfrm>
              <a:off x="4469593" y="835876"/>
              <a:ext cx="3345788" cy="3416320"/>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History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Memento &gt; _mementos;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save(Memento m) {</a:t>
              </a:r>
            </a:p>
            <a:p>
              <a:r>
                <a:rPr lang="en-US" sz="1200" dirty="0">
                  <a:latin typeface="Courier New" panose="02070309020205020404" pitchFamily="49" charset="0"/>
                  <a:cs typeface="Courier New" panose="02070309020205020404" pitchFamily="49" charset="0"/>
                </a:rPr>
                <a:t>    mementos.push_back(m);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undo() {</a:t>
              </a:r>
            </a:p>
            <a:p>
              <a:r>
                <a:rPr lang="en-US" sz="1200" dirty="0">
                  <a:latin typeface="Courier New" panose="02070309020205020404" pitchFamily="49" charset="0"/>
                  <a:cs typeface="Courier New" panose="02070309020205020404" pitchFamily="49" charset="0"/>
                </a:rPr>
                <a:t>    if (!mementos.empty()) {</a:t>
              </a:r>
            </a:p>
            <a:p>
              <a:r>
                <a:rPr lang="en-US" sz="1200" dirty="0">
                  <a:latin typeface="Courier New" panose="02070309020205020404" pitchFamily="49" charset="0"/>
                  <a:cs typeface="Courier New" panose="02070309020205020404" pitchFamily="49" charset="0"/>
                </a:rPr>
                <a:t>      Memento m = mementos.back();</a:t>
              </a:r>
            </a:p>
            <a:p>
              <a:r>
                <a:rPr lang="en-US" sz="1200" dirty="0">
                  <a:latin typeface="Courier New" panose="02070309020205020404" pitchFamily="49" charset="0"/>
                  <a:cs typeface="Courier New" panose="02070309020205020404" pitchFamily="49" charset="0"/>
                </a:rPr>
                <a:t>      mementos.pop_back();</a:t>
              </a:r>
            </a:p>
            <a:p>
              <a:r>
                <a:rPr lang="en-US" sz="1200" dirty="0">
                  <a:latin typeface="Courier New" panose="02070309020205020404" pitchFamily="49" charset="0"/>
                  <a:cs typeface="Courier New" panose="02070309020205020404" pitchFamily="49" charset="0"/>
                </a:rPr>
                <a:t>      return m;</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return Memento("");</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05CDB8E0-7F94-ED72-DE88-3731E32B4560}"/>
                </a:ext>
              </a:extLst>
            </p:cNvPr>
            <p:cNvSpPr txBox="1"/>
            <p:nvPr/>
          </p:nvSpPr>
          <p:spPr>
            <a:xfrm>
              <a:off x="4469593" y="537060"/>
              <a:ext cx="948273" cy="307777"/>
            </a:xfrm>
            <a:prstGeom prst="rect">
              <a:avLst/>
            </a:prstGeom>
            <a:noFill/>
          </p:spPr>
          <p:txBody>
            <a:bodyPr wrap="none" rtlCol="0">
              <a:spAutoFit/>
            </a:bodyPr>
            <a:lstStyle/>
            <a:p>
              <a:r>
                <a:rPr lang="en-US" sz="1400"/>
                <a:t>Caretaker</a:t>
              </a:r>
            </a:p>
          </p:txBody>
        </p:sp>
      </p:grpSp>
      <p:grpSp>
        <p:nvGrpSpPr>
          <p:cNvPr id="22" name="Group 21">
            <a:extLst>
              <a:ext uri="{FF2B5EF4-FFF2-40B4-BE49-F238E27FC236}">
                <a16:creationId xmlns:a16="http://schemas.microsoft.com/office/drawing/2014/main" id="{7BC6CAA4-95D9-D30B-CC03-FB0242575CBD}"/>
              </a:ext>
            </a:extLst>
          </p:cNvPr>
          <p:cNvGrpSpPr/>
          <p:nvPr/>
        </p:nvGrpSpPr>
        <p:grpSpPr>
          <a:xfrm>
            <a:off x="8610600" y="537060"/>
            <a:ext cx="3252814" cy="4266955"/>
            <a:chOff x="8100986" y="539239"/>
            <a:chExt cx="3252814" cy="4266955"/>
          </a:xfrm>
        </p:grpSpPr>
        <p:sp>
          <p:nvSpPr>
            <p:cNvPr id="7" name="TextBox 6">
              <a:extLst>
                <a:ext uri="{FF2B5EF4-FFF2-40B4-BE49-F238E27FC236}">
                  <a16:creationId xmlns:a16="http://schemas.microsoft.com/office/drawing/2014/main" id="{7BB46AAC-2AF3-F262-5759-41FDAECC3D57}"/>
                </a:ext>
              </a:extLst>
            </p:cNvPr>
            <p:cNvSpPr txBox="1"/>
            <p:nvPr/>
          </p:nvSpPr>
          <p:spPr>
            <a:xfrm>
              <a:off x="8100986" y="835876"/>
              <a:ext cx="3252814" cy="397031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TextEditor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_text;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write(string words) {</a:t>
              </a:r>
            </a:p>
            <a:p>
              <a:r>
                <a:rPr lang="en-US" sz="1200" dirty="0">
                  <a:latin typeface="Courier New" panose="02070309020205020404" pitchFamily="49" charset="0"/>
                  <a:cs typeface="Courier New" panose="02070309020205020404" pitchFamily="49" charset="0"/>
                </a:rPr>
                <a:t>    _text += words;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show() {</a:t>
              </a:r>
            </a:p>
            <a:p>
              <a:r>
                <a:rPr lang="en-US" sz="1200" dirty="0">
                  <a:latin typeface="Courier New" panose="02070309020205020404" pitchFamily="49" charset="0"/>
                  <a:cs typeface="Courier New" panose="02070309020205020404" pitchFamily="49" charset="0"/>
                </a:rPr>
                <a:t>    cout &lt;&lt; _text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save(){</a:t>
              </a:r>
            </a:p>
            <a:p>
              <a:r>
                <a:rPr lang="en-US" sz="1200" dirty="0">
                  <a:latin typeface="Courier New" panose="02070309020205020404" pitchFamily="49" charset="0"/>
                  <a:cs typeface="Courier New" panose="02070309020205020404" pitchFamily="49" charset="0"/>
                </a:rPr>
                <a:t>    return Memento(_text);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restore(Memento memento) {</a:t>
              </a:r>
            </a:p>
            <a:p>
              <a:r>
                <a:rPr lang="en-US" sz="1200" dirty="0">
                  <a:latin typeface="Courier New" panose="02070309020205020404" pitchFamily="49" charset="0"/>
                  <a:cs typeface="Courier New" panose="02070309020205020404" pitchFamily="49" charset="0"/>
                </a:rPr>
                <a:t>    _text = memento.getState();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95B48CE-CA05-6248-6F79-C1CA58E98B3D}"/>
                </a:ext>
              </a:extLst>
            </p:cNvPr>
            <p:cNvSpPr txBox="1"/>
            <p:nvPr/>
          </p:nvSpPr>
          <p:spPr>
            <a:xfrm>
              <a:off x="8100986" y="539239"/>
              <a:ext cx="958019" cy="307777"/>
            </a:xfrm>
            <a:prstGeom prst="rect">
              <a:avLst/>
            </a:prstGeom>
            <a:noFill/>
          </p:spPr>
          <p:txBody>
            <a:bodyPr wrap="none" rtlCol="0">
              <a:spAutoFit/>
            </a:bodyPr>
            <a:lstStyle/>
            <a:p>
              <a:r>
                <a:rPr lang="en-US" sz="1400"/>
                <a:t>Originator</a:t>
              </a:r>
            </a:p>
          </p:txBody>
        </p:sp>
      </p:grpSp>
      <p:grpSp>
        <p:nvGrpSpPr>
          <p:cNvPr id="27" name="Group 26">
            <a:extLst>
              <a:ext uri="{FF2B5EF4-FFF2-40B4-BE49-F238E27FC236}">
                <a16:creationId xmlns:a16="http://schemas.microsoft.com/office/drawing/2014/main" id="{AFACA82D-52CC-4563-2535-F99537C44397}"/>
              </a:ext>
            </a:extLst>
          </p:cNvPr>
          <p:cNvGrpSpPr/>
          <p:nvPr/>
        </p:nvGrpSpPr>
        <p:grpSpPr>
          <a:xfrm>
            <a:off x="2653530" y="542998"/>
            <a:ext cx="2137124" cy="2613323"/>
            <a:chOff x="2653530" y="542998"/>
            <a:chExt cx="2137124" cy="2613323"/>
          </a:xfrm>
        </p:grpSpPr>
        <p:sp>
          <p:nvSpPr>
            <p:cNvPr id="5" name="TextBox 4">
              <a:extLst>
                <a:ext uri="{FF2B5EF4-FFF2-40B4-BE49-F238E27FC236}">
                  <a16:creationId xmlns:a16="http://schemas.microsoft.com/office/drawing/2014/main" id="{78442BD8-7460-DA04-1C9F-08C5EC56ED8D}"/>
                </a:ext>
              </a:extLst>
            </p:cNvPr>
            <p:cNvSpPr txBox="1"/>
            <p:nvPr/>
          </p:nvSpPr>
          <p:spPr>
            <a:xfrm>
              <a:off x="2653530" y="847997"/>
              <a:ext cx="2137124" cy="2308324"/>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Memento</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Memento(string s) :</a:t>
              </a:r>
            </a:p>
            <a:p>
              <a:r>
                <a:rPr lang="en-US" sz="1200" dirty="0">
                  <a:latin typeface="Courier New" panose="02070309020205020404" pitchFamily="49" charset="0"/>
                  <a:cs typeface="Courier New" panose="02070309020205020404" pitchFamily="49" charset="0"/>
                </a:rPr>
                <a:t>    _state(s)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getState() {</a:t>
              </a:r>
            </a:p>
            <a:p>
              <a:r>
                <a:rPr lang="en-US" sz="1200" dirty="0">
                  <a:latin typeface="Courier New" panose="02070309020205020404" pitchFamily="49" charset="0"/>
                  <a:cs typeface="Courier New" panose="02070309020205020404" pitchFamily="49" charset="0"/>
                </a:rPr>
                <a:t>    return _state;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_state;</a:t>
              </a:r>
            </a:p>
            <a:p>
              <a:r>
                <a:rPr lang="en-US" sz="1200" dirty="0">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66C35673-3BF7-587B-D485-6873299B9C38}"/>
                </a:ext>
              </a:extLst>
            </p:cNvPr>
            <p:cNvSpPr txBox="1"/>
            <p:nvPr/>
          </p:nvSpPr>
          <p:spPr>
            <a:xfrm>
              <a:off x="2653530" y="542998"/>
              <a:ext cx="924356" cy="307777"/>
            </a:xfrm>
            <a:prstGeom prst="rect">
              <a:avLst/>
            </a:prstGeom>
            <a:noFill/>
          </p:spPr>
          <p:txBody>
            <a:bodyPr wrap="none" rtlCol="0">
              <a:spAutoFit/>
            </a:bodyPr>
            <a:lstStyle/>
            <a:p>
              <a:r>
                <a:rPr lang="en-US" sz="1400"/>
                <a:t>Memento</a:t>
              </a:r>
            </a:p>
          </p:txBody>
        </p:sp>
      </p:grpSp>
    </p:spTree>
    <p:extLst>
      <p:ext uri="{BB962C8B-B14F-4D97-AF65-F5344CB8AC3E}">
        <p14:creationId xmlns:p14="http://schemas.microsoft.com/office/powerpoint/2010/main" val="14410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A5F6-F666-8A4A-3A4D-24C9ECD259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D4BB67-20B8-2735-B3E3-05E9DAE4AD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92855B2-E297-2C58-D927-EFE5B5529A5F}"/>
              </a:ext>
            </a:extLst>
          </p:cNvPr>
          <p:cNvSpPr>
            <a:spLocks noGrp="1"/>
          </p:cNvSpPr>
          <p:nvPr>
            <p:ph type="sldNum" sz="quarter" idx="12"/>
          </p:nvPr>
        </p:nvSpPr>
        <p:spPr/>
        <p:txBody>
          <a:bodyPr/>
          <a:lstStyle/>
          <a:p>
            <a:fld id="{23D81C8F-CB39-4E4D-98E4-8C3FEDF75126}" type="slidenum">
              <a:rPr lang="en-US" smtClean="0"/>
              <a:t>19</a:t>
            </a:fld>
            <a:endParaRPr lang="en-US"/>
          </a:p>
        </p:txBody>
      </p:sp>
      <p:sp>
        <p:nvSpPr>
          <p:cNvPr id="7" name="TextBox 6">
            <a:extLst>
              <a:ext uri="{FF2B5EF4-FFF2-40B4-BE49-F238E27FC236}">
                <a16:creationId xmlns:a16="http://schemas.microsoft.com/office/drawing/2014/main" id="{D9758F0C-84BC-1BEE-CE15-B1465B16A496}"/>
              </a:ext>
            </a:extLst>
          </p:cNvPr>
          <p:cNvSpPr txBox="1"/>
          <p:nvPr/>
        </p:nvSpPr>
        <p:spPr>
          <a:xfrm>
            <a:off x="535709" y="194055"/>
            <a:ext cx="1242007" cy="369332"/>
          </a:xfrm>
          <a:prstGeom prst="rect">
            <a:avLst/>
          </a:prstGeom>
          <a:noFill/>
        </p:spPr>
        <p:txBody>
          <a:bodyPr wrap="none" rtlCol="0">
            <a:spAutoFit/>
          </a:bodyPr>
          <a:lstStyle/>
          <a:p>
            <a:r>
              <a:rPr lang="en-US" dirty="0"/>
              <a:t>Interpreter</a:t>
            </a:r>
          </a:p>
        </p:txBody>
      </p:sp>
      <p:sp>
        <p:nvSpPr>
          <p:cNvPr id="2" name="TextBox 1">
            <a:extLst>
              <a:ext uri="{FF2B5EF4-FFF2-40B4-BE49-F238E27FC236}">
                <a16:creationId xmlns:a16="http://schemas.microsoft.com/office/drawing/2014/main" id="{FABBE360-1E81-8261-3A4C-DA6974D483C2}"/>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7D18B074-C6B9-05CE-9CE4-ECF5D42E618E}"/>
              </a:ext>
            </a:extLst>
          </p:cNvPr>
          <p:cNvSpPr txBox="1"/>
          <p:nvPr/>
        </p:nvSpPr>
        <p:spPr>
          <a:xfrm>
            <a:off x="535707" y="1209757"/>
            <a:ext cx="1081809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language to interpret, and you can represent statements in the language as abstract syntax trees (AST).</a:t>
            </a:r>
          </a:p>
        </p:txBody>
      </p:sp>
      <p:sp>
        <p:nvSpPr>
          <p:cNvPr id="4" name="TextBox 3">
            <a:extLst>
              <a:ext uri="{FF2B5EF4-FFF2-40B4-BE49-F238E27FC236}">
                <a16:creationId xmlns:a16="http://schemas.microsoft.com/office/drawing/2014/main" id="{C02EE573-66A8-CA76-0C64-DE4918A16B60}"/>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FE1C79E-C3D2-2842-AA7A-1032BA980C6E}"/>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Easy to change/extend grammar, implementing grammar itself is easy too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complex grammars are hard to maintain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Expressions can be evaluated in new ways</a:t>
            </a:r>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71C66463-63D8-4F27-1730-B9EAFFF5BA00}"/>
              </a:ext>
            </a:extLst>
          </p:cNvPr>
          <p:cNvSpPr txBox="1"/>
          <p:nvPr/>
        </p:nvSpPr>
        <p:spPr>
          <a:xfrm>
            <a:off x="252006" y="1902254"/>
            <a:ext cx="1218475" cy="338554"/>
          </a:xfrm>
          <a:prstGeom prst="rect">
            <a:avLst/>
          </a:prstGeom>
          <a:noFill/>
        </p:spPr>
        <p:txBody>
          <a:bodyPr wrap="none" rtlCol="0">
            <a:spAutoFit/>
          </a:bodyPr>
          <a:lstStyle/>
          <a:p>
            <a:r>
              <a:rPr lang="en-US" sz="1600" dirty="0"/>
              <a:t>Constraints</a:t>
            </a:r>
          </a:p>
        </p:txBody>
      </p:sp>
      <p:sp>
        <p:nvSpPr>
          <p:cNvPr id="10" name="TextBox 9">
            <a:extLst>
              <a:ext uri="{FF2B5EF4-FFF2-40B4-BE49-F238E27FC236}">
                <a16:creationId xmlns:a16="http://schemas.microsoft.com/office/drawing/2014/main" id="{34E7E82B-AA90-28B7-3471-F730D96BCFDE}"/>
              </a:ext>
            </a:extLst>
          </p:cNvPr>
          <p:cNvSpPr txBox="1"/>
          <p:nvPr/>
        </p:nvSpPr>
        <p:spPr>
          <a:xfrm>
            <a:off x="535707" y="2271586"/>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Grammar is simple. For complex grammars, the hierarchy becomes too large and hard to manage.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Efficiency is not a concern. Efficiency can be obtained via translation in other forms, but Interpret can help building a translator.</a:t>
            </a:r>
          </a:p>
        </p:txBody>
      </p:sp>
    </p:spTree>
    <p:extLst>
      <p:ext uri="{BB962C8B-B14F-4D97-AF65-F5344CB8AC3E}">
        <p14:creationId xmlns:p14="http://schemas.microsoft.com/office/powerpoint/2010/main" val="58073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build="p"/>
      <p:bldP spid="9" grpId="0"/>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9431-0747-E672-DA0A-346E9755B0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CB9424-4AA7-68A0-7899-7AEC7E708682}"/>
              </a:ext>
            </a:extLst>
          </p:cNvPr>
          <p:cNvSpPr>
            <a:spLocks noGrp="1"/>
          </p:cNvSpPr>
          <p:nvPr>
            <p:ph type="ftr" sz="quarter" idx="11"/>
          </p:nvPr>
        </p:nvSpPr>
        <p:spPr/>
        <p:txBody>
          <a:bodyPr/>
          <a:lstStyle/>
          <a:p>
            <a:r>
              <a:rPr lang="en-US"/>
              <a:t>ASE - Design Patterns - Structural</a:t>
            </a:r>
          </a:p>
        </p:txBody>
      </p:sp>
      <p:sp>
        <p:nvSpPr>
          <p:cNvPr id="6" name="Slide Number Placeholder 5">
            <a:extLst>
              <a:ext uri="{FF2B5EF4-FFF2-40B4-BE49-F238E27FC236}">
                <a16:creationId xmlns:a16="http://schemas.microsoft.com/office/drawing/2014/main" id="{94E9735E-C8E0-DA44-A525-3A7E04E5F7F4}"/>
              </a:ext>
            </a:extLst>
          </p:cNvPr>
          <p:cNvSpPr>
            <a:spLocks noGrp="1"/>
          </p:cNvSpPr>
          <p:nvPr>
            <p:ph type="sldNum" sz="quarter" idx="12"/>
          </p:nvPr>
        </p:nvSpPr>
        <p:spPr/>
        <p:txBody>
          <a:bodyPr/>
          <a:lstStyle/>
          <a:p>
            <a:fld id="{23D81C8F-CB39-4E4D-98E4-8C3FEDF75126}" type="slidenum">
              <a:rPr lang="en-US" smtClean="0"/>
              <a:t>2</a:t>
            </a:fld>
            <a:endParaRPr lang="en-US"/>
          </a:p>
        </p:txBody>
      </p:sp>
      <p:sp>
        <p:nvSpPr>
          <p:cNvPr id="7" name="TextBox 6">
            <a:extLst>
              <a:ext uri="{FF2B5EF4-FFF2-40B4-BE49-F238E27FC236}">
                <a16:creationId xmlns:a16="http://schemas.microsoft.com/office/drawing/2014/main" id="{B4AFABF4-527F-5EBC-4921-FEEE6B1217C6}"/>
              </a:ext>
            </a:extLst>
          </p:cNvPr>
          <p:cNvSpPr txBox="1"/>
          <p:nvPr/>
        </p:nvSpPr>
        <p:spPr>
          <a:xfrm>
            <a:off x="535709" y="194055"/>
            <a:ext cx="1409425" cy="369332"/>
          </a:xfrm>
          <a:prstGeom prst="rect">
            <a:avLst/>
          </a:prstGeom>
          <a:noFill/>
        </p:spPr>
        <p:txBody>
          <a:bodyPr wrap="none" rtlCol="0">
            <a:spAutoFit/>
          </a:bodyPr>
          <a:lstStyle/>
          <a:p>
            <a:r>
              <a:rPr lang="en-US" dirty="0"/>
              <a:t>Introduction</a:t>
            </a:r>
          </a:p>
        </p:txBody>
      </p:sp>
      <p:sp>
        <p:nvSpPr>
          <p:cNvPr id="5" name="TextBox 4">
            <a:extLst>
              <a:ext uri="{FF2B5EF4-FFF2-40B4-BE49-F238E27FC236}">
                <a16:creationId xmlns:a16="http://schemas.microsoft.com/office/drawing/2014/main" id="{C3DBC1CA-ADAD-7F8A-6BBA-C76A92C21551}"/>
              </a:ext>
            </a:extLst>
          </p:cNvPr>
          <p:cNvSpPr txBox="1"/>
          <p:nvPr/>
        </p:nvSpPr>
        <p:spPr>
          <a:xfrm>
            <a:off x="535709" y="751344"/>
            <a:ext cx="10818091" cy="5447645"/>
          </a:xfrm>
          <a:prstGeom prst="rect">
            <a:avLst/>
          </a:prstGeom>
          <a:noFill/>
        </p:spPr>
        <p:txBody>
          <a:bodyPr wrap="square" rtlCol="0">
            <a:spAutoFit/>
          </a:bodyPr>
          <a:lstStyle/>
          <a:p>
            <a:pPr marL="285750" indent="-285750">
              <a:buFont typeface="Arial" panose="020B0604020202020204" pitchFamily="34" charset="0"/>
              <a:buChar char="•"/>
            </a:pPr>
            <a:r>
              <a:rPr lang="en-US" dirty="0"/>
              <a:t>Behavioral patterns defines algorithms and responsibilities between objects, and the communication between them.</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400" b="1" dirty="0">
                <a:solidFill>
                  <a:schemeClr val="accent2">
                    <a:lumMod val="50000"/>
                  </a:schemeClr>
                </a:solidFill>
              </a:rPr>
              <a:t>Request to a chain of candidate objects capable to handle such request (Chain Of Responsibility)</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Create a dependency publish/listen between objects (Observer)</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Loose coupling among objects (Mediator)</a:t>
            </a:r>
            <a:br>
              <a:rPr lang="en-US" sz="1400" dirty="0"/>
            </a:br>
            <a:endParaRPr lang="en-US" sz="1400" dirty="0"/>
          </a:p>
          <a:p>
            <a:pPr marL="742950" lvl="1" indent="-285750">
              <a:buFont typeface="Arial" panose="020B0604020202020204" pitchFamily="34" charset="0"/>
              <a:buChar char="•"/>
            </a:pPr>
            <a:r>
              <a:rPr lang="en-US" sz="1400" b="1" dirty="0">
                <a:solidFill>
                  <a:schemeClr val="accent6">
                    <a:lumMod val="50000"/>
                  </a:schemeClr>
                </a:solidFill>
              </a:rPr>
              <a:t>Encapsulate state in objects (State)</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an algorithm in an object (Strategy)</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request in objects (Command)</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Abstraction of an algorithm (Template Method)</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b="1" dirty="0">
                <a:solidFill>
                  <a:schemeClr val="tx2">
                    <a:lumMod val="90000"/>
                    <a:lumOff val="10000"/>
                  </a:schemeClr>
                </a:solidFill>
              </a:rPr>
              <a:t>Capture and externalize an object's internal state so it can be restored later (Memento)</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Class hierarchy of operations on classes (Interpreter)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Encapsulate behavior in objects (Visitor)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Abstract objects access in an aggregate (Iterator)</a:t>
            </a:r>
          </a:p>
        </p:txBody>
      </p:sp>
      <p:sp>
        <p:nvSpPr>
          <p:cNvPr id="2" name="TextBox 1">
            <a:extLst>
              <a:ext uri="{FF2B5EF4-FFF2-40B4-BE49-F238E27FC236}">
                <a16:creationId xmlns:a16="http://schemas.microsoft.com/office/drawing/2014/main" id="{79E433C0-A18A-DA63-AA6D-E2CBD585FB44}"/>
              </a:ext>
            </a:extLst>
          </p:cNvPr>
          <p:cNvSpPr txBox="1"/>
          <p:nvPr/>
        </p:nvSpPr>
        <p:spPr>
          <a:xfrm rot="16200000">
            <a:off x="179527" y="1943856"/>
            <a:ext cx="1317348" cy="461665"/>
          </a:xfrm>
          <a:prstGeom prst="rect">
            <a:avLst/>
          </a:prstGeom>
          <a:noFill/>
        </p:spPr>
        <p:txBody>
          <a:bodyPr wrap="none" rtlCol="0">
            <a:spAutoFit/>
          </a:bodyPr>
          <a:lstStyle/>
          <a:p>
            <a:pPr algn="ctr"/>
            <a:r>
              <a:rPr lang="en-US" sz="1200" b="1">
                <a:solidFill>
                  <a:schemeClr val="accent2">
                    <a:lumMod val="50000"/>
                  </a:schemeClr>
                </a:solidFill>
              </a:rPr>
              <a:t>Object</a:t>
            </a:r>
            <a:br>
              <a:rPr lang="en-US" sz="1200" b="1">
                <a:solidFill>
                  <a:schemeClr val="accent2">
                    <a:lumMod val="50000"/>
                  </a:schemeClr>
                </a:solidFill>
              </a:rPr>
            </a:br>
            <a:r>
              <a:rPr lang="en-US" sz="1200" b="1">
                <a:solidFill>
                  <a:schemeClr val="accent2">
                    <a:lumMod val="50000"/>
                  </a:schemeClr>
                </a:solidFill>
              </a:rPr>
              <a:t>Communication</a:t>
            </a:r>
          </a:p>
        </p:txBody>
      </p:sp>
      <p:sp>
        <p:nvSpPr>
          <p:cNvPr id="4" name="TextBox 3">
            <a:extLst>
              <a:ext uri="{FF2B5EF4-FFF2-40B4-BE49-F238E27FC236}">
                <a16:creationId xmlns:a16="http://schemas.microsoft.com/office/drawing/2014/main" id="{A191268B-69F0-7A88-E2AF-DCB56BE20FAD}"/>
              </a:ext>
            </a:extLst>
          </p:cNvPr>
          <p:cNvSpPr txBox="1"/>
          <p:nvPr/>
        </p:nvSpPr>
        <p:spPr>
          <a:xfrm rot="16200000">
            <a:off x="432770" y="3459533"/>
            <a:ext cx="995529" cy="276999"/>
          </a:xfrm>
          <a:prstGeom prst="rect">
            <a:avLst/>
          </a:prstGeom>
          <a:noFill/>
        </p:spPr>
        <p:txBody>
          <a:bodyPr wrap="none" rtlCol="0">
            <a:spAutoFit/>
          </a:bodyPr>
          <a:lstStyle/>
          <a:p>
            <a:pPr algn="ctr"/>
            <a:r>
              <a:rPr lang="en-US" sz="1200" b="1">
                <a:solidFill>
                  <a:schemeClr val="accent6">
                    <a:lumMod val="50000"/>
                  </a:schemeClr>
                </a:solidFill>
              </a:rPr>
              <a:t>Algorithmic</a:t>
            </a:r>
          </a:p>
        </p:txBody>
      </p:sp>
      <p:sp>
        <p:nvSpPr>
          <p:cNvPr id="8" name="TextBox 7">
            <a:extLst>
              <a:ext uri="{FF2B5EF4-FFF2-40B4-BE49-F238E27FC236}">
                <a16:creationId xmlns:a16="http://schemas.microsoft.com/office/drawing/2014/main" id="{98677550-F731-0866-0C3F-BF5A14297A02}"/>
              </a:ext>
            </a:extLst>
          </p:cNvPr>
          <p:cNvSpPr txBox="1"/>
          <p:nvPr/>
        </p:nvSpPr>
        <p:spPr>
          <a:xfrm rot="16200000">
            <a:off x="262625" y="5111153"/>
            <a:ext cx="1151149" cy="461665"/>
          </a:xfrm>
          <a:prstGeom prst="rect">
            <a:avLst/>
          </a:prstGeom>
          <a:noFill/>
        </p:spPr>
        <p:txBody>
          <a:bodyPr wrap="none" rtlCol="0">
            <a:spAutoFit/>
          </a:bodyPr>
          <a:lstStyle/>
          <a:p>
            <a:pPr algn="ctr"/>
            <a:r>
              <a:rPr lang="en-US" sz="1200" b="1">
                <a:solidFill>
                  <a:schemeClr val="tx2">
                    <a:lumMod val="90000"/>
                    <a:lumOff val="10000"/>
                  </a:schemeClr>
                </a:solidFill>
              </a:rPr>
              <a:t>Data Access /</a:t>
            </a:r>
            <a:br>
              <a:rPr lang="en-US" sz="1200" b="1">
                <a:solidFill>
                  <a:schemeClr val="tx2">
                    <a:lumMod val="90000"/>
                    <a:lumOff val="10000"/>
                  </a:schemeClr>
                </a:solidFill>
              </a:rPr>
            </a:br>
            <a:r>
              <a:rPr lang="en-US" sz="1200" b="1">
                <a:solidFill>
                  <a:schemeClr val="tx2">
                    <a:lumMod val="90000"/>
                    <a:lumOff val="10000"/>
                  </a:schemeClr>
                </a:solidFill>
              </a:rPr>
              <a:t>Traversal</a:t>
            </a:r>
          </a:p>
        </p:txBody>
      </p:sp>
    </p:spTree>
    <p:extLst>
      <p:ext uri="{BB962C8B-B14F-4D97-AF65-F5344CB8AC3E}">
        <p14:creationId xmlns:p14="http://schemas.microsoft.com/office/powerpoint/2010/main" val="271694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2" grpId="0"/>
      <p:bldP spid="4"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20</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3206968" cy="338554"/>
          </a:xfrm>
          <a:prstGeom prst="rect">
            <a:avLst/>
          </a:prstGeom>
          <a:noFill/>
        </p:spPr>
        <p:txBody>
          <a:bodyPr wrap="none" rtlCol="0">
            <a:spAutoFit/>
          </a:bodyPr>
          <a:lstStyle/>
          <a:p>
            <a:r>
              <a:rPr lang="en-US" sz="1600"/>
              <a:t>Interpreter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1331051" y="941922"/>
            <a:ext cx="3159839"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double evaluate() = 0;</a:t>
            </a:r>
          </a:p>
          <a:p>
            <a:r>
              <a:rPr lang="en-US" sz="1200" dirty="0">
                <a:latin typeface="Courier New" panose="02070309020205020404" pitchFamily="49" charset="0"/>
                <a:cs typeface="Courier New" panose="02070309020205020404" pitchFamily="49" charset="0"/>
              </a:rPr>
              <a:t>  virtual string toString()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365210" y="2398549"/>
            <a:ext cx="2108269" cy="286232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Constant :</a:t>
            </a:r>
          </a:p>
          <a:p>
            <a:r>
              <a:rPr lang="en-US" sz="1000" dirty="0">
                <a:latin typeface="Courier New" panose="02070309020205020404" pitchFamily="49" charset="0"/>
                <a:cs typeface="Courier New" panose="02070309020205020404" pitchFamily="49" charset="0"/>
              </a:rPr>
              <a:t>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Constant(double v) :</a:t>
            </a:r>
          </a:p>
          <a:p>
            <a:r>
              <a:rPr lang="en-US" sz="1000" dirty="0">
                <a:latin typeface="Courier New" panose="02070309020205020404" pitchFamily="49" charset="0"/>
                <a:cs typeface="Courier New" panose="02070309020205020404" pitchFamily="49" charset="0"/>
              </a:rPr>
              <a:t>    _v(v)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 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to_string(_v);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double _v;</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2924660" y="2476789"/>
            <a:ext cx="2416046" cy="378565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Sum :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Op(Expr *exp1, Expr *exp2):</a:t>
            </a:r>
          </a:p>
          <a:p>
            <a:r>
              <a:rPr lang="en-US" sz="1000" dirty="0">
                <a:latin typeface="Courier New" panose="02070309020205020404" pitchFamily="49" charset="0"/>
                <a:cs typeface="Courier New" panose="02070309020205020404" pitchFamily="49" charset="0"/>
              </a:rPr>
              <a:t>    _exp1(exp1),</a:t>
            </a:r>
          </a:p>
          <a:p>
            <a:r>
              <a:rPr lang="en-US" sz="1000" dirty="0">
                <a:latin typeface="Courier New" panose="02070309020205020404" pitchFamily="49" charset="0"/>
                <a:cs typeface="Courier New" panose="02070309020205020404" pitchFamily="49" charset="0"/>
              </a:rPr>
              <a:t>    _exp2(exp2)</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_exp1-&gt;evaluate()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_exp2-&gt;evaluate();</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a:t>
            </a:r>
          </a:p>
          <a:p>
            <a:r>
              <a:rPr lang="en-US" sz="1000" dirty="0">
                <a:latin typeface="Courier New" panose="02070309020205020404" pitchFamily="49" charset="0"/>
                <a:cs typeface="Courier New" panose="02070309020205020404" pitchFamily="49" charset="0"/>
              </a:rPr>
              <a:t>      _exp1-&gt;toString() +</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_exp2-&gt;toString();</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Expression* _exp1, _exp2;</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46A15626-2E96-72E4-C107-22A3B34855BD}"/>
              </a:ext>
            </a:extLst>
          </p:cNvPr>
          <p:cNvGrpSpPr/>
          <p:nvPr/>
        </p:nvGrpSpPr>
        <p:grpSpPr>
          <a:xfrm>
            <a:off x="1419345" y="1957585"/>
            <a:ext cx="2713338" cy="519204"/>
            <a:chOff x="1419345" y="1957585"/>
            <a:chExt cx="2713338" cy="519204"/>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1944676" y="1432254"/>
              <a:ext cx="440964" cy="1491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3262225" y="1606331"/>
              <a:ext cx="519204" cy="1221712"/>
            </a:xfrm>
            <a:prstGeom prst="bentConnector3">
              <a:avLst>
                <a:gd name="adj1" fmla="val 5726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9516D0AD-D7CF-3C18-F619-93FE9EF718FE}"/>
              </a:ext>
            </a:extLst>
          </p:cNvPr>
          <p:cNvSpPr txBox="1"/>
          <p:nvPr/>
        </p:nvSpPr>
        <p:spPr>
          <a:xfrm>
            <a:off x="6973455" y="933209"/>
            <a:ext cx="3621504" cy="2462213"/>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cout &lt;&lt; expr-&gt;evaluate();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r>
              <a:rPr lang="en-US" sz="1400" dirty="0">
                <a:latin typeface="Courier New" panose="02070309020205020404" pitchFamily="49" charset="0"/>
                <a:cs typeface="Courier New" panose="02070309020205020404" pitchFamily="49" charset="0"/>
              </a:rPr>
              <a:t>cout &lt;&lt; expr-&gt;toString();</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E5841467-FAFE-F1B1-5D74-37B189EED446}"/>
              </a:ext>
            </a:extLst>
          </p:cNvPr>
          <p:cNvGrpSpPr/>
          <p:nvPr/>
        </p:nvGrpSpPr>
        <p:grpSpPr>
          <a:xfrm>
            <a:off x="7778027" y="3829710"/>
            <a:ext cx="2012360" cy="1939474"/>
            <a:chOff x="8029572" y="3483582"/>
            <a:chExt cx="2012360" cy="1939474"/>
          </a:xfrm>
        </p:grpSpPr>
        <p:sp>
          <p:nvSpPr>
            <p:cNvPr id="15" name="Oval 14">
              <a:extLst>
                <a:ext uri="{FF2B5EF4-FFF2-40B4-BE49-F238E27FC236}">
                  <a16:creationId xmlns:a16="http://schemas.microsoft.com/office/drawing/2014/main" id="{0F48FDE7-48F6-B8D6-BCF4-0BBF6CD31E8B}"/>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832A209F-F9AD-D580-8C6F-9AA07749EE13}"/>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7ED6585F-917E-DD04-ADBC-99A54D41E201}"/>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61B093F5-79F0-F20D-ABD1-9F78B1068D5B}"/>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700CFCC3-5FE1-8E53-A680-41D95424A233}"/>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F4EA160E-CC4E-0088-0FA8-0BCFC2B279BA}"/>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ECD3335-9F1B-3337-0397-92B69F8C952A}"/>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6246F98-6599-7B9B-9BC0-338257FC625B}"/>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20F4892-0262-901F-3446-2857D99B2140}"/>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7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B0D0C-0F8E-EB25-E7FF-56319A82F41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DDE11A-845A-E59C-A167-3DDC166C629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85C50D2-C9FB-0978-DA6F-289373BE7EF2}"/>
              </a:ext>
            </a:extLst>
          </p:cNvPr>
          <p:cNvSpPr>
            <a:spLocks noGrp="1"/>
          </p:cNvSpPr>
          <p:nvPr>
            <p:ph type="sldNum" sz="quarter" idx="12"/>
          </p:nvPr>
        </p:nvSpPr>
        <p:spPr/>
        <p:txBody>
          <a:bodyPr/>
          <a:lstStyle/>
          <a:p>
            <a:fld id="{23D81C8F-CB39-4E4D-98E4-8C3FEDF75126}" type="slidenum">
              <a:rPr lang="en-US" smtClean="0"/>
              <a:t>21</a:t>
            </a:fld>
            <a:endParaRPr lang="en-US"/>
          </a:p>
        </p:txBody>
      </p:sp>
      <p:sp>
        <p:nvSpPr>
          <p:cNvPr id="7" name="TextBox 6">
            <a:extLst>
              <a:ext uri="{FF2B5EF4-FFF2-40B4-BE49-F238E27FC236}">
                <a16:creationId xmlns:a16="http://schemas.microsoft.com/office/drawing/2014/main" id="{95FEBD68-94D2-B4A7-B204-119C6DEF32E1}"/>
              </a:ext>
            </a:extLst>
          </p:cNvPr>
          <p:cNvSpPr txBox="1"/>
          <p:nvPr/>
        </p:nvSpPr>
        <p:spPr>
          <a:xfrm>
            <a:off x="535709" y="194055"/>
            <a:ext cx="818301" cy="369332"/>
          </a:xfrm>
          <a:prstGeom prst="rect">
            <a:avLst/>
          </a:prstGeom>
          <a:noFill/>
        </p:spPr>
        <p:txBody>
          <a:bodyPr wrap="none" rtlCol="0">
            <a:spAutoFit/>
          </a:bodyPr>
          <a:lstStyle/>
          <a:p>
            <a:r>
              <a:rPr lang="en-US" dirty="0"/>
              <a:t>Visitor</a:t>
            </a:r>
          </a:p>
        </p:txBody>
      </p:sp>
      <p:sp>
        <p:nvSpPr>
          <p:cNvPr id="2" name="TextBox 1">
            <a:extLst>
              <a:ext uri="{FF2B5EF4-FFF2-40B4-BE49-F238E27FC236}">
                <a16:creationId xmlns:a16="http://schemas.microsoft.com/office/drawing/2014/main" id="{088C5FD0-F44C-0102-F519-FB3F688D64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5D2A6D89-C20D-6F01-1404-C7CF0703CE9F}"/>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distinct and unrelated operations need to be performed on objects in an object structure, and you want to avoid “polluting” their classes with these operations. Visitor lets you keep related operations together by defining them in one class.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classes defining the object structure rarely change, but you often want to define new operations over the structure.</a:t>
            </a:r>
          </a:p>
        </p:txBody>
      </p:sp>
      <p:sp>
        <p:nvSpPr>
          <p:cNvPr id="4" name="TextBox 3">
            <a:extLst>
              <a:ext uri="{FF2B5EF4-FFF2-40B4-BE49-F238E27FC236}">
                <a16:creationId xmlns:a16="http://schemas.microsoft.com/office/drawing/2014/main" id="{2C3EEC3B-4F91-DC10-9FCB-085A478D6355}"/>
              </a:ext>
            </a:extLst>
          </p:cNvPr>
          <p:cNvSpPr txBox="1"/>
          <p:nvPr/>
        </p:nvSpPr>
        <p:spPr>
          <a:xfrm>
            <a:off x="252006" y="3059667"/>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E2F6889E-9390-9C69-BD77-FBB8C86DE721}"/>
              </a:ext>
            </a:extLst>
          </p:cNvPr>
          <p:cNvSpPr txBox="1"/>
          <p:nvPr/>
        </p:nvSpPr>
        <p:spPr>
          <a:xfrm>
            <a:off x="547569" y="3429000"/>
            <a:ext cx="1081809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Makes adding new operations easy, you can define a new operation by just adding a new visitor, instead of changing the interface of all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visitor gathers related operations and separate unrelated ones.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Trade-off: adding a new Element is hard. Anytime a new Element is introduced, must be added to the Visitor interface and all implementations. So, Visitor should be chosen if you’re mostly likely to change the algorithm applied over a structure.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Visitor assumes that the Element interface is powerful enough to let visitors do their job, but this could compromise encapsulation.</a:t>
            </a:r>
          </a:p>
        </p:txBody>
      </p:sp>
    </p:spTree>
    <p:extLst>
      <p:ext uri="{BB962C8B-B14F-4D97-AF65-F5344CB8AC3E}">
        <p14:creationId xmlns:p14="http://schemas.microsoft.com/office/powerpoint/2010/main" val="56029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22</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3606471" y="1084426"/>
            <a:ext cx="3717684"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Visitor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visit(Constant &amp;c) = 0;</a:t>
            </a:r>
          </a:p>
          <a:p>
            <a:r>
              <a:rPr lang="en-US" sz="1200" dirty="0">
                <a:latin typeface="Courier New" panose="02070309020205020404" pitchFamily="49" charset="0"/>
                <a:cs typeface="Courier New" panose="02070309020205020404" pitchFamily="49" charset="0"/>
              </a:rPr>
              <a:t>  virtual void visit(Sum &amp;s)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1885941" y="2729899"/>
            <a:ext cx="2694969"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EvaluateVisitor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result = 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double left = result;</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double right = result;</a:t>
            </a:r>
          </a:p>
          <a:p>
            <a:r>
              <a:rPr lang="en-US" sz="1200" dirty="0">
                <a:latin typeface="Courier New" panose="02070309020205020404" pitchFamily="49" charset="0"/>
                <a:cs typeface="Courier New" panose="02070309020205020404" pitchFamily="49" charset="0"/>
              </a:rPr>
              <a:t>    result = left + right;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result;</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6189844" y="2729899"/>
            <a:ext cx="3252814"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PrintVisitor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output += to_string(c.value);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output += “ + “;</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output;</a:t>
            </a:r>
          </a:p>
          <a:p>
            <a:r>
              <a:rPr lang="en-US" sz="12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F393CAD6-5375-CF13-3311-D67AF61BD5E1}"/>
              </a:ext>
            </a:extLst>
          </p:cNvPr>
          <p:cNvGrpSpPr/>
          <p:nvPr/>
        </p:nvGrpSpPr>
        <p:grpSpPr>
          <a:xfrm>
            <a:off x="3233425" y="2100089"/>
            <a:ext cx="4582826" cy="629811"/>
            <a:chOff x="3233425" y="2100089"/>
            <a:chExt cx="4582826" cy="629811"/>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4034464" y="1299051"/>
              <a:ext cx="629810" cy="22318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6325877" y="1239525"/>
              <a:ext cx="629810" cy="23509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542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8EAC-20F9-B94F-47B7-545617DFC9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DEF421-EFC4-0234-32D0-2EA7FE24FA9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A9727E-704B-7959-7CED-86C403AD408C}"/>
              </a:ext>
            </a:extLst>
          </p:cNvPr>
          <p:cNvSpPr>
            <a:spLocks noGrp="1"/>
          </p:cNvSpPr>
          <p:nvPr>
            <p:ph type="sldNum" sz="quarter" idx="12"/>
          </p:nvPr>
        </p:nvSpPr>
        <p:spPr/>
        <p:txBody>
          <a:bodyPr/>
          <a:lstStyle/>
          <a:p>
            <a:fld id="{23D81C8F-CB39-4E4D-98E4-8C3FEDF75126}" type="slidenum">
              <a:rPr lang="en-US" smtClean="0"/>
              <a:t>23</a:t>
            </a:fld>
            <a:endParaRPr lang="en-US"/>
          </a:p>
        </p:txBody>
      </p:sp>
      <p:sp>
        <p:nvSpPr>
          <p:cNvPr id="2" name="TextBox 1">
            <a:extLst>
              <a:ext uri="{FF2B5EF4-FFF2-40B4-BE49-F238E27FC236}">
                <a16:creationId xmlns:a16="http://schemas.microsoft.com/office/drawing/2014/main" id="{6CA64547-5545-50C6-311E-B55AD5F833FE}"/>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A6D39B51-9C44-A89F-6154-D6DEE73F5F84}"/>
              </a:ext>
            </a:extLst>
          </p:cNvPr>
          <p:cNvSpPr txBox="1"/>
          <p:nvPr/>
        </p:nvSpPr>
        <p:spPr>
          <a:xfrm>
            <a:off x="1794581" y="1149045"/>
            <a:ext cx="4275529"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accept(Visitor &amp;visitor)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108020-5139-706C-B131-1A5BF97BB1A4}"/>
              </a:ext>
            </a:extLst>
          </p:cNvPr>
          <p:cNvSpPr txBox="1"/>
          <p:nvPr/>
        </p:nvSpPr>
        <p:spPr>
          <a:xfrm>
            <a:off x="652015" y="2661808"/>
            <a:ext cx="3252814" cy="249299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Constant :</a:t>
            </a:r>
          </a:p>
          <a:p>
            <a:r>
              <a:rPr lang="en-US" sz="1200" dirty="0">
                <a:latin typeface="Courier New" panose="02070309020205020404" pitchFamily="49" charset="0"/>
                <a:cs typeface="Courier New" panose="02070309020205020404" pitchFamily="49" charset="0"/>
              </a:rPr>
              <a:t>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Constant(double value) :</a:t>
            </a:r>
          </a:p>
          <a:p>
            <a:r>
              <a:rPr lang="en-US" sz="1200" dirty="0">
                <a:latin typeface="Courier New" panose="02070309020205020404" pitchFamily="49" charset="0"/>
                <a:cs typeface="Courier New" panose="02070309020205020404" pitchFamily="49" charset="0"/>
              </a:rPr>
              <a:t>    v(value)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v;</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687E3A3A-C062-05D4-9998-8C774B932CE1}"/>
              </a:ext>
            </a:extLst>
          </p:cNvPr>
          <p:cNvSpPr txBox="1"/>
          <p:nvPr/>
        </p:nvSpPr>
        <p:spPr>
          <a:xfrm>
            <a:off x="4001113" y="2754141"/>
            <a:ext cx="3252814" cy="2308324"/>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Sum :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Op(Expr *e1, Expr *e2):</a:t>
            </a:r>
          </a:p>
          <a:p>
            <a:r>
              <a:rPr lang="en-US" sz="1200" dirty="0">
                <a:latin typeface="Courier New" panose="02070309020205020404" pitchFamily="49" charset="0"/>
                <a:cs typeface="Courier New" panose="02070309020205020404" pitchFamily="49" charset="0"/>
              </a:rPr>
              <a:t>    _exp1(e1), _exp2(e2)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Expression* exp1, exp2;</a:t>
            </a:r>
          </a:p>
          <a:p>
            <a:r>
              <a:rPr lang="en-US" sz="12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E7B44DB-85A5-B60B-C8FB-9FA6D2DF6904}"/>
              </a:ext>
            </a:extLst>
          </p:cNvPr>
          <p:cNvGrpSpPr/>
          <p:nvPr/>
        </p:nvGrpSpPr>
        <p:grpSpPr>
          <a:xfrm>
            <a:off x="2278422" y="1980042"/>
            <a:ext cx="3349099" cy="774099"/>
            <a:chOff x="2278422" y="1980042"/>
            <a:chExt cx="3349099" cy="774099"/>
          </a:xfrm>
        </p:grpSpPr>
        <p:cxnSp>
          <p:nvCxnSpPr>
            <p:cNvPr id="18" name="Elbow Connector 17">
              <a:extLst>
                <a:ext uri="{FF2B5EF4-FFF2-40B4-BE49-F238E27FC236}">
                  <a16:creationId xmlns:a16="http://schemas.microsoft.com/office/drawing/2014/main" id="{797E56AD-533C-D958-7D46-30F3BEFFE442}"/>
                </a:ext>
              </a:extLst>
            </p:cNvPr>
            <p:cNvCxnSpPr>
              <a:stCxn id="4" idx="0"/>
              <a:endCxn id="5" idx="2"/>
            </p:cNvCxnSpPr>
            <p:nvPr/>
          </p:nvCxnSpPr>
          <p:spPr>
            <a:xfrm rot="5400000" flipH="1" flipV="1">
              <a:off x="2764501" y="1493963"/>
              <a:ext cx="681766" cy="165392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5DE3F960-F31A-6B6E-1405-A62C9B3789F0}"/>
                </a:ext>
              </a:extLst>
            </p:cNvPr>
            <p:cNvCxnSpPr>
              <a:cxnSpLocks/>
              <a:stCxn id="8" idx="0"/>
              <a:endCxn id="5" idx="2"/>
            </p:cNvCxnSpPr>
            <p:nvPr/>
          </p:nvCxnSpPr>
          <p:spPr>
            <a:xfrm rot="16200000" flipV="1">
              <a:off x="4392884" y="1519505"/>
              <a:ext cx="774099" cy="1695174"/>
            </a:xfrm>
            <a:prstGeom prst="bentConnector3">
              <a:avLst>
                <a:gd name="adj1" fmla="val 56089"/>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A78E2AF4-7477-B7E3-3DD8-9192AD12CEE5}"/>
              </a:ext>
            </a:extLst>
          </p:cNvPr>
          <p:cNvSpPr txBox="1"/>
          <p:nvPr/>
        </p:nvSpPr>
        <p:spPr>
          <a:xfrm>
            <a:off x="7687219" y="435937"/>
            <a:ext cx="2869696" cy="353943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EvaluateVisitor ev;</a:t>
            </a:r>
          </a:p>
          <a:p>
            <a:r>
              <a:rPr lang="en-US" sz="1400" dirty="0">
                <a:latin typeface="Courier New" panose="02070309020205020404" pitchFamily="49" charset="0"/>
                <a:cs typeface="Courier New" panose="02070309020205020404" pitchFamily="49" charset="0"/>
              </a:rPr>
              <a:t>expr-&gt;accept(ev);</a:t>
            </a:r>
          </a:p>
          <a:p>
            <a:r>
              <a:rPr lang="en-US" sz="1400" dirty="0">
                <a:latin typeface="Courier New" panose="02070309020205020404" pitchFamily="49" charset="0"/>
                <a:cs typeface="Courier New" panose="02070309020205020404" pitchFamily="49" charset="0"/>
              </a:rPr>
              <a:t>cout &lt;&lt; ev.result;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PrinterVisitor pv;</a:t>
            </a:r>
          </a:p>
          <a:p>
            <a:r>
              <a:rPr lang="en-US" sz="1400" dirty="0">
                <a:latin typeface="Courier New" panose="02070309020205020404" pitchFamily="49" charset="0"/>
                <a:cs typeface="Courier New" panose="02070309020205020404" pitchFamily="49" charset="0"/>
              </a:rPr>
              <a:t>expr-&gt;accept(pv);</a:t>
            </a:r>
          </a:p>
          <a:p>
            <a:r>
              <a:rPr lang="en-US" sz="1400" dirty="0">
                <a:latin typeface="Courier New" panose="02070309020205020404" pitchFamily="49" charset="0"/>
                <a:cs typeface="Courier New" panose="02070309020205020404" pitchFamily="49" charset="0"/>
              </a:rPr>
              <a:t>cout &lt;&lt; pv.output;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0D65BE7B-5227-67B3-7CEF-5E1FDB057E20}"/>
              </a:ext>
            </a:extLst>
          </p:cNvPr>
          <p:cNvGrpSpPr/>
          <p:nvPr/>
        </p:nvGrpSpPr>
        <p:grpSpPr>
          <a:xfrm>
            <a:off x="9738724" y="4092728"/>
            <a:ext cx="2012360" cy="1939474"/>
            <a:chOff x="8029572" y="3483582"/>
            <a:chExt cx="2012360" cy="1939474"/>
          </a:xfrm>
        </p:grpSpPr>
        <p:sp>
          <p:nvSpPr>
            <p:cNvPr id="15" name="Oval 14">
              <a:extLst>
                <a:ext uri="{FF2B5EF4-FFF2-40B4-BE49-F238E27FC236}">
                  <a16:creationId xmlns:a16="http://schemas.microsoft.com/office/drawing/2014/main" id="{84436EC6-BD75-B6AB-82F1-D0243DD6472F}"/>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551545A4-2FA1-3A0A-6AAD-EB920F3D9336}"/>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3B31EA44-35B3-24F1-4100-FBBF1706E570}"/>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C8BC7670-1833-7BED-475B-AD1D9EF74802}"/>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E3B2B281-C2E6-309F-6516-D2D4D42A7781}"/>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0948EEB0-2419-069F-76C7-CC356D0D601C}"/>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468A124-E33F-0D09-0642-0C0B1961341E}"/>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AFEE1E1-CB3B-3780-1AC6-29E31D7A9CF1}"/>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89A8F05-A742-F0DC-A756-EF84A5F5F14D}"/>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97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24</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909223" cy="369332"/>
          </a:xfrm>
          <a:prstGeom prst="rect">
            <a:avLst/>
          </a:prstGeom>
          <a:noFill/>
        </p:spPr>
        <p:txBody>
          <a:bodyPr wrap="none" rtlCol="0">
            <a:spAutoFit/>
          </a:bodyPr>
          <a:lstStyle/>
          <a:p>
            <a:r>
              <a:rPr lang="en-US" dirty="0"/>
              <a:t>Iterator</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Access an aggregate object’s content without exposing its representation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multiple traversal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Provide an uniform interface to traverse different aggregate structures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supports variations in the traversal of an aggregate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Iterators simplify the aggregate interface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More than one traversal can be pending on an aggregate</a:t>
            </a:r>
          </a:p>
        </p:txBody>
      </p:sp>
    </p:spTree>
    <p:extLst>
      <p:ext uri="{BB962C8B-B14F-4D97-AF65-F5344CB8AC3E}">
        <p14:creationId xmlns:p14="http://schemas.microsoft.com/office/powerpoint/2010/main" val="22403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25</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1864678" cy="338554"/>
          </a:xfrm>
          <a:prstGeom prst="rect">
            <a:avLst/>
          </a:prstGeom>
          <a:noFill/>
        </p:spPr>
        <p:txBody>
          <a:bodyPr wrap="none" rtlCol="0">
            <a:spAutoFit/>
          </a:bodyPr>
          <a:lstStyle/>
          <a:p>
            <a:r>
              <a:rPr lang="en-US" sz="1600"/>
              <a:t>Iterator – Disk scan</a:t>
            </a:r>
          </a:p>
        </p:txBody>
      </p:sp>
      <p:sp>
        <p:nvSpPr>
          <p:cNvPr id="5" name="TextBox 4">
            <a:extLst>
              <a:ext uri="{FF2B5EF4-FFF2-40B4-BE49-F238E27FC236}">
                <a16:creationId xmlns:a16="http://schemas.microsoft.com/office/drawing/2014/main" id="{2B5F4311-7C9E-C003-55C3-F8AFB608EBF8}"/>
              </a:ext>
            </a:extLst>
          </p:cNvPr>
          <p:cNvSpPr txBox="1"/>
          <p:nvPr/>
        </p:nvSpPr>
        <p:spPr>
          <a:xfrm>
            <a:off x="561059" y="835876"/>
            <a:ext cx="2601994" cy="1569660"/>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template&lt; class Item &gt;</a:t>
            </a: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Iterator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 virtual void first();</a:t>
            </a:r>
          </a:p>
          <a:p>
            <a:r>
              <a:rPr lang="en-US" sz="1200" dirty="0">
                <a:latin typeface="Courier New" panose="02070309020205020404" pitchFamily="49" charset="0"/>
                <a:cs typeface="Courier New" panose="02070309020205020404" pitchFamily="49" charset="0"/>
              </a:rPr>
              <a:t>  virtual void next();</a:t>
            </a:r>
          </a:p>
          <a:p>
            <a:r>
              <a:rPr lang="en-US" sz="1200" dirty="0">
                <a:latin typeface="Courier New" panose="02070309020205020404" pitchFamily="49" charset="0"/>
                <a:cs typeface="Courier New" panose="02070309020205020404" pitchFamily="49" charset="0"/>
              </a:rPr>
              <a:t>  virtual bool isDone();</a:t>
            </a:r>
          </a:p>
          <a:p>
            <a:r>
              <a:rPr lang="en-US" sz="1200" dirty="0">
                <a:latin typeface="Courier New" panose="02070309020205020404" pitchFamily="49" charset="0"/>
                <a:cs typeface="Courier New" panose="02070309020205020404" pitchFamily="49" charset="0"/>
              </a:rPr>
              <a:t>  virtual Item current();</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6AB0AE4-3639-E0B7-6FD9-EBAE51875051}"/>
              </a:ext>
            </a:extLst>
          </p:cNvPr>
          <p:cNvSpPr txBox="1"/>
          <p:nvPr/>
        </p:nvSpPr>
        <p:spPr>
          <a:xfrm>
            <a:off x="468085" y="2893691"/>
            <a:ext cx="2787943" cy="267765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DiskIterator :</a:t>
            </a:r>
          </a:p>
          <a:p>
            <a:r>
              <a:rPr lang="en-US" sz="1200" dirty="0" err="1">
                <a:latin typeface="Courier New" panose="02070309020205020404" pitchFamily="49" charset="0"/>
                <a:cs typeface="Courier New" panose="02070309020205020404" pitchFamily="49" charset="0"/>
              </a:rPr>
              <a:t>  public Iterator&lt;string&gt;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DiskIterator(string path);</a:t>
            </a:r>
          </a:p>
          <a:p>
            <a:r>
              <a:rPr lang="en-US" sz="1200" dirty="0">
                <a:latin typeface="Courier New" panose="02070309020205020404" pitchFamily="49" charset="0"/>
                <a:cs typeface="Courier New" panose="02070309020205020404" pitchFamily="49" charset="0"/>
              </a:rPr>
              <a:t>  ~DiskIterator();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next();</a:t>
            </a:r>
          </a:p>
          <a:p>
            <a:r>
              <a:rPr lang="en-US" sz="1200" dirty="0">
                <a:latin typeface="Courier New" panose="02070309020205020404" pitchFamily="49" charset="0"/>
                <a:cs typeface="Courier New" panose="02070309020205020404" pitchFamily="49" charset="0"/>
              </a:rPr>
              <a:t>  bool isDone();</a:t>
            </a:r>
          </a:p>
          <a:p>
            <a:r>
              <a:rPr lang="en-US" sz="1200" dirty="0">
                <a:latin typeface="Courier New" panose="02070309020205020404" pitchFamily="49" charset="0"/>
                <a:cs typeface="Courier New" panose="02070309020205020404" pitchFamily="49" charset="0"/>
              </a:rPr>
              <a:t>  string current();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DIR* _dir;</a:t>
            </a:r>
          </a:p>
          <a:p>
            <a:r>
              <a:rPr lang="en-US" sz="1200" dirty="0">
                <a:latin typeface="Courier New" panose="02070309020205020404" pitchFamily="49" charset="0"/>
                <a:cs typeface="Courier New" panose="02070309020205020404" pitchFamily="49" charset="0"/>
              </a:rPr>
              <a:t>  dirent* _current;</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6ED5C945-49E5-E846-B37A-4E7A9743D3FA}"/>
              </a:ext>
            </a:extLst>
          </p:cNvPr>
          <p:cNvCxnSpPr>
            <a:cxnSpLocks/>
            <a:stCxn id="12" idx="0"/>
            <a:endCxn id="5" idx="2"/>
          </p:cNvCxnSpPr>
          <p:nvPr/>
        </p:nvCxnSpPr>
        <p:spPr>
          <a:xfrm flipH="1" flipV="1">
            <a:off x="1862056" y="2405536"/>
            <a:ext cx="1" cy="488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FD7347-0A24-15E8-D87B-2D93CB0BC602}"/>
              </a:ext>
            </a:extLst>
          </p:cNvPr>
          <p:cNvSpPr txBox="1"/>
          <p:nvPr/>
        </p:nvSpPr>
        <p:spPr>
          <a:xfrm>
            <a:off x="3864429" y="1047032"/>
            <a:ext cx="3996607" cy="4524315"/>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DiskIterator::DiskIterator(string path) {</a:t>
            </a:r>
          </a:p>
          <a:p>
            <a:r>
              <a:rPr lang="en-US" sz="1200" dirty="0">
                <a:latin typeface="Courier New" panose="02070309020205020404" pitchFamily="49" charset="0"/>
                <a:cs typeface="Courier New" panose="02070309020205020404" pitchFamily="49" charset="0"/>
              </a:rPr>
              <a:t>  _dir = opendir(path.c_str());</a:t>
            </a: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DiskIterator::~DiskIterator() {</a:t>
            </a:r>
          </a:p>
          <a:p>
            <a:r>
              <a:rPr lang="en-US" sz="1200" dirty="0">
                <a:latin typeface="Courier New" panose="02070309020205020404" pitchFamily="49" charset="0"/>
                <a:cs typeface="Courier New" panose="02070309020205020404" pitchFamily="49" charset="0"/>
              </a:rPr>
              <a:t>  closedir(_dir);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DiskIterator::next() {</a:t>
            </a:r>
          </a:p>
          <a:p>
            <a:r>
              <a:rPr lang="en-US" sz="1200" dirty="0">
                <a:latin typeface="Courier New" panose="02070309020205020404" pitchFamily="49" charset="0"/>
                <a:cs typeface="Courier New" panose="02070309020205020404" pitchFamily="49" charset="0"/>
              </a:rPr>
              <a:t>  if (_current == 0) {</a:t>
            </a:r>
          </a:p>
          <a:p>
            <a:r>
              <a:rPr lang="en-US" sz="1200" dirty="0">
                <a:latin typeface="Courier New" panose="02070309020205020404" pitchFamily="49" charset="0"/>
                <a:cs typeface="Courier New" panose="02070309020205020404" pitchFamily="49" charset="0"/>
              </a:rPr>
              <a:t>    return;</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DiskIterator::isDone() {</a:t>
            </a:r>
          </a:p>
          <a:p>
            <a:r>
              <a:rPr lang="en-US" sz="1200" dirty="0">
                <a:latin typeface="Courier New" panose="02070309020205020404" pitchFamily="49" charset="0"/>
                <a:cs typeface="Courier New" panose="02070309020205020404" pitchFamily="49" charset="0"/>
              </a:rPr>
              <a:t>  return _current == 0;</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string DiskIterator::current() {</a:t>
            </a:r>
          </a:p>
          <a:p>
            <a:r>
              <a:rPr lang="en-US" sz="1200" dirty="0">
                <a:latin typeface="Courier New" panose="02070309020205020404" pitchFamily="49" charset="0"/>
                <a:cs typeface="Courier New" panose="02070309020205020404" pitchFamily="49" charset="0"/>
              </a:rPr>
              <a:t>  return string(_current-&gt;d_name);</a:t>
            </a:r>
          </a:p>
          <a:p>
            <a:r>
              <a:rPr lang="en-US" sz="120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CBD584FA-F2CD-F1FD-F64E-43461F34CC60}"/>
              </a:ext>
            </a:extLst>
          </p:cNvPr>
          <p:cNvSpPr txBox="1"/>
          <p:nvPr/>
        </p:nvSpPr>
        <p:spPr>
          <a:xfrm>
            <a:off x="7651241" y="2524359"/>
            <a:ext cx="3887603"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DiskIterator it(“/home”);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(!it.isDone()) {</a:t>
            </a:r>
          </a:p>
          <a:p>
            <a:r>
              <a:rPr lang="en-US" sz="1600" dirty="0">
                <a:latin typeface="Courier New" panose="02070309020205020404" pitchFamily="49" charset="0"/>
                <a:cs typeface="Courier New" panose="02070309020205020404" pitchFamily="49" charset="0"/>
              </a:rPr>
              <a:t>  out &lt;&lt; it.current() &lt;&lt; endl;</a:t>
            </a:r>
          </a:p>
          <a:p>
            <a:r>
              <a:rPr lang="en-US" sz="1600" dirty="0">
                <a:latin typeface="Courier New" panose="02070309020205020404" pitchFamily="49" charset="0"/>
                <a:cs typeface="Courier New" panose="02070309020205020404" pitchFamily="49" charset="0"/>
              </a:rPr>
              <a:t>  it.next();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76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3</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2507418" cy="369332"/>
          </a:xfrm>
          <a:prstGeom prst="rect">
            <a:avLst/>
          </a:prstGeom>
          <a:noFill/>
        </p:spPr>
        <p:txBody>
          <a:bodyPr wrap="none" rtlCol="0">
            <a:spAutoFit/>
          </a:bodyPr>
          <a:lstStyle/>
          <a:p>
            <a:r>
              <a:rPr lang="en-US" dirty="0"/>
              <a:t>Chain Of Responsibility</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More than an object may handle a request, and the handler is not known a priori</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want to issue a request to one of several objects without specifying the receiver explicitly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set of objects that can handle a request should be specified dynamically</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01028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379622"/>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Reduced coupling: an object doesn’t need to know which other object will handle the request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Responsibility chain can be modified at runtime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receipt isn’t guaranteed, there could be no object handling the request, and then it can fall off the end of the chain.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489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4</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4476225" cy="338554"/>
          </a:xfrm>
          <a:prstGeom prst="rect">
            <a:avLst/>
          </a:prstGeom>
          <a:noFill/>
        </p:spPr>
        <p:txBody>
          <a:bodyPr wrap="none" rtlCol="0">
            <a:spAutoFit/>
          </a:bodyPr>
          <a:lstStyle/>
          <a:p>
            <a:r>
              <a:rPr lang="en-US" sz="1600"/>
              <a:t>Chain Of Responsibility – A Compile Cluster step</a:t>
            </a:r>
          </a:p>
        </p:txBody>
      </p:sp>
      <p:sp>
        <p:nvSpPr>
          <p:cNvPr id="7" name="TextBox 6">
            <a:extLst>
              <a:ext uri="{FF2B5EF4-FFF2-40B4-BE49-F238E27FC236}">
                <a16:creationId xmlns:a16="http://schemas.microsoft.com/office/drawing/2014/main" id="{C837D2EF-F8E2-F010-7D11-6651153745A3}"/>
              </a:ext>
            </a:extLst>
          </p:cNvPr>
          <p:cNvSpPr txBox="1"/>
          <p:nvPr/>
        </p:nvSpPr>
        <p:spPr>
          <a:xfrm>
            <a:off x="5120692" y="271562"/>
            <a:ext cx="3493264" cy="2400657"/>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CacheObjectCompiler :</a:t>
            </a:r>
          </a:p>
          <a:p>
            <a:r>
              <a:rPr lang="en-US" sz="1000" dirty="0">
                <a:latin typeface="Courier New" panose="02070309020205020404" pitchFamily="49" charset="0"/>
                <a:cs typeface="Courier New" panose="02070309020205020404" pitchFamily="49" charset="0"/>
              </a:rPr>
              <a:t>  public ObjectCompiler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_cache has cppFilePath {</a:t>
            </a:r>
          </a:p>
          <a:p>
            <a:r>
              <a:rPr lang="en-US" sz="1000" dirty="0">
                <a:latin typeface="Courier New" panose="02070309020205020404" pitchFamily="49" charset="0"/>
                <a:cs typeface="Courier New" panose="02070309020205020404" pitchFamily="49" charset="0"/>
              </a:rPr>
              <a:t>      return _cache[cppFilePath];</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map&lt; string, binary &gt; _cache;</a:t>
            </a:r>
          </a:p>
          <a:p>
            <a:r>
              <a:rPr lang="en-US" sz="10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F470E619-AA56-7F24-1BBE-72B87C48CD54}"/>
              </a:ext>
            </a:extLst>
          </p:cNvPr>
          <p:cNvGrpSpPr/>
          <p:nvPr/>
        </p:nvGrpSpPr>
        <p:grpSpPr>
          <a:xfrm>
            <a:off x="87171" y="1825660"/>
            <a:ext cx="4254004" cy="2677656"/>
            <a:chOff x="326570" y="810551"/>
            <a:chExt cx="4254004" cy="2677656"/>
          </a:xfrm>
        </p:grpSpPr>
        <p:sp>
          <p:nvSpPr>
            <p:cNvPr id="5" name="TextBox 4">
              <a:extLst>
                <a:ext uri="{FF2B5EF4-FFF2-40B4-BE49-F238E27FC236}">
                  <a16:creationId xmlns:a16="http://schemas.microsoft.com/office/drawing/2014/main" id="{2B5F4311-7C9E-C003-55C3-F8AFB608EBF8}"/>
                </a:ext>
              </a:extLst>
            </p:cNvPr>
            <p:cNvSpPr txBox="1"/>
            <p:nvPr/>
          </p:nvSpPr>
          <p:spPr>
            <a:xfrm>
              <a:off x="769915" y="810551"/>
              <a:ext cx="3810659" cy="2677656"/>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ObjComp : public ObjectCompiler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ObjComp</a:t>
              </a:r>
              <a:r>
                <a:rPr lang="en-US" sz="1200" dirty="0">
                  <a:latin typeface="Courier New" panose="02070309020205020404" pitchFamily="49" charset="0"/>
                  <a:cs typeface="Courier New" panose="02070309020205020404" pitchFamily="49" charset="0"/>
                </a:rPr>
                <a:t>(ObjComp* next = 0) :</a:t>
              </a:r>
            </a:p>
            <a:p>
              <a:r>
                <a:rPr lang="en-US" sz="1200" dirty="0">
                  <a:latin typeface="Courier New" panose="02070309020205020404" pitchFamily="49" charset="0"/>
                  <a:cs typeface="Courier New" panose="02070309020205020404" pitchFamily="49" charset="0"/>
                </a:rPr>
                <a:t>    _next(next)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binary compile(cppFilePath) {</a:t>
              </a:r>
            </a:p>
            <a:p>
              <a:r>
                <a:rPr lang="en-US" sz="1200" dirty="0">
                  <a:latin typeface="Courier New" panose="02070309020205020404" pitchFamily="49" charset="0"/>
                  <a:cs typeface="Courier New" panose="02070309020205020404" pitchFamily="49" charset="0"/>
                </a:rPr>
                <a:t>    if (_next) {</a:t>
              </a:r>
            </a:p>
            <a:p>
              <a:r>
                <a:rPr lang="en-US" sz="1200" dirty="0">
                  <a:latin typeface="Courier New" panose="02070309020205020404" pitchFamily="49" charset="0"/>
                  <a:cs typeface="Courier New" panose="02070309020205020404" pitchFamily="49" charset="0"/>
                </a:rPr>
                <a:t>      _next-&gt;compile(cppFilePath);</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ObjComp* _next;</a:t>
              </a:r>
            </a:p>
            <a:p>
              <a:r>
                <a:rPr lang="en-US" sz="1200" dirty="0">
                  <a:latin typeface="Courier New" panose="02070309020205020404" pitchFamily="49" charset="0"/>
                  <a:cs typeface="Courier New" panose="02070309020205020404" pitchFamily="49" charset="0"/>
                </a:rPr>
                <a:t>};</a:t>
              </a:r>
            </a:p>
          </p:txBody>
        </p:sp>
        <p:grpSp>
          <p:nvGrpSpPr>
            <p:cNvPr id="17" name="Group 16">
              <a:extLst>
                <a:ext uri="{FF2B5EF4-FFF2-40B4-BE49-F238E27FC236}">
                  <a16:creationId xmlns:a16="http://schemas.microsoft.com/office/drawing/2014/main" id="{328FBB2D-4CAD-0F0B-2711-F9C0D4094802}"/>
                </a:ext>
              </a:extLst>
            </p:cNvPr>
            <p:cNvGrpSpPr/>
            <p:nvPr/>
          </p:nvGrpSpPr>
          <p:grpSpPr>
            <a:xfrm>
              <a:off x="326570" y="2234075"/>
              <a:ext cx="443345" cy="905164"/>
              <a:chOff x="166255" y="895928"/>
              <a:chExt cx="443345" cy="2041239"/>
            </a:xfrm>
          </p:grpSpPr>
          <p:cxnSp>
            <p:nvCxnSpPr>
              <p:cNvPr id="11" name="Straight Connector 10">
                <a:extLst>
                  <a:ext uri="{FF2B5EF4-FFF2-40B4-BE49-F238E27FC236}">
                    <a16:creationId xmlns:a16="http://schemas.microsoft.com/office/drawing/2014/main" id="{90CA5224-B1EE-B5A0-047D-74DF2458ACF1}"/>
                  </a:ext>
                </a:extLst>
              </p:cNvPr>
              <p:cNvCxnSpPr/>
              <p:nvPr/>
            </p:nvCxnSpPr>
            <p:spPr>
              <a:xfrm flipH="1">
                <a:off x="166255" y="2937164"/>
                <a:ext cx="443345" cy="0"/>
              </a:xfrm>
              <a:prstGeom prst="line">
                <a:avLst/>
              </a:prstGeom>
              <a:ln w="381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7EB6CB0C-325D-B17B-B2FB-CB5544844CAC}"/>
                  </a:ext>
                </a:extLst>
              </p:cNvPr>
              <p:cNvCxnSpPr>
                <a:cxnSpLocks/>
              </p:cNvCxnSpPr>
              <p:nvPr/>
            </p:nvCxnSpPr>
            <p:spPr>
              <a:xfrm rot="5400000" flipH="1" flipV="1">
                <a:off x="-669637" y="1731822"/>
                <a:ext cx="2041239" cy="369451"/>
              </a:xfrm>
              <a:prstGeom prst="bentConnector3">
                <a:avLst>
                  <a:gd name="adj1" fmla="val 1002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9" name="TextBox 8">
            <a:extLst>
              <a:ext uri="{FF2B5EF4-FFF2-40B4-BE49-F238E27FC236}">
                <a16:creationId xmlns:a16="http://schemas.microsoft.com/office/drawing/2014/main" id="{8AA8CED0-0F56-C271-CAA7-435FF826A061}"/>
              </a:ext>
            </a:extLst>
          </p:cNvPr>
          <p:cNvSpPr txBox="1"/>
          <p:nvPr/>
        </p:nvSpPr>
        <p:spPr>
          <a:xfrm>
            <a:off x="5209759" y="3164488"/>
            <a:ext cx="3493264" cy="2862322"/>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NetworkObjectCompiler :</a:t>
            </a:r>
          </a:p>
          <a:p>
            <a:r>
              <a:rPr lang="en-US" sz="1000" dirty="0">
                <a:latin typeface="Courier New" panose="02070309020205020404" pitchFamily="49" charset="0"/>
                <a:cs typeface="Courier New" panose="02070309020205020404" pitchFamily="49" charset="0"/>
              </a:rPr>
              <a:t>  public ObjectCompiler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_freeHosts is not empty {</a:t>
            </a:r>
          </a:p>
          <a:p>
            <a:r>
              <a:rPr lang="en-US" sz="1000" dirty="0">
                <a:latin typeface="Courier New" panose="02070309020205020404" pitchFamily="49" charset="0"/>
                <a:cs typeface="Courier New" panose="02070309020205020404" pitchFamily="49" charset="0"/>
              </a:rPr>
              <a:t>      host = _freeHosts.takeFirst();</a:t>
            </a:r>
          </a:p>
          <a:p>
            <a:r>
              <a:rPr lang="en-US" sz="1000" dirty="0">
                <a:latin typeface="Courier New" panose="02070309020205020404" pitchFamily="49" charset="0"/>
                <a:cs typeface="Courier New" panose="02070309020205020404" pitchFamily="49" charset="0"/>
              </a:rPr>
              <a:t>      res = host-&gt;doCompile(cppFilePath);</a:t>
            </a:r>
          </a:p>
          <a:p>
            <a:r>
              <a:rPr lang="en-US" sz="1000" dirty="0">
                <a:latin typeface="Courier New" panose="02070309020205020404" pitchFamily="49" charset="0"/>
                <a:cs typeface="Courier New" panose="02070309020205020404" pitchFamily="49" charset="0"/>
              </a:rPr>
              <a:t>      _freeHosts.append(host);</a:t>
            </a:r>
          </a:p>
          <a:p>
            <a:r>
              <a:rPr lang="en-US" sz="1000" dirty="0">
                <a:latin typeface="Courier New" panose="02070309020205020404" pitchFamily="49" charset="0"/>
                <a:cs typeface="Courier New" panose="02070309020205020404" pitchFamily="49" charset="0"/>
              </a:rPr>
              <a:t>      return res;</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list&lt; Host &gt; _freeHosts;</a:t>
            </a: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A1F8E14-D26E-AE1F-32D6-3CBC48FB6602}"/>
              </a:ext>
            </a:extLst>
          </p:cNvPr>
          <p:cNvSpPr txBox="1"/>
          <p:nvPr/>
        </p:nvSpPr>
        <p:spPr>
          <a:xfrm>
            <a:off x="8149899" y="2090939"/>
            <a:ext cx="3954929" cy="1323439"/>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LocalObjectCompiler : public ObjectCompiler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 exec gcc</a:t>
            </a:r>
          </a:p>
          <a:p>
            <a:r>
              <a:rPr lang="en-US" sz="1000" dirty="0">
                <a:latin typeface="Courier New" panose="02070309020205020404" pitchFamily="49" charset="0"/>
                <a:cs typeface="Courier New" panose="02070309020205020404" pitchFamily="49" charset="0"/>
              </a:rPr>
              <a:t>     return objBinary;</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D42162FF-BDBE-485D-514A-FF7B0766A307}"/>
              </a:ext>
            </a:extLst>
          </p:cNvPr>
          <p:cNvSpPr txBox="1"/>
          <p:nvPr/>
        </p:nvSpPr>
        <p:spPr>
          <a:xfrm>
            <a:off x="308843" y="4890915"/>
            <a:ext cx="4368504" cy="1384995"/>
          </a:xfrm>
          <a:prstGeom prst="rect">
            <a:avLst/>
          </a:prstGeom>
          <a:solidFill>
            <a:schemeClr val="bg1">
              <a:lumMod val="95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ObjComp *fileComp = new CacheObjectCompiler(</a:t>
            </a:r>
          </a:p>
          <a:p>
            <a:r>
              <a:rPr lang="en-US" sz="1200" dirty="0">
                <a:latin typeface="Courier New" panose="02070309020205020404" pitchFamily="49" charset="0"/>
                <a:cs typeface="Courier New" panose="02070309020205020404" pitchFamily="49" charset="0"/>
              </a:rPr>
              <a:t>  new NetworkObjectCompiler(</a:t>
            </a:r>
          </a:p>
          <a:p>
            <a:r>
              <a:rPr lang="en-US" sz="1200" dirty="0">
                <a:latin typeface="Courier New" panose="02070309020205020404" pitchFamily="49" charset="0"/>
                <a:cs typeface="Courier New" panose="02070309020205020404" pitchFamily="49" charset="0"/>
              </a:rPr>
              <a:t>    new LocalObjectCompiler()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binary myBin = fileCom</a:t>
            </a:r>
            <a:r>
              <a:rPr lang="en-US" sz="1200" dirty="0">
                <a:latin typeface="Courier New" panose="02070309020205020404" pitchFamily="49" charset="0"/>
                <a:cs typeface="Courier New" panose="02070309020205020404" pitchFamily="49" charset="0"/>
                <a:sym typeface="Wingdings" pitchFamily="2" charset="2"/>
              </a:rPr>
              <a:t>p-&gt;compile(”main.cpp”);</a:t>
            </a:r>
            <a:endParaRPr lang="en-US"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C538AA6-BCC2-9E59-C15F-520730B3337F}"/>
              </a:ext>
            </a:extLst>
          </p:cNvPr>
          <p:cNvSpPr txBox="1"/>
          <p:nvPr/>
        </p:nvSpPr>
        <p:spPr>
          <a:xfrm>
            <a:off x="530516" y="831626"/>
            <a:ext cx="4089581" cy="830997"/>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ObjectCompiler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binary compile(cppFilePath) = 0;</a:t>
            </a:r>
          </a:p>
          <a:p>
            <a:r>
              <a:rPr lang="en-US" sz="1200" dirty="0">
                <a:latin typeface="Courier New" panose="02070309020205020404" pitchFamily="49" charset="0"/>
                <a:cs typeface="Courier New" panose="02070309020205020404" pitchFamily="49" charset="0"/>
              </a:rPr>
              <a:t>};</a:t>
            </a:r>
          </a:p>
        </p:txBody>
      </p:sp>
      <p:cxnSp>
        <p:nvCxnSpPr>
          <p:cNvPr id="16" name="Elbow Connector 15">
            <a:extLst>
              <a:ext uri="{FF2B5EF4-FFF2-40B4-BE49-F238E27FC236}">
                <a16:creationId xmlns:a16="http://schemas.microsoft.com/office/drawing/2014/main" id="{DEE271FF-2176-9C1E-C4CF-ACAC8F33ED54}"/>
              </a:ext>
            </a:extLst>
          </p:cNvPr>
          <p:cNvCxnSpPr/>
          <p:nvPr/>
        </p:nvCxnSpPr>
        <p:spPr>
          <a:xfrm rot="5400000" flipH="1" flipV="1">
            <a:off x="8779887" y="3688602"/>
            <a:ext cx="1641731" cy="762896"/>
          </a:xfrm>
          <a:prstGeom prst="bentConnector3">
            <a:avLst>
              <a:gd name="adj1" fmla="val 2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819C6F9-8681-6AAC-1E73-B12CD88D5E56}"/>
              </a:ext>
            </a:extLst>
          </p:cNvPr>
          <p:cNvCxnSpPr/>
          <p:nvPr/>
        </p:nvCxnSpPr>
        <p:spPr>
          <a:xfrm>
            <a:off x="6465346" y="2672219"/>
            <a:ext cx="0" cy="492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E31E-CE28-4868-ADD1-CEA45F2B48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E27AA8-725C-7514-FAED-EFBD2B187B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642A287-2173-F095-C335-46EB2CA97549}"/>
              </a:ext>
            </a:extLst>
          </p:cNvPr>
          <p:cNvSpPr>
            <a:spLocks noGrp="1"/>
          </p:cNvSpPr>
          <p:nvPr>
            <p:ph type="sldNum" sz="quarter" idx="12"/>
          </p:nvPr>
        </p:nvSpPr>
        <p:spPr/>
        <p:txBody>
          <a:bodyPr/>
          <a:lstStyle/>
          <a:p>
            <a:fld id="{23D81C8F-CB39-4E4D-98E4-8C3FEDF75126}" type="slidenum">
              <a:rPr lang="en-US" smtClean="0"/>
              <a:t>5</a:t>
            </a:fld>
            <a:endParaRPr lang="en-US"/>
          </a:p>
        </p:txBody>
      </p:sp>
      <p:sp>
        <p:nvSpPr>
          <p:cNvPr id="7" name="TextBox 6">
            <a:extLst>
              <a:ext uri="{FF2B5EF4-FFF2-40B4-BE49-F238E27FC236}">
                <a16:creationId xmlns:a16="http://schemas.microsoft.com/office/drawing/2014/main" id="{7D29E8F1-03F7-76EA-CD63-314B717B398D}"/>
              </a:ext>
            </a:extLst>
          </p:cNvPr>
          <p:cNvSpPr txBox="1"/>
          <p:nvPr/>
        </p:nvSpPr>
        <p:spPr>
          <a:xfrm>
            <a:off x="535709" y="194055"/>
            <a:ext cx="1097993" cy="369332"/>
          </a:xfrm>
          <a:prstGeom prst="rect">
            <a:avLst/>
          </a:prstGeom>
          <a:noFill/>
        </p:spPr>
        <p:txBody>
          <a:bodyPr wrap="none" rtlCol="0">
            <a:spAutoFit/>
          </a:bodyPr>
          <a:lstStyle/>
          <a:p>
            <a:r>
              <a:rPr lang="en-US" dirty="0"/>
              <a:t>Observer</a:t>
            </a:r>
          </a:p>
        </p:txBody>
      </p:sp>
      <p:sp>
        <p:nvSpPr>
          <p:cNvPr id="2" name="TextBox 1">
            <a:extLst>
              <a:ext uri="{FF2B5EF4-FFF2-40B4-BE49-F238E27FC236}">
                <a16:creationId xmlns:a16="http://schemas.microsoft.com/office/drawing/2014/main" id="{A03B42AB-6DB9-7DBD-CF9D-A18410C1C27E}"/>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E849DD2-60DA-10BE-795D-A92A0F2BA9B4}"/>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 abstraction has two aspects, one dependent on the other, and encapsulating these aspects on separate objects let you vary and reuse them independently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 change to one object requires changing others, and you don’t know how many objects need to be changed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an object should be able to notify other objects without making any assumptions about who these objects are.</a:t>
            </a:r>
          </a:p>
          <a:p>
            <a:pPr marL="285750" indent="-285750">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32B35B2D-88D9-DB80-A457-C7D6C57279FB}"/>
              </a:ext>
            </a:extLst>
          </p:cNvPr>
          <p:cNvSpPr txBox="1"/>
          <p:nvPr/>
        </p:nvSpPr>
        <p:spPr>
          <a:xfrm>
            <a:off x="252006" y="346302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4960B15-DDF6-05A3-8122-5C479E3B7E77}"/>
              </a:ext>
            </a:extLst>
          </p:cNvPr>
          <p:cNvSpPr txBox="1"/>
          <p:nvPr/>
        </p:nvSpPr>
        <p:spPr>
          <a:xfrm>
            <a:off x="547569" y="383236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Abstract coupling between Subject and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for broadcast communication (interested parties subscribes themselves by the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unexpected updates</a:t>
            </a:r>
          </a:p>
        </p:txBody>
      </p:sp>
    </p:spTree>
    <p:extLst>
      <p:ext uri="{BB962C8B-B14F-4D97-AF65-F5344CB8AC3E}">
        <p14:creationId xmlns:p14="http://schemas.microsoft.com/office/powerpoint/2010/main" val="795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8B849-C97F-03E8-5BF4-DAB92A759EA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36F65A-42E6-C70C-32F7-53DFFB97192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BAB8890-4EC8-48EA-8AE5-B95B630B9575}"/>
              </a:ext>
            </a:extLst>
          </p:cNvPr>
          <p:cNvSpPr>
            <a:spLocks noGrp="1"/>
          </p:cNvSpPr>
          <p:nvPr>
            <p:ph type="sldNum" sz="quarter" idx="12"/>
          </p:nvPr>
        </p:nvSpPr>
        <p:spPr/>
        <p:txBody>
          <a:bodyPr/>
          <a:lstStyle/>
          <a:p>
            <a:fld id="{23D81C8F-CB39-4E4D-98E4-8C3FEDF75126}" type="slidenum">
              <a:rPr lang="en-US" smtClean="0"/>
              <a:t>6</a:t>
            </a:fld>
            <a:endParaRPr lang="en-US"/>
          </a:p>
        </p:txBody>
      </p:sp>
      <p:sp>
        <p:nvSpPr>
          <p:cNvPr id="2" name="TextBox 1">
            <a:extLst>
              <a:ext uri="{FF2B5EF4-FFF2-40B4-BE49-F238E27FC236}">
                <a16:creationId xmlns:a16="http://schemas.microsoft.com/office/drawing/2014/main" id="{7FC3364F-0A1E-CF61-BD9B-E0DF37CCEB71}"/>
              </a:ext>
            </a:extLst>
          </p:cNvPr>
          <p:cNvSpPr txBox="1"/>
          <p:nvPr/>
        </p:nvSpPr>
        <p:spPr>
          <a:xfrm>
            <a:off x="468085" y="326572"/>
            <a:ext cx="2961067" cy="338554"/>
          </a:xfrm>
          <a:prstGeom prst="rect">
            <a:avLst/>
          </a:prstGeom>
          <a:noFill/>
        </p:spPr>
        <p:txBody>
          <a:bodyPr wrap="none" rtlCol="0">
            <a:spAutoFit/>
          </a:bodyPr>
          <a:lstStyle/>
          <a:p>
            <a:r>
              <a:rPr lang="en-US" sz="1600"/>
              <a:t>Observer – Temperature control</a:t>
            </a:r>
          </a:p>
        </p:txBody>
      </p:sp>
      <p:sp>
        <p:nvSpPr>
          <p:cNvPr id="7" name="TextBox 6">
            <a:extLst>
              <a:ext uri="{FF2B5EF4-FFF2-40B4-BE49-F238E27FC236}">
                <a16:creationId xmlns:a16="http://schemas.microsoft.com/office/drawing/2014/main" id="{2C3CB050-B586-7964-FD3C-7764C4CEA04D}"/>
              </a:ext>
            </a:extLst>
          </p:cNvPr>
          <p:cNvSpPr txBox="1"/>
          <p:nvPr/>
        </p:nvSpPr>
        <p:spPr>
          <a:xfrm>
            <a:off x="4287982" y="1628506"/>
            <a:ext cx="3066865"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Heater : public Device,</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applyExtTemp(value);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0F6BF353-AABF-3CCB-2BFA-24E7DA80FDE6}"/>
              </a:ext>
            </a:extLst>
          </p:cNvPr>
          <p:cNvSpPr txBox="1"/>
          <p:nvPr/>
        </p:nvSpPr>
        <p:spPr>
          <a:xfrm>
            <a:off x="5821414" y="326572"/>
            <a:ext cx="4089581"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Observer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onChange(double value)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3C9D96-F99A-52AB-7925-21B53210DC4C}"/>
              </a:ext>
            </a:extLst>
          </p:cNvPr>
          <p:cNvSpPr txBox="1"/>
          <p:nvPr/>
        </p:nvSpPr>
        <p:spPr>
          <a:xfrm>
            <a:off x="7921930" y="1628506"/>
            <a:ext cx="3717684"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WeatherStation : public Display,</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viewTemp(value);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12" name="Group 11">
            <a:extLst>
              <a:ext uri="{FF2B5EF4-FFF2-40B4-BE49-F238E27FC236}">
                <a16:creationId xmlns:a16="http://schemas.microsoft.com/office/drawing/2014/main" id="{D5FF8BAC-CB02-51AB-BE50-EF1D5A6AFEF7}"/>
              </a:ext>
            </a:extLst>
          </p:cNvPr>
          <p:cNvGrpSpPr/>
          <p:nvPr/>
        </p:nvGrpSpPr>
        <p:grpSpPr>
          <a:xfrm>
            <a:off x="5821416" y="1157569"/>
            <a:ext cx="3959357" cy="470937"/>
            <a:chOff x="5821416" y="1157569"/>
            <a:chExt cx="3959357" cy="470937"/>
          </a:xfrm>
        </p:grpSpPr>
        <p:cxnSp>
          <p:nvCxnSpPr>
            <p:cNvPr id="11" name="Elbow Connector 10">
              <a:extLst>
                <a:ext uri="{FF2B5EF4-FFF2-40B4-BE49-F238E27FC236}">
                  <a16:creationId xmlns:a16="http://schemas.microsoft.com/office/drawing/2014/main" id="{B515F5A8-6A10-2D47-F1DB-A5D592270A2D}"/>
                </a:ext>
              </a:extLst>
            </p:cNvPr>
            <p:cNvCxnSpPr>
              <a:stCxn id="7" idx="0"/>
              <a:endCxn id="5" idx="2"/>
            </p:cNvCxnSpPr>
            <p:nvPr/>
          </p:nvCxnSpPr>
          <p:spPr>
            <a:xfrm rot="5400000" flipH="1" flipV="1">
              <a:off x="6608342" y="370643"/>
              <a:ext cx="470937" cy="20447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0D7834A0-8646-9328-007C-0690490C57AD}"/>
                </a:ext>
              </a:extLst>
            </p:cNvPr>
            <p:cNvCxnSpPr>
              <a:stCxn id="4" idx="0"/>
              <a:endCxn id="5" idx="2"/>
            </p:cNvCxnSpPr>
            <p:nvPr/>
          </p:nvCxnSpPr>
          <p:spPr>
            <a:xfrm rot="16200000" flipV="1">
              <a:off x="8588021" y="435754"/>
              <a:ext cx="470937" cy="19145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9" name="TextBox 28">
            <a:extLst>
              <a:ext uri="{FF2B5EF4-FFF2-40B4-BE49-F238E27FC236}">
                <a16:creationId xmlns:a16="http://schemas.microsoft.com/office/drawing/2014/main" id="{4A4E03FE-3467-7FC5-523D-1E1814C4AD15}"/>
              </a:ext>
            </a:extLst>
          </p:cNvPr>
          <p:cNvSpPr txBox="1"/>
          <p:nvPr/>
        </p:nvSpPr>
        <p:spPr>
          <a:xfrm>
            <a:off x="4639296" y="4038594"/>
            <a:ext cx="3514104" cy="2031325"/>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TempMonitor tempMonitor;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Heater heater(....);</a:t>
            </a:r>
          </a:p>
          <a:p>
            <a:r>
              <a:rPr lang="en-US" sz="1400" dirty="0">
                <a:latin typeface="Courier New" panose="02070309020205020404" pitchFamily="49" charset="0"/>
                <a:cs typeface="Courier New" panose="02070309020205020404" pitchFamily="49" charset="0"/>
              </a:rPr>
              <a:t>WeatherStation 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tempMonitor.subscribe(&amp;heater);</a:t>
            </a:r>
          </a:p>
          <a:p>
            <a:r>
              <a:rPr lang="en-US" sz="1400" dirty="0">
                <a:latin typeface="Courier New" panose="02070309020205020404" pitchFamily="49" charset="0"/>
                <a:cs typeface="Courier New" panose="02070309020205020404" pitchFamily="49" charset="0"/>
              </a:rPr>
              <a:t>tempMonitor.subscribe(&amp;wh);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tempMonitor.run();</a:t>
            </a:r>
          </a:p>
        </p:txBody>
      </p:sp>
      <p:grpSp>
        <p:nvGrpSpPr>
          <p:cNvPr id="10" name="Group 9">
            <a:extLst>
              <a:ext uri="{FF2B5EF4-FFF2-40B4-BE49-F238E27FC236}">
                <a16:creationId xmlns:a16="http://schemas.microsoft.com/office/drawing/2014/main" id="{CF66AEFF-A050-4356-3373-268187A94125}"/>
              </a:ext>
            </a:extLst>
          </p:cNvPr>
          <p:cNvGrpSpPr/>
          <p:nvPr/>
        </p:nvGrpSpPr>
        <p:grpSpPr>
          <a:xfrm>
            <a:off x="468085" y="982176"/>
            <a:ext cx="3252814" cy="5272409"/>
            <a:chOff x="468085" y="982176"/>
            <a:chExt cx="3252814" cy="5272409"/>
          </a:xfrm>
        </p:grpSpPr>
        <p:sp>
          <p:nvSpPr>
            <p:cNvPr id="8" name="TextBox 7">
              <a:extLst>
                <a:ext uri="{FF2B5EF4-FFF2-40B4-BE49-F238E27FC236}">
                  <a16:creationId xmlns:a16="http://schemas.microsoft.com/office/drawing/2014/main" id="{BAF9CD1F-3676-6484-B268-56FC272729D0}"/>
                </a:ext>
              </a:extLst>
            </p:cNvPr>
            <p:cNvSpPr txBox="1"/>
            <p:nvPr/>
          </p:nvSpPr>
          <p:spPr>
            <a:xfrm>
              <a:off x="468085" y="982176"/>
              <a:ext cx="3252814" cy="5262979"/>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TempMonitor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set&lt; Observer * &gt; _observers;</a:t>
              </a:r>
            </a:p>
            <a:p>
              <a:r>
                <a:rPr lang="en-US" sz="1200" dirty="0">
                  <a:latin typeface="Courier New" panose="02070309020205020404" pitchFamily="49" charset="0"/>
                  <a:cs typeface="Courier New" panose="02070309020205020404" pitchFamily="49" charset="0"/>
                </a:rPr>
                <a:t>  double _oldTemp;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subscribe(Observer *o) {</a:t>
              </a:r>
            </a:p>
            <a:p>
              <a:r>
                <a:rPr lang="en-US" sz="1200" dirty="0">
                  <a:latin typeface="Courier New" panose="02070309020205020404" pitchFamily="49" charset="0"/>
                  <a:cs typeface="Courier New" panose="02070309020205020404" pitchFamily="49" charset="0"/>
                </a:rPr>
                <a:t>    _observers.insert(o);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unsubscribe(Observer *o) {</a:t>
              </a:r>
            </a:p>
            <a:p>
              <a:r>
                <a:rPr lang="en-US" sz="1200" dirty="0">
                  <a:latin typeface="Courier New" panose="02070309020205020404" pitchFamily="49" charset="0"/>
                  <a:cs typeface="Courier New" panose="02070309020205020404" pitchFamily="49" charset="0"/>
                </a:rPr>
                <a:t>    _observer.erase(o);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run() {</a:t>
              </a:r>
            </a:p>
            <a:p>
              <a:r>
                <a:rPr lang="en-US" sz="1200" dirty="0">
                  <a:latin typeface="Courier New" panose="02070309020205020404" pitchFamily="49" charset="0"/>
                  <a:cs typeface="Courier New" panose="02070309020205020404" pitchFamily="49" charset="0"/>
                </a:rPr>
                <a:t>    while (!timeToQuit) {</a:t>
              </a:r>
            </a:p>
            <a:p>
              <a:r>
                <a:rPr lang="en-US" sz="1200" dirty="0">
                  <a:latin typeface="Courier New" panose="02070309020205020404" pitchFamily="49" charset="0"/>
                  <a:cs typeface="Courier New" panose="02070309020205020404" pitchFamily="49" charset="0"/>
                </a:rPr>
                <a:t>      double temp = fetch();</a:t>
              </a:r>
            </a:p>
            <a:p>
              <a:r>
                <a:rPr lang="en-US" sz="1200" dirty="0">
                  <a:latin typeface="Courier New" panose="02070309020205020404" pitchFamily="49" charset="0"/>
                  <a:cs typeface="Courier New" panose="02070309020205020404" pitchFamily="49" charset="0"/>
                </a:rPr>
                <a:t>      if (temp != _oldTemp) {</a:t>
              </a:r>
            </a:p>
            <a:p>
              <a:r>
                <a:rPr lang="en-US" sz="1200" dirty="0">
                  <a:latin typeface="Courier New" panose="02070309020205020404" pitchFamily="49" charset="0"/>
                  <a:cs typeface="Courier New" panose="02070309020205020404" pitchFamily="49" charset="0"/>
                </a:rPr>
                <a:t>        for (o : _observers) {</a:t>
              </a:r>
            </a:p>
            <a:p>
              <a:r>
                <a:rPr lang="en-US" sz="1200" dirty="0">
                  <a:latin typeface="Courier New" panose="02070309020205020404" pitchFamily="49" charset="0"/>
                  <a:cs typeface="Courier New" panose="02070309020205020404" pitchFamily="49" charset="0"/>
                </a:rPr>
                <a:t>          o-&gt;onChange(temp);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_oldTemp = temp;</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D1E7DDB-39A6-7A58-AE97-C7F75BB8861C}"/>
                </a:ext>
              </a:extLst>
            </p:cNvPr>
            <p:cNvSpPr txBox="1"/>
            <p:nvPr/>
          </p:nvSpPr>
          <p:spPr>
            <a:xfrm>
              <a:off x="2754692" y="5885253"/>
              <a:ext cx="928459" cy="369332"/>
            </a:xfrm>
            <a:prstGeom prst="rect">
              <a:avLst/>
            </a:prstGeom>
            <a:noFill/>
          </p:spPr>
          <p:txBody>
            <a:bodyPr wrap="none" rtlCol="0">
              <a:spAutoFit/>
            </a:bodyPr>
            <a:lstStyle/>
            <a:p>
              <a:r>
                <a:rPr lang="en-US"/>
                <a:t>subject</a:t>
              </a:r>
            </a:p>
          </p:txBody>
        </p:sp>
      </p:grpSp>
      <p:cxnSp>
        <p:nvCxnSpPr>
          <p:cNvPr id="21" name="Elbow Connector 20">
            <a:extLst>
              <a:ext uri="{FF2B5EF4-FFF2-40B4-BE49-F238E27FC236}">
                <a16:creationId xmlns:a16="http://schemas.microsoft.com/office/drawing/2014/main" id="{3BD1E510-494F-97E8-3C1C-6D7D7BD539C5}"/>
              </a:ext>
            </a:extLst>
          </p:cNvPr>
          <p:cNvCxnSpPr>
            <a:cxnSpLocks/>
            <a:stCxn id="5" idx="1"/>
          </p:cNvCxnSpPr>
          <p:nvPr/>
        </p:nvCxnSpPr>
        <p:spPr>
          <a:xfrm rot="10800000" flipV="1">
            <a:off x="3429156" y="742070"/>
            <a:ext cx="2392258" cy="742329"/>
          </a:xfrm>
          <a:prstGeom prst="bentConnector3">
            <a:avLst>
              <a:gd name="adj1" fmla="val 50000"/>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BF9FA88-1DF3-E8FC-2CAD-7155B8F8BAEF}"/>
              </a:ext>
            </a:extLst>
          </p:cNvPr>
          <p:cNvSpPr txBox="1"/>
          <p:nvPr/>
        </p:nvSpPr>
        <p:spPr>
          <a:xfrm>
            <a:off x="8823489" y="4232692"/>
            <a:ext cx="2561924" cy="1785104"/>
          </a:xfrm>
          <a:prstGeom prst="rect">
            <a:avLst/>
          </a:prstGeom>
          <a:noFill/>
        </p:spPr>
        <p:txBody>
          <a:bodyPr wrap="square" rtlCol="0">
            <a:spAutoFit/>
          </a:bodyPr>
          <a:lstStyle/>
          <a:p>
            <a:pPr algn="ctr"/>
            <a:r>
              <a:rPr lang="en-US" b="1">
                <a:solidFill>
                  <a:srgbClr val="FF0000"/>
                </a:solidFill>
              </a:rPr>
              <a:t>BEWARE OF INDIRECT</a:t>
            </a:r>
          </a:p>
          <a:p>
            <a:pPr algn="ctr"/>
            <a:r>
              <a:rPr lang="en-US" b="1">
                <a:solidFill>
                  <a:srgbClr val="FF0000"/>
                </a:solidFill>
              </a:rPr>
              <a:t>COUPLING!</a:t>
            </a:r>
          </a:p>
          <a:p>
            <a:pPr algn="ctr"/>
            <a:endParaRPr lang="en-US" b="1">
              <a:solidFill>
                <a:srgbClr val="FF0000"/>
              </a:solidFill>
            </a:endParaRPr>
          </a:p>
          <a:p>
            <a:r>
              <a:rPr lang="en-US" sz="1400"/>
              <a:t>Too many observers can cause</a:t>
            </a:r>
            <a:br>
              <a:rPr lang="en-US" sz="1400"/>
            </a:br>
            <a:r>
              <a:rPr lang="en-US" sz="1400"/>
              <a:t>indesired effects!</a:t>
            </a:r>
            <a:br>
              <a:rPr lang="en-US" sz="1400"/>
            </a:br>
            <a:br>
              <a:rPr lang="en-US" sz="1400"/>
            </a:br>
            <a:r>
              <a:rPr lang="en-US" sz="1400"/>
              <a:t>(a.k.a. </a:t>
            </a:r>
            <a:r>
              <a:rPr lang="en-US" sz="1400" i="1"/>
              <a:t>notification storms</a:t>
            </a:r>
            <a:r>
              <a:rPr lang="en-US" sz="1400"/>
              <a:t>)</a:t>
            </a:r>
          </a:p>
        </p:txBody>
      </p:sp>
    </p:spTree>
    <p:extLst>
      <p:ext uri="{BB962C8B-B14F-4D97-AF65-F5344CB8AC3E}">
        <p14:creationId xmlns:p14="http://schemas.microsoft.com/office/powerpoint/2010/main" val="34624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2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53B7-F0F1-582F-6781-4CF4EDB7762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298A85D-3940-8BFF-1251-2075ACA6455B}"/>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658C721-388C-E5F2-033B-BA9BED6203C2}"/>
              </a:ext>
            </a:extLst>
          </p:cNvPr>
          <p:cNvSpPr>
            <a:spLocks noGrp="1"/>
          </p:cNvSpPr>
          <p:nvPr>
            <p:ph type="sldNum" sz="quarter" idx="12"/>
          </p:nvPr>
        </p:nvSpPr>
        <p:spPr/>
        <p:txBody>
          <a:bodyPr/>
          <a:lstStyle/>
          <a:p>
            <a:fld id="{23D81C8F-CB39-4E4D-98E4-8C3FEDF75126}" type="slidenum">
              <a:rPr lang="en-US" smtClean="0"/>
              <a:t>7</a:t>
            </a:fld>
            <a:endParaRPr lang="en-US"/>
          </a:p>
        </p:txBody>
      </p:sp>
      <p:sp>
        <p:nvSpPr>
          <p:cNvPr id="7" name="TextBox 6">
            <a:extLst>
              <a:ext uri="{FF2B5EF4-FFF2-40B4-BE49-F238E27FC236}">
                <a16:creationId xmlns:a16="http://schemas.microsoft.com/office/drawing/2014/main" id="{1C020434-5803-86DC-A5BD-ADAD52A3036A}"/>
              </a:ext>
            </a:extLst>
          </p:cNvPr>
          <p:cNvSpPr txBox="1"/>
          <p:nvPr/>
        </p:nvSpPr>
        <p:spPr>
          <a:xfrm>
            <a:off x="535709" y="194055"/>
            <a:ext cx="1072730" cy="369332"/>
          </a:xfrm>
          <a:prstGeom prst="rect">
            <a:avLst/>
          </a:prstGeom>
          <a:noFill/>
        </p:spPr>
        <p:txBody>
          <a:bodyPr wrap="none" rtlCol="0">
            <a:spAutoFit/>
          </a:bodyPr>
          <a:lstStyle/>
          <a:p>
            <a:r>
              <a:rPr lang="en-US" dirty="0"/>
              <a:t>Mediator</a:t>
            </a:r>
          </a:p>
        </p:txBody>
      </p:sp>
      <p:sp>
        <p:nvSpPr>
          <p:cNvPr id="2" name="TextBox 1">
            <a:extLst>
              <a:ext uri="{FF2B5EF4-FFF2-40B4-BE49-F238E27FC236}">
                <a16:creationId xmlns:a16="http://schemas.microsoft.com/office/drawing/2014/main" id="{A8058D1B-5E72-03F1-1307-5E49FE5048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B288D81A-254A-E8AA-97A4-5FFEB8073166}"/>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 set of objects communicate in well-defined but complex ways, so the interdependencies are unstructured and difficult to understand.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Reusing an object is difficult because it refers to many other objects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behavior that’s distributed between several classes should be customizable without a lot of subclassing.</a:t>
            </a:r>
          </a:p>
        </p:txBody>
      </p:sp>
      <p:sp>
        <p:nvSpPr>
          <p:cNvPr id="4" name="TextBox 3">
            <a:extLst>
              <a:ext uri="{FF2B5EF4-FFF2-40B4-BE49-F238E27FC236}">
                <a16:creationId xmlns:a16="http://schemas.microsoft.com/office/drawing/2014/main" id="{BD462A47-FF74-8205-6314-DE545FA89022}"/>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D1AD030-0190-4332-A043-4D7A12F7F8DE}"/>
              </a:ext>
            </a:extLst>
          </p:cNvPr>
          <p:cNvSpPr txBox="1"/>
          <p:nvPr/>
        </p:nvSpPr>
        <p:spPr>
          <a:xfrm>
            <a:off x="547569" y="3216808"/>
            <a:ext cx="1081809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Reduces subclassing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Decouples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Simplifies object protocols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Abstracts how objects cooperate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Centralizes control</a:t>
            </a:r>
          </a:p>
        </p:txBody>
      </p:sp>
    </p:spTree>
    <p:extLst>
      <p:ext uri="{BB962C8B-B14F-4D97-AF65-F5344CB8AC3E}">
        <p14:creationId xmlns:p14="http://schemas.microsoft.com/office/powerpoint/2010/main" val="20198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C67EB-BA2A-C4BC-6634-511D08E960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17FF6E-D397-B655-DCE5-1D3D3C876BB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DE8DF28-3FE4-4248-7732-3B5B61546AC4}"/>
              </a:ext>
            </a:extLst>
          </p:cNvPr>
          <p:cNvSpPr>
            <a:spLocks noGrp="1"/>
          </p:cNvSpPr>
          <p:nvPr>
            <p:ph type="sldNum" sz="quarter" idx="12"/>
          </p:nvPr>
        </p:nvSpPr>
        <p:spPr/>
        <p:txBody>
          <a:bodyPr/>
          <a:lstStyle/>
          <a:p>
            <a:fld id="{23D81C8F-CB39-4E4D-98E4-8C3FEDF75126}" type="slidenum">
              <a:rPr lang="en-US" smtClean="0"/>
              <a:t>8</a:t>
            </a:fld>
            <a:endParaRPr lang="en-US"/>
          </a:p>
        </p:txBody>
      </p:sp>
      <p:sp>
        <p:nvSpPr>
          <p:cNvPr id="2" name="TextBox 1">
            <a:extLst>
              <a:ext uri="{FF2B5EF4-FFF2-40B4-BE49-F238E27FC236}">
                <a16:creationId xmlns:a16="http://schemas.microsoft.com/office/drawing/2014/main" id="{ADB57D58-61B2-92C8-A449-A30F7A9349C2}"/>
              </a:ext>
            </a:extLst>
          </p:cNvPr>
          <p:cNvSpPr txBox="1"/>
          <p:nvPr/>
        </p:nvSpPr>
        <p:spPr>
          <a:xfrm>
            <a:off x="468085" y="326572"/>
            <a:ext cx="2364045" cy="338554"/>
          </a:xfrm>
          <a:prstGeom prst="rect">
            <a:avLst/>
          </a:prstGeom>
          <a:noFill/>
        </p:spPr>
        <p:txBody>
          <a:bodyPr wrap="none" rtlCol="0">
            <a:spAutoFit/>
          </a:bodyPr>
          <a:lstStyle/>
          <a:p>
            <a:r>
              <a:rPr lang="en-US" sz="1600"/>
              <a:t>Mediator – Chat program</a:t>
            </a:r>
          </a:p>
        </p:txBody>
      </p:sp>
      <p:sp>
        <p:nvSpPr>
          <p:cNvPr id="5" name="TextBox 4">
            <a:extLst>
              <a:ext uri="{FF2B5EF4-FFF2-40B4-BE49-F238E27FC236}">
                <a16:creationId xmlns:a16="http://schemas.microsoft.com/office/drawing/2014/main" id="{61511013-E18F-0B7D-A175-CB019BDC0BB8}"/>
              </a:ext>
            </a:extLst>
          </p:cNvPr>
          <p:cNvSpPr txBox="1"/>
          <p:nvPr/>
        </p:nvSpPr>
        <p:spPr>
          <a:xfrm>
            <a:off x="514571" y="835876"/>
            <a:ext cx="4089581"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sendMsg(string, User*) = 0;</a:t>
            </a:r>
          </a:p>
          <a:p>
            <a:r>
              <a:rPr lang="en-US" sz="1200" dirty="0">
                <a:latin typeface="Courier New" panose="02070309020205020404" pitchFamily="49" charset="0"/>
                <a:cs typeface="Courier New" panose="02070309020205020404" pitchFamily="49" charset="0"/>
              </a:rPr>
              <a:t>  virtual void addUser(User *) = 0;</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F0DF60E9-F9A1-264B-4BFC-11648F2E47B7}"/>
              </a:ext>
            </a:extLst>
          </p:cNvPr>
          <p:cNvSpPr txBox="1"/>
          <p:nvPr/>
        </p:nvSpPr>
        <p:spPr>
          <a:xfrm>
            <a:off x="700520" y="2755364"/>
            <a:ext cx="3717684" cy="360098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ChatRoom :</a:t>
            </a:r>
          </a:p>
          <a:p>
            <a:r>
              <a:rPr lang="en-US" sz="1200" dirty="0" err="1">
                <a:latin typeface="Courier New" panose="02070309020205020404" pitchFamily="49" charset="0"/>
                <a:cs typeface="Courier New" panose="02070309020205020404" pitchFamily="49" charset="0"/>
              </a:rPr>
              <a:t>  public 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sendMsg(</a:t>
            </a:r>
          </a:p>
          <a:p>
            <a:r>
              <a:rPr lang="en-US" sz="1200" dirty="0">
                <a:latin typeface="Courier New" panose="02070309020205020404" pitchFamily="49" charset="0"/>
                <a:cs typeface="Courier New" panose="02070309020205020404" pitchFamily="49" charset="0"/>
              </a:rPr>
              <a:t>    string msg, User* sender) {</a:t>
            </a:r>
          </a:p>
          <a:p>
            <a:r>
              <a:rPr lang="en-US" sz="1200" dirty="0">
                <a:latin typeface="Courier New" panose="02070309020205020404" pitchFamily="49" charset="0"/>
                <a:cs typeface="Courier New" panose="02070309020205020404" pitchFamily="49" charset="0"/>
              </a:rPr>
              <a:t>    for (user : _users) {</a:t>
            </a:r>
          </a:p>
          <a:p>
            <a:r>
              <a:rPr lang="en-US" sz="1200" dirty="0">
                <a:latin typeface="Courier New" panose="02070309020205020404" pitchFamily="49" charset="0"/>
                <a:cs typeface="Courier New" panose="02070309020205020404" pitchFamily="49" charset="0"/>
              </a:rPr>
              <a:t>      if (user != sender) {</a:t>
            </a:r>
          </a:p>
          <a:p>
            <a:r>
              <a:rPr lang="en-US" sz="1200" dirty="0">
                <a:latin typeface="Courier New" panose="02070309020205020404" pitchFamily="49" charset="0"/>
                <a:cs typeface="Courier New" panose="02070309020205020404" pitchFamily="49" charset="0"/>
              </a:rPr>
              <a:t>        user-&gt;receiveMsg(msg, sender);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addUser(User* user) {</a:t>
            </a:r>
          </a:p>
          <a:p>
            <a:r>
              <a:rPr lang="en-US" sz="1200" dirty="0">
                <a:latin typeface="Courier New" panose="02070309020205020404" pitchFamily="49" charset="0"/>
                <a:cs typeface="Courier New" panose="02070309020205020404" pitchFamily="49" charset="0"/>
              </a:rPr>
              <a:t>    _users.push_back(user);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User * &gt; _users;</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53DC16CF-4BD6-DC43-2478-0956A48318C7}"/>
              </a:ext>
            </a:extLst>
          </p:cNvPr>
          <p:cNvCxnSpPr>
            <a:cxnSpLocks/>
            <a:stCxn id="12" idx="0"/>
            <a:endCxn id="5" idx="2"/>
          </p:cNvCxnSpPr>
          <p:nvPr/>
        </p:nvCxnSpPr>
        <p:spPr>
          <a:xfrm flipV="1">
            <a:off x="2559362" y="1851539"/>
            <a:ext cx="0" cy="903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04679F5-550B-FB31-383C-28848AB0B1ED}"/>
              </a:ext>
            </a:extLst>
          </p:cNvPr>
          <p:cNvSpPr txBox="1"/>
          <p:nvPr/>
        </p:nvSpPr>
        <p:spPr>
          <a:xfrm>
            <a:off x="5518941" y="165985"/>
            <a:ext cx="4368504" cy="433965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User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_name;</a:t>
            </a:r>
          </a:p>
          <a:p>
            <a:r>
              <a:rPr lang="en-US" sz="1200" dirty="0">
                <a:latin typeface="Courier New" panose="02070309020205020404" pitchFamily="49" charset="0"/>
                <a:cs typeface="Courier New" panose="02070309020205020404" pitchFamily="49" charset="0"/>
              </a:rPr>
              <a:t>  ChatMediator* _mediator;</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User(string name, ChatMediator *m) {</a:t>
            </a:r>
          </a:p>
          <a:p>
            <a:r>
              <a:rPr lang="en-US" sz="1200" dirty="0">
                <a:latin typeface="Courier New" panose="02070309020205020404" pitchFamily="49" charset="0"/>
                <a:cs typeface="Courier New" panose="02070309020205020404" pitchFamily="49" charset="0"/>
              </a:rPr>
              <a:t>    _name = name;</a:t>
            </a:r>
          </a:p>
          <a:p>
            <a:r>
              <a:rPr lang="en-US" sz="1200" dirty="0">
                <a:latin typeface="Courier New" panose="02070309020205020404" pitchFamily="49" charset="0"/>
                <a:cs typeface="Courier New" panose="02070309020205020404" pitchFamily="49" charset="0"/>
              </a:rPr>
              <a:t>    _mediator = 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sendMsg(string msg) {</a:t>
            </a:r>
          </a:p>
          <a:p>
            <a:r>
              <a:rPr lang="en-US" sz="1200" dirty="0">
                <a:latin typeface="Courier New" panose="02070309020205020404" pitchFamily="49" charset="0"/>
                <a:cs typeface="Courier New" panose="02070309020205020404" pitchFamily="49" charset="0"/>
              </a:rPr>
              <a:t>    _mediator-&gt;sendMsg(msg, 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receiveMsg(string msg, User* sender) {</a:t>
            </a:r>
          </a:p>
          <a:p>
            <a:r>
              <a:rPr lang="en-US" sz="1200" dirty="0">
                <a:latin typeface="Courier New" panose="02070309020205020404" pitchFamily="49" charset="0"/>
                <a:cs typeface="Courier New" panose="02070309020205020404" pitchFamily="49" charset="0"/>
              </a:rPr>
              <a:t>    cout &lt;&lt; “Received “ &lt;&lt; msg</a:t>
            </a:r>
          </a:p>
          <a:p>
            <a:r>
              <a:rPr lang="en-US" sz="1200" dirty="0">
                <a:latin typeface="Courier New" panose="02070309020205020404" pitchFamily="49" charset="0"/>
                <a:cs typeface="Courier New" panose="02070309020205020404" pitchFamily="49" charset="0"/>
              </a:rPr>
              <a:t>         &lt;&lt; “ from “ &lt;&lt; sender-&gt;name()</a:t>
            </a:r>
          </a:p>
          <a:p>
            <a:r>
              <a:rPr lang="en-US" sz="1200" dirty="0">
                <a:latin typeface="Courier New" panose="02070309020205020404" pitchFamily="49" charset="0"/>
                <a:cs typeface="Courier New" panose="02070309020205020404" pitchFamily="49" charset="0"/>
              </a:rPr>
              <a: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name() { return _name; }</a:t>
            </a:r>
          </a:p>
          <a:p>
            <a:r>
              <a:rPr lang="en-US" sz="12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3CFFACCB-50E2-14F8-313D-B93D7600D377}"/>
              </a:ext>
            </a:extLst>
          </p:cNvPr>
          <p:cNvSpPr txBox="1"/>
          <p:nvPr/>
        </p:nvSpPr>
        <p:spPr>
          <a:xfrm>
            <a:off x="4750782" y="5171841"/>
            <a:ext cx="4461478"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 chatRoom = new ChatRoom();</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User* alice = new User(“Alice”, chatRoom);</a:t>
            </a:r>
          </a:p>
          <a:p>
            <a:r>
              <a:rPr lang="en-US" sz="1200" dirty="0">
                <a:latin typeface="Courier New" panose="02070309020205020404" pitchFamily="49" charset="0"/>
                <a:cs typeface="Courier New" panose="02070309020205020404" pitchFamily="49" charset="0"/>
              </a:rPr>
              <a:t>User* bob = new User(“Bob”, chatRoom);</a:t>
            </a:r>
          </a:p>
          <a:p>
            <a:r>
              <a:rPr lang="en-US" sz="1200" dirty="0">
                <a:latin typeface="Courier New" panose="02070309020205020404" pitchFamily="49" charset="0"/>
                <a:cs typeface="Courier New" panose="02070309020205020404" pitchFamily="49" charset="0"/>
              </a:rPr>
              <a:t>User* charlie = new User(“Charlie”, chatRoom);</a:t>
            </a:r>
          </a:p>
          <a:p>
            <a:endParaRPr lang="en-US" sz="12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D72EC21D-6067-5380-7552-C8F530BB82D7}"/>
              </a:ext>
            </a:extLst>
          </p:cNvPr>
          <p:cNvSpPr txBox="1"/>
          <p:nvPr/>
        </p:nvSpPr>
        <p:spPr>
          <a:xfrm>
            <a:off x="9212260" y="5242042"/>
            <a:ext cx="2694969" cy="1015663"/>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chatRoom-&gt;addUser(alice);</a:t>
            </a:r>
          </a:p>
          <a:p>
            <a:r>
              <a:rPr lang="en-US" sz="1200" dirty="0">
                <a:latin typeface="Courier New" panose="02070309020205020404" pitchFamily="49" charset="0"/>
                <a:cs typeface="Courier New" panose="02070309020205020404" pitchFamily="49" charset="0"/>
              </a:rPr>
              <a:t>chatRoom-&gt;addUser(bob);</a:t>
            </a:r>
          </a:p>
          <a:p>
            <a:r>
              <a:rPr lang="en-US" sz="1200" dirty="0">
                <a:latin typeface="Courier New" panose="02070309020205020404" pitchFamily="49" charset="0"/>
                <a:cs typeface="Courier New" panose="02070309020205020404" pitchFamily="49" charset="0"/>
              </a:rPr>
              <a:t>chatRoom-&gt;addUser(charlie);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alice-&gt;sendMsg(“Hi!”);</a:t>
            </a:r>
          </a:p>
        </p:txBody>
      </p:sp>
      <p:cxnSp>
        <p:nvCxnSpPr>
          <p:cNvPr id="18" name="Elbow Connector 17">
            <a:extLst>
              <a:ext uri="{FF2B5EF4-FFF2-40B4-BE49-F238E27FC236}">
                <a16:creationId xmlns:a16="http://schemas.microsoft.com/office/drawing/2014/main" id="{02F5E3AD-D2C8-8288-9F1C-E3DDE25D4F1E}"/>
              </a:ext>
            </a:extLst>
          </p:cNvPr>
          <p:cNvCxnSpPr>
            <a:cxnSpLocks/>
          </p:cNvCxnSpPr>
          <p:nvPr/>
        </p:nvCxnSpPr>
        <p:spPr>
          <a:xfrm rot="10800000" flipV="1">
            <a:off x="3007152" y="824769"/>
            <a:ext cx="2714919" cy="2238940"/>
          </a:xfrm>
          <a:prstGeom prst="bentConnector3">
            <a:avLst>
              <a:gd name="adj1" fmla="val 21528"/>
            </a:avLst>
          </a:prstGeom>
          <a:ln w="254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09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9</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706347" cy="369332"/>
          </a:xfrm>
          <a:prstGeom prst="rect">
            <a:avLst/>
          </a:prstGeom>
          <a:noFill/>
        </p:spPr>
        <p:txBody>
          <a:bodyPr wrap="none" rtlCol="0">
            <a:spAutoFit/>
          </a:bodyPr>
          <a:lstStyle/>
          <a:p>
            <a:r>
              <a:rPr lang="en-US" dirty="0"/>
              <a:t>State</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An object’s behavior depends on its state, and it must change its behavior at run-time depending on that state.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Operations have large, multipart conditional statements that depends on the object’s state, represented by enum constants. This pattern breaks this large conditional block in separate objects.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262213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299147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localizes state-specific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Makes state transitions explicit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State objects can be shared</a:t>
            </a:r>
          </a:p>
        </p:txBody>
      </p:sp>
    </p:spTree>
    <p:extLst>
      <p:ext uri="{BB962C8B-B14F-4D97-AF65-F5344CB8AC3E}">
        <p14:creationId xmlns:p14="http://schemas.microsoft.com/office/powerpoint/2010/main" val="405161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1631</TotalTime>
  <Words>4368</Words>
  <Application>Microsoft Macintosh PowerPoint</Application>
  <PresentationFormat>Widescreen</PresentationFormat>
  <Paragraphs>1000</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 Monaco, Antonio</dc:creator>
  <cp:lastModifiedBy>Di Monaco, Antonio</cp:lastModifiedBy>
  <cp:revision>45</cp:revision>
  <dcterms:created xsi:type="dcterms:W3CDTF">2025-02-19T20:33:39Z</dcterms:created>
  <dcterms:modified xsi:type="dcterms:W3CDTF">2025-10-25T16:40:55Z</dcterms:modified>
</cp:coreProperties>
</file>