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84" r:id="rId3"/>
    <p:sldId id="265" r:id="rId4"/>
    <p:sldId id="281" r:id="rId5"/>
    <p:sldId id="282" r:id="rId6"/>
    <p:sldId id="283" r:id="rId7"/>
    <p:sldId id="280" r:id="rId8"/>
    <p:sldId id="286" r:id="rId9"/>
    <p:sldId id="288" r:id="rId10"/>
    <p:sldId id="289" r:id="rId11"/>
    <p:sldId id="294" r:id="rId12"/>
    <p:sldId id="292" r:id="rId13"/>
    <p:sldId id="290" r:id="rId14"/>
    <p:sldId id="291" r:id="rId15"/>
    <p:sldId id="293" r:id="rId16"/>
    <p:sldId id="295" r:id="rId17"/>
    <p:sldId id="296" r:id="rId18"/>
    <p:sldId id="297" r:id="rId19"/>
    <p:sldId id="298" r:id="rId20"/>
    <p:sldId id="303" r:id="rId21"/>
    <p:sldId id="300" r:id="rId22"/>
    <p:sldId id="299" r:id="rId23"/>
    <p:sldId id="302" r:id="rId24"/>
    <p:sldId id="304" r:id="rId25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27"/>
      <p:bold r:id="rId28"/>
      <p:italic r:id="rId29"/>
      <p:boldItalic r:id="rId30"/>
    </p:embeddedFont>
    <p:embeddedFont>
      <p:font typeface="Fira Sans Extra Condensed" panose="020B0503050000020004" pitchFamily="34" charset="0"/>
      <p:regular r:id="rId31"/>
      <p:bold r:id="rId32"/>
      <p:italic r:id="rId33"/>
      <p:boldItalic r:id="rId34"/>
    </p:embeddedFont>
    <p:embeddedFont>
      <p:font typeface="Londrina Solid" panose="020B0604020202020204" charset="0"/>
      <p:regular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Montserrat Medium" panose="00000600000000000000" pitchFamily="2" charset="0"/>
      <p:regular r:id="rId40"/>
      <p:bold r:id="rId41"/>
      <p:italic r:id="rId42"/>
      <p:boldItalic r:id="rId43"/>
    </p:embeddedFont>
    <p:embeddedFont>
      <p:font typeface="Montserrat SemiBold" panose="00000700000000000000" pitchFamily="2" charset="0"/>
      <p:regular r:id="rId44"/>
      <p:bold r:id="rId45"/>
      <p:italic r:id="rId46"/>
      <p:boldItalic r:id="rId47"/>
    </p:embeddedFont>
    <p:embeddedFont>
      <p:font typeface="Poppins" panose="000005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557"/>
    <a:srgbClr val="CC6600"/>
    <a:srgbClr val="FF9900"/>
    <a:srgbClr val="2C5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A5F3C1-B514-4F3B-9933-4400C167B6D6}">
  <a:tblStyle styleId="{EAA5F3C1-B514-4F3B-9933-4400C167B6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48"/>
  </p:normalViewPr>
  <p:slideViewPr>
    <p:cSldViewPr snapToGrid="0">
      <p:cViewPr varScale="1">
        <p:scale>
          <a:sx n="107" d="100"/>
          <a:sy n="107" d="100"/>
        </p:scale>
        <p:origin x="10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de95a381e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de95a381e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7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de95a381e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de95a381e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17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de95a381e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de95a381e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140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5868fc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5868fc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203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6D7C93C-B6E5-AE9A-CFA2-330760C7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e95a381e3_0_222:notes">
            <a:extLst>
              <a:ext uri="{FF2B5EF4-FFF2-40B4-BE49-F238E27FC236}">
                <a16:creationId xmlns:a16="http://schemas.microsoft.com/office/drawing/2014/main" id="{E3DB4943-DE96-E5D3-8DF6-27F5D89C85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e95a381e3_0_222:notes">
            <a:extLst>
              <a:ext uri="{FF2B5EF4-FFF2-40B4-BE49-F238E27FC236}">
                <a16:creationId xmlns:a16="http://schemas.microsoft.com/office/drawing/2014/main" id="{EC8ACC1D-9870-3BE3-FA4E-FE928F6681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11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2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6D7C93C-B6E5-AE9A-CFA2-330760C7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e95a381e3_0_222:notes">
            <a:extLst>
              <a:ext uri="{FF2B5EF4-FFF2-40B4-BE49-F238E27FC236}">
                <a16:creationId xmlns:a16="http://schemas.microsoft.com/office/drawing/2014/main" id="{E3DB4943-DE96-E5D3-8DF6-27F5D89C85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e95a381e3_0_222:notes">
            <a:extLst>
              <a:ext uri="{FF2B5EF4-FFF2-40B4-BE49-F238E27FC236}">
                <a16:creationId xmlns:a16="http://schemas.microsoft.com/office/drawing/2014/main" id="{EC8ACC1D-9870-3BE3-FA4E-FE928F6681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37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31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90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b6cc432ef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1b6cc432ef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24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B42E32C1-0FFE-2B74-C590-7486F576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e95a381e3_0_512:notes">
            <a:extLst>
              <a:ext uri="{FF2B5EF4-FFF2-40B4-BE49-F238E27FC236}">
                <a16:creationId xmlns:a16="http://schemas.microsoft.com/office/drawing/2014/main" id="{686A6538-841B-E681-B5ED-D78D49D23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e95a381e3_0_512:notes">
            <a:extLst>
              <a:ext uri="{FF2B5EF4-FFF2-40B4-BE49-F238E27FC236}">
                <a16:creationId xmlns:a16="http://schemas.microsoft.com/office/drawing/2014/main" id="{A118C28E-3F75-4F77-E749-FA505A859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1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de95a381e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de95a381e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97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de95a381e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de95a381e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22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9538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9538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ilto:tianran.ding@list.l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777667" y="1455330"/>
            <a:ext cx="7106247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ndara" panose="020E0502030303020204" pitchFamily="34" charset="0"/>
              </a:rPr>
              <a:t>Coupling </a:t>
            </a:r>
            <a:r>
              <a:rPr lang="en-US" sz="3200" b="1" dirty="0">
                <a:solidFill>
                  <a:srgbClr val="0070C0"/>
                </a:solidFill>
                <a:latin typeface="Candara" panose="020E0502030303020204" pitchFamily="34" charset="0"/>
              </a:rPr>
              <a:t>Agent-based Model </a:t>
            </a:r>
            <a:r>
              <a:rPr lang="en-US" sz="3200" b="1" dirty="0">
                <a:latin typeface="Candara" panose="020E0502030303020204" pitchFamily="34" charset="0"/>
              </a:rPr>
              <a:t>with </a:t>
            </a:r>
            <a:r>
              <a:rPr lang="en-US" sz="3200" b="1" dirty="0">
                <a:solidFill>
                  <a:srgbClr val="0070C0"/>
                </a:solidFill>
                <a:latin typeface="Candara" panose="020E0502030303020204" pitchFamily="34" charset="0"/>
              </a:rPr>
              <a:t>Territorial LCA</a:t>
            </a:r>
            <a:r>
              <a:rPr lang="en-US" sz="3200" b="1" dirty="0">
                <a:latin typeface="Candara" panose="020E0502030303020204" pitchFamily="34" charset="0"/>
              </a:rPr>
              <a:t> to Support Agricultural Land Use Planning</a:t>
            </a:r>
            <a:endParaRPr sz="3200" dirty="0"/>
          </a:p>
        </p:txBody>
      </p:sp>
      <p:sp>
        <p:nvSpPr>
          <p:cNvPr id="52" name="Google Shape;52;p16"/>
          <p:cNvSpPr txBox="1">
            <a:spLocks noGrp="1"/>
          </p:cNvSpPr>
          <p:nvPr>
            <p:ph type="subTitle" idx="1"/>
          </p:nvPr>
        </p:nvSpPr>
        <p:spPr>
          <a:xfrm>
            <a:off x="777668" y="3013246"/>
            <a:ext cx="6403716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Presenter: Tianran 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Institute: Luxembourg Institute of Science and Technology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IE Day 2024 November 21</a:t>
            </a:r>
            <a:endParaRPr dirty="0"/>
          </a:p>
        </p:txBody>
      </p:sp>
      <p:pic>
        <p:nvPicPr>
          <p:cNvPr id="4" name="Image 10" descr="ULB-ligne-droite.eps">
            <a:extLst>
              <a:ext uri="{FF2B5EF4-FFF2-40B4-BE49-F238E27FC236}">
                <a16:creationId xmlns:a16="http://schemas.microsoft.com/office/drawing/2014/main" id="{462EF9AD-D1A4-4379-9F24-F4861D626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7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6DD02D9-3630-B710-3A76-83809D66A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914" y="7855"/>
            <a:ext cx="1048216" cy="664664"/>
          </a:xfrm>
          <a:prstGeom prst="rect">
            <a:avLst/>
          </a:prstGeom>
        </p:spPr>
      </p:pic>
      <p:pic>
        <p:nvPicPr>
          <p:cNvPr id="9" name="Graphic 8" descr="Farmer female with solid fill">
            <a:extLst>
              <a:ext uri="{FF2B5EF4-FFF2-40B4-BE49-F238E27FC236}">
                <a16:creationId xmlns:a16="http://schemas.microsoft.com/office/drawing/2014/main" id="{31CEA88F-7DA4-208A-338E-434445C19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1384" y="4120899"/>
            <a:ext cx="914400" cy="914400"/>
          </a:xfrm>
          <a:prstGeom prst="rect">
            <a:avLst/>
          </a:prstGeom>
        </p:spPr>
      </p:pic>
      <p:pic>
        <p:nvPicPr>
          <p:cNvPr id="11" name="Graphic 10" descr="Farmer male with solid fill">
            <a:extLst>
              <a:ext uri="{FF2B5EF4-FFF2-40B4-BE49-F238E27FC236}">
                <a16:creationId xmlns:a16="http://schemas.microsoft.com/office/drawing/2014/main" id="{0DE95AF3-69E6-E287-F9EE-9F1460A29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984" y="4117843"/>
            <a:ext cx="914400" cy="914400"/>
          </a:xfrm>
          <a:prstGeom prst="rect">
            <a:avLst/>
          </a:prstGeom>
        </p:spPr>
      </p:pic>
      <p:pic>
        <p:nvPicPr>
          <p:cNvPr id="13" name="Graphic 12" descr="Farmer female with solid fill">
            <a:extLst>
              <a:ext uri="{FF2B5EF4-FFF2-40B4-BE49-F238E27FC236}">
                <a16:creationId xmlns:a16="http://schemas.microsoft.com/office/drawing/2014/main" id="{35FA43F5-4854-7CBC-24A9-9DB87616A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3696" y="4120723"/>
            <a:ext cx="914400" cy="914400"/>
          </a:xfrm>
          <a:prstGeom prst="rect">
            <a:avLst/>
          </a:prstGeom>
        </p:spPr>
      </p:pic>
      <p:pic>
        <p:nvPicPr>
          <p:cNvPr id="20" name="Graphic 19" descr="Farmer male with solid fill">
            <a:extLst>
              <a:ext uri="{FF2B5EF4-FFF2-40B4-BE49-F238E27FC236}">
                <a16:creationId xmlns:a16="http://schemas.microsoft.com/office/drawing/2014/main" id="{4099B0CB-316C-7805-3EFE-5A8DDCBA4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7974" y="4120723"/>
            <a:ext cx="914400" cy="914400"/>
          </a:xfrm>
          <a:prstGeom prst="rect">
            <a:avLst/>
          </a:prstGeom>
        </p:spPr>
      </p:pic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E344A50-DD4A-0A64-DE77-42448DA4C8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962769"/>
            <a:ext cx="1175182" cy="11751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</a:t>
            </a:r>
            <a:r>
              <a:rPr lang="en" dirty="0"/>
              <a:t>Territorial Life Cycle Assessment</a:t>
            </a:r>
            <a:endParaRPr dirty="0"/>
          </a:p>
        </p:txBody>
      </p:sp>
      <p:sp>
        <p:nvSpPr>
          <p:cNvPr id="422" name="Google Shape;422;p22"/>
          <p:cNvSpPr txBox="1"/>
          <p:nvPr/>
        </p:nvSpPr>
        <p:spPr>
          <a:xfrm>
            <a:off x="588368" y="2831505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scenario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220360" y="1255155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</a:t>
            </a: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Climate change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5220360" y="1889495"/>
            <a:ext cx="382204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 </a:t>
            </a: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Freshwater eutrophication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5220360" y="3356955"/>
            <a:ext cx="382204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 </a:t>
            </a: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Bioenergy production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5220360" y="4063460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 </a:t>
            </a: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Food production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37" name="Google Shape;437;p22"/>
          <p:cNvCxnSpPr>
            <a:cxnSpLocks/>
            <a:stCxn id="438" idx="3"/>
            <a:endCxn id="423" idx="1"/>
          </p:cNvCxnSpPr>
          <p:nvPr/>
        </p:nvCxnSpPr>
        <p:spPr>
          <a:xfrm flipV="1">
            <a:off x="4858360" y="1500405"/>
            <a:ext cx="362000" cy="2972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39" name="Google Shape;439;p22"/>
          <p:cNvCxnSpPr>
            <a:cxnSpLocks/>
            <a:stCxn id="438" idx="3"/>
            <a:endCxn id="424" idx="1"/>
          </p:cNvCxnSpPr>
          <p:nvPr/>
        </p:nvCxnSpPr>
        <p:spPr>
          <a:xfrm>
            <a:off x="4858360" y="1797630"/>
            <a:ext cx="362000" cy="3371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0" name="Google Shape;440;p22"/>
          <p:cNvCxnSpPr>
            <a:cxnSpLocks/>
            <a:stCxn id="441" idx="3"/>
            <a:endCxn id="425" idx="1"/>
          </p:cNvCxnSpPr>
          <p:nvPr/>
        </p:nvCxnSpPr>
        <p:spPr>
          <a:xfrm flipV="1">
            <a:off x="4858360" y="3602205"/>
            <a:ext cx="362000" cy="336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2" name="Google Shape;442;p22"/>
          <p:cNvCxnSpPr>
            <a:cxnSpLocks/>
            <a:stCxn id="441" idx="3"/>
            <a:endCxn id="426" idx="1"/>
          </p:cNvCxnSpPr>
          <p:nvPr/>
        </p:nvCxnSpPr>
        <p:spPr>
          <a:xfrm>
            <a:off x="4858360" y="3938205"/>
            <a:ext cx="362000" cy="3705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3" name="Google Shape;443;p22"/>
          <p:cNvCxnSpPr>
            <a:cxnSpLocks/>
            <a:stCxn id="422" idx="3"/>
            <a:endCxn id="438" idx="1"/>
          </p:cNvCxnSpPr>
          <p:nvPr/>
        </p:nvCxnSpPr>
        <p:spPr>
          <a:xfrm flipV="1">
            <a:off x="2710460" y="1797630"/>
            <a:ext cx="362000" cy="12791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4" name="Google Shape;444;p22"/>
          <p:cNvCxnSpPr>
            <a:cxnSpLocks/>
            <a:stCxn id="422" idx="3"/>
            <a:endCxn id="441" idx="1"/>
          </p:cNvCxnSpPr>
          <p:nvPr/>
        </p:nvCxnSpPr>
        <p:spPr>
          <a:xfrm>
            <a:off x="2710460" y="3076755"/>
            <a:ext cx="362000" cy="8614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8" name="Google Shape;438;p22"/>
          <p:cNvSpPr txBox="1"/>
          <p:nvPr/>
        </p:nvSpPr>
        <p:spPr>
          <a:xfrm>
            <a:off x="3072460" y="1552380"/>
            <a:ext cx="1785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Environmental impacts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072460" y="3692955"/>
            <a:ext cx="1785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functions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0EB81B-ED63-0267-AA90-F55DDE1D06DD}"/>
              </a:ext>
            </a:extLst>
          </p:cNvPr>
          <p:cNvGraphicFramePr>
            <a:graphicFrameLocks noGrp="1"/>
          </p:cNvGraphicFramePr>
          <p:nvPr/>
        </p:nvGraphicFramePr>
        <p:xfrm>
          <a:off x="851854" y="1797630"/>
          <a:ext cx="15951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7">
                  <a:extLst>
                    <a:ext uri="{9D8B030D-6E8A-4147-A177-3AD203B41FA5}">
                      <a16:colId xmlns:a16="http://schemas.microsoft.com/office/drawing/2014/main" val="1541640353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383766532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6295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253"/>
                  </a:ext>
                </a:extLst>
              </a:tr>
            </a:tbl>
          </a:graphicData>
        </a:graphic>
      </p:graphicFrame>
      <p:sp>
        <p:nvSpPr>
          <p:cNvPr id="4" name="Google Shape;438;p22">
            <a:extLst>
              <a:ext uri="{FF2B5EF4-FFF2-40B4-BE49-F238E27FC236}">
                <a16:creationId xmlns:a16="http://schemas.microsoft.com/office/drawing/2014/main" id="{2DCD6937-34D4-FBAC-C82A-3FC7FE78FCF2}"/>
              </a:ext>
            </a:extLst>
          </p:cNvPr>
          <p:cNvSpPr txBox="1"/>
          <p:nvPr/>
        </p:nvSpPr>
        <p:spPr>
          <a:xfrm>
            <a:off x="0" y="4634965"/>
            <a:ext cx="448658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Geographical Information System (GIS)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" name="Google Shape;127;p17">
            <a:extLst>
              <a:ext uri="{FF2B5EF4-FFF2-40B4-BE49-F238E27FC236}">
                <a16:creationId xmlns:a16="http://schemas.microsoft.com/office/drawing/2014/main" id="{1A019818-BD85-0E4D-62C2-E5B3C8DDAF1D}"/>
              </a:ext>
            </a:extLst>
          </p:cNvPr>
          <p:cNvSpPr/>
          <p:nvPr/>
        </p:nvSpPr>
        <p:spPr>
          <a:xfrm>
            <a:off x="7069925" y="-62105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Nitschelm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et al., 2016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669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</a:t>
            </a:r>
            <a:r>
              <a:rPr lang="en" dirty="0"/>
              <a:t>Territorial Life Cycle Assessment</a:t>
            </a:r>
            <a:endParaRPr dirty="0"/>
          </a:p>
        </p:txBody>
      </p:sp>
      <p:sp>
        <p:nvSpPr>
          <p:cNvPr id="422" name="Google Shape;422;p22"/>
          <p:cNvSpPr txBox="1"/>
          <p:nvPr/>
        </p:nvSpPr>
        <p:spPr>
          <a:xfrm>
            <a:off x="588368" y="2831505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scenario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220360" y="1255155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</a:t>
            </a: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Climate change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5220360" y="1889495"/>
            <a:ext cx="382204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 </a:t>
            </a: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Freshwater eutrophication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5220360" y="3356955"/>
            <a:ext cx="382204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 </a:t>
            </a: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Bioenergy production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5220360" y="4063460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 </a:t>
            </a: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Food production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37" name="Google Shape;437;p22"/>
          <p:cNvCxnSpPr>
            <a:cxnSpLocks/>
            <a:stCxn id="438" idx="3"/>
            <a:endCxn id="423" idx="1"/>
          </p:cNvCxnSpPr>
          <p:nvPr/>
        </p:nvCxnSpPr>
        <p:spPr>
          <a:xfrm flipV="1">
            <a:off x="4858360" y="1500405"/>
            <a:ext cx="362000" cy="2972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39" name="Google Shape;439;p22"/>
          <p:cNvCxnSpPr>
            <a:cxnSpLocks/>
            <a:stCxn id="438" idx="3"/>
            <a:endCxn id="424" idx="1"/>
          </p:cNvCxnSpPr>
          <p:nvPr/>
        </p:nvCxnSpPr>
        <p:spPr>
          <a:xfrm>
            <a:off x="4858360" y="1797630"/>
            <a:ext cx="362000" cy="3371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0" name="Google Shape;440;p22"/>
          <p:cNvCxnSpPr>
            <a:cxnSpLocks/>
            <a:stCxn id="441" idx="3"/>
            <a:endCxn id="425" idx="1"/>
          </p:cNvCxnSpPr>
          <p:nvPr/>
        </p:nvCxnSpPr>
        <p:spPr>
          <a:xfrm flipV="1">
            <a:off x="4858360" y="3602205"/>
            <a:ext cx="362000" cy="336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2" name="Google Shape;442;p22"/>
          <p:cNvCxnSpPr>
            <a:cxnSpLocks/>
            <a:stCxn id="441" idx="3"/>
            <a:endCxn id="426" idx="1"/>
          </p:cNvCxnSpPr>
          <p:nvPr/>
        </p:nvCxnSpPr>
        <p:spPr>
          <a:xfrm>
            <a:off x="4858360" y="3938205"/>
            <a:ext cx="362000" cy="3705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3" name="Google Shape;443;p22"/>
          <p:cNvCxnSpPr>
            <a:cxnSpLocks/>
            <a:stCxn id="422" idx="3"/>
            <a:endCxn id="438" idx="1"/>
          </p:cNvCxnSpPr>
          <p:nvPr/>
        </p:nvCxnSpPr>
        <p:spPr>
          <a:xfrm flipV="1">
            <a:off x="2710460" y="1797630"/>
            <a:ext cx="362000" cy="12791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4" name="Google Shape;444;p22"/>
          <p:cNvCxnSpPr>
            <a:cxnSpLocks/>
            <a:stCxn id="422" idx="3"/>
            <a:endCxn id="441" idx="1"/>
          </p:cNvCxnSpPr>
          <p:nvPr/>
        </p:nvCxnSpPr>
        <p:spPr>
          <a:xfrm>
            <a:off x="2710460" y="3076755"/>
            <a:ext cx="362000" cy="8614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8" name="Google Shape;438;p22"/>
          <p:cNvSpPr txBox="1"/>
          <p:nvPr/>
        </p:nvSpPr>
        <p:spPr>
          <a:xfrm>
            <a:off x="3072460" y="1552380"/>
            <a:ext cx="1785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Environmental impacts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072460" y="3692955"/>
            <a:ext cx="1785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functions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0EB81B-ED63-0267-AA90-F55DDE1D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12286"/>
              </p:ext>
            </p:extLst>
          </p:nvPr>
        </p:nvGraphicFramePr>
        <p:xfrm>
          <a:off x="851854" y="1797630"/>
          <a:ext cx="15951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7">
                  <a:extLst>
                    <a:ext uri="{9D8B030D-6E8A-4147-A177-3AD203B41FA5}">
                      <a16:colId xmlns:a16="http://schemas.microsoft.com/office/drawing/2014/main" val="1541640353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383766532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6295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6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A66D-4CF8-B83D-98E3-16C92210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influencing farmer decision-making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DC68F-0171-ACB7-8D1D-53764DF3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65" y="1099256"/>
            <a:ext cx="6725589" cy="3534268"/>
          </a:xfrm>
          <a:prstGeom prst="rect">
            <a:avLst/>
          </a:prstGeom>
        </p:spPr>
      </p:pic>
      <p:sp>
        <p:nvSpPr>
          <p:cNvPr id="5" name="Google Shape;127;p17">
            <a:extLst>
              <a:ext uri="{FF2B5EF4-FFF2-40B4-BE49-F238E27FC236}">
                <a16:creationId xmlns:a16="http://schemas.microsoft.com/office/drawing/2014/main" id="{B1CF6E05-02B3-310D-57AC-F8F2ED330152}"/>
              </a:ext>
            </a:extLst>
          </p:cNvPr>
          <p:cNvSpPr/>
          <p:nvPr/>
        </p:nvSpPr>
        <p:spPr>
          <a:xfrm>
            <a:off x="7212800" y="0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Mills et al., 2016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2856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Agent Based Modeling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2" name="Google Shape;422;p22"/>
          <p:cNvSpPr txBox="1"/>
          <p:nvPr/>
        </p:nvSpPr>
        <p:spPr>
          <a:xfrm>
            <a:off x="264709" y="3481745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scenario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0EB81B-ED63-0267-AA90-F55DDE1D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51552"/>
              </p:ext>
            </p:extLst>
          </p:nvPr>
        </p:nvGraphicFramePr>
        <p:xfrm>
          <a:off x="528195" y="2447870"/>
          <a:ext cx="15951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7">
                  <a:extLst>
                    <a:ext uri="{9D8B030D-6E8A-4147-A177-3AD203B41FA5}">
                      <a16:colId xmlns:a16="http://schemas.microsoft.com/office/drawing/2014/main" val="1541640353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383766532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6295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253"/>
                  </a:ext>
                </a:extLst>
              </a:tr>
            </a:tbl>
          </a:graphicData>
        </a:graphic>
      </p:graphicFrame>
      <p:sp>
        <p:nvSpPr>
          <p:cNvPr id="3" name="Google Shape;422;p22">
            <a:extLst>
              <a:ext uri="{FF2B5EF4-FFF2-40B4-BE49-F238E27FC236}">
                <a16:creationId xmlns:a16="http://schemas.microsoft.com/office/drawing/2014/main" id="{490C658D-E7DA-6471-7CA7-06A2401D1DD8}"/>
              </a:ext>
            </a:extLst>
          </p:cNvPr>
          <p:cNvSpPr txBox="1"/>
          <p:nvPr/>
        </p:nvSpPr>
        <p:spPr>
          <a:xfrm>
            <a:off x="264709" y="1957370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Time 0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" name="Google Shape;422;p22">
            <a:extLst>
              <a:ext uri="{FF2B5EF4-FFF2-40B4-BE49-F238E27FC236}">
                <a16:creationId xmlns:a16="http://schemas.microsoft.com/office/drawing/2014/main" id="{8F5A6C76-A80F-AE58-C393-11A207472BDE}"/>
              </a:ext>
            </a:extLst>
          </p:cNvPr>
          <p:cNvSpPr txBox="1"/>
          <p:nvPr/>
        </p:nvSpPr>
        <p:spPr>
          <a:xfrm>
            <a:off x="2678507" y="3481745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scenario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B1503C-1C6E-7350-A2C6-A3241E9D8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94683"/>
              </p:ext>
            </p:extLst>
          </p:nvPr>
        </p:nvGraphicFramePr>
        <p:xfrm>
          <a:off x="2941993" y="2447870"/>
          <a:ext cx="15951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7">
                  <a:extLst>
                    <a:ext uri="{9D8B030D-6E8A-4147-A177-3AD203B41FA5}">
                      <a16:colId xmlns:a16="http://schemas.microsoft.com/office/drawing/2014/main" val="1541640353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383766532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6295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253"/>
                  </a:ext>
                </a:extLst>
              </a:tr>
            </a:tbl>
          </a:graphicData>
        </a:graphic>
      </p:graphicFrame>
      <p:sp>
        <p:nvSpPr>
          <p:cNvPr id="8" name="Google Shape;422;p22">
            <a:extLst>
              <a:ext uri="{FF2B5EF4-FFF2-40B4-BE49-F238E27FC236}">
                <a16:creationId xmlns:a16="http://schemas.microsoft.com/office/drawing/2014/main" id="{FBFC658F-BE32-9153-6CEF-FE3C0F434DE4}"/>
              </a:ext>
            </a:extLst>
          </p:cNvPr>
          <p:cNvSpPr txBox="1"/>
          <p:nvPr/>
        </p:nvSpPr>
        <p:spPr>
          <a:xfrm>
            <a:off x="2678507" y="1957370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Time 1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7575C815-7202-F801-B506-21E569D59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2353" y="1234790"/>
            <a:ext cx="914400" cy="914400"/>
          </a:xfrm>
          <a:prstGeom prst="rect">
            <a:avLst/>
          </a:prstGeom>
        </p:spPr>
      </p:pic>
      <p:sp>
        <p:nvSpPr>
          <p:cNvPr id="11" name="Google Shape;422;p22">
            <a:extLst>
              <a:ext uri="{FF2B5EF4-FFF2-40B4-BE49-F238E27FC236}">
                <a16:creationId xmlns:a16="http://schemas.microsoft.com/office/drawing/2014/main" id="{9F25C537-69B9-61FC-F68F-DD5B7B887D1F}"/>
              </a:ext>
            </a:extLst>
          </p:cNvPr>
          <p:cNvSpPr txBox="1"/>
          <p:nvPr/>
        </p:nvSpPr>
        <p:spPr>
          <a:xfrm>
            <a:off x="4893387" y="3481745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scenario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EFAC0D-D03A-E059-D491-6E3F18DBC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23046"/>
              </p:ext>
            </p:extLst>
          </p:nvPr>
        </p:nvGraphicFramePr>
        <p:xfrm>
          <a:off x="5156873" y="2447870"/>
          <a:ext cx="15951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7">
                  <a:extLst>
                    <a:ext uri="{9D8B030D-6E8A-4147-A177-3AD203B41FA5}">
                      <a16:colId xmlns:a16="http://schemas.microsoft.com/office/drawing/2014/main" val="1541640353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383766532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6295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253"/>
                  </a:ext>
                </a:extLst>
              </a:tr>
            </a:tbl>
          </a:graphicData>
        </a:graphic>
      </p:graphicFrame>
      <p:sp>
        <p:nvSpPr>
          <p:cNvPr id="13" name="Google Shape;422;p22">
            <a:extLst>
              <a:ext uri="{FF2B5EF4-FFF2-40B4-BE49-F238E27FC236}">
                <a16:creationId xmlns:a16="http://schemas.microsoft.com/office/drawing/2014/main" id="{91A82E78-AE35-0C3A-2906-7C5A2BE22791}"/>
              </a:ext>
            </a:extLst>
          </p:cNvPr>
          <p:cNvSpPr txBox="1"/>
          <p:nvPr/>
        </p:nvSpPr>
        <p:spPr>
          <a:xfrm>
            <a:off x="4893387" y="1957370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Time 2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" name="Graphic 13" descr="Coins outline">
            <a:extLst>
              <a:ext uri="{FF2B5EF4-FFF2-40B4-BE49-F238E27FC236}">
                <a16:creationId xmlns:a16="http://schemas.microsoft.com/office/drawing/2014/main" id="{DB5BF944-997E-6460-E329-7E001E9EF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233" y="1234790"/>
            <a:ext cx="914400" cy="914400"/>
          </a:xfrm>
          <a:prstGeom prst="rect">
            <a:avLst/>
          </a:prstGeom>
        </p:spPr>
      </p:pic>
      <p:sp>
        <p:nvSpPr>
          <p:cNvPr id="15" name="Google Shape;422;p22">
            <a:extLst>
              <a:ext uri="{FF2B5EF4-FFF2-40B4-BE49-F238E27FC236}">
                <a16:creationId xmlns:a16="http://schemas.microsoft.com/office/drawing/2014/main" id="{8FC13D72-0DA5-9ABF-9340-A516EE7ADB7B}"/>
              </a:ext>
            </a:extLst>
          </p:cNvPr>
          <p:cNvSpPr txBox="1"/>
          <p:nvPr/>
        </p:nvSpPr>
        <p:spPr>
          <a:xfrm>
            <a:off x="6991428" y="3481745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scenario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BC45D3-0C6B-1BAB-2A5F-33F5B725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36144"/>
              </p:ext>
            </p:extLst>
          </p:nvPr>
        </p:nvGraphicFramePr>
        <p:xfrm>
          <a:off x="7254914" y="2447870"/>
          <a:ext cx="15951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7">
                  <a:extLst>
                    <a:ext uri="{9D8B030D-6E8A-4147-A177-3AD203B41FA5}">
                      <a16:colId xmlns:a16="http://schemas.microsoft.com/office/drawing/2014/main" val="1541640353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383766532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6295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253"/>
                  </a:ext>
                </a:extLst>
              </a:tr>
            </a:tbl>
          </a:graphicData>
        </a:graphic>
      </p:graphicFrame>
      <p:sp>
        <p:nvSpPr>
          <p:cNvPr id="17" name="Google Shape;422;p22">
            <a:extLst>
              <a:ext uri="{FF2B5EF4-FFF2-40B4-BE49-F238E27FC236}">
                <a16:creationId xmlns:a16="http://schemas.microsoft.com/office/drawing/2014/main" id="{6F5EC1F2-4B0C-183D-EBBA-178E562E4E9A}"/>
              </a:ext>
            </a:extLst>
          </p:cNvPr>
          <p:cNvSpPr txBox="1"/>
          <p:nvPr/>
        </p:nvSpPr>
        <p:spPr>
          <a:xfrm>
            <a:off x="6991428" y="1957370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Time 3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91EB7250-EF5E-4640-10F1-121557B41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5274" y="1234790"/>
            <a:ext cx="914400" cy="914400"/>
          </a:xfrm>
          <a:prstGeom prst="rect">
            <a:avLst/>
          </a:prstGeom>
        </p:spPr>
      </p:pic>
      <p:pic>
        <p:nvPicPr>
          <p:cNvPr id="19" name="Graphic 18" descr="Farmer male outline">
            <a:extLst>
              <a:ext uri="{FF2B5EF4-FFF2-40B4-BE49-F238E27FC236}">
                <a16:creationId xmlns:a16="http://schemas.microsoft.com/office/drawing/2014/main" id="{C5AABC7B-B0E1-64FF-A4A8-762E1AA1A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0888" y="3964030"/>
            <a:ext cx="649645" cy="649645"/>
          </a:xfrm>
          <a:prstGeom prst="rect">
            <a:avLst/>
          </a:prstGeom>
        </p:spPr>
      </p:pic>
      <p:pic>
        <p:nvPicPr>
          <p:cNvPr id="20" name="Graphic 19" descr="Farmer male outline">
            <a:extLst>
              <a:ext uri="{FF2B5EF4-FFF2-40B4-BE49-F238E27FC236}">
                <a16:creationId xmlns:a16="http://schemas.microsoft.com/office/drawing/2014/main" id="{EF93D622-324C-6105-29AA-50A2194C6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3330" y="3972245"/>
            <a:ext cx="649645" cy="649645"/>
          </a:xfrm>
          <a:prstGeom prst="rect">
            <a:avLst/>
          </a:prstGeom>
        </p:spPr>
      </p:pic>
      <p:pic>
        <p:nvPicPr>
          <p:cNvPr id="21" name="Graphic 20" descr="Farmer male outline">
            <a:extLst>
              <a:ext uri="{FF2B5EF4-FFF2-40B4-BE49-F238E27FC236}">
                <a16:creationId xmlns:a16="http://schemas.microsoft.com/office/drawing/2014/main" id="{E190A738-AFE8-EC9D-23BB-657FF0519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6759" y="3951925"/>
            <a:ext cx="649645" cy="649645"/>
          </a:xfrm>
          <a:prstGeom prst="rect">
            <a:avLst/>
          </a:prstGeom>
        </p:spPr>
      </p:pic>
      <p:pic>
        <p:nvPicPr>
          <p:cNvPr id="23" name="Graphic 22" descr="Farmer male outline">
            <a:extLst>
              <a:ext uri="{FF2B5EF4-FFF2-40B4-BE49-F238E27FC236}">
                <a16:creationId xmlns:a16="http://schemas.microsoft.com/office/drawing/2014/main" id="{E26BF068-D8AB-A1D9-452D-8CBF086EE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4519" y="4544357"/>
            <a:ext cx="649645" cy="649645"/>
          </a:xfrm>
          <a:prstGeom prst="rect">
            <a:avLst/>
          </a:prstGeom>
        </p:spPr>
      </p:pic>
      <p:pic>
        <p:nvPicPr>
          <p:cNvPr id="24" name="Graphic 23" descr="Farmer male outline">
            <a:extLst>
              <a:ext uri="{FF2B5EF4-FFF2-40B4-BE49-F238E27FC236}">
                <a16:creationId xmlns:a16="http://schemas.microsoft.com/office/drawing/2014/main" id="{A9424F34-F043-E5AD-5C22-F95882D3A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4808" y="3932515"/>
            <a:ext cx="649645" cy="649645"/>
          </a:xfrm>
          <a:prstGeom prst="rect">
            <a:avLst/>
          </a:prstGeom>
        </p:spPr>
      </p:pic>
      <p:pic>
        <p:nvPicPr>
          <p:cNvPr id="25" name="Graphic 24" descr="Farmer male outline">
            <a:extLst>
              <a:ext uri="{FF2B5EF4-FFF2-40B4-BE49-F238E27FC236}">
                <a16:creationId xmlns:a16="http://schemas.microsoft.com/office/drawing/2014/main" id="{9A8B1278-B6AD-7D28-C36F-FC031D526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6628" y="3944620"/>
            <a:ext cx="649645" cy="64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1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/>
          <p:nvPr/>
        </p:nvSpPr>
        <p:spPr>
          <a:xfrm>
            <a:off x="1853086" y="1058363"/>
            <a:ext cx="3672600" cy="367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3618289" y="1058363"/>
            <a:ext cx="3672600" cy="367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Linking Assessment with Simulation</a:t>
            </a:r>
            <a:endParaRPr dirty="0"/>
          </a:p>
        </p:txBody>
      </p:sp>
      <p:sp>
        <p:nvSpPr>
          <p:cNvPr id="468" name="Google Shape;468;p23"/>
          <p:cNvSpPr txBox="1"/>
          <p:nvPr/>
        </p:nvSpPr>
        <p:spPr>
          <a:xfrm>
            <a:off x="1874550" y="269528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Multi-criteria</a:t>
            </a:r>
            <a:endParaRPr sz="1200" dirty="0">
              <a:solidFill>
                <a:srgbClr val="C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9" name="Google Shape;469;p23"/>
          <p:cNvSpPr txBox="1"/>
          <p:nvPr/>
        </p:nvSpPr>
        <p:spPr>
          <a:xfrm>
            <a:off x="1874550" y="309398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Territorial level</a:t>
            </a:r>
            <a:endParaRPr sz="1200" dirty="0">
              <a:solidFill>
                <a:srgbClr val="C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1874550" y="229658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Spatial explicit</a:t>
            </a:r>
            <a:endParaRPr sz="1200" dirty="0">
              <a:solidFill>
                <a:srgbClr val="C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1" name="Google Shape;471;p23"/>
          <p:cNvSpPr txBox="1"/>
          <p:nvPr/>
        </p:nvSpPr>
        <p:spPr>
          <a:xfrm>
            <a:off x="5570250" y="269528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dimension</a:t>
            </a:r>
          </a:p>
        </p:txBody>
      </p:sp>
      <p:sp>
        <p:nvSpPr>
          <p:cNvPr id="473" name="Google Shape;473;p23"/>
          <p:cNvSpPr txBox="1"/>
          <p:nvPr/>
        </p:nvSpPr>
        <p:spPr>
          <a:xfrm>
            <a:off x="5570250" y="229658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Human behavior</a:t>
            </a:r>
          </a:p>
        </p:txBody>
      </p:sp>
      <p:sp>
        <p:nvSpPr>
          <p:cNvPr id="474" name="Google Shape;474;p23"/>
          <p:cNvSpPr txBox="1"/>
          <p:nvPr/>
        </p:nvSpPr>
        <p:spPr>
          <a:xfrm>
            <a:off x="3722400" y="169853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Spatial explicit</a:t>
            </a:r>
            <a:endParaRPr sz="1200" dirty="0">
              <a:solidFill>
                <a:srgbClr val="C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5" name="Google Shape;475;p23"/>
          <p:cNvSpPr txBox="1"/>
          <p:nvPr/>
        </p:nvSpPr>
        <p:spPr>
          <a:xfrm>
            <a:off x="3722400" y="209723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Multi-criteria</a:t>
            </a:r>
            <a:endParaRPr sz="1200" dirty="0">
              <a:solidFill>
                <a:srgbClr val="C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p23"/>
          <p:cNvSpPr txBox="1"/>
          <p:nvPr/>
        </p:nvSpPr>
        <p:spPr>
          <a:xfrm>
            <a:off x="3722400" y="249593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Life-Cycle</a:t>
            </a:r>
            <a:endParaRPr sz="1200" dirty="0">
              <a:solidFill>
                <a:srgbClr val="C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7" name="Google Shape;477;p23"/>
          <p:cNvSpPr txBox="1"/>
          <p:nvPr/>
        </p:nvSpPr>
        <p:spPr>
          <a:xfrm>
            <a:off x="3722400" y="289463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Territorial level</a:t>
            </a:r>
            <a:endParaRPr sz="1200" dirty="0">
              <a:solidFill>
                <a:srgbClr val="C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8" name="Google Shape;478;p23"/>
          <p:cNvSpPr txBox="1"/>
          <p:nvPr/>
        </p:nvSpPr>
        <p:spPr>
          <a:xfrm>
            <a:off x="3722400" y="329333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Human behavior</a:t>
            </a:r>
            <a:endParaRPr sz="1200" dirty="0">
              <a:solidFill>
                <a:schemeClr val="bg2">
                  <a:lumMod val="90000"/>
                  <a:lumOff val="10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3722400" y="3692038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dimension</a:t>
            </a:r>
            <a:endParaRPr sz="1200" dirty="0">
              <a:solidFill>
                <a:schemeClr val="bg2">
                  <a:lumMod val="90000"/>
                  <a:lumOff val="10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109347" y="1938215"/>
            <a:ext cx="2047053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 Territorial Life Cycle Assessment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6987600" y="2009335"/>
            <a:ext cx="20684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Agent Based Model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3558717" y="4136205"/>
            <a:ext cx="261300" cy="261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5323942" y="4136205"/>
            <a:ext cx="261300" cy="2613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23"/>
          <p:cNvCxnSpPr>
            <a:cxnSpLocks/>
            <a:stCxn id="480" idx="2"/>
            <a:endCxn id="491" idx="2"/>
          </p:cNvCxnSpPr>
          <p:nvPr/>
        </p:nvCxnSpPr>
        <p:spPr>
          <a:xfrm rot="16200000" flipH="1">
            <a:off x="1426725" y="2134863"/>
            <a:ext cx="1838140" cy="2425843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3"/>
          <p:cNvCxnSpPr>
            <a:cxnSpLocks/>
            <a:stCxn id="481" idx="2"/>
            <a:endCxn id="492" idx="6"/>
          </p:cNvCxnSpPr>
          <p:nvPr/>
        </p:nvCxnSpPr>
        <p:spPr>
          <a:xfrm rot="5400000">
            <a:off x="5920034" y="2165043"/>
            <a:ext cx="1767020" cy="2436604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69;p23">
            <a:extLst>
              <a:ext uri="{FF2B5EF4-FFF2-40B4-BE49-F238E27FC236}">
                <a16:creationId xmlns:a16="http://schemas.microsoft.com/office/drawing/2014/main" id="{80DCEFE7-4327-E518-7819-0B53462CC1B9}"/>
              </a:ext>
            </a:extLst>
          </p:cNvPr>
          <p:cNvSpPr txBox="1"/>
          <p:nvPr/>
        </p:nvSpPr>
        <p:spPr>
          <a:xfrm>
            <a:off x="2037745" y="3481071"/>
            <a:ext cx="1699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Life-Cycle</a:t>
            </a:r>
            <a:endParaRPr sz="1200" dirty="0">
              <a:solidFill>
                <a:srgbClr val="C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4102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E648-94FD-A3A5-D011-418791B5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83F9DA6-DC2C-6E93-B340-B5DAFEC337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7324366"/>
                  </p:ext>
                </p:extLst>
              </p:nvPr>
            </p:nvGraphicFramePr>
            <p:xfrm>
              <a:off x="50800" y="1936411"/>
              <a:ext cx="4404360" cy="2477453"/>
            </p:xfrm>
            <a:graphic>
              <a:graphicData uri="http://schemas.microsoft.com/office/powerpoint/2016/slidezoom">
                <pslz:sldZm>
                  <pslz:sldZmObj sldId="290" cId="1812619305">
                    <pslz:zmPr id="{828DF013-84D2-4850-A346-D948EE2D5DD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04360" cy="247745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83F9DA6-DC2C-6E93-B340-B5DAFEC337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00" y="1936411"/>
                <a:ext cx="4404360" cy="247745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A1425CA-A2F4-8A0F-46F9-34E8C27BF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042" y="1936410"/>
            <a:ext cx="4718958" cy="2477453"/>
          </a:xfrm>
          <a:prstGeom prst="rect">
            <a:avLst/>
          </a:prstGeom>
        </p:spPr>
      </p:pic>
      <p:sp>
        <p:nvSpPr>
          <p:cNvPr id="3" name="Google Shape;127;p17">
            <a:extLst>
              <a:ext uri="{FF2B5EF4-FFF2-40B4-BE49-F238E27FC236}">
                <a16:creationId xmlns:a16="http://schemas.microsoft.com/office/drawing/2014/main" id="{2592147D-47A4-30E9-1997-EDF4DD25A64B}"/>
              </a:ext>
            </a:extLst>
          </p:cNvPr>
          <p:cNvSpPr/>
          <p:nvPr/>
        </p:nvSpPr>
        <p:spPr>
          <a:xfrm>
            <a:off x="7069925" y="-62105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Ding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et al., 2023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F1D849-BA23-94EC-81B4-08592A7558F9}"/>
              </a:ext>
            </a:extLst>
          </p:cNvPr>
          <p:cNvSpPr txBox="1">
            <a:spLocks/>
          </p:cNvSpPr>
          <p:nvPr/>
        </p:nvSpPr>
        <p:spPr>
          <a:xfrm>
            <a:off x="2252980" y="1374810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400" dirty="0"/>
              <a:t>Spatial Territorial LCA</a:t>
            </a:r>
          </a:p>
        </p:txBody>
      </p:sp>
    </p:spTree>
    <p:extLst>
      <p:ext uri="{BB962C8B-B14F-4D97-AF65-F5344CB8AC3E}">
        <p14:creationId xmlns:p14="http://schemas.microsoft.com/office/powerpoint/2010/main" val="252613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8C4AD7C0-F4CA-ACEC-00DB-B2E34BA3C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>
            <a:extLst>
              <a:ext uri="{FF2B5EF4-FFF2-40B4-BE49-F238E27FC236}">
                <a16:creationId xmlns:a16="http://schemas.microsoft.com/office/drawing/2014/main" id="{5901F079-88F4-8923-C30B-C7C3FF97CE54}"/>
              </a:ext>
            </a:extLst>
          </p:cNvPr>
          <p:cNvSpPr/>
          <p:nvPr/>
        </p:nvSpPr>
        <p:spPr>
          <a:xfrm>
            <a:off x="453133" y="2572265"/>
            <a:ext cx="1659600" cy="165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35233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118" name="Google Shape;118;p17">
            <a:extLst>
              <a:ext uri="{FF2B5EF4-FFF2-40B4-BE49-F238E27FC236}">
                <a16:creationId xmlns:a16="http://schemas.microsoft.com/office/drawing/2014/main" id="{45DC6F6F-D4C2-1F37-EC2A-FCD3F0DB2973}"/>
              </a:ext>
            </a:extLst>
          </p:cNvPr>
          <p:cNvGrpSpPr/>
          <p:nvPr/>
        </p:nvGrpSpPr>
        <p:grpSpPr>
          <a:xfrm>
            <a:off x="490770" y="2493233"/>
            <a:ext cx="1584330" cy="1698622"/>
            <a:chOff x="4092575" y="65087"/>
            <a:chExt cx="1584330" cy="1698622"/>
          </a:xfrm>
        </p:grpSpPr>
        <p:sp>
          <p:nvSpPr>
            <p:cNvPr id="119" name="Google Shape;119;p17">
              <a:extLst>
                <a:ext uri="{FF2B5EF4-FFF2-40B4-BE49-F238E27FC236}">
                  <a16:creationId xmlns:a16="http://schemas.microsoft.com/office/drawing/2014/main" id="{CA021C10-4887-1554-9792-F607A28F5B49}"/>
                </a:ext>
              </a:extLst>
            </p:cNvPr>
            <p:cNvSpPr/>
            <p:nvPr/>
          </p:nvSpPr>
          <p:spPr>
            <a:xfrm>
              <a:off x="4092575" y="65087"/>
              <a:ext cx="1584330" cy="1698622"/>
            </a:xfrm>
            <a:custGeom>
              <a:avLst/>
              <a:gdLst/>
              <a:ahLst/>
              <a:cxnLst/>
              <a:rect l="l" t="t" r="r" b="b"/>
              <a:pathLst>
                <a:path w="4400" h="4720" extrusionOk="0">
                  <a:moveTo>
                    <a:pt x="3150" y="3859"/>
                  </a:moveTo>
                  <a:cubicBezTo>
                    <a:pt x="3326" y="3914"/>
                    <a:pt x="3530" y="3964"/>
                    <a:pt x="3758" y="3925"/>
                  </a:cubicBezTo>
                  <a:cubicBezTo>
                    <a:pt x="4120" y="3863"/>
                    <a:pt x="4211" y="3534"/>
                    <a:pt x="4089" y="3162"/>
                  </a:cubicBezTo>
                  <a:cubicBezTo>
                    <a:pt x="4116" y="3129"/>
                    <a:pt x="4174" y="3114"/>
                    <a:pt x="4193" y="3065"/>
                  </a:cubicBezTo>
                  <a:cubicBezTo>
                    <a:pt x="4221" y="2995"/>
                    <a:pt x="4217" y="2864"/>
                    <a:pt x="4184" y="2789"/>
                  </a:cubicBezTo>
                  <a:cubicBezTo>
                    <a:pt x="4143" y="2696"/>
                    <a:pt x="4019" y="2706"/>
                    <a:pt x="3886" y="2725"/>
                  </a:cubicBezTo>
                  <a:cubicBezTo>
                    <a:pt x="3837" y="2646"/>
                    <a:pt x="3785" y="2569"/>
                    <a:pt x="3734" y="2493"/>
                  </a:cubicBezTo>
                  <a:cubicBezTo>
                    <a:pt x="3875" y="2364"/>
                    <a:pt x="4013" y="2241"/>
                    <a:pt x="4135" y="2084"/>
                  </a:cubicBezTo>
                  <a:cubicBezTo>
                    <a:pt x="4243" y="1946"/>
                    <a:pt x="4373" y="1742"/>
                    <a:pt x="4344" y="1519"/>
                  </a:cubicBezTo>
                  <a:cubicBezTo>
                    <a:pt x="4312" y="1279"/>
                    <a:pt x="4097" y="1173"/>
                    <a:pt x="3888" y="1123"/>
                  </a:cubicBezTo>
                  <a:cubicBezTo>
                    <a:pt x="3664" y="1069"/>
                    <a:pt x="3402" y="1068"/>
                    <a:pt x="3114" y="1107"/>
                  </a:cubicBezTo>
                  <a:cubicBezTo>
                    <a:pt x="3079" y="801"/>
                    <a:pt x="2995" y="518"/>
                    <a:pt x="2844" y="339"/>
                  </a:cubicBezTo>
                  <a:cubicBezTo>
                    <a:pt x="2858" y="266"/>
                    <a:pt x="2859" y="181"/>
                    <a:pt x="2830" y="116"/>
                  </a:cubicBezTo>
                  <a:cubicBezTo>
                    <a:pt x="2779" y="0"/>
                    <a:pt x="2511" y="21"/>
                    <a:pt x="2425" y="115"/>
                  </a:cubicBezTo>
                  <a:cubicBezTo>
                    <a:pt x="2397" y="145"/>
                    <a:pt x="2393" y="191"/>
                    <a:pt x="2364" y="222"/>
                  </a:cubicBezTo>
                  <a:cubicBezTo>
                    <a:pt x="2055" y="348"/>
                    <a:pt x="1902" y="601"/>
                    <a:pt x="1727" y="836"/>
                  </a:cubicBezTo>
                  <a:cubicBezTo>
                    <a:pt x="1457" y="737"/>
                    <a:pt x="1199" y="594"/>
                    <a:pt x="828" y="633"/>
                  </a:cubicBezTo>
                  <a:cubicBezTo>
                    <a:pt x="466" y="671"/>
                    <a:pt x="356" y="947"/>
                    <a:pt x="424" y="1285"/>
                  </a:cubicBezTo>
                  <a:cubicBezTo>
                    <a:pt x="488" y="1606"/>
                    <a:pt x="659" y="1839"/>
                    <a:pt x="799" y="2062"/>
                  </a:cubicBezTo>
                  <a:cubicBezTo>
                    <a:pt x="632" y="2193"/>
                    <a:pt x="459" y="2332"/>
                    <a:pt x="303" y="2513"/>
                  </a:cubicBezTo>
                  <a:cubicBezTo>
                    <a:pt x="183" y="2652"/>
                    <a:pt x="0" y="2903"/>
                    <a:pt x="35" y="3151"/>
                  </a:cubicBezTo>
                  <a:cubicBezTo>
                    <a:pt x="70" y="3404"/>
                    <a:pt x="275" y="3477"/>
                    <a:pt x="467" y="3550"/>
                  </a:cubicBezTo>
                  <a:cubicBezTo>
                    <a:pt x="472" y="3629"/>
                    <a:pt x="488" y="3696"/>
                    <a:pt x="534" y="3734"/>
                  </a:cubicBezTo>
                  <a:cubicBezTo>
                    <a:pt x="587" y="3778"/>
                    <a:pt x="695" y="3805"/>
                    <a:pt x="768" y="3786"/>
                  </a:cubicBezTo>
                  <a:cubicBezTo>
                    <a:pt x="854" y="3763"/>
                    <a:pt x="946" y="3674"/>
                    <a:pt x="953" y="3591"/>
                  </a:cubicBezTo>
                  <a:cubicBezTo>
                    <a:pt x="985" y="3586"/>
                    <a:pt x="1014" y="3586"/>
                    <a:pt x="1039" y="3591"/>
                  </a:cubicBezTo>
                  <a:cubicBezTo>
                    <a:pt x="1044" y="3771"/>
                    <a:pt x="1065" y="3951"/>
                    <a:pt x="1113" y="4132"/>
                  </a:cubicBezTo>
                  <a:cubicBezTo>
                    <a:pt x="1191" y="4422"/>
                    <a:pt x="1338" y="4719"/>
                    <a:pt x="1636" y="4717"/>
                  </a:cubicBezTo>
                  <a:cubicBezTo>
                    <a:pt x="1830" y="4715"/>
                    <a:pt x="1959" y="4612"/>
                    <a:pt x="2064" y="4520"/>
                  </a:cubicBezTo>
                  <a:cubicBezTo>
                    <a:pt x="2333" y="4284"/>
                    <a:pt x="2504" y="3955"/>
                    <a:pt x="2657" y="3653"/>
                  </a:cubicBezTo>
                  <a:cubicBezTo>
                    <a:pt x="2802" y="3725"/>
                    <a:pt x="2968" y="3803"/>
                    <a:pt x="3150" y="3859"/>
                  </a:cubicBezTo>
                  <a:close/>
                  <a:moveTo>
                    <a:pt x="4088" y="3105"/>
                  </a:moveTo>
                  <a:cubicBezTo>
                    <a:pt x="4080" y="3101"/>
                    <a:pt x="4076" y="3094"/>
                    <a:pt x="4076" y="3082"/>
                  </a:cubicBezTo>
                  <a:cubicBezTo>
                    <a:pt x="4093" y="3083"/>
                    <a:pt x="4100" y="3075"/>
                    <a:pt x="4103" y="3065"/>
                  </a:cubicBezTo>
                  <a:cubicBezTo>
                    <a:pt x="4102" y="3053"/>
                    <a:pt x="4098" y="3045"/>
                    <a:pt x="4091" y="3042"/>
                  </a:cubicBezTo>
                  <a:cubicBezTo>
                    <a:pt x="4091" y="3031"/>
                    <a:pt x="4106" y="3032"/>
                    <a:pt x="4103" y="3017"/>
                  </a:cubicBezTo>
                  <a:cubicBezTo>
                    <a:pt x="4117" y="3024"/>
                    <a:pt x="4126" y="3038"/>
                    <a:pt x="4152" y="3031"/>
                  </a:cubicBezTo>
                  <a:cubicBezTo>
                    <a:pt x="4142" y="3065"/>
                    <a:pt x="4109" y="3080"/>
                    <a:pt x="4088" y="3105"/>
                  </a:cubicBezTo>
                  <a:close/>
                  <a:moveTo>
                    <a:pt x="4108" y="2888"/>
                  </a:moveTo>
                  <a:cubicBezTo>
                    <a:pt x="4132" y="2905"/>
                    <a:pt x="4141" y="2939"/>
                    <a:pt x="4142" y="2984"/>
                  </a:cubicBezTo>
                  <a:cubicBezTo>
                    <a:pt x="4109" y="2938"/>
                    <a:pt x="4062" y="2854"/>
                    <a:pt x="3991" y="2905"/>
                  </a:cubicBezTo>
                  <a:cubicBezTo>
                    <a:pt x="3981" y="2908"/>
                    <a:pt x="3983" y="2896"/>
                    <a:pt x="3976" y="2897"/>
                  </a:cubicBezTo>
                  <a:cubicBezTo>
                    <a:pt x="4011" y="2863"/>
                    <a:pt x="4065" y="2896"/>
                    <a:pt x="4108" y="2888"/>
                  </a:cubicBezTo>
                  <a:close/>
                  <a:moveTo>
                    <a:pt x="3824" y="2994"/>
                  </a:moveTo>
                  <a:cubicBezTo>
                    <a:pt x="3857" y="3009"/>
                    <a:pt x="3888" y="3028"/>
                    <a:pt x="3924" y="3040"/>
                  </a:cubicBezTo>
                  <a:cubicBezTo>
                    <a:pt x="3914" y="3074"/>
                    <a:pt x="3904" y="3108"/>
                    <a:pt x="3875" y="3126"/>
                  </a:cubicBezTo>
                  <a:cubicBezTo>
                    <a:pt x="3810" y="3109"/>
                    <a:pt x="3750" y="3041"/>
                    <a:pt x="3824" y="2994"/>
                  </a:cubicBezTo>
                  <a:close/>
                  <a:moveTo>
                    <a:pt x="3771" y="2994"/>
                  </a:moveTo>
                  <a:cubicBezTo>
                    <a:pt x="3756" y="2979"/>
                    <a:pt x="3770" y="2950"/>
                    <a:pt x="3770" y="2932"/>
                  </a:cubicBezTo>
                  <a:cubicBezTo>
                    <a:pt x="3780" y="2940"/>
                    <a:pt x="3791" y="2948"/>
                    <a:pt x="3797" y="2963"/>
                  </a:cubicBezTo>
                  <a:lnTo>
                    <a:pt x="3797" y="2963"/>
                  </a:lnTo>
                  <a:cubicBezTo>
                    <a:pt x="3787" y="2970"/>
                    <a:pt x="3779" y="2979"/>
                    <a:pt x="3774" y="2990"/>
                  </a:cubicBezTo>
                  <a:cubicBezTo>
                    <a:pt x="3773" y="2991"/>
                    <a:pt x="3772" y="2993"/>
                    <a:pt x="3771" y="2994"/>
                  </a:cubicBezTo>
                  <a:close/>
                  <a:moveTo>
                    <a:pt x="3872" y="2955"/>
                  </a:moveTo>
                  <a:cubicBezTo>
                    <a:pt x="3892" y="2945"/>
                    <a:pt x="3940" y="2946"/>
                    <a:pt x="3958" y="2956"/>
                  </a:cubicBezTo>
                  <a:cubicBezTo>
                    <a:pt x="3942" y="2961"/>
                    <a:pt x="3891" y="2968"/>
                    <a:pt x="3872" y="2955"/>
                  </a:cubicBezTo>
                  <a:close/>
                  <a:moveTo>
                    <a:pt x="4029" y="3139"/>
                  </a:moveTo>
                  <a:cubicBezTo>
                    <a:pt x="4000" y="3147"/>
                    <a:pt x="3954" y="3157"/>
                    <a:pt x="3930" y="3145"/>
                  </a:cubicBezTo>
                  <a:cubicBezTo>
                    <a:pt x="3930" y="3087"/>
                    <a:pt x="3996" y="3131"/>
                    <a:pt x="4029" y="3139"/>
                  </a:cubicBezTo>
                  <a:close/>
                  <a:moveTo>
                    <a:pt x="4006" y="2960"/>
                  </a:moveTo>
                  <a:cubicBezTo>
                    <a:pt x="4008" y="2942"/>
                    <a:pt x="4057" y="2949"/>
                    <a:pt x="4059" y="2964"/>
                  </a:cubicBezTo>
                  <a:cubicBezTo>
                    <a:pt x="4032" y="2963"/>
                    <a:pt x="4022" y="2972"/>
                    <a:pt x="4006" y="2960"/>
                  </a:cubicBezTo>
                  <a:close/>
                  <a:moveTo>
                    <a:pt x="4016" y="2831"/>
                  </a:moveTo>
                  <a:cubicBezTo>
                    <a:pt x="3992" y="2844"/>
                    <a:pt x="3952" y="2859"/>
                    <a:pt x="3944" y="2824"/>
                  </a:cubicBezTo>
                  <a:cubicBezTo>
                    <a:pt x="3976" y="2817"/>
                    <a:pt x="3991" y="2830"/>
                    <a:pt x="4016" y="2831"/>
                  </a:cubicBezTo>
                  <a:close/>
                  <a:moveTo>
                    <a:pt x="3900" y="2905"/>
                  </a:moveTo>
                  <a:cubicBezTo>
                    <a:pt x="3904" y="2896"/>
                    <a:pt x="3920" y="2897"/>
                    <a:pt x="3927" y="2892"/>
                  </a:cubicBezTo>
                  <a:cubicBezTo>
                    <a:pt x="3934" y="2918"/>
                    <a:pt x="3913" y="2901"/>
                    <a:pt x="3900" y="2905"/>
                  </a:cubicBezTo>
                  <a:close/>
                  <a:moveTo>
                    <a:pt x="3904" y="2847"/>
                  </a:moveTo>
                  <a:cubicBezTo>
                    <a:pt x="3898" y="2866"/>
                    <a:pt x="3853" y="2870"/>
                    <a:pt x="3839" y="2868"/>
                  </a:cubicBezTo>
                  <a:cubicBezTo>
                    <a:pt x="3861" y="2864"/>
                    <a:pt x="3888" y="2828"/>
                    <a:pt x="3904" y="2847"/>
                  </a:cubicBezTo>
                  <a:close/>
                  <a:moveTo>
                    <a:pt x="3840" y="2734"/>
                  </a:moveTo>
                  <a:cubicBezTo>
                    <a:pt x="3796" y="2779"/>
                    <a:pt x="3732" y="2831"/>
                    <a:pt x="3719" y="2909"/>
                  </a:cubicBezTo>
                  <a:cubicBezTo>
                    <a:pt x="3684" y="3128"/>
                    <a:pt x="3869" y="3242"/>
                    <a:pt x="4054" y="3189"/>
                  </a:cubicBezTo>
                  <a:cubicBezTo>
                    <a:pt x="4174" y="3579"/>
                    <a:pt x="4057" y="3875"/>
                    <a:pt x="3640" y="3895"/>
                  </a:cubicBezTo>
                  <a:cubicBezTo>
                    <a:pt x="3301" y="3911"/>
                    <a:pt x="2900" y="3725"/>
                    <a:pt x="2671" y="3608"/>
                  </a:cubicBezTo>
                  <a:cubicBezTo>
                    <a:pt x="2755" y="3425"/>
                    <a:pt x="2822" y="3227"/>
                    <a:pt x="2888" y="3028"/>
                  </a:cubicBezTo>
                  <a:cubicBezTo>
                    <a:pt x="3187" y="2882"/>
                    <a:pt x="3449" y="2707"/>
                    <a:pt x="3698" y="2520"/>
                  </a:cubicBezTo>
                  <a:cubicBezTo>
                    <a:pt x="3748" y="2589"/>
                    <a:pt x="3794" y="2661"/>
                    <a:pt x="3840" y="2734"/>
                  </a:cubicBezTo>
                  <a:close/>
                  <a:moveTo>
                    <a:pt x="1364" y="1755"/>
                  </a:moveTo>
                  <a:cubicBezTo>
                    <a:pt x="1687" y="1576"/>
                    <a:pt x="2045" y="1424"/>
                    <a:pt x="2438" y="1301"/>
                  </a:cubicBezTo>
                  <a:cubicBezTo>
                    <a:pt x="2669" y="1454"/>
                    <a:pt x="2885" y="1626"/>
                    <a:pt x="3078" y="1826"/>
                  </a:cubicBezTo>
                  <a:cubicBezTo>
                    <a:pt x="3037" y="2241"/>
                    <a:pt x="2965" y="2636"/>
                    <a:pt x="2852" y="3003"/>
                  </a:cubicBezTo>
                  <a:cubicBezTo>
                    <a:pt x="2660" y="3099"/>
                    <a:pt x="2470" y="3184"/>
                    <a:pt x="2245" y="3266"/>
                  </a:cubicBezTo>
                  <a:cubicBezTo>
                    <a:pt x="2216" y="3277"/>
                    <a:pt x="2176" y="3299"/>
                    <a:pt x="2158" y="3299"/>
                  </a:cubicBezTo>
                  <a:cubicBezTo>
                    <a:pt x="2128" y="3299"/>
                    <a:pt x="2065" y="3245"/>
                    <a:pt x="2020" y="3213"/>
                  </a:cubicBezTo>
                  <a:cubicBezTo>
                    <a:pt x="1721" y="2998"/>
                    <a:pt x="1430" y="2744"/>
                    <a:pt x="1190" y="2469"/>
                  </a:cubicBezTo>
                  <a:cubicBezTo>
                    <a:pt x="1186" y="2465"/>
                    <a:pt x="1177" y="2462"/>
                    <a:pt x="1178" y="2451"/>
                  </a:cubicBezTo>
                  <a:cubicBezTo>
                    <a:pt x="1202" y="2210"/>
                    <a:pt x="1303" y="1974"/>
                    <a:pt x="1364" y="1755"/>
                  </a:cubicBezTo>
                  <a:close/>
                  <a:moveTo>
                    <a:pt x="1146" y="2412"/>
                  </a:moveTo>
                  <a:cubicBezTo>
                    <a:pt x="1038" y="2316"/>
                    <a:pt x="955" y="2190"/>
                    <a:pt x="863" y="2074"/>
                  </a:cubicBezTo>
                  <a:cubicBezTo>
                    <a:pt x="1000" y="1971"/>
                    <a:pt x="1147" y="1876"/>
                    <a:pt x="1305" y="1790"/>
                  </a:cubicBezTo>
                  <a:cubicBezTo>
                    <a:pt x="1245" y="1992"/>
                    <a:pt x="1184" y="2192"/>
                    <a:pt x="1146" y="2412"/>
                  </a:cubicBezTo>
                  <a:close/>
                  <a:moveTo>
                    <a:pt x="4259" y="1394"/>
                  </a:moveTo>
                  <a:cubicBezTo>
                    <a:pt x="4399" y="1630"/>
                    <a:pt x="4204" y="1930"/>
                    <a:pt x="4091" y="2070"/>
                  </a:cubicBezTo>
                  <a:cubicBezTo>
                    <a:pt x="3971" y="2217"/>
                    <a:pt x="3848" y="2341"/>
                    <a:pt x="3701" y="2453"/>
                  </a:cubicBezTo>
                  <a:cubicBezTo>
                    <a:pt x="3528" y="2212"/>
                    <a:pt x="3330" y="2002"/>
                    <a:pt x="3123" y="1802"/>
                  </a:cubicBezTo>
                  <a:cubicBezTo>
                    <a:pt x="3132" y="1587"/>
                    <a:pt x="3139" y="1366"/>
                    <a:pt x="3118" y="1150"/>
                  </a:cubicBezTo>
                  <a:cubicBezTo>
                    <a:pt x="3561" y="1102"/>
                    <a:pt x="4083" y="1097"/>
                    <a:pt x="4259" y="1394"/>
                  </a:cubicBezTo>
                  <a:close/>
                  <a:moveTo>
                    <a:pt x="3116" y="1865"/>
                  </a:moveTo>
                  <a:cubicBezTo>
                    <a:pt x="3129" y="1858"/>
                    <a:pt x="3143" y="1878"/>
                    <a:pt x="3151" y="1885"/>
                  </a:cubicBezTo>
                  <a:cubicBezTo>
                    <a:pt x="3335" y="2053"/>
                    <a:pt x="3509" y="2271"/>
                    <a:pt x="3665" y="2476"/>
                  </a:cubicBezTo>
                  <a:cubicBezTo>
                    <a:pt x="3562" y="2577"/>
                    <a:pt x="3437" y="2659"/>
                    <a:pt x="3311" y="2741"/>
                  </a:cubicBezTo>
                  <a:cubicBezTo>
                    <a:pt x="3185" y="2822"/>
                    <a:pt x="3051" y="2897"/>
                    <a:pt x="2915" y="2968"/>
                  </a:cubicBezTo>
                  <a:cubicBezTo>
                    <a:pt x="2915" y="2974"/>
                    <a:pt x="2907" y="2973"/>
                    <a:pt x="2901" y="2974"/>
                  </a:cubicBezTo>
                  <a:cubicBezTo>
                    <a:pt x="3005" y="2627"/>
                    <a:pt x="3081" y="2257"/>
                    <a:pt x="3116" y="1865"/>
                  </a:cubicBezTo>
                  <a:close/>
                  <a:moveTo>
                    <a:pt x="3080" y="1750"/>
                  </a:moveTo>
                  <a:cubicBezTo>
                    <a:pt x="3063" y="1754"/>
                    <a:pt x="3036" y="1724"/>
                    <a:pt x="3013" y="1704"/>
                  </a:cubicBezTo>
                  <a:cubicBezTo>
                    <a:pt x="2860" y="1565"/>
                    <a:pt x="2672" y="1407"/>
                    <a:pt x="2498" y="1290"/>
                  </a:cubicBezTo>
                  <a:cubicBezTo>
                    <a:pt x="2670" y="1229"/>
                    <a:pt x="2867" y="1189"/>
                    <a:pt x="3076" y="1159"/>
                  </a:cubicBezTo>
                  <a:cubicBezTo>
                    <a:pt x="3089" y="1349"/>
                    <a:pt x="3095" y="1569"/>
                    <a:pt x="3080" y="1750"/>
                  </a:cubicBezTo>
                  <a:close/>
                  <a:moveTo>
                    <a:pt x="2793" y="358"/>
                  </a:moveTo>
                  <a:cubicBezTo>
                    <a:pt x="2791" y="397"/>
                    <a:pt x="2752" y="405"/>
                    <a:pt x="2734" y="431"/>
                  </a:cubicBezTo>
                  <a:cubicBezTo>
                    <a:pt x="2726" y="428"/>
                    <a:pt x="2723" y="420"/>
                    <a:pt x="2722" y="409"/>
                  </a:cubicBezTo>
                  <a:cubicBezTo>
                    <a:pt x="2739" y="409"/>
                    <a:pt x="2746" y="402"/>
                    <a:pt x="2749" y="392"/>
                  </a:cubicBezTo>
                  <a:cubicBezTo>
                    <a:pt x="2740" y="363"/>
                    <a:pt x="2738" y="368"/>
                    <a:pt x="2749" y="344"/>
                  </a:cubicBezTo>
                  <a:cubicBezTo>
                    <a:pt x="2763" y="350"/>
                    <a:pt x="2769" y="364"/>
                    <a:pt x="2793" y="358"/>
                  </a:cubicBezTo>
                  <a:close/>
                  <a:moveTo>
                    <a:pt x="2754" y="215"/>
                  </a:moveTo>
                  <a:cubicBezTo>
                    <a:pt x="2766" y="232"/>
                    <a:pt x="2786" y="240"/>
                    <a:pt x="2784" y="273"/>
                  </a:cubicBezTo>
                  <a:cubicBezTo>
                    <a:pt x="2756" y="284"/>
                    <a:pt x="2726" y="200"/>
                    <a:pt x="2659" y="215"/>
                  </a:cubicBezTo>
                  <a:cubicBezTo>
                    <a:pt x="2693" y="191"/>
                    <a:pt x="2714" y="228"/>
                    <a:pt x="2754" y="215"/>
                  </a:cubicBezTo>
                  <a:close/>
                  <a:moveTo>
                    <a:pt x="2523" y="286"/>
                  </a:moveTo>
                  <a:cubicBezTo>
                    <a:pt x="2565" y="269"/>
                    <a:pt x="2667" y="268"/>
                    <a:pt x="2705" y="291"/>
                  </a:cubicBezTo>
                  <a:cubicBezTo>
                    <a:pt x="2647" y="298"/>
                    <a:pt x="2566" y="285"/>
                    <a:pt x="2523" y="286"/>
                  </a:cubicBezTo>
                  <a:close/>
                  <a:moveTo>
                    <a:pt x="2689" y="455"/>
                  </a:moveTo>
                  <a:cubicBezTo>
                    <a:pt x="2667" y="475"/>
                    <a:pt x="2606" y="483"/>
                    <a:pt x="2576" y="471"/>
                  </a:cubicBezTo>
                  <a:cubicBezTo>
                    <a:pt x="2582" y="406"/>
                    <a:pt x="2634" y="473"/>
                    <a:pt x="2689" y="455"/>
                  </a:cubicBezTo>
                  <a:close/>
                  <a:moveTo>
                    <a:pt x="2663" y="157"/>
                  </a:moveTo>
                  <a:cubicBezTo>
                    <a:pt x="2626" y="174"/>
                    <a:pt x="2547" y="181"/>
                    <a:pt x="2504" y="188"/>
                  </a:cubicBezTo>
                  <a:cubicBezTo>
                    <a:pt x="2535" y="154"/>
                    <a:pt x="2612" y="139"/>
                    <a:pt x="2663" y="157"/>
                  </a:cubicBezTo>
                  <a:close/>
                  <a:moveTo>
                    <a:pt x="2470" y="320"/>
                  </a:moveTo>
                  <a:cubicBezTo>
                    <a:pt x="2503" y="336"/>
                    <a:pt x="2534" y="355"/>
                    <a:pt x="2570" y="367"/>
                  </a:cubicBezTo>
                  <a:cubicBezTo>
                    <a:pt x="2560" y="401"/>
                    <a:pt x="2550" y="435"/>
                    <a:pt x="2522" y="453"/>
                  </a:cubicBezTo>
                  <a:cubicBezTo>
                    <a:pt x="2456" y="435"/>
                    <a:pt x="2396" y="368"/>
                    <a:pt x="2470" y="320"/>
                  </a:cubicBezTo>
                  <a:close/>
                  <a:moveTo>
                    <a:pt x="2416" y="259"/>
                  </a:moveTo>
                  <a:cubicBezTo>
                    <a:pt x="2426" y="267"/>
                    <a:pt x="2437" y="275"/>
                    <a:pt x="2443" y="290"/>
                  </a:cubicBezTo>
                  <a:lnTo>
                    <a:pt x="2443" y="290"/>
                  </a:lnTo>
                  <a:cubicBezTo>
                    <a:pt x="2433" y="297"/>
                    <a:pt x="2426" y="306"/>
                    <a:pt x="2420" y="317"/>
                  </a:cubicBezTo>
                  <a:cubicBezTo>
                    <a:pt x="2419" y="318"/>
                    <a:pt x="2418" y="319"/>
                    <a:pt x="2417" y="321"/>
                  </a:cubicBezTo>
                  <a:cubicBezTo>
                    <a:pt x="2402" y="305"/>
                    <a:pt x="2416" y="277"/>
                    <a:pt x="2416" y="259"/>
                  </a:cubicBezTo>
                  <a:close/>
                  <a:moveTo>
                    <a:pt x="2364" y="269"/>
                  </a:moveTo>
                  <a:cubicBezTo>
                    <a:pt x="2352" y="430"/>
                    <a:pt x="2468" y="524"/>
                    <a:pt x="2592" y="532"/>
                  </a:cubicBezTo>
                  <a:cubicBezTo>
                    <a:pt x="2714" y="539"/>
                    <a:pt x="2771" y="453"/>
                    <a:pt x="2836" y="402"/>
                  </a:cubicBezTo>
                  <a:cubicBezTo>
                    <a:pt x="2969" y="565"/>
                    <a:pt x="3043" y="855"/>
                    <a:pt x="3067" y="1117"/>
                  </a:cubicBezTo>
                  <a:cubicBezTo>
                    <a:pt x="2900" y="1137"/>
                    <a:pt x="2753" y="1174"/>
                    <a:pt x="2605" y="1212"/>
                  </a:cubicBezTo>
                  <a:cubicBezTo>
                    <a:pt x="2559" y="1224"/>
                    <a:pt x="2499" y="1252"/>
                    <a:pt x="2461" y="1251"/>
                  </a:cubicBezTo>
                  <a:cubicBezTo>
                    <a:pt x="2420" y="1249"/>
                    <a:pt x="2341" y="1177"/>
                    <a:pt x="2298" y="1149"/>
                  </a:cubicBezTo>
                  <a:cubicBezTo>
                    <a:pt x="2134" y="1041"/>
                    <a:pt x="1947" y="942"/>
                    <a:pt x="1777" y="859"/>
                  </a:cubicBezTo>
                  <a:cubicBezTo>
                    <a:pt x="1927" y="626"/>
                    <a:pt x="2081" y="395"/>
                    <a:pt x="2364" y="269"/>
                  </a:cubicBezTo>
                  <a:close/>
                  <a:moveTo>
                    <a:pt x="1752" y="895"/>
                  </a:moveTo>
                  <a:cubicBezTo>
                    <a:pt x="1763" y="892"/>
                    <a:pt x="1821" y="931"/>
                    <a:pt x="1837" y="939"/>
                  </a:cubicBezTo>
                  <a:cubicBezTo>
                    <a:pt x="2028" y="1033"/>
                    <a:pt x="2242" y="1150"/>
                    <a:pt x="2392" y="1272"/>
                  </a:cubicBezTo>
                  <a:cubicBezTo>
                    <a:pt x="2024" y="1388"/>
                    <a:pt x="1693" y="1534"/>
                    <a:pt x="1382" y="1696"/>
                  </a:cubicBezTo>
                  <a:cubicBezTo>
                    <a:pt x="1459" y="1470"/>
                    <a:pt x="1577" y="1206"/>
                    <a:pt x="1699" y="986"/>
                  </a:cubicBezTo>
                  <a:cubicBezTo>
                    <a:pt x="1715" y="958"/>
                    <a:pt x="1742" y="898"/>
                    <a:pt x="1752" y="895"/>
                  </a:cubicBezTo>
                  <a:close/>
                  <a:moveTo>
                    <a:pt x="449" y="1211"/>
                  </a:moveTo>
                  <a:cubicBezTo>
                    <a:pt x="401" y="913"/>
                    <a:pt x="557" y="686"/>
                    <a:pt x="880" y="670"/>
                  </a:cubicBezTo>
                  <a:cubicBezTo>
                    <a:pt x="1205" y="655"/>
                    <a:pt x="1464" y="784"/>
                    <a:pt x="1706" y="871"/>
                  </a:cubicBezTo>
                  <a:cubicBezTo>
                    <a:pt x="1562" y="1141"/>
                    <a:pt x="1428" y="1420"/>
                    <a:pt x="1327" y="1726"/>
                  </a:cubicBezTo>
                  <a:cubicBezTo>
                    <a:pt x="1156" y="1823"/>
                    <a:pt x="994" y="1927"/>
                    <a:pt x="835" y="2034"/>
                  </a:cubicBezTo>
                  <a:cubicBezTo>
                    <a:pt x="686" y="1807"/>
                    <a:pt x="503" y="1538"/>
                    <a:pt x="449" y="1211"/>
                  </a:cubicBezTo>
                  <a:close/>
                  <a:moveTo>
                    <a:pt x="518" y="3583"/>
                  </a:moveTo>
                  <a:cubicBezTo>
                    <a:pt x="508" y="3585"/>
                    <a:pt x="514" y="3566"/>
                    <a:pt x="511" y="3560"/>
                  </a:cubicBezTo>
                  <a:cubicBezTo>
                    <a:pt x="517" y="3559"/>
                    <a:pt x="523" y="3559"/>
                    <a:pt x="530" y="3558"/>
                  </a:cubicBezTo>
                  <a:cubicBezTo>
                    <a:pt x="533" y="3572"/>
                    <a:pt x="518" y="3572"/>
                    <a:pt x="518" y="3583"/>
                  </a:cubicBezTo>
                  <a:close/>
                  <a:moveTo>
                    <a:pt x="622" y="3715"/>
                  </a:moveTo>
                  <a:cubicBezTo>
                    <a:pt x="557" y="3697"/>
                    <a:pt x="497" y="3630"/>
                    <a:pt x="570" y="3582"/>
                  </a:cubicBezTo>
                  <a:cubicBezTo>
                    <a:pt x="604" y="3598"/>
                    <a:pt x="635" y="3617"/>
                    <a:pt x="671" y="3629"/>
                  </a:cubicBezTo>
                  <a:cubicBezTo>
                    <a:pt x="661" y="3663"/>
                    <a:pt x="651" y="3697"/>
                    <a:pt x="622" y="3715"/>
                  </a:cubicBezTo>
                  <a:close/>
                  <a:moveTo>
                    <a:pt x="774" y="3475"/>
                  </a:moveTo>
                  <a:cubicBezTo>
                    <a:pt x="746" y="3502"/>
                    <a:pt x="689" y="3495"/>
                    <a:pt x="647" y="3493"/>
                  </a:cubicBezTo>
                  <a:cubicBezTo>
                    <a:pt x="724" y="3469"/>
                    <a:pt x="897" y="3439"/>
                    <a:pt x="881" y="3545"/>
                  </a:cubicBezTo>
                  <a:cubicBezTo>
                    <a:pt x="842" y="3526"/>
                    <a:pt x="830" y="3474"/>
                    <a:pt x="774" y="3475"/>
                  </a:cubicBezTo>
                  <a:close/>
                  <a:moveTo>
                    <a:pt x="767" y="3543"/>
                  </a:moveTo>
                  <a:cubicBezTo>
                    <a:pt x="753" y="3543"/>
                    <a:pt x="744" y="3543"/>
                    <a:pt x="724" y="3543"/>
                  </a:cubicBezTo>
                  <a:cubicBezTo>
                    <a:pt x="715" y="3540"/>
                    <a:pt x="726" y="3537"/>
                    <a:pt x="732" y="3537"/>
                  </a:cubicBezTo>
                  <a:cubicBezTo>
                    <a:pt x="769" y="3541"/>
                    <a:pt x="807" y="3543"/>
                    <a:pt x="767" y="3543"/>
                  </a:cubicBezTo>
                  <a:close/>
                  <a:moveTo>
                    <a:pt x="586" y="3457"/>
                  </a:moveTo>
                  <a:cubicBezTo>
                    <a:pt x="629" y="3427"/>
                    <a:pt x="701" y="3396"/>
                    <a:pt x="763" y="3419"/>
                  </a:cubicBezTo>
                  <a:cubicBezTo>
                    <a:pt x="719" y="3435"/>
                    <a:pt x="633" y="3447"/>
                    <a:pt x="586" y="3457"/>
                  </a:cubicBezTo>
                  <a:close/>
                  <a:moveTo>
                    <a:pt x="677" y="3733"/>
                  </a:moveTo>
                  <a:cubicBezTo>
                    <a:pt x="683" y="3669"/>
                    <a:pt x="734" y="3735"/>
                    <a:pt x="789" y="3717"/>
                  </a:cubicBezTo>
                  <a:cubicBezTo>
                    <a:pt x="767" y="3737"/>
                    <a:pt x="707" y="3745"/>
                    <a:pt x="677" y="3733"/>
                  </a:cubicBezTo>
                  <a:close/>
                  <a:moveTo>
                    <a:pt x="834" y="3693"/>
                  </a:moveTo>
                  <a:cubicBezTo>
                    <a:pt x="827" y="3690"/>
                    <a:pt x="823" y="3682"/>
                    <a:pt x="823" y="3671"/>
                  </a:cubicBezTo>
                  <a:cubicBezTo>
                    <a:pt x="840" y="3672"/>
                    <a:pt x="847" y="3664"/>
                    <a:pt x="849" y="3654"/>
                  </a:cubicBezTo>
                  <a:cubicBezTo>
                    <a:pt x="849" y="3642"/>
                    <a:pt x="845" y="3634"/>
                    <a:pt x="838" y="3631"/>
                  </a:cubicBezTo>
                  <a:cubicBezTo>
                    <a:pt x="838" y="3620"/>
                    <a:pt x="853" y="3621"/>
                    <a:pt x="849" y="3606"/>
                  </a:cubicBezTo>
                  <a:cubicBezTo>
                    <a:pt x="864" y="3613"/>
                    <a:pt x="873" y="3627"/>
                    <a:pt x="898" y="3620"/>
                  </a:cubicBezTo>
                  <a:cubicBezTo>
                    <a:pt x="889" y="3654"/>
                    <a:pt x="856" y="3669"/>
                    <a:pt x="834" y="3693"/>
                  </a:cubicBezTo>
                  <a:close/>
                  <a:moveTo>
                    <a:pt x="1034" y="3544"/>
                  </a:moveTo>
                  <a:cubicBezTo>
                    <a:pt x="1007" y="3545"/>
                    <a:pt x="984" y="3542"/>
                    <a:pt x="953" y="3548"/>
                  </a:cubicBezTo>
                  <a:cubicBezTo>
                    <a:pt x="956" y="3491"/>
                    <a:pt x="949" y="3428"/>
                    <a:pt x="931" y="3383"/>
                  </a:cubicBezTo>
                  <a:cubicBezTo>
                    <a:pt x="884" y="3266"/>
                    <a:pt x="619" y="3275"/>
                    <a:pt x="525" y="3377"/>
                  </a:cubicBezTo>
                  <a:cubicBezTo>
                    <a:pt x="492" y="3413"/>
                    <a:pt x="487" y="3460"/>
                    <a:pt x="466" y="3498"/>
                  </a:cubicBezTo>
                  <a:cubicBezTo>
                    <a:pt x="283" y="3447"/>
                    <a:pt x="101" y="3358"/>
                    <a:pt x="81" y="3137"/>
                  </a:cubicBezTo>
                  <a:cubicBezTo>
                    <a:pt x="58" y="2885"/>
                    <a:pt x="213" y="2686"/>
                    <a:pt x="347" y="2532"/>
                  </a:cubicBezTo>
                  <a:cubicBezTo>
                    <a:pt x="496" y="2363"/>
                    <a:pt x="657" y="2221"/>
                    <a:pt x="823" y="2102"/>
                  </a:cubicBezTo>
                  <a:cubicBezTo>
                    <a:pt x="899" y="2189"/>
                    <a:pt x="968" y="2281"/>
                    <a:pt x="1052" y="2379"/>
                  </a:cubicBezTo>
                  <a:cubicBezTo>
                    <a:pt x="1075" y="2406"/>
                    <a:pt x="1122" y="2447"/>
                    <a:pt x="1128" y="2471"/>
                  </a:cubicBezTo>
                  <a:cubicBezTo>
                    <a:pt x="1134" y="2497"/>
                    <a:pt x="1116" y="2558"/>
                    <a:pt x="1108" y="2602"/>
                  </a:cubicBezTo>
                  <a:cubicBezTo>
                    <a:pt x="1059" y="2888"/>
                    <a:pt x="1025" y="3216"/>
                    <a:pt x="1034" y="3544"/>
                  </a:cubicBezTo>
                  <a:close/>
                  <a:moveTo>
                    <a:pt x="1166" y="2520"/>
                  </a:moveTo>
                  <a:cubicBezTo>
                    <a:pt x="1178" y="2513"/>
                    <a:pt x="1201" y="2543"/>
                    <a:pt x="1218" y="2562"/>
                  </a:cubicBezTo>
                  <a:cubicBezTo>
                    <a:pt x="1481" y="2836"/>
                    <a:pt x="1795" y="3102"/>
                    <a:pt x="2093" y="3320"/>
                  </a:cubicBezTo>
                  <a:cubicBezTo>
                    <a:pt x="1782" y="3419"/>
                    <a:pt x="1461" y="3513"/>
                    <a:pt x="1080" y="3534"/>
                  </a:cubicBezTo>
                  <a:cubicBezTo>
                    <a:pt x="1067" y="3162"/>
                    <a:pt x="1106" y="2832"/>
                    <a:pt x="1166" y="2520"/>
                  </a:cubicBezTo>
                  <a:close/>
                  <a:moveTo>
                    <a:pt x="2263" y="4232"/>
                  </a:moveTo>
                  <a:cubicBezTo>
                    <a:pt x="2132" y="4401"/>
                    <a:pt x="1972" y="4617"/>
                    <a:pt x="1717" y="4665"/>
                  </a:cubicBezTo>
                  <a:cubicBezTo>
                    <a:pt x="1661" y="4676"/>
                    <a:pt x="1589" y="4677"/>
                    <a:pt x="1535" y="4660"/>
                  </a:cubicBezTo>
                  <a:cubicBezTo>
                    <a:pt x="1209" y="4559"/>
                    <a:pt x="1107" y="4043"/>
                    <a:pt x="1080" y="3582"/>
                  </a:cubicBezTo>
                  <a:cubicBezTo>
                    <a:pt x="1429" y="3551"/>
                    <a:pt x="1727" y="3483"/>
                    <a:pt x="2019" y="3390"/>
                  </a:cubicBezTo>
                  <a:cubicBezTo>
                    <a:pt x="2060" y="3377"/>
                    <a:pt x="2107" y="3349"/>
                    <a:pt x="2134" y="3349"/>
                  </a:cubicBezTo>
                  <a:cubicBezTo>
                    <a:pt x="2165" y="3350"/>
                    <a:pt x="2219" y="3399"/>
                    <a:pt x="2256" y="3422"/>
                  </a:cubicBezTo>
                  <a:cubicBezTo>
                    <a:pt x="2377" y="3500"/>
                    <a:pt x="2497" y="3564"/>
                    <a:pt x="2612" y="3638"/>
                  </a:cubicBezTo>
                  <a:cubicBezTo>
                    <a:pt x="2520" y="3827"/>
                    <a:pt x="2409" y="4046"/>
                    <a:pt x="2263" y="4232"/>
                  </a:cubicBezTo>
                  <a:close/>
                  <a:moveTo>
                    <a:pt x="2194" y="3333"/>
                  </a:moveTo>
                  <a:cubicBezTo>
                    <a:pt x="2412" y="3245"/>
                    <a:pt x="2633" y="3160"/>
                    <a:pt x="2834" y="3058"/>
                  </a:cubicBezTo>
                  <a:cubicBezTo>
                    <a:pt x="2777" y="3242"/>
                    <a:pt x="2707" y="3415"/>
                    <a:pt x="2636" y="3588"/>
                  </a:cubicBezTo>
                  <a:cubicBezTo>
                    <a:pt x="2476" y="3519"/>
                    <a:pt x="2339" y="3422"/>
                    <a:pt x="2194" y="3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>
              <a:extLst>
                <a:ext uri="{FF2B5EF4-FFF2-40B4-BE49-F238E27FC236}">
                  <a16:creationId xmlns:a16="http://schemas.microsoft.com/office/drawing/2014/main" id="{0C6C25D0-9F17-9F27-041C-AB29E48146CE}"/>
                </a:ext>
              </a:extLst>
            </p:cNvPr>
            <p:cNvSpPr/>
            <p:nvPr/>
          </p:nvSpPr>
          <p:spPr>
            <a:xfrm>
              <a:off x="4594225" y="612775"/>
              <a:ext cx="587374" cy="588963"/>
            </a:xfrm>
            <a:custGeom>
              <a:avLst/>
              <a:gdLst/>
              <a:ahLst/>
              <a:cxnLst/>
              <a:rect l="l" t="t" r="r" b="b"/>
              <a:pathLst>
                <a:path w="1633" h="1638" extrusionOk="0">
                  <a:moveTo>
                    <a:pt x="197" y="1219"/>
                  </a:moveTo>
                  <a:cubicBezTo>
                    <a:pt x="216" y="1217"/>
                    <a:pt x="235" y="1215"/>
                    <a:pt x="254" y="1213"/>
                  </a:cubicBezTo>
                  <a:cubicBezTo>
                    <a:pt x="159" y="1370"/>
                    <a:pt x="373" y="1501"/>
                    <a:pt x="534" y="1480"/>
                  </a:cubicBezTo>
                  <a:cubicBezTo>
                    <a:pt x="590" y="1555"/>
                    <a:pt x="725" y="1620"/>
                    <a:pt x="837" y="1544"/>
                  </a:cubicBezTo>
                  <a:cubicBezTo>
                    <a:pt x="868" y="1637"/>
                    <a:pt x="1058" y="1608"/>
                    <a:pt x="1103" y="1540"/>
                  </a:cubicBezTo>
                  <a:cubicBezTo>
                    <a:pt x="1162" y="1590"/>
                    <a:pt x="1264" y="1518"/>
                    <a:pt x="1276" y="1460"/>
                  </a:cubicBezTo>
                  <a:cubicBezTo>
                    <a:pt x="1373" y="1456"/>
                    <a:pt x="1405" y="1361"/>
                    <a:pt x="1367" y="1275"/>
                  </a:cubicBezTo>
                  <a:cubicBezTo>
                    <a:pt x="1490" y="1263"/>
                    <a:pt x="1538" y="1102"/>
                    <a:pt x="1467" y="1002"/>
                  </a:cubicBezTo>
                  <a:cubicBezTo>
                    <a:pt x="1599" y="958"/>
                    <a:pt x="1625" y="692"/>
                    <a:pt x="1494" y="618"/>
                  </a:cubicBezTo>
                  <a:cubicBezTo>
                    <a:pt x="1632" y="526"/>
                    <a:pt x="1520" y="262"/>
                    <a:pt x="1367" y="264"/>
                  </a:cubicBezTo>
                  <a:cubicBezTo>
                    <a:pt x="1326" y="158"/>
                    <a:pt x="1243" y="104"/>
                    <a:pt x="1121" y="99"/>
                  </a:cubicBezTo>
                  <a:cubicBezTo>
                    <a:pt x="1100" y="68"/>
                    <a:pt x="1069" y="19"/>
                    <a:pt x="1026" y="8"/>
                  </a:cubicBezTo>
                  <a:cubicBezTo>
                    <a:pt x="994" y="0"/>
                    <a:pt x="922" y="2"/>
                    <a:pt x="888" y="13"/>
                  </a:cubicBezTo>
                  <a:cubicBezTo>
                    <a:pt x="863" y="21"/>
                    <a:pt x="853" y="50"/>
                    <a:pt x="830" y="52"/>
                  </a:cubicBezTo>
                  <a:cubicBezTo>
                    <a:pt x="805" y="55"/>
                    <a:pt x="780" y="25"/>
                    <a:pt x="746" y="23"/>
                  </a:cubicBezTo>
                  <a:cubicBezTo>
                    <a:pt x="672" y="17"/>
                    <a:pt x="635" y="47"/>
                    <a:pt x="614" y="84"/>
                  </a:cubicBezTo>
                  <a:cubicBezTo>
                    <a:pt x="520" y="58"/>
                    <a:pt x="389" y="95"/>
                    <a:pt x="391" y="188"/>
                  </a:cubicBezTo>
                  <a:cubicBezTo>
                    <a:pt x="273" y="200"/>
                    <a:pt x="212" y="259"/>
                    <a:pt x="214" y="369"/>
                  </a:cubicBezTo>
                  <a:cubicBezTo>
                    <a:pt x="155" y="408"/>
                    <a:pt x="100" y="451"/>
                    <a:pt x="104" y="542"/>
                  </a:cubicBezTo>
                  <a:cubicBezTo>
                    <a:pt x="6" y="608"/>
                    <a:pt x="55" y="798"/>
                    <a:pt x="71" y="922"/>
                  </a:cubicBezTo>
                  <a:cubicBezTo>
                    <a:pt x="0" y="1032"/>
                    <a:pt x="110" y="1186"/>
                    <a:pt x="197" y="1219"/>
                  </a:cubicBezTo>
                  <a:close/>
                  <a:moveTo>
                    <a:pt x="1520" y="868"/>
                  </a:moveTo>
                  <a:cubicBezTo>
                    <a:pt x="1524" y="885"/>
                    <a:pt x="1513" y="891"/>
                    <a:pt x="1509" y="902"/>
                  </a:cubicBezTo>
                  <a:cubicBezTo>
                    <a:pt x="1501" y="898"/>
                    <a:pt x="1506" y="868"/>
                    <a:pt x="1520" y="868"/>
                  </a:cubicBezTo>
                  <a:close/>
                  <a:moveTo>
                    <a:pt x="596" y="1478"/>
                  </a:moveTo>
                  <a:cubicBezTo>
                    <a:pt x="656" y="1477"/>
                    <a:pt x="713" y="1526"/>
                    <a:pt x="804" y="1504"/>
                  </a:cubicBezTo>
                  <a:cubicBezTo>
                    <a:pt x="746" y="1566"/>
                    <a:pt x="631" y="1526"/>
                    <a:pt x="596" y="1478"/>
                  </a:cubicBezTo>
                  <a:close/>
                  <a:moveTo>
                    <a:pt x="1054" y="1522"/>
                  </a:moveTo>
                  <a:cubicBezTo>
                    <a:pt x="1008" y="1575"/>
                    <a:pt x="884" y="1579"/>
                    <a:pt x="867" y="1512"/>
                  </a:cubicBezTo>
                  <a:cubicBezTo>
                    <a:pt x="862" y="1494"/>
                    <a:pt x="883" y="1478"/>
                    <a:pt x="876" y="1464"/>
                  </a:cubicBezTo>
                  <a:cubicBezTo>
                    <a:pt x="856" y="1422"/>
                    <a:pt x="786" y="1492"/>
                    <a:pt x="737" y="1459"/>
                  </a:cubicBezTo>
                  <a:cubicBezTo>
                    <a:pt x="772" y="1444"/>
                    <a:pt x="815" y="1435"/>
                    <a:pt x="847" y="1419"/>
                  </a:cubicBezTo>
                  <a:cubicBezTo>
                    <a:pt x="864" y="1415"/>
                    <a:pt x="848" y="1436"/>
                    <a:pt x="860" y="1446"/>
                  </a:cubicBezTo>
                  <a:cubicBezTo>
                    <a:pt x="920" y="1468"/>
                    <a:pt x="1002" y="1462"/>
                    <a:pt x="1089" y="1451"/>
                  </a:cubicBezTo>
                  <a:cubicBezTo>
                    <a:pt x="1064" y="1465"/>
                    <a:pt x="1034" y="1490"/>
                    <a:pt x="994" y="1499"/>
                  </a:cubicBezTo>
                  <a:cubicBezTo>
                    <a:pt x="961" y="1506"/>
                    <a:pt x="912" y="1488"/>
                    <a:pt x="901" y="1523"/>
                  </a:cubicBezTo>
                  <a:cubicBezTo>
                    <a:pt x="920" y="1569"/>
                    <a:pt x="1019" y="1538"/>
                    <a:pt x="1054" y="1522"/>
                  </a:cubicBezTo>
                  <a:close/>
                  <a:moveTo>
                    <a:pt x="1139" y="1518"/>
                  </a:moveTo>
                  <a:cubicBezTo>
                    <a:pt x="1135" y="1514"/>
                    <a:pt x="1135" y="1505"/>
                    <a:pt x="1128" y="1504"/>
                  </a:cubicBezTo>
                  <a:cubicBezTo>
                    <a:pt x="1129" y="1487"/>
                    <a:pt x="1171" y="1502"/>
                    <a:pt x="1194" y="1493"/>
                  </a:cubicBezTo>
                  <a:cubicBezTo>
                    <a:pt x="1181" y="1505"/>
                    <a:pt x="1167" y="1517"/>
                    <a:pt x="1139" y="1517"/>
                  </a:cubicBezTo>
                  <a:lnTo>
                    <a:pt x="1139" y="1518"/>
                  </a:lnTo>
                  <a:close/>
                  <a:moveTo>
                    <a:pt x="1216" y="1481"/>
                  </a:moveTo>
                  <a:cubicBezTo>
                    <a:pt x="1211" y="1481"/>
                    <a:pt x="1213" y="1476"/>
                    <a:pt x="1216" y="1476"/>
                  </a:cubicBezTo>
                  <a:cubicBezTo>
                    <a:pt x="1215" y="1446"/>
                    <a:pt x="1193" y="1441"/>
                    <a:pt x="1170" y="1452"/>
                  </a:cubicBezTo>
                  <a:cubicBezTo>
                    <a:pt x="1172" y="1437"/>
                    <a:pt x="1164" y="1436"/>
                    <a:pt x="1163" y="1424"/>
                  </a:cubicBezTo>
                  <a:cubicBezTo>
                    <a:pt x="1135" y="1426"/>
                    <a:pt x="1127" y="1422"/>
                    <a:pt x="1108" y="1406"/>
                  </a:cubicBezTo>
                  <a:cubicBezTo>
                    <a:pt x="1025" y="1415"/>
                    <a:pt x="937" y="1429"/>
                    <a:pt x="880" y="1406"/>
                  </a:cubicBezTo>
                  <a:cubicBezTo>
                    <a:pt x="963" y="1358"/>
                    <a:pt x="1070" y="1428"/>
                    <a:pt x="1198" y="1392"/>
                  </a:cubicBezTo>
                  <a:cubicBezTo>
                    <a:pt x="1199" y="1414"/>
                    <a:pt x="1211" y="1421"/>
                    <a:pt x="1234" y="1417"/>
                  </a:cubicBezTo>
                  <a:cubicBezTo>
                    <a:pt x="1219" y="1437"/>
                    <a:pt x="1244" y="1468"/>
                    <a:pt x="1216" y="1481"/>
                  </a:cubicBezTo>
                  <a:close/>
                  <a:moveTo>
                    <a:pt x="992" y="1251"/>
                  </a:moveTo>
                  <a:cubicBezTo>
                    <a:pt x="1006" y="1235"/>
                    <a:pt x="1018" y="1256"/>
                    <a:pt x="1027" y="1262"/>
                  </a:cubicBezTo>
                  <a:cubicBezTo>
                    <a:pt x="1074" y="1266"/>
                    <a:pt x="1137" y="1251"/>
                    <a:pt x="1183" y="1255"/>
                  </a:cubicBezTo>
                  <a:cubicBezTo>
                    <a:pt x="1162" y="1280"/>
                    <a:pt x="1061" y="1292"/>
                    <a:pt x="1041" y="1265"/>
                  </a:cubicBezTo>
                  <a:cubicBezTo>
                    <a:pt x="1019" y="1266"/>
                    <a:pt x="1018" y="1284"/>
                    <a:pt x="996" y="1284"/>
                  </a:cubicBezTo>
                  <a:cubicBezTo>
                    <a:pt x="1001" y="1269"/>
                    <a:pt x="981" y="1257"/>
                    <a:pt x="992" y="1251"/>
                  </a:cubicBezTo>
                  <a:close/>
                  <a:moveTo>
                    <a:pt x="1178" y="1342"/>
                  </a:moveTo>
                  <a:cubicBezTo>
                    <a:pt x="1129" y="1370"/>
                    <a:pt x="1042" y="1354"/>
                    <a:pt x="988" y="1352"/>
                  </a:cubicBezTo>
                  <a:cubicBezTo>
                    <a:pt x="1038" y="1323"/>
                    <a:pt x="1111" y="1356"/>
                    <a:pt x="1178" y="1342"/>
                  </a:cubicBezTo>
                  <a:close/>
                  <a:moveTo>
                    <a:pt x="1294" y="805"/>
                  </a:moveTo>
                  <a:cubicBezTo>
                    <a:pt x="1287" y="804"/>
                    <a:pt x="1282" y="800"/>
                    <a:pt x="1274" y="798"/>
                  </a:cubicBezTo>
                  <a:cubicBezTo>
                    <a:pt x="1270" y="781"/>
                    <a:pt x="1287" y="782"/>
                    <a:pt x="1301" y="781"/>
                  </a:cubicBezTo>
                  <a:cubicBezTo>
                    <a:pt x="1303" y="792"/>
                    <a:pt x="1295" y="796"/>
                    <a:pt x="1294" y="805"/>
                  </a:cubicBezTo>
                  <a:close/>
                  <a:moveTo>
                    <a:pt x="1314" y="899"/>
                  </a:moveTo>
                  <a:cubicBezTo>
                    <a:pt x="1293" y="904"/>
                    <a:pt x="1286" y="893"/>
                    <a:pt x="1274" y="888"/>
                  </a:cubicBezTo>
                  <a:cubicBezTo>
                    <a:pt x="1282" y="878"/>
                    <a:pt x="1318" y="877"/>
                    <a:pt x="1313" y="899"/>
                  </a:cubicBezTo>
                  <a:lnTo>
                    <a:pt x="1314" y="899"/>
                  </a:lnTo>
                  <a:close/>
                  <a:moveTo>
                    <a:pt x="1285" y="945"/>
                  </a:moveTo>
                  <a:cubicBezTo>
                    <a:pt x="1274" y="983"/>
                    <a:pt x="1224" y="960"/>
                    <a:pt x="1204" y="948"/>
                  </a:cubicBezTo>
                  <a:cubicBezTo>
                    <a:pt x="1224" y="935"/>
                    <a:pt x="1260" y="947"/>
                    <a:pt x="1285" y="945"/>
                  </a:cubicBezTo>
                  <a:close/>
                  <a:moveTo>
                    <a:pt x="1220" y="737"/>
                  </a:moveTo>
                  <a:cubicBezTo>
                    <a:pt x="1223" y="725"/>
                    <a:pt x="1255" y="716"/>
                    <a:pt x="1254" y="738"/>
                  </a:cubicBezTo>
                  <a:cubicBezTo>
                    <a:pt x="1239" y="742"/>
                    <a:pt x="1232" y="737"/>
                    <a:pt x="1220" y="737"/>
                  </a:cubicBezTo>
                  <a:close/>
                  <a:moveTo>
                    <a:pt x="1239" y="825"/>
                  </a:moveTo>
                  <a:cubicBezTo>
                    <a:pt x="1228" y="837"/>
                    <a:pt x="1194" y="832"/>
                    <a:pt x="1174" y="837"/>
                  </a:cubicBezTo>
                  <a:cubicBezTo>
                    <a:pt x="1185" y="817"/>
                    <a:pt x="1221" y="829"/>
                    <a:pt x="1239" y="825"/>
                  </a:cubicBezTo>
                  <a:close/>
                  <a:moveTo>
                    <a:pt x="1265" y="1032"/>
                  </a:moveTo>
                  <a:cubicBezTo>
                    <a:pt x="1247" y="1050"/>
                    <a:pt x="1196" y="1043"/>
                    <a:pt x="1170" y="1037"/>
                  </a:cubicBezTo>
                  <a:cubicBezTo>
                    <a:pt x="1183" y="986"/>
                    <a:pt x="1240" y="1022"/>
                    <a:pt x="1265" y="1032"/>
                  </a:cubicBezTo>
                  <a:close/>
                  <a:moveTo>
                    <a:pt x="1258" y="1419"/>
                  </a:moveTo>
                  <a:cubicBezTo>
                    <a:pt x="1326" y="1408"/>
                    <a:pt x="1300" y="1341"/>
                    <a:pt x="1229" y="1375"/>
                  </a:cubicBezTo>
                  <a:cubicBezTo>
                    <a:pt x="1229" y="1368"/>
                    <a:pt x="1228" y="1362"/>
                    <a:pt x="1227" y="1356"/>
                  </a:cubicBezTo>
                  <a:cubicBezTo>
                    <a:pt x="1259" y="1347"/>
                    <a:pt x="1319" y="1361"/>
                    <a:pt x="1314" y="1323"/>
                  </a:cubicBezTo>
                  <a:cubicBezTo>
                    <a:pt x="1312" y="1303"/>
                    <a:pt x="1291" y="1306"/>
                    <a:pt x="1270" y="1308"/>
                  </a:cubicBezTo>
                  <a:cubicBezTo>
                    <a:pt x="1271" y="1279"/>
                    <a:pt x="1297" y="1296"/>
                    <a:pt x="1315" y="1285"/>
                  </a:cubicBezTo>
                  <a:cubicBezTo>
                    <a:pt x="1362" y="1329"/>
                    <a:pt x="1342" y="1428"/>
                    <a:pt x="1258" y="1419"/>
                  </a:cubicBezTo>
                  <a:close/>
                  <a:moveTo>
                    <a:pt x="1343" y="1234"/>
                  </a:moveTo>
                  <a:cubicBezTo>
                    <a:pt x="1321" y="1233"/>
                    <a:pt x="1357" y="1216"/>
                    <a:pt x="1349" y="1200"/>
                  </a:cubicBezTo>
                  <a:cubicBezTo>
                    <a:pt x="1343" y="1175"/>
                    <a:pt x="1317" y="1173"/>
                    <a:pt x="1289" y="1173"/>
                  </a:cubicBezTo>
                  <a:cubicBezTo>
                    <a:pt x="1313" y="1134"/>
                    <a:pt x="1400" y="1164"/>
                    <a:pt x="1423" y="1130"/>
                  </a:cubicBezTo>
                  <a:cubicBezTo>
                    <a:pt x="1404" y="1079"/>
                    <a:pt x="1316" y="1111"/>
                    <a:pt x="1281" y="1093"/>
                  </a:cubicBezTo>
                  <a:cubicBezTo>
                    <a:pt x="1321" y="1073"/>
                    <a:pt x="1399" y="1116"/>
                    <a:pt x="1427" y="1078"/>
                  </a:cubicBezTo>
                  <a:cubicBezTo>
                    <a:pt x="1422" y="1038"/>
                    <a:pt x="1371" y="1055"/>
                    <a:pt x="1343" y="1043"/>
                  </a:cubicBezTo>
                  <a:cubicBezTo>
                    <a:pt x="1343" y="1028"/>
                    <a:pt x="1333" y="1028"/>
                    <a:pt x="1335" y="1011"/>
                  </a:cubicBezTo>
                  <a:cubicBezTo>
                    <a:pt x="1379" y="1010"/>
                    <a:pt x="1411" y="1023"/>
                    <a:pt x="1442" y="1038"/>
                  </a:cubicBezTo>
                  <a:cubicBezTo>
                    <a:pt x="1479" y="1128"/>
                    <a:pt x="1447" y="1230"/>
                    <a:pt x="1343" y="1234"/>
                  </a:cubicBezTo>
                  <a:close/>
                  <a:moveTo>
                    <a:pt x="1412" y="979"/>
                  </a:moveTo>
                  <a:cubicBezTo>
                    <a:pt x="1389" y="981"/>
                    <a:pt x="1384" y="961"/>
                    <a:pt x="1371" y="950"/>
                  </a:cubicBezTo>
                  <a:cubicBezTo>
                    <a:pt x="1423" y="969"/>
                    <a:pt x="1419" y="887"/>
                    <a:pt x="1356" y="899"/>
                  </a:cubicBezTo>
                  <a:cubicBezTo>
                    <a:pt x="1367" y="854"/>
                    <a:pt x="1421" y="887"/>
                    <a:pt x="1464" y="878"/>
                  </a:cubicBezTo>
                  <a:cubicBezTo>
                    <a:pt x="1456" y="920"/>
                    <a:pt x="1438" y="952"/>
                    <a:pt x="1412" y="979"/>
                  </a:cubicBezTo>
                  <a:close/>
                  <a:moveTo>
                    <a:pt x="1474" y="834"/>
                  </a:moveTo>
                  <a:cubicBezTo>
                    <a:pt x="1425" y="836"/>
                    <a:pt x="1383" y="829"/>
                    <a:pt x="1335" y="830"/>
                  </a:cubicBezTo>
                  <a:cubicBezTo>
                    <a:pt x="1333" y="809"/>
                    <a:pt x="1347" y="802"/>
                    <a:pt x="1349" y="785"/>
                  </a:cubicBezTo>
                  <a:cubicBezTo>
                    <a:pt x="1375" y="791"/>
                    <a:pt x="1391" y="808"/>
                    <a:pt x="1415" y="817"/>
                  </a:cubicBezTo>
                  <a:cubicBezTo>
                    <a:pt x="1430" y="799"/>
                    <a:pt x="1454" y="788"/>
                    <a:pt x="1467" y="768"/>
                  </a:cubicBezTo>
                  <a:cubicBezTo>
                    <a:pt x="1450" y="723"/>
                    <a:pt x="1321" y="767"/>
                    <a:pt x="1346" y="705"/>
                  </a:cubicBezTo>
                  <a:cubicBezTo>
                    <a:pt x="1367" y="709"/>
                    <a:pt x="1370" y="735"/>
                    <a:pt x="1397" y="733"/>
                  </a:cubicBezTo>
                  <a:cubicBezTo>
                    <a:pt x="1412" y="721"/>
                    <a:pt x="1431" y="711"/>
                    <a:pt x="1430" y="686"/>
                  </a:cubicBezTo>
                  <a:cubicBezTo>
                    <a:pt x="1483" y="696"/>
                    <a:pt x="1490" y="784"/>
                    <a:pt x="1474" y="834"/>
                  </a:cubicBezTo>
                  <a:close/>
                  <a:moveTo>
                    <a:pt x="1399" y="623"/>
                  </a:moveTo>
                  <a:cubicBezTo>
                    <a:pt x="1400" y="612"/>
                    <a:pt x="1422" y="619"/>
                    <a:pt x="1432" y="615"/>
                  </a:cubicBezTo>
                  <a:cubicBezTo>
                    <a:pt x="1425" y="635"/>
                    <a:pt x="1414" y="637"/>
                    <a:pt x="1399" y="623"/>
                  </a:cubicBezTo>
                  <a:close/>
                  <a:moveTo>
                    <a:pt x="1448" y="589"/>
                  </a:moveTo>
                  <a:cubicBezTo>
                    <a:pt x="1437" y="570"/>
                    <a:pt x="1413" y="565"/>
                    <a:pt x="1380" y="572"/>
                  </a:cubicBezTo>
                  <a:cubicBezTo>
                    <a:pt x="1379" y="553"/>
                    <a:pt x="1352" y="540"/>
                    <a:pt x="1357" y="532"/>
                  </a:cubicBezTo>
                  <a:cubicBezTo>
                    <a:pt x="1394" y="522"/>
                    <a:pt x="1453" y="557"/>
                    <a:pt x="1444" y="499"/>
                  </a:cubicBezTo>
                  <a:cubicBezTo>
                    <a:pt x="1402" y="470"/>
                    <a:pt x="1309" y="502"/>
                    <a:pt x="1256" y="485"/>
                  </a:cubicBezTo>
                  <a:cubicBezTo>
                    <a:pt x="1254" y="478"/>
                    <a:pt x="1260" y="476"/>
                    <a:pt x="1260" y="470"/>
                  </a:cubicBezTo>
                  <a:cubicBezTo>
                    <a:pt x="1284" y="455"/>
                    <a:pt x="1307" y="481"/>
                    <a:pt x="1332" y="482"/>
                  </a:cubicBezTo>
                  <a:cubicBezTo>
                    <a:pt x="1355" y="486"/>
                    <a:pt x="1345" y="466"/>
                    <a:pt x="1363" y="460"/>
                  </a:cubicBezTo>
                  <a:cubicBezTo>
                    <a:pt x="1393" y="450"/>
                    <a:pt x="1448" y="482"/>
                    <a:pt x="1462" y="445"/>
                  </a:cubicBezTo>
                  <a:cubicBezTo>
                    <a:pt x="1481" y="494"/>
                    <a:pt x="1469" y="557"/>
                    <a:pt x="1448" y="589"/>
                  </a:cubicBezTo>
                  <a:close/>
                  <a:moveTo>
                    <a:pt x="1446" y="380"/>
                  </a:moveTo>
                  <a:cubicBezTo>
                    <a:pt x="1458" y="389"/>
                    <a:pt x="1463" y="409"/>
                    <a:pt x="1465" y="430"/>
                  </a:cubicBezTo>
                  <a:cubicBezTo>
                    <a:pt x="1424" y="398"/>
                    <a:pt x="1324" y="437"/>
                    <a:pt x="1282" y="406"/>
                  </a:cubicBezTo>
                  <a:cubicBezTo>
                    <a:pt x="1319" y="391"/>
                    <a:pt x="1422" y="412"/>
                    <a:pt x="1446" y="380"/>
                  </a:cubicBezTo>
                  <a:close/>
                  <a:moveTo>
                    <a:pt x="1419" y="349"/>
                  </a:moveTo>
                  <a:cubicBezTo>
                    <a:pt x="1394" y="355"/>
                    <a:pt x="1336" y="355"/>
                    <a:pt x="1296" y="362"/>
                  </a:cubicBezTo>
                  <a:cubicBezTo>
                    <a:pt x="1288" y="349"/>
                    <a:pt x="1282" y="333"/>
                    <a:pt x="1264" y="332"/>
                  </a:cubicBezTo>
                  <a:cubicBezTo>
                    <a:pt x="1313" y="319"/>
                    <a:pt x="1383" y="328"/>
                    <a:pt x="1419" y="349"/>
                  </a:cubicBezTo>
                  <a:close/>
                  <a:moveTo>
                    <a:pt x="1323" y="254"/>
                  </a:moveTo>
                  <a:cubicBezTo>
                    <a:pt x="1331" y="292"/>
                    <a:pt x="1243" y="289"/>
                    <a:pt x="1226" y="278"/>
                  </a:cubicBezTo>
                  <a:cubicBezTo>
                    <a:pt x="1239" y="257"/>
                    <a:pt x="1313" y="264"/>
                    <a:pt x="1323" y="254"/>
                  </a:cubicBezTo>
                  <a:close/>
                  <a:moveTo>
                    <a:pt x="1290" y="215"/>
                  </a:moveTo>
                  <a:cubicBezTo>
                    <a:pt x="1252" y="226"/>
                    <a:pt x="1178" y="236"/>
                    <a:pt x="1144" y="225"/>
                  </a:cubicBezTo>
                  <a:cubicBezTo>
                    <a:pt x="1191" y="220"/>
                    <a:pt x="1269" y="189"/>
                    <a:pt x="1290" y="214"/>
                  </a:cubicBezTo>
                  <a:lnTo>
                    <a:pt x="1290" y="215"/>
                  </a:lnTo>
                  <a:close/>
                  <a:moveTo>
                    <a:pt x="1068" y="881"/>
                  </a:moveTo>
                  <a:cubicBezTo>
                    <a:pt x="1080" y="870"/>
                    <a:pt x="1095" y="862"/>
                    <a:pt x="1114" y="857"/>
                  </a:cubicBezTo>
                  <a:cubicBezTo>
                    <a:pt x="1114" y="888"/>
                    <a:pt x="1140" y="885"/>
                    <a:pt x="1169" y="880"/>
                  </a:cubicBezTo>
                  <a:cubicBezTo>
                    <a:pt x="1137" y="908"/>
                    <a:pt x="1098" y="895"/>
                    <a:pt x="1068" y="881"/>
                  </a:cubicBezTo>
                  <a:close/>
                  <a:moveTo>
                    <a:pt x="1154" y="968"/>
                  </a:moveTo>
                  <a:cubicBezTo>
                    <a:pt x="1136" y="975"/>
                    <a:pt x="1129" y="991"/>
                    <a:pt x="1119" y="1005"/>
                  </a:cubicBezTo>
                  <a:cubicBezTo>
                    <a:pt x="1094" y="995"/>
                    <a:pt x="1071" y="982"/>
                    <a:pt x="1045" y="974"/>
                  </a:cubicBezTo>
                  <a:cubicBezTo>
                    <a:pt x="1077" y="953"/>
                    <a:pt x="1127" y="939"/>
                    <a:pt x="1154" y="968"/>
                  </a:cubicBezTo>
                  <a:close/>
                  <a:moveTo>
                    <a:pt x="1178" y="145"/>
                  </a:moveTo>
                  <a:cubicBezTo>
                    <a:pt x="1194" y="149"/>
                    <a:pt x="1206" y="157"/>
                    <a:pt x="1219" y="165"/>
                  </a:cubicBezTo>
                  <a:cubicBezTo>
                    <a:pt x="1196" y="178"/>
                    <a:pt x="1151" y="173"/>
                    <a:pt x="1120" y="180"/>
                  </a:cubicBezTo>
                  <a:cubicBezTo>
                    <a:pt x="1136" y="165"/>
                    <a:pt x="1173" y="168"/>
                    <a:pt x="1178" y="145"/>
                  </a:cubicBezTo>
                  <a:close/>
                  <a:moveTo>
                    <a:pt x="1153" y="591"/>
                  </a:moveTo>
                  <a:cubicBezTo>
                    <a:pt x="1139" y="602"/>
                    <a:pt x="1108" y="598"/>
                    <a:pt x="1103" y="615"/>
                  </a:cubicBezTo>
                  <a:cubicBezTo>
                    <a:pt x="1086" y="616"/>
                    <a:pt x="1080" y="604"/>
                    <a:pt x="1064" y="605"/>
                  </a:cubicBezTo>
                  <a:cubicBezTo>
                    <a:pt x="1078" y="572"/>
                    <a:pt x="1127" y="574"/>
                    <a:pt x="1153" y="591"/>
                  </a:cubicBezTo>
                  <a:close/>
                  <a:moveTo>
                    <a:pt x="1094" y="716"/>
                  </a:moveTo>
                  <a:cubicBezTo>
                    <a:pt x="1079" y="711"/>
                    <a:pt x="1063" y="705"/>
                    <a:pt x="1045" y="702"/>
                  </a:cubicBezTo>
                  <a:cubicBezTo>
                    <a:pt x="1060" y="683"/>
                    <a:pt x="1095" y="665"/>
                    <a:pt x="1123" y="670"/>
                  </a:cubicBezTo>
                  <a:cubicBezTo>
                    <a:pt x="1102" y="677"/>
                    <a:pt x="1075" y="690"/>
                    <a:pt x="1094" y="716"/>
                  </a:cubicBezTo>
                  <a:close/>
                  <a:moveTo>
                    <a:pt x="1064" y="424"/>
                  </a:moveTo>
                  <a:cubicBezTo>
                    <a:pt x="1067" y="447"/>
                    <a:pt x="1041" y="478"/>
                    <a:pt x="1009" y="487"/>
                  </a:cubicBezTo>
                  <a:cubicBezTo>
                    <a:pt x="1023" y="462"/>
                    <a:pt x="1034" y="435"/>
                    <a:pt x="1064" y="424"/>
                  </a:cubicBezTo>
                  <a:close/>
                  <a:moveTo>
                    <a:pt x="977" y="409"/>
                  </a:moveTo>
                  <a:cubicBezTo>
                    <a:pt x="988" y="372"/>
                    <a:pt x="1020" y="352"/>
                    <a:pt x="1055" y="334"/>
                  </a:cubicBezTo>
                  <a:cubicBezTo>
                    <a:pt x="1064" y="334"/>
                    <a:pt x="1060" y="349"/>
                    <a:pt x="1070" y="347"/>
                  </a:cubicBezTo>
                  <a:cubicBezTo>
                    <a:pt x="1056" y="381"/>
                    <a:pt x="1017" y="395"/>
                    <a:pt x="977" y="409"/>
                  </a:cubicBezTo>
                  <a:close/>
                  <a:moveTo>
                    <a:pt x="1080" y="117"/>
                  </a:moveTo>
                  <a:cubicBezTo>
                    <a:pt x="1090" y="115"/>
                    <a:pt x="1084" y="134"/>
                    <a:pt x="1087" y="140"/>
                  </a:cubicBezTo>
                  <a:lnTo>
                    <a:pt x="1040" y="145"/>
                  </a:lnTo>
                  <a:cubicBezTo>
                    <a:pt x="1049" y="132"/>
                    <a:pt x="1077" y="134"/>
                    <a:pt x="1080" y="117"/>
                  </a:cubicBezTo>
                  <a:close/>
                  <a:moveTo>
                    <a:pt x="1054" y="91"/>
                  </a:moveTo>
                  <a:cubicBezTo>
                    <a:pt x="1030" y="81"/>
                    <a:pt x="1007" y="70"/>
                    <a:pt x="988" y="55"/>
                  </a:cubicBezTo>
                  <a:cubicBezTo>
                    <a:pt x="1011" y="45"/>
                    <a:pt x="1047" y="63"/>
                    <a:pt x="1054" y="91"/>
                  </a:cubicBezTo>
                  <a:close/>
                  <a:moveTo>
                    <a:pt x="1021" y="233"/>
                  </a:moveTo>
                  <a:cubicBezTo>
                    <a:pt x="998" y="252"/>
                    <a:pt x="976" y="271"/>
                    <a:pt x="940" y="279"/>
                  </a:cubicBezTo>
                  <a:cubicBezTo>
                    <a:pt x="953" y="253"/>
                    <a:pt x="978" y="236"/>
                    <a:pt x="1021" y="233"/>
                  </a:cubicBezTo>
                  <a:close/>
                  <a:moveTo>
                    <a:pt x="923" y="214"/>
                  </a:moveTo>
                  <a:cubicBezTo>
                    <a:pt x="921" y="234"/>
                    <a:pt x="894" y="233"/>
                    <a:pt x="879" y="243"/>
                  </a:cubicBezTo>
                  <a:cubicBezTo>
                    <a:pt x="891" y="225"/>
                    <a:pt x="894" y="209"/>
                    <a:pt x="923" y="214"/>
                  </a:cubicBezTo>
                  <a:close/>
                  <a:moveTo>
                    <a:pt x="976" y="314"/>
                  </a:moveTo>
                  <a:cubicBezTo>
                    <a:pt x="957" y="350"/>
                    <a:pt x="905" y="359"/>
                    <a:pt x="869" y="382"/>
                  </a:cubicBezTo>
                  <a:cubicBezTo>
                    <a:pt x="880" y="339"/>
                    <a:pt x="939" y="335"/>
                    <a:pt x="976" y="314"/>
                  </a:cubicBezTo>
                  <a:close/>
                  <a:moveTo>
                    <a:pt x="865" y="297"/>
                  </a:moveTo>
                  <a:cubicBezTo>
                    <a:pt x="874" y="323"/>
                    <a:pt x="819" y="334"/>
                    <a:pt x="794" y="347"/>
                  </a:cubicBezTo>
                  <a:cubicBezTo>
                    <a:pt x="801" y="316"/>
                    <a:pt x="849" y="319"/>
                    <a:pt x="865" y="297"/>
                  </a:cubicBezTo>
                  <a:close/>
                  <a:moveTo>
                    <a:pt x="742" y="352"/>
                  </a:moveTo>
                  <a:cubicBezTo>
                    <a:pt x="687" y="380"/>
                    <a:pt x="643" y="416"/>
                    <a:pt x="600" y="453"/>
                  </a:cubicBezTo>
                  <a:cubicBezTo>
                    <a:pt x="588" y="451"/>
                    <a:pt x="599" y="422"/>
                    <a:pt x="583" y="426"/>
                  </a:cubicBezTo>
                  <a:cubicBezTo>
                    <a:pt x="616" y="378"/>
                    <a:pt x="680" y="355"/>
                    <a:pt x="729" y="320"/>
                  </a:cubicBezTo>
                  <a:cubicBezTo>
                    <a:pt x="736" y="316"/>
                    <a:pt x="738" y="307"/>
                    <a:pt x="736" y="296"/>
                  </a:cubicBezTo>
                  <a:cubicBezTo>
                    <a:pt x="761" y="288"/>
                    <a:pt x="773" y="271"/>
                    <a:pt x="800" y="265"/>
                  </a:cubicBezTo>
                  <a:cubicBezTo>
                    <a:pt x="792" y="302"/>
                    <a:pt x="719" y="304"/>
                    <a:pt x="742" y="352"/>
                  </a:cubicBezTo>
                  <a:close/>
                  <a:moveTo>
                    <a:pt x="831" y="200"/>
                  </a:moveTo>
                  <a:cubicBezTo>
                    <a:pt x="814" y="200"/>
                    <a:pt x="809" y="211"/>
                    <a:pt x="794" y="213"/>
                  </a:cubicBezTo>
                  <a:cubicBezTo>
                    <a:pt x="795" y="198"/>
                    <a:pt x="806" y="191"/>
                    <a:pt x="810" y="178"/>
                  </a:cubicBezTo>
                  <a:cubicBezTo>
                    <a:pt x="819" y="183"/>
                    <a:pt x="829" y="186"/>
                    <a:pt x="831" y="200"/>
                  </a:cubicBezTo>
                  <a:close/>
                  <a:moveTo>
                    <a:pt x="798" y="108"/>
                  </a:moveTo>
                  <a:cubicBezTo>
                    <a:pt x="799" y="109"/>
                    <a:pt x="756" y="76"/>
                    <a:pt x="732" y="72"/>
                  </a:cubicBezTo>
                  <a:cubicBezTo>
                    <a:pt x="753" y="64"/>
                    <a:pt x="793" y="78"/>
                    <a:pt x="798" y="108"/>
                  </a:cubicBezTo>
                  <a:close/>
                  <a:moveTo>
                    <a:pt x="764" y="150"/>
                  </a:moveTo>
                  <a:cubicBezTo>
                    <a:pt x="754" y="173"/>
                    <a:pt x="719" y="176"/>
                    <a:pt x="702" y="194"/>
                  </a:cubicBezTo>
                  <a:cubicBezTo>
                    <a:pt x="694" y="173"/>
                    <a:pt x="735" y="155"/>
                    <a:pt x="764" y="150"/>
                  </a:cubicBezTo>
                  <a:close/>
                  <a:moveTo>
                    <a:pt x="677" y="97"/>
                  </a:moveTo>
                  <a:cubicBezTo>
                    <a:pt x="681" y="99"/>
                    <a:pt x="686" y="101"/>
                    <a:pt x="692" y="100"/>
                  </a:cubicBezTo>
                  <a:cubicBezTo>
                    <a:pt x="697" y="116"/>
                    <a:pt x="675" y="109"/>
                    <a:pt x="675" y="121"/>
                  </a:cubicBezTo>
                  <a:cubicBezTo>
                    <a:pt x="666" y="121"/>
                    <a:pt x="677" y="103"/>
                    <a:pt x="677" y="97"/>
                  </a:cubicBezTo>
                  <a:close/>
                  <a:moveTo>
                    <a:pt x="720" y="230"/>
                  </a:moveTo>
                  <a:cubicBezTo>
                    <a:pt x="703" y="262"/>
                    <a:pt x="667" y="314"/>
                    <a:pt x="621" y="336"/>
                  </a:cubicBezTo>
                  <a:cubicBezTo>
                    <a:pt x="616" y="287"/>
                    <a:pt x="675" y="253"/>
                    <a:pt x="720" y="230"/>
                  </a:cubicBezTo>
                  <a:close/>
                  <a:moveTo>
                    <a:pt x="624" y="226"/>
                  </a:moveTo>
                  <a:cubicBezTo>
                    <a:pt x="611" y="247"/>
                    <a:pt x="578" y="244"/>
                    <a:pt x="551" y="262"/>
                  </a:cubicBezTo>
                  <a:cubicBezTo>
                    <a:pt x="561" y="233"/>
                    <a:pt x="590" y="224"/>
                    <a:pt x="624" y="226"/>
                  </a:cubicBezTo>
                  <a:close/>
                  <a:moveTo>
                    <a:pt x="505" y="415"/>
                  </a:moveTo>
                  <a:cubicBezTo>
                    <a:pt x="504" y="401"/>
                    <a:pt x="502" y="387"/>
                    <a:pt x="501" y="372"/>
                  </a:cubicBezTo>
                  <a:cubicBezTo>
                    <a:pt x="515" y="373"/>
                    <a:pt x="554" y="375"/>
                    <a:pt x="576" y="360"/>
                  </a:cubicBezTo>
                  <a:cubicBezTo>
                    <a:pt x="558" y="385"/>
                    <a:pt x="543" y="419"/>
                    <a:pt x="505" y="415"/>
                  </a:cubicBezTo>
                  <a:close/>
                  <a:moveTo>
                    <a:pt x="521" y="475"/>
                  </a:moveTo>
                  <a:cubicBezTo>
                    <a:pt x="469" y="486"/>
                    <a:pt x="396" y="477"/>
                    <a:pt x="336" y="480"/>
                  </a:cubicBezTo>
                  <a:cubicBezTo>
                    <a:pt x="332" y="465"/>
                    <a:pt x="347" y="466"/>
                    <a:pt x="347" y="455"/>
                  </a:cubicBezTo>
                  <a:cubicBezTo>
                    <a:pt x="405" y="462"/>
                    <a:pt x="486" y="441"/>
                    <a:pt x="521" y="475"/>
                  </a:cubicBezTo>
                  <a:close/>
                  <a:moveTo>
                    <a:pt x="582" y="464"/>
                  </a:moveTo>
                  <a:cubicBezTo>
                    <a:pt x="573" y="472"/>
                    <a:pt x="566" y="483"/>
                    <a:pt x="556" y="490"/>
                  </a:cubicBezTo>
                  <a:cubicBezTo>
                    <a:pt x="542" y="496"/>
                    <a:pt x="546" y="478"/>
                    <a:pt x="531" y="484"/>
                  </a:cubicBezTo>
                  <a:cubicBezTo>
                    <a:pt x="541" y="464"/>
                    <a:pt x="556" y="461"/>
                    <a:pt x="582" y="464"/>
                  </a:cubicBezTo>
                  <a:close/>
                  <a:moveTo>
                    <a:pt x="584" y="120"/>
                  </a:moveTo>
                  <a:cubicBezTo>
                    <a:pt x="575" y="151"/>
                    <a:pt x="535" y="158"/>
                    <a:pt x="520" y="184"/>
                  </a:cubicBezTo>
                  <a:cubicBezTo>
                    <a:pt x="517" y="203"/>
                    <a:pt x="538" y="205"/>
                    <a:pt x="528" y="217"/>
                  </a:cubicBezTo>
                  <a:cubicBezTo>
                    <a:pt x="518" y="231"/>
                    <a:pt x="512" y="221"/>
                    <a:pt x="490" y="226"/>
                  </a:cubicBezTo>
                  <a:cubicBezTo>
                    <a:pt x="498" y="207"/>
                    <a:pt x="520" y="201"/>
                    <a:pt x="513" y="171"/>
                  </a:cubicBezTo>
                  <a:cubicBezTo>
                    <a:pt x="476" y="145"/>
                    <a:pt x="455" y="203"/>
                    <a:pt x="438" y="221"/>
                  </a:cubicBezTo>
                  <a:cubicBezTo>
                    <a:pt x="414" y="149"/>
                    <a:pt x="500" y="106"/>
                    <a:pt x="585" y="120"/>
                  </a:cubicBezTo>
                  <a:lnTo>
                    <a:pt x="584" y="120"/>
                  </a:lnTo>
                  <a:close/>
                  <a:moveTo>
                    <a:pt x="286" y="275"/>
                  </a:moveTo>
                  <a:cubicBezTo>
                    <a:pt x="312" y="273"/>
                    <a:pt x="339" y="270"/>
                    <a:pt x="366" y="267"/>
                  </a:cubicBezTo>
                  <a:cubicBezTo>
                    <a:pt x="354" y="279"/>
                    <a:pt x="339" y="288"/>
                    <a:pt x="321" y="295"/>
                  </a:cubicBezTo>
                  <a:cubicBezTo>
                    <a:pt x="318" y="309"/>
                    <a:pt x="318" y="316"/>
                    <a:pt x="325" y="328"/>
                  </a:cubicBezTo>
                  <a:cubicBezTo>
                    <a:pt x="303" y="331"/>
                    <a:pt x="281" y="333"/>
                    <a:pt x="259" y="335"/>
                  </a:cubicBezTo>
                  <a:cubicBezTo>
                    <a:pt x="261" y="310"/>
                    <a:pt x="274" y="293"/>
                    <a:pt x="286" y="275"/>
                  </a:cubicBezTo>
                  <a:close/>
                  <a:moveTo>
                    <a:pt x="270" y="401"/>
                  </a:moveTo>
                  <a:cubicBezTo>
                    <a:pt x="299" y="403"/>
                    <a:pt x="311" y="391"/>
                    <a:pt x="315" y="372"/>
                  </a:cubicBezTo>
                  <a:cubicBezTo>
                    <a:pt x="343" y="366"/>
                    <a:pt x="362" y="371"/>
                    <a:pt x="378" y="380"/>
                  </a:cubicBezTo>
                  <a:cubicBezTo>
                    <a:pt x="397" y="378"/>
                    <a:pt x="397" y="358"/>
                    <a:pt x="423" y="361"/>
                  </a:cubicBezTo>
                  <a:cubicBezTo>
                    <a:pt x="444" y="365"/>
                    <a:pt x="404" y="387"/>
                    <a:pt x="414" y="410"/>
                  </a:cubicBezTo>
                  <a:lnTo>
                    <a:pt x="381" y="413"/>
                  </a:lnTo>
                  <a:cubicBezTo>
                    <a:pt x="374" y="404"/>
                    <a:pt x="373" y="388"/>
                    <a:pt x="359" y="387"/>
                  </a:cubicBezTo>
                  <a:cubicBezTo>
                    <a:pt x="332" y="385"/>
                    <a:pt x="335" y="407"/>
                    <a:pt x="319" y="415"/>
                  </a:cubicBezTo>
                  <a:cubicBezTo>
                    <a:pt x="285" y="416"/>
                    <a:pt x="228" y="420"/>
                    <a:pt x="252" y="455"/>
                  </a:cubicBezTo>
                  <a:cubicBezTo>
                    <a:pt x="258" y="466"/>
                    <a:pt x="275" y="463"/>
                    <a:pt x="291" y="461"/>
                  </a:cubicBezTo>
                  <a:cubicBezTo>
                    <a:pt x="288" y="492"/>
                    <a:pt x="262" y="485"/>
                    <a:pt x="231" y="486"/>
                  </a:cubicBezTo>
                  <a:cubicBezTo>
                    <a:pt x="233" y="448"/>
                    <a:pt x="247" y="421"/>
                    <a:pt x="270" y="401"/>
                  </a:cubicBezTo>
                  <a:close/>
                  <a:moveTo>
                    <a:pt x="264" y="530"/>
                  </a:moveTo>
                  <a:cubicBezTo>
                    <a:pt x="268" y="541"/>
                    <a:pt x="257" y="541"/>
                    <a:pt x="262" y="554"/>
                  </a:cubicBezTo>
                  <a:cubicBezTo>
                    <a:pt x="251" y="555"/>
                    <a:pt x="240" y="557"/>
                    <a:pt x="229" y="558"/>
                  </a:cubicBezTo>
                  <a:cubicBezTo>
                    <a:pt x="228" y="548"/>
                    <a:pt x="227" y="539"/>
                    <a:pt x="226" y="529"/>
                  </a:cubicBezTo>
                  <a:cubicBezTo>
                    <a:pt x="242" y="526"/>
                    <a:pt x="253" y="528"/>
                    <a:pt x="264" y="530"/>
                  </a:cubicBezTo>
                  <a:close/>
                  <a:moveTo>
                    <a:pt x="189" y="443"/>
                  </a:moveTo>
                  <a:cubicBezTo>
                    <a:pt x="196" y="463"/>
                    <a:pt x="181" y="503"/>
                    <a:pt x="184" y="534"/>
                  </a:cubicBezTo>
                  <a:cubicBezTo>
                    <a:pt x="172" y="531"/>
                    <a:pt x="162" y="525"/>
                    <a:pt x="145" y="528"/>
                  </a:cubicBezTo>
                  <a:cubicBezTo>
                    <a:pt x="148" y="490"/>
                    <a:pt x="166" y="464"/>
                    <a:pt x="189" y="443"/>
                  </a:cubicBezTo>
                  <a:close/>
                  <a:moveTo>
                    <a:pt x="162" y="832"/>
                  </a:moveTo>
                  <a:cubicBezTo>
                    <a:pt x="143" y="834"/>
                    <a:pt x="135" y="844"/>
                    <a:pt x="116" y="846"/>
                  </a:cubicBezTo>
                  <a:cubicBezTo>
                    <a:pt x="127" y="828"/>
                    <a:pt x="136" y="808"/>
                    <a:pt x="164" y="803"/>
                  </a:cubicBezTo>
                  <a:cubicBezTo>
                    <a:pt x="169" y="817"/>
                    <a:pt x="157" y="818"/>
                    <a:pt x="162" y="832"/>
                  </a:cubicBezTo>
                  <a:close/>
                  <a:moveTo>
                    <a:pt x="95" y="963"/>
                  </a:moveTo>
                  <a:cubicBezTo>
                    <a:pt x="111" y="1037"/>
                    <a:pt x="128" y="1110"/>
                    <a:pt x="180" y="1140"/>
                  </a:cubicBezTo>
                  <a:cubicBezTo>
                    <a:pt x="207" y="1141"/>
                    <a:pt x="225" y="1155"/>
                    <a:pt x="244" y="1166"/>
                  </a:cubicBezTo>
                  <a:cubicBezTo>
                    <a:pt x="276" y="1150"/>
                    <a:pt x="365" y="1144"/>
                    <a:pt x="323" y="1096"/>
                  </a:cubicBezTo>
                  <a:cubicBezTo>
                    <a:pt x="282" y="1101"/>
                    <a:pt x="241" y="1135"/>
                    <a:pt x="214" y="1103"/>
                  </a:cubicBezTo>
                  <a:cubicBezTo>
                    <a:pt x="228" y="1076"/>
                    <a:pt x="277" y="1077"/>
                    <a:pt x="284" y="1043"/>
                  </a:cubicBezTo>
                  <a:cubicBezTo>
                    <a:pt x="249" y="992"/>
                    <a:pt x="198" y="1076"/>
                    <a:pt x="168" y="1069"/>
                  </a:cubicBezTo>
                  <a:cubicBezTo>
                    <a:pt x="169" y="1016"/>
                    <a:pt x="248" y="1026"/>
                    <a:pt x="258" y="979"/>
                  </a:cubicBezTo>
                  <a:cubicBezTo>
                    <a:pt x="258" y="965"/>
                    <a:pt x="248" y="964"/>
                    <a:pt x="242" y="957"/>
                  </a:cubicBezTo>
                  <a:cubicBezTo>
                    <a:pt x="202" y="963"/>
                    <a:pt x="183" y="1007"/>
                    <a:pt x="146" y="1000"/>
                  </a:cubicBezTo>
                  <a:cubicBezTo>
                    <a:pt x="172" y="955"/>
                    <a:pt x="252" y="954"/>
                    <a:pt x="280" y="910"/>
                  </a:cubicBezTo>
                  <a:cubicBezTo>
                    <a:pt x="254" y="857"/>
                    <a:pt x="193" y="924"/>
                    <a:pt x="158" y="932"/>
                  </a:cubicBezTo>
                  <a:cubicBezTo>
                    <a:pt x="167" y="922"/>
                    <a:pt x="155" y="914"/>
                    <a:pt x="151" y="904"/>
                  </a:cubicBezTo>
                  <a:cubicBezTo>
                    <a:pt x="136" y="894"/>
                    <a:pt x="124" y="915"/>
                    <a:pt x="118" y="908"/>
                  </a:cubicBezTo>
                  <a:cubicBezTo>
                    <a:pt x="135" y="863"/>
                    <a:pt x="256" y="865"/>
                    <a:pt x="289" y="819"/>
                  </a:cubicBezTo>
                  <a:cubicBezTo>
                    <a:pt x="292" y="800"/>
                    <a:pt x="276" y="803"/>
                    <a:pt x="272" y="792"/>
                  </a:cubicBezTo>
                  <a:cubicBezTo>
                    <a:pt x="246" y="793"/>
                    <a:pt x="237" y="809"/>
                    <a:pt x="213" y="812"/>
                  </a:cubicBezTo>
                  <a:cubicBezTo>
                    <a:pt x="209" y="744"/>
                    <a:pt x="334" y="781"/>
                    <a:pt x="342" y="723"/>
                  </a:cubicBezTo>
                  <a:cubicBezTo>
                    <a:pt x="318" y="677"/>
                    <a:pt x="251" y="748"/>
                    <a:pt x="217" y="721"/>
                  </a:cubicBezTo>
                  <a:cubicBezTo>
                    <a:pt x="190" y="736"/>
                    <a:pt x="174" y="761"/>
                    <a:pt x="131" y="763"/>
                  </a:cubicBezTo>
                  <a:cubicBezTo>
                    <a:pt x="132" y="748"/>
                    <a:pt x="138" y="737"/>
                    <a:pt x="136" y="720"/>
                  </a:cubicBezTo>
                  <a:cubicBezTo>
                    <a:pt x="173" y="706"/>
                    <a:pt x="216" y="691"/>
                    <a:pt x="261" y="678"/>
                  </a:cubicBezTo>
                  <a:cubicBezTo>
                    <a:pt x="303" y="666"/>
                    <a:pt x="357" y="666"/>
                    <a:pt x="380" y="633"/>
                  </a:cubicBezTo>
                  <a:cubicBezTo>
                    <a:pt x="362" y="594"/>
                    <a:pt x="306" y="619"/>
                    <a:pt x="270" y="630"/>
                  </a:cubicBezTo>
                  <a:cubicBezTo>
                    <a:pt x="229" y="642"/>
                    <a:pt x="188" y="659"/>
                    <a:pt x="154" y="666"/>
                  </a:cubicBezTo>
                  <a:cubicBezTo>
                    <a:pt x="167" y="638"/>
                    <a:pt x="197" y="625"/>
                    <a:pt x="215" y="602"/>
                  </a:cubicBezTo>
                  <a:cubicBezTo>
                    <a:pt x="244" y="596"/>
                    <a:pt x="267" y="598"/>
                    <a:pt x="282" y="609"/>
                  </a:cubicBezTo>
                  <a:cubicBezTo>
                    <a:pt x="296" y="609"/>
                    <a:pt x="296" y="597"/>
                    <a:pt x="310" y="597"/>
                  </a:cubicBezTo>
                  <a:cubicBezTo>
                    <a:pt x="366" y="590"/>
                    <a:pt x="422" y="591"/>
                    <a:pt x="476" y="594"/>
                  </a:cubicBezTo>
                  <a:cubicBezTo>
                    <a:pt x="507" y="596"/>
                    <a:pt x="549" y="611"/>
                    <a:pt x="561" y="581"/>
                  </a:cubicBezTo>
                  <a:cubicBezTo>
                    <a:pt x="514" y="523"/>
                    <a:pt x="390" y="560"/>
                    <a:pt x="305" y="550"/>
                  </a:cubicBezTo>
                  <a:cubicBezTo>
                    <a:pt x="310" y="515"/>
                    <a:pt x="364" y="522"/>
                    <a:pt x="402" y="521"/>
                  </a:cubicBezTo>
                  <a:cubicBezTo>
                    <a:pt x="444" y="520"/>
                    <a:pt x="488" y="528"/>
                    <a:pt x="521" y="523"/>
                  </a:cubicBezTo>
                  <a:cubicBezTo>
                    <a:pt x="536" y="526"/>
                    <a:pt x="542" y="540"/>
                    <a:pt x="557" y="543"/>
                  </a:cubicBezTo>
                  <a:cubicBezTo>
                    <a:pt x="641" y="491"/>
                    <a:pt x="707" y="378"/>
                    <a:pt x="822" y="392"/>
                  </a:cubicBezTo>
                  <a:cubicBezTo>
                    <a:pt x="828" y="422"/>
                    <a:pt x="790" y="418"/>
                    <a:pt x="790" y="443"/>
                  </a:cubicBezTo>
                  <a:cubicBezTo>
                    <a:pt x="709" y="477"/>
                    <a:pt x="634" y="515"/>
                    <a:pt x="599" y="586"/>
                  </a:cubicBezTo>
                  <a:cubicBezTo>
                    <a:pt x="602" y="596"/>
                    <a:pt x="610" y="598"/>
                    <a:pt x="615" y="604"/>
                  </a:cubicBezTo>
                  <a:cubicBezTo>
                    <a:pt x="709" y="530"/>
                    <a:pt x="816" y="467"/>
                    <a:pt x="924" y="405"/>
                  </a:cubicBezTo>
                  <a:cubicBezTo>
                    <a:pt x="914" y="470"/>
                    <a:pt x="822" y="469"/>
                    <a:pt x="793" y="519"/>
                  </a:cubicBezTo>
                  <a:cubicBezTo>
                    <a:pt x="793" y="533"/>
                    <a:pt x="803" y="534"/>
                    <a:pt x="809" y="541"/>
                  </a:cubicBezTo>
                  <a:cubicBezTo>
                    <a:pt x="870" y="524"/>
                    <a:pt x="906" y="487"/>
                    <a:pt x="964" y="468"/>
                  </a:cubicBezTo>
                  <a:cubicBezTo>
                    <a:pt x="960" y="483"/>
                    <a:pt x="949" y="493"/>
                    <a:pt x="954" y="516"/>
                  </a:cubicBezTo>
                  <a:cubicBezTo>
                    <a:pt x="915" y="525"/>
                    <a:pt x="879" y="569"/>
                    <a:pt x="843" y="542"/>
                  </a:cubicBezTo>
                  <a:cubicBezTo>
                    <a:pt x="766" y="579"/>
                    <a:pt x="698" y="623"/>
                    <a:pt x="647" y="682"/>
                  </a:cubicBezTo>
                  <a:cubicBezTo>
                    <a:pt x="648" y="695"/>
                    <a:pt x="658" y="697"/>
                    <a:pt x="664" y="704"/>
                  </a:cubicBezTo>
                  <a:cubicBezTo>
                    <a:pt x="728" y="676"/>
                    <a:pt x="770" y="629"/>
                    <a:pt x="829" y="596"/>
                  </a:cubicBezTo>
                  <a:cubicBezTo>
                    <a:pt x="886" y="620"/>
                    <a:pt x="952" y="556"/>
                    <a:pt x="1004" y="535"/>
                  </a:cubicBezTo>
                  <a:cubicBezTo>
                    <a:pt x="1022" y="537"/>
                    <a:pt x="1026" y="554"/>
                    <a:pt x="1044" y="555"/>
                  </a:cubicBezTo>
                  <a:cubicBezTo>
                    <a:pt x="992" y="589"/>
                    <a:pt x="926" y="611"/>
                    <a:pt x="872" y="644"/>
                  </a:cubicBezTo>
                  <a:cubicBezTo>
                    <a:pt x="863" y="649"/>
                    <a:pt x="859" y="659"/>
                    <a:pt x="861" y="674"/>
                  </a:cubicBezTo>
                  <a:cubicBezTo>
                    <a:pt x="810" y="694"/>
                    <a:pt x="752" y="709"/>
                    <a:pt x="726" y="750"/>
                  </a:cubicBezTo>
                  <a:cubicBezTo>
                    <a:pt x="726" y="764"/>
                    <a:pt x="736" y="765"/>
                    <a:pt x="742" y="772"/>
                  </a:cubicBezTo>
                  <a:cubicBezTo>
                    <a:pt x="790" y="755"/>
                    <a:pt x="829" y="730"/>
                    <a:pt x="874" y="711"/>
                  </a:cubicBezTo>
                  <a:cubicBezTo>
                    <a:pt x="881" y="706"/>
                    <a:pt x="883" y="698"/>
                    <a:pt x="881" y="686"/>
                  </a:cubicBezTo>
                  <a:cubicBezTo>
                    <a:pt x="929" y="671"/>
                    <a:pt x="1000" y="600"/>
                    <a:pt x="1045" y="650"/>
                  </a:cubicBezTo>
                  <a:cubicBezTo>
                    <a:pt x="990" y="677"/>
                    <a:pt x="915" y="689"/>
                    <a:pt x="882" y="734"/>
                  </a:cubicBezTo>
                  <a:cubicBezTo>
                    <a:pt x="910" y="785"/>
                    <a:pt x="975" y="703"/>
                    <a:pt x="1025" y="738"/>
                  </a:cubicBezTo>
                  <a:cubicBezTo>
                    <a:pt x="1006" y="761"/>
                    <a:pt x="963" y="765"/>
                    <a:pt x="939" y="785"/>
                  </a:cubicBezTo>
                  <a:cubicBezTo>
                    <a:pt x="924" y="784"/>
                    <a:pt x="926" y="762"/>
                    <a:pt x="909" y="764"/>
                  </a:cubicBezTo>
                  <a:cubicBezTo>
                    <a:pt x="845" y="793"/>
                    <a:pt x="766" y="810"/>
                    <a:pt x="738" y="868"/>
                  </a:cubicBezTo>
                  <a:cubicBezTo>
                    <a:pt x="774" y="907"/>
                    <a:pt x="827" y="834"/>
                    <a:pt x="872" y="825"/>
                  </a:cubicBezTo>
                  <a:cubicBezTo>
                    <a:pt x="888" y="825"/>
                    <a:pt x="884" y="849"/>
                    <a:pt x="898" y="851"/>
                  </a:cubicBezTo>
                  <a:cubicBezTo>
                    <a:pt x="961" y="821"/>
                    <a:pt x="1023" y="791"/>
                    <a:pt x="1090" y="765"/>
                  </a:cubicBezTo>
                  <a:cubicBezTo>
                    <a:pt x="1115" y="767"/>
                    <a:pt x="1116" y="800"/>
                    <a:pt x="1154" y="786"/>
                  </a:cubicBezTo>
                  <a:cubicBezTo>
                    <a:pt x="1128" y="826"/>
                    <a:pt x="1079" y="783"/>
                    <a:pt x="1050" y="797"/>
                  </a:cubicBezTo>
                  <a:cubicBezTo>
                    <a:pt x="1030" y="810"/>
                    <a:pt x="1059" y="829"/>
                    <a:pt x="1050" y="840"/>
                  </a:cubicBezTo>
                  <a:cubicBezTo>
                    <a:pt x="1015" y="842"/>
                    <a:pt x="988" y="876"/>
                    <a:pt x="954" y="879"/>
                  </a:cubicBezTo>
                  <a:cubicBezTo>
                    <a:pt x="942" y="880"/>
                    <a:pt x="931" y="871"/>
                    <a:pt x="920" y="873"/>
                  </a:cubicBezTo>
                  <a:cubicBezTo>
                    <a:pt x="888" y="879"/>
                    <a:pt x="860" y="902"/>
                    <a:pt x="829" y="916"/>
                  </a:cubicBezTo>
                  <a:cubicBezTo>
                    <a:pt x="796" y="930"/>
                    <a:pt x="756" y="926"/>
                    <a:pt x="738" y="958"/>
                  </a:cubicBezTo>
                  <a:cubicBezTo>
                    <a:pt x="780" y="1011"/>
                    <a:pt x="862" y="934"/>
                    <a:pt x="911" y="921"/>
                  </a:cubicBezTo>
                  <a:cubicBezTo>
                    <a:pt x="946" y="935"/>
                    <a:pt x="976" y="914"/>
                    <a:pt x="1009" y="902"/>
                  </a:cubicBezTo>
                  <a:cubicBezTo>
                    <a:pt x="1022" y="911"/>
                    <a:pt x="1042" y="910"/>
                    <a:pt x="1049" y="926"/>
                  </a:cubicBezTo>
                  <a:cubicBezTo>
                    <a:pt x="1010" y="933"/>
                    <a:pt x="984" y="951"/>
                    <a:pt x="948" y="960"/>
                  </a:cubicBezTo>
                  <a:cubicBezTo>
                    <a:pt x="944" y="974"/>
                    <a:pt x="945" y="981"/>
                    <a:pt x="951" y="993"/>
                  </a:cubicBezTo>
                  <a:cubicBezTo>
                    <a:pt x="908" y="1019"/>
                    <a:pt x="826" y="1013"/>
                    <a:pt x="800" y="1052"/>
                  </a:cubicBezTo>
                  <a:cubicBezTo>
                    <a:pt x="810" y="1089"/>
                    <a:pt x="866" y="1066"/>
                    <a:pt x="901" y="1056"/>
                  </a:cubicBezTo>
                  <a:cubicBezTo>
                    <a:pt x="954" y="1040"/>
                    <a:pt x="1000" y="1020"/>
                    <a:pt x="1022" y="981"/>
                  </a:cubicBezTo>
                  <a:cubicBezTo>
                    <a:pt x="1009" y="1012"/>
                    <a:pt x="1040" y="1019"/>
                    <a:pt x="1060" y="1025"/>
                  </a:cubicBezTo>
                  <a:cubicBezTo>
                    <a:pt x="1010" y="1053"/>
                    <a:pt x="941" y="1084"/>
                    <a:pt x="877" y="1101"/>
                  </a:cubicBezTo>
                  <a:cubicBezTo>
                    <a:pt x="857" y="1107"/>
                    <a:pt x="822" y="1096"/>
                    <a:pt x="817" y="1126"/>
                  </a:cubicBezTo>
                  <a:cubicBezTo>
                    <a:pt x="845" y="1170"/>
                    <a:pt x="911" y="1135"/>
                    <a:pt x="950" y="1122"/>
                  </a:cubicBezTo>
                  <a:cubicBezTo>
                    <a:pt x="997" y="1106"/>
                    <a:pt x="1042" y="1083"/>
                    <a:pt x="1079" y="1071"/>
                  </a:cubicBezTo>
                  <a:cubicBezTo>
                    <a:pt x="1095" y="1120"/>
                    <a:pt x="1178" y="1086"/>
                    <a:pt x="1216" y="1109"/>
                  </a:cubicBezTo>
                  <a:cubicBezTo>
                    <a:pt x="1183" y="1132"/>
                    <a:pt x="1138" y="1084"/>
                    <a:pt x="1123" y="1128"/>
                  </a:cubicBezTo>
                  <a:cubicBezTo>
                    <a:pt x="1090" y="1133"/>
                    <a:pt x="1071" y="1121"/>
                    <a:pt x="1054" y="1107"/>
                  </a:cubicBezTo>
                  <a:cubicBezTo>
                    <a:pt x="1002" y="1130"/>
                    <a:pt x="940" y="1174"/>
                    <a:pt x="871" y="1188"/>
                  </a:cubicBezTo>
                  <a:cubicBezTo>
                    <a:pt x="841" y="1194"/>
                    <a:pt x="796" y="1177"/>
                    <a:pt x="783" y="1211"/>
                  </a:cubicBezTo>
                  <a:cubicBezTo>
                    <a:pt x="828" y="1279"/>
                    <a:pt x="971" y="1183"/>
                    <a:pt x="1033" y="1180"/>
                  </a:cubicBezTo>
                  <a:cubicBezTo>
                    <a:pt x="974" y="1206"/>
                    <a:pt x="912" y="1253"/>
                    <a:pt x="847" y="1276"/>
                  </a:cubicBezTo>
                  <a:cubicBezTo>
                    <a:pt x="823" y="1284"/>
                    <a:pt x="789" y="1276"/>
                    <a:pt x="779" y="1307"/>
                  </a:cubicBezTo>
                  <a:cubicBezTo>
                    <a:pt x="803" y="1355"/>
                    <a:pt x="885" y="1302"/>
                    <a:pt x="915" y="1288"/>
                  </a:cubicBezTo>
                  <a:cubicBezTo>
                    <a:pt x="915" y="1298"/>
                    <a:pt x="911" y="1323"/>
                    <a:pt x="929" y="1334"/>
                  </a:cubicBezTo>
                  <a:lnTo>
                    <a:pt x="929" y="1334"/>
                  </a:lnTo>
                  <a:cubicBezTo>
                    <a:pt x="906" y="1343"/>
                    <a:pt x="883" y="1354"/>
                    <a:pt x="861" y="1365"/>
                  </a:cubicBezTo>
                  <a:cubicBezTo>
                    <a:pt x="845" y="1367"/>
                    <a:pt x="851" y="1342"/>
                    <a:pt x="835" y="1344"/>
                  </a:cubicBezTo>
                  <a:cubicBezTo>
                    <a:pt x="796" y="1363"/>
                    <a:pt x="739" y="1366"/>
                    <a:pt x="691" y="1378"/>
                  </a:cubicBezTo>
                  <a:cubicBezTo>
                    <a:pt x="688" y="1390"/>
                    <a:pt x="686" y="1405"/>
                    <a:pt x="699" y="1410"/>
                  </a:cubicBezTo>
                  <a:cubicBezTo>
                    <a:pt x="679" y="1418"/>
                    <a:pt x="648" y="1411"/>
                    <a:pt x="645" y="1440"/>
                  </a:cubicBezTo>
                  <a:cubicBezTo>
                    <a:pt x="609" y="1442"/>
                    <a:pt x="593" y="1407"/>
                    <a:pt x="557" y="1425"/>
                  </a:cubicBezTo>
                  <a:cubicBezTo>
                    <a:pt x="558" y="1403"/>
                    <a:pt x="546" y="1397"/>
                    <a:pt x="534" y="1389"/>
                  </a:cubicBezTo>
                  <a:cubicBezTo>
                    <a:pt x="461" y="1423"/>
                    <a:pt x="396" y="1396"/>
                    <a:pt x="364" y="1350"/>
                  </a:cubicBezTo>
                  <a:cubicBezTo>
                    <a:pt x="392" y="1360"/>
                    <a:pt x="441" y="1389"/>
                    <a:pt x="483" y="1399"/>
                  </a:cubicBezTo>
                  <a:cubicBezTo>
                    <a:pt x="499" y="1397"/>
                    <a:pt x="496" y="1378"/>
                    <a:pt x="504" y="1369"/>
                  </a:cubicBezTo>
                  <a:cubicBezTo>
                    <a:pt x="554" y="1362"/>
                    <a:pt x="605" y="1356"/>
                    <a:pt x="639" y="1336"/>
                  </a:cubicBezTo>
                  <a:cubicBezTo>
                    <a:pt x="663" y="1351"/>
                    <a:pt x="755" y="1352"/>
                    <a:pt x="766" y="1318"/>
                  </a:cubicBezTo>
                  <a:cubicBezTo>
                    <a:pt x="759" y="1281"/>
                    <a:pt x="705" y="1304"/>
                    <a:pt x="669" y="1304"/>
                  </a:cubicBezTo>
                  <a:cubicBezTo>
                    <a:pt x="681" y="1285"/>
                    <a:pt x="730" y="1296"/>
                    <a:pt x="721" y="1260"/>
                  </a:cubicBezTo>
                  <a:cubicBezTo>
                    <a:pt x="696" y="1227"/>
                    <a:pt x="641" y="1265"/>
                    <a:pt x="589" y="1274"/>
                  </a:cubicBezTo>
                  <a:cubicBezTo>
                    <a:pt x="481" y="1293"/>
                    <a:pt x="339" y="1311"/>
                    <a:pt x="314" y="1236"/>
                  </a:cubicBezTo>
                  <a:cubicBezTo>
                    <a:pt x="307" y="1217"/>
                    <a:pt x="326" y="1220"/>
                    <a:pt x="320" y="1202"/>
                  </a:cubicBezTo>
                  <a:cubicBezTo>
                    <a:pt x="302" y="1167"/>
                    <a:pt x="257" y="1165"/>
                    <a:pt x="202" y="1176"/>
                  </a:cubicBezTo>
                  <a:cubicBezTo>
                    <a:pt x="146" y="1136"/>
                    <a:pt x="77" y="1059"/>
                    <a:pt x="95" y="9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7">
            <a:extLst>
              <a:ext uri="{FF2B5EF4-FFF2-40B4-BE49-F238E27FC236}">
                <a16:creationId xmlns:a16="http://schemas.microsoft.com/office/drawing/2014/main" id="{0880BC0A-14F9-B152-3264-B79CFC3A3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Territorial Life Cycle Assessment (LCA) </a:t>
            </a:r>
            <a:br>
              <a:rPr lang="en" dirty="0"/>
            </a:br>
            <a:r>
              <a:rPr lang="en" dirty="0"/>
              <a:t>– Agent Based (ABM)</a:t>
            </a:r>
            <a:endParaRPr dirty="0"/>
          </a:p>
        </p:txBody>
      </p:sp>
      <p:cxnSp>
        <p:nvCxnSpPr>
          <p:cNvPr id="123" name="Google Shape;123;p17">
            <a:extLst>
              <a:ext uri="{FF2B5EF4-FFF2-40B4-BE49-F238E27FC236}">
                <a16:creationId xmlns:a16="http://schemas.microsoft.com/office/drawing/2014/main" id="{4A0D60EB-CD87-1FBB-336C-24F8F4399DBB}"/>
              </a:ext>
            </a:extLst>
          </p:cNvPr>
          <p:cNvCxnSpPr>
            <a:stCxn id="124" idx="3"/>
            <a:endCxn id="125" idx="1"/>
          </p:cNvCxnSpPr>
          <p:nvPr/>
        </p:nvCxnSpPr>
        <p:spPr>
          <a:xfrm>
            <a:off x="6068250" y="2155615"/>
            <a:ext cx="96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6" name="Google Shape;126;p17">
            <a:extLst>
              <a:ext uri="{FF2B5EF4-FFF2-40B4-BE49-F238E27FC236}">
                <a16:creationId xmlns:a16="http://schemas.microsoft.com/office/drawing/2014/main" id="{03324160-6A64-E72F-0552-E53B84AA6E46}"/>
              </a:ext>
            </a:extLst>
          </p:cNvPr>
          <p:cNvCxnSpPr>
            <a:stCxn id="127" idx="3"/>
            <a:endCxn id="128" idx="1"/>
          </p:cNvCxnSpPr>
          <p:nvPr/>
        </p:nvCxnSpPr>
        <p:spPr>
          <a:xfrm>
            <a:off x="6076650" y="2986540"/>
            <a:ext cx="95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9" name="Google Shape;129;p17">
            <a:extLst>
              <a:ext uri="{FF2B5EF4-FFF2-40B4-BE49-F238E27FC236}">
                <a16:creationId xmlns:a16="http://schemas.microsoft.com/office/drawing/2014/main" id="{85E56419-B416-8DB2-702D-13BFB361BDD3}"/>
              </a:ext>
            </a:extLst>
          </p:cNvPr>
          <p:cNvCxnSpPr>
            <a:stCxn id="130" idx="3"/>
            <a:endCxn id="131" idx="1"/>
          </p:cNvCxnSpPr>
          <p:nvPr/>
        </p:nvCxnSpPr>
        <p:spPr>
          <a:xfrm>
            <a:off x="6068250" y="3817465"/>
            <a:ext cx="96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2" name="Google Shape;132;p17">
            <a:extLst>
              <a:ext uri="{FF2B5EF4-FFF2-40B4-BE49-F238E27FC236}">
                <a16:creationId xmlns:a16="http://schemas.microsoft.com/office/drawing/2014/main" id="{C14A67E0-3508-ABD4-7867-36F57BB6B688}"/>
              </a:ext>
            </a:extLst>
          </p:cNvPr>
          <p:cNvCxnSpPr>
            <a:stCxn id="133" idx="3"/>
            <a:endCxn id="134" idx="1"/>
          </p:cNvCxnSpPr>
          <p:nvPr/>
        </p:nvCxnSpPr>
        <p:spPr>
          <a:xfrm>
            <a:off x="6068250" y="4648390"/>
            <a:ext cx="96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5" name="Google Shape;125;p17">
            <a:extLst>
              <a:ext uri="{FF2B5EF4-FFF2-40B4-BE49-F238E27FC236}">
                <a16:creationId xmlns:a16="http://schemas.microsoft.com/office/drawing/2014/main" id="{EBFC38AF-8DFF-454A-0AAF-2991FC12A492}"/>
              </a:ext>
            </a:extLst>
          </p:cNvPr>
          <p:cNvSpPr/>
          <p:nvPr/>
        </p:nvSpPr>
        <p:spPr>
          <a:xfrm>
            <a:off x="7031850" y="1869265"/>
            <a:ext cx="16596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STLCA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" name="Google Shape;124;p17">
            <a:extLst>
              <a:ext uri="{FF2B5EF4-FFF2-40B4-BE49-F238E27FC236}">
                <a16:creationId xmlns:a16="http://schemas.microsoft.com/office/drawing/2014/main" id="{44DEF614-DC7C-42CB-2BDD-AD7FA09315E1}"/>
              </a:ext>
            </a:extLst>
          </p:cNvPr>
          <p:cNvSpPr/>
          <p:nvPr/>
        </p:nvSpPr>
        <p:spPr>
          <a:xfrm>
            <a:off x="3754650" y="1869265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Medium" panose="00000600000000000000" pitchFamily="2" charset="0"/>
                <a:ea typeface="Montserrat Medium"/>
                <a:cs typeface="Montserrat Medium"/>
                <a:sym typeface="Montserrat Medium"/>
              </a:rPr>
              <a:t>Goal and scope</a:t>
            </a:r>
            <a:endParaRPr sz="1600" dirty="0">
              <a:solidFill>
                <a:schemeClr val="dk1"/>
              </a:solidFill>
              <a:latin typeface="Montserrat Medium" panose="000006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p17">
            <a:extLst>
              <a:ext uri="{FF2B5EF4-FFF2-40B4-BE49-F238E27FC236}">
                <a16:creationId xmlns:a16="http://schemas.microsoft.com/office/drawing/2014/main" id="{A06DA619-D1E9-B11F-DA72-6BF5BA18D98C}"/>
              </a:ext>
            </a:extLst>
          </p:cNvPr>
          <p:cNvSpPr/>
          <p:nvPr/>
        </p:nvSpPr>
        <p:spPr>
          <a:xfrm>
            <a:off x="2953038" y="1809415"/>
            <a:ext cx="692400" cy="69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B08D266C-BAC4-98B5-ED1D-8174C03388E1}"/>
              </a:ext>
            </a:extLst>
          </p:cNvPr>
          <p:cNvSpPr/>
          <p:nvPr/>
        </p:nvSpPr>
        <p:spPr>
          <a:xfrm>
            <a:off x="7031850" y="2700190"/>
            <a:ext cx="16596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ABM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STLCA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3F27AB88-D5AA-AD3C-FED5-7B9BFFE72B0D}"/>
              </a:ext>
            </a:extLst>
          </p:cNvPr>
          <p:cNvSpPr/>
          <p:nvPr/>
        </p:nvSpPr>
        <p:spPr>
          <a:xfrm>
            <a:off x="3763050" y="2700190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Medium" panose="00000600000000000000" pitchFamily="2" charset="0"/>
                <a:ea typeface="Montserrat Medium"/>
                <a:cs typeface="Montserrat Medium"/>
                <a:sym typeface="Montserrat Medium"/>
              </a:rPr>
              <a:t>Spatial specific inventory</a:t>
            </a:r>
            <a:endParaRPr sz="1600" dirty="0">
              <a:solidFill>
                <a:schemeClr val="dk1"/>
              </a:solidFill>
              <a:latin typeface="Montserrat Medium" panose="000006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17">
            <a:extLst>
              <a:ext uri="{FF2B5EF4-FFF2-40B4-BE49-F238E27FC236}">
                <a16:creationId xmlns:a16="http://schemas.microsoft.com/office/drawing/2014/main" id="{861DE1ED-C673-4D69-E151-976E56C78A5B}"/>
              </a:ext>
            </a:extLst>
          </p:cNvPr>
          <p:cNvSpPr/>
          <p:nvPr/>
        </p:nvSpPr>
        <p:spPr>
          <a:xfrm>
            <a:off x="2953038" y="2640340"/>
            <a:ext cx="692400" cy="69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B1A46836-092E-C5E1-B145-2DB4598836BD}"/>
              </a:ext>
            </a:extLst>
          </p:cNvPr>
          <p:cNvSpPr/>
          <p:nvPr/>
        </p:nvSpPr>
        <p:spPr>
          <a:xfrm>
            <a:off x="7031850" y="3531115"/>
            <a:ext cx="16596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STLCA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D9486EDE-3289-AC2C-242B-8BEA90754DD6}"/>
              </a:ext>
            </a:extLst>
          </p:cNvPr>
          <p:cNvSpPr/>
          <p:nvPr/>
        </p:nvSpPr>
        <p:spPr>
          <a:xfrm>
            <a:off x="3754650" y="3531115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Medium" panose="00000600000000000000" pitchFamily="2" charset="0"/>
                <a:ea typeface="Montserrat Medium"/>
                <a:cs typeface="Montserrat Medium"/>
                <a:sym typeface="Montserrat Medium"/>
              </a:rPr>
              <a:t>Spatial specific impact assessment</a:t>
            </a:r>
            <a:endParaRPr sz="1600" dirty="0">
              <a:solidFill>
                <a:schemeClr val="dk1"/>
              </a:solidFill>
              <a:latin typeface="Montserrat Medium" panose="000006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85DBED71-7635-383B-27D6-23217F467117}"/>
              </a:ext>
            </a:extLst>
          </p:cNvPr>
          <p:cNvSpPr/>
          <p:nvPr/>
        </p:nvSpPr>
        <p:spPr>
          <a:xfrm>
            <a:off x="2953038" y="3471265"/>
            <a:ext cx="692400" cy="69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p17">
            <a:extLst>
              <a:ext uri="{FF2B5EF4-FFF2-40B4-BE49-F238E27FC236}">
                <a16:creationId xmlns:a16="http://schemas.microsoft.com/office/drawing/2014/main" id="{2CE0F94C-E94A-A8F8-C61C-8EB986A45B59}"/>
              </a:ext>
            </a:extLst>
          </p:cNvPr>
          <p:cNvSpPr/>
          <p:nvPr/>
        </p:nvSpPr>
        <p:spPr>
          <a:xfrm>
            <a:off x="7031850" y="4362040"/>
            <a:ext cx="16596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STLCA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3" name="Google Shape;133;p17">
            <a:extLst>
              <a:ext uri="{FF2B5EF4-FFF2-40B4-BE49-F238E27FC236}">
                <a16:creationId xmlns:a16="http://schemas.microsoft.com/office/drawing/2014/main" id="{A581526E-E9EE-4F44-D05B-4740141C42F5}"/>
              </a:ext>
            </a:extLst>
          </p:cNvPr>
          <p:cNvSpPr/>
          <p:nvPr/>
        </p:nvSpPr>
        <p:spPr>
          <a:xfrm>
            <a:off x="3754650" y="4362040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Medium" panose="00000600000000000000" pitchFamily="2" charset="0"/>
                <a:ea typeface="Montserrat Medium"/>
                <a:cs typeface="Montserrat Medium"/>
                <a:sym typeface="Montserrat Medium"/>
              </a:rPr>
              <a:t>Interpretation</a:t>
            </a:r>
            <a:endParaRPr sz="1600" dirty="0">
              <a:solidFill>
                <a:schemeClr val="dk1"/>
              </a:solidFill>
              <a:latin typeface="Montserrat Medium" panose="000006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" name="Google Shape;138;p17">
            <a:extLst>
              <a:ext uri="{FF2B5EF4-FFF2-40B4-BE49-F238E27FC236}">
                <a16:creationId xmlns:a16="http://schemas.microsoft.com/office/drawing/2014/main" id="{F2526277-1F39-1790-A7F3-EB69964F20C1}"/>
              </a:ext>
            </a:extLst>
          </p:cNvPr>
          <p:cNvSpPr/>
          <p:nvPr/>
        </p:nvSpPr>
        <p:spPr>
          <a:xfrm>
            <a:off x="2953038" y="4302190"/>
            <a:ext cx="692400" cy="69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9" name="Google Shape;139;p17">
            <a:extLst>
              <a:ext uri="{FF2B5EF4-FFF2-40B4-BE49-F238E27FC236}">
                <a16:creationId xmlns:a16="http://schemas.microsoft.com/office/drawing/2014/main" id="{3118B4AE-ED15-D194-8544-90B08D898075}"/>
              </a:ext>
            </a:extLst>
          </p:cNvPr>
          <p:cNvCxnSpPr>
            <a:stCxn id="117" idx="7"/>
            <a:endCxn id="135" idx="2"/>
          </p:cNvCxnSpPr>
          <p:nvPr/>
        </p:nvCxnSpPr>
        <p:spPr>
          <a:xfrm rot="-5400000">
            <a:off x="2081490" y="1943808"/>
            <a:ext cx="659700" cy="1083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7">
            <a:extLst>
              <a:ext uri="{FF2B5EF4-FFF2-40B4-BE49-F238E27FC236}">
                <a16:creationId xmlns:a16="http://schemas.microsoft.com/office/drawing/2014/main" id="{FE269D6D-AEB4-CF73-05A0-C750CCCA005D}"/>
              </a:ext>
            </a:extLst>
          </p:cNvPr>
          <p:cNvCxnSpPr>
            <a:stCxn id="117" idx="5"/>
            <a:endCxn id="138" idx="2"/>
          </p:cNvCxnSpPr>
          <p:nvPr/>
        </p:nvCxnSpPr>
        <p:spPr>
          <a:xfrm rot="-5400000" flipH="1">
            <a:off x="2081490" y="3777022"/>
            <a:ext cx="659700" cy="1083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7">
            <a:extLst>
              <a:ext uri="{FF2B5EF4-FFF2-40B4-BE49-F238E27FC236}">
                <a16:creationId xmlns:a16="http://schemas.microsoft.com/office/drawing/2014/main" id="{733EA9A3-CEB9-43A9-9120-7712B0458235}"/>
              </a:ext>
            </a:extLst>
          </p:cNvPr>
          <p:cNvCxnSpPr>
            <a:stCxn id="117" idx="6"/>
            <a:endCxn id="136" idx="2"/>
          </p:cNvCxnSpPr>
          <p:nvPr/>
        </p:nvCxnSpPr>
        <p:spPr>
          <a:xfrm rot="10800000" flipH="1">
            <a:off x="2112733" y="2986565"/>
            <a:ext cx="840300" cy="415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7">
            <a:extLst>
              <a:ext uri="{FF2B5EF4-FFF2-40B4-BE49-F238E27FC236}">
                <a16:creationId xmlns:a16="http://schemas.microsoft.com/office/drawing/2014/main" id="{DE3AF162-105A-AD3E-4DBA-5880A02DBBC5}"/>
              </a:ext>
            </a:extLst>
          </p:cNvPr>
          <p:cNvCxnSpPr>
            <a:stCxn id="117" idx="6"/>
            <a:endCxn id="137" idx="2"/>
          </p:cNvCxnSpPr>
          <p:nvPr/>
        </p:nvCxnSpPr>
        <p:spPr>
          <a:xfrm>
            <a:off x="2112733" y="3402065"/>
            <a:ext cx="840300" cy="415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5514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B603-C3C0-A5AD-1212-E622D6D6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21F3C-E3AA-59FB-4850-49545D62975C}"/>
              </a:ext>
            </a:extLst>
          </p:cNvPr>
          <p:cNvSpPr txBox="1"/>
          <p:nvPr/>
        </p:nvSpPr>
        <p:spPr>
          <a:xfrm>
            <a:off x="452550" y="1326580"/>
            <a:ext cx="8297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Managing for one year the agricultural territory that is currently occupied for animal production in the Walloon region (112 Kha), to produce various agricultural products.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CCC132-B9CB-A878-EBF1-166FC73B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50" y="2203306"/>
            <a:ext cx="3637807" cy="2317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7D6AC-890A-5483-020C-D558FAF4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3306"/>
            <a:ext cx="4177992" cy="2317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8617F7-9481-A07C-D02B-9A8AEF013822}"/>
              </a:ext>
            </a:extLst>
          </p:cNvPr>
          <p:cNvSpPr txBox="1"/>
          <p:nvPr/>
        </p:nvSpPr>
        <p:spPr>
          <a:xfrm>
            <a:off x="4470400" y="447041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https://www.ft.com/content/e452383c-ee35-11e8-89c8-d36339d835c0</a:t>
            </a:r>
          </a:p>
        </p:txBody>
      </p:sp>
    </p:spTree>
    <p:extLst>
      <p:ext uri="{BB962C8B-B14F-4D97-AF65-F5344CB8AC3E}">
        <p14:creationId xmlns:p14="http://schemas.microsoft.com/office/powerpoint/2010/main" val="118805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B603-C3C0-A5AD-1212-E622D6D6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21F3C-E3AA-59FB-4850-49545D62975C}"/>
              </a:ext>
            </a:extLst>
          </p:cNvPr>
          <p:cNvSpPr txBox="1"/>
          <p:nvPr/>
        </p:nvSpPr>
        <p:spPr>
          <a:xfrm>
            <a:off x="452550" y="1326580"/>
            <a:ext cx="8297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Managing for one year the agricultural territory that is currently occupied for animal production in the Walloon region (112 Kha), to produce various agricultural products.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CCC132-B9CB-A878-EBF1-166FC73B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50" y="2203306"/>
            <a:ext cx="3637807" cy="23178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FB3987-711A-8568-08D1-5A5D36F7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71" y="2045888"/>
            <a:ext cx="4182622" cy="26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2D3-FB51-48A3-D9D1-2074FE31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Assumed Demonstration Farms &amp; Subsidies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EF001-9A80-CE69-82F4-18D50D91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2" y="1390109"/>
            <a:ext cx="6306481" cy="35187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6D59A-AED1-96EE-3FD9-62AD2159FFC7}"/>
              </a:ext>
            </a:extLst>
          </p:cNvPr>
          <p:cNvSpPr txBox="1"/>
          <p:nvPr/>
        </p:nvSpPr>
        <p:spPr>
          <a:xfrm>
            <a:off x="6324668" y="1664165"/>
            <a:ext cx="25288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Assume adopters will be</a:t>
            </a:r>
          </a:p>
          <a:p>
            <a:pPr algn="l"/>
            <a:r>
              <a:rPr lang="en-US" sz="1400" b="0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provided with subsidies over simulation time</a:t>
            </a:r>
          </a:p>
        </p:txBody>
      </p:sp>
      <p:pic>
        <p:nvPicPr>
          <p:cNvPr id="6" name="Graphic 5" descr="Coins outline">
            <a:extLst>
              <a:ext uri="{FF2B5EF4-FFF2-40B4-BE49-F238E27FC236}">
                <a16:creationId xmlns:a16="http://schemas.microsoft.com/office/drawing/2014/main" id="{56D6B7A3-F545-DA51-12A9-FF8375406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184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8C4AD7C0-F4CA-ACEC-00DB-B2E34BA3C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>
            <a:extLst>
              <a:ext uri="{FF2B5EF4-FFF2-40B4-BE49-F238E27FC236}">
                <a16:creationId xmlns:a16="http://schemas.microsoft.com/office/drawing/2014/main" id="{5901F079-88F4-8923-C30B-C7C3FF97CE54}"/>
              </a:ext>
            </a:extLst>
          </p:cNvPr>
          <p:cNvSpPr/>
          <p:nvPr/>
        </p:nvSpPr>
        <p:spPr>
          <a:xfrm>
            <a:off x="296083" y="2064265"/>
            <a:ext cx="1659600" cy="165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35233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21" name="Google Shape;121;p17">
            <a:extLst>
              <a:ext uri="{FF2B5EF4-FFF2-40B4-BE49-F238E27FC236}">
                <a16:creationId xmlns:a16="http://schemas.microsoft.com/office/drawing/2014/main" id="{0880BC0A-14F9-B152-3264-B79CFC3A3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Bioenergy is the new trend</a:t>
            </a:r>
            <a:endParaRPr dirty="0"/>
          </a:p>
        </p:txBody>
      </p:sp>
      <p:cxnSp>
        <p:nvCxnSpPr>
          <p:cNvPr id="123" name="Google Shape;123;p17">
            <a:extLst>
              <a:ext uri="{FF2B5EF4-FFF2-40B4-BE49-F238E27FC236}">
                <a16:creationId xmlns:a16="http://schemas.microsoft.com/office/drawing/2014/main" id="{4A0D60EB-CD87-1FBB-336C-24F8F4399DBB}"/>
              </a:ext>
            </a:extLst>
          </p:cNvPr>
          <p:cNvCxnSpPr>
            <a:stCxn id="124" idx="3"/>
            <a:endCxn id="125" idx="1"/>
          </p:cNvCxnSpPr>
          <p:nvPr/>
        </p:nvCxnSpPr>
        <p:spPr>
          <a:xfrm>
            <a:off x="5911200" y="1647615"/>
            <a:ext cx="96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6" name="Google Shape;126;p17">
            <a:extLst>
              <a:ext uri="{FF2B5EF4-FFF2-40B4-BE49-F238E27FC236}">
                <a16:creationId xmlns:a16="http://schemas.microsoft.com/office/drawing/2014/main" id="{03324160-6A64-E72F-0552-E53B84AA6E46}"/>
              </a:ext>
            </a:extLst>
          </p:cNvPr>
          <p:cNvCxnSpPr>
            <a:stCxn id="127" idx="3"/>
            <a:endCxn id="128" idx="1"/>
          </p:cNvCxnSpPr>
          <p:nvPr/>
        </p:nvCxnSpPr>
        <p:spPr>
          <a:xfrm>
            <a:off x="5919600" y="2478540"/>
            <a:ext cx="95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9" name="Google Shape;129;p17">
            <a:extLst>
              <a:ext uri="{FF2B5EF4-FFF2-40B4-BE49-F238E27FC236}">
                <a16:creationId xmlns:a16="http://schemas.microsoft.com/office/drawing/2014/main" id="{85E56419-B416-8DB2-702D-13BFB361BDD3}"/>
              </a:ext>
            </a:extLst>
          </p:cNvPr>
          <p:cNvCxnSpPr>
            <a:stCxn id="130" idx="3"/>
            <a:endCxn id="131" idx="1"/>
          </p:cNvCxnSpPr>
          <p:nvPr/>
        </p:nvCxnSpPr>
        <p:spPr>
          <a:xfrm>
            <a:off x="5911200" y="3309465"/>
            <a:ext cx="96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2" name="Google Shape;132;p17">
            <a:extLst>
              <a:ext uri="{FF2B5EF4-FFF2-40B4-BE49-F238E27FC236}">
                <a16:creationId xmlns:a16="http://schemas.microsoft.com/office/drawing/2014/main" id="{C14A67E0-3508-ABD4-7867-36F57BB6B688}"/>
              </a:ext>
            </a:extLst>
          </p:cNvPr>
          <p:cNvCxnSpPr>
            <a:stCxn id="133" idx="3"/>
            <a:endCxn id="134" idx="1"/>
          </p:cNvCxnSpPr>
          <p:nvPr/>
        </p:nvCxnSpPr>
        <p:spPr>
          <a:xfrm>
            <a:off x="5911200" y="4140390"/>
            <a:ext cx="96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5" name="Google Shape;125;p17">
            <a:extLst>
              <a:ext uri="{FF2B5EF4-FFF2-40B4-BE49-F238E27FC236}">
                <a16:creationId xmlns:a16="http://schemas.microsoft.com/office/drawing/2014/main" id="{EBFC38AF-8DFF-454A-0AAF-2991FC12A492}"/>
              </a:ext>
            </a:extLst>
          </p:cNvPr>
          <p:cNvSpPr/>
          <p:nvPr/>
        </p:nvSpPr>
        <p:spPr>
          <a:xfrm>
            <a:off x="6874800" y="1361265"/>
            <a:ext cx="16596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Adopt it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" name="Google Shape;124;p17">
            <a:extLst>
              <a:ext uri="{FF2B5EF4-FFF2-40B4-BE49-F238E27FC236}">
                <a16:creationId xmlns:a16="http://schemas.microsoft.com/office/drawing/2014/main" id="{44DEF614-DC7C-42CB-2BDD-AD7FA09315E1}"/>
              </a:ext>
            </a:extLst>
          </p:cNvPr>
          <p:cNvSpPr/>
          <p:nvPr/>
        </p:nvSpPr>
        <p:spPr>
          <a:xfrm>
            <a:off x="3597600" y="1361265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Renewable</a:t>
            </a:r>
          </a:p>
        </p:txBody>
      </p:sp>
      <p:sp>
        <p:nvSpPr>
          <p:cNvPr id="135" name="Google Shape;135;p17">
            <a:extLst>
              <a:ext uri="{FF2B5EF4-FFF2-40B4-BE49-F238E27FC236}">
                <a16:creationId xmlns:a16="http://schemas.microsoft.com/office/drawing/2014/main" id="{A06DA619-D1E9-B11F-DA72-6BF5BA18D98C}"/>
              </a:ext>
            </a:extLst>
          </p:cNvPr>
          <p:cNvSpPr/>
          <p:nvPr/>
        </p:nvSpPr>
        <p:spPr>
          <a:xfrm>
            <a:off x="2795988" y="1301415"/>
            <a:ext cx="692400" cy="69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B08D266C-BAC4-98B5-ED1D-8174C03388E1}"/>
              </a:ext>
            </a:extLst>
          </p:cNvPr>
          <p:cNvSpPr/>
          <p:nvPr/>
        </p:nvSpPr>
        <p:spPr>
          <a:xfrm>
            <a:off x="6874800" y="2192190"/>
            <a:ext cx="16596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Adopt it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3F27AB88-D5AA-AD3C-FED5-7B9BFFE72B0D}"/>
              </a:ext>
            </a:extLst>
          </p:cNvPr>
          <p:cNvSpPr/>
          <p:nvPr/>
        </p:nvSpPr>
        <p:spPr>
          <a:xfrm>
            <a:off x="3606000" y="2192190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Reduce GHG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17">
            <a:extLst>
              <a:ext uri="{FF2B5EF4-FFF2-40B4-BE49-F238E27FC236}">
                <a16:creationId xmlns:a16="http://schemas.microsoft.com/office/drawing/2014/main" id="{861DE1ED-C673-4D69-E151-976E56C78A5B}"/>
              </a:ext>
            </a:extLst>
          </p:cNvPr>
          <p:cNvSpPr/>
          <p:nvPr/>
        </p:nvSpPr>
        <p:spPr>
          <a:xfrm>
            <a:off x="2795988" y="2132340"/>
            <a:ext cx="692400" cy="69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B1A46836-092E-C5E1-B145-2DB4598836BD}"/>
              </a:ext>
            </a:extLst>
          </p:cNvPr>
          <p:cNvSpPr/>
          <p:nvPr/>
        </p:nvSpPr>
        <p:spPr>
          <a:xfrm>
            <a:off x="6874800" y="3023115"/>
            <a:ext cx="16596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Adopt it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D9486EDE-3289-AC2C-242B-8BEA90754DD6}"/>
              </a:ext>
            </a:extLst>
          </p:cNvPr>
          <p:cNvSpPr/>
          <p:nvPr/>
        </p:nvSpPr>
        <p:spPr>
          <a:xfrm>
            <a:off x="3597600" y="3023115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Energy Security</a:t>
            </a:r>
          </a:p>
        </p:txBody>
      </p:sp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85DBED71-7635-383B-27D6-23217F467117}"/>
              </a:ext>
            </a:extLst>
          </p:cNvPr>
          <p:cNvSpPr/>
          <p:nvPr/>
        </p:nvSpPr>
        <p:spPr>
          <a:xfrm>
            <a:off x="2795988" y="2963265"/>
            <a:ext cx="692400" cy="69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p17">
            <a:extLst>
              <a:ext uri="{FF2B5EF4-FFF2-40B4-BE49-F238E27FC236}">
                <a16:creationId xmlns:a16="http://schemas.microsoft.com/office/drawing/2014/main" id="{2CE0F94C-E94A-A8F8-C61C-8EB986A45B59}"/>
              </a:ext>
            </a:extLst>
          </p:cNvPr>
          <p:cNvSpPr/>
          <p:nvPr/>
        </p:nvSpPr>
        <p:spPr>
          <a:xfrm>
            <a:off x="6874800" y="3854040"/>
            <a:ext cx="16596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Adopt it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3" name="Google Shape;133;p17">
            <a:extLst>
              <a:ext uri="{FF2B5EF4-FFF2-40B4-BE49-F238E27FC236}">
                <a16:creationId xmlns:a16="http://schemas.microsoft.com/office/drawing/2014/main" id="{A581526E-E9EE-4F44-D05B-4740141C42F5}"/>
              </a:ext>
            </a:extLst>
          </p:cNvPr>
          <p:cNvSpPr/>
          <p:nvPr/>
        </p:nvSpPr>
        <p:spPr>
          <a:xfrm>
            <a:off x="3597600" y="3854040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Rural Economies</a:t>
            </a:r>
          </a:p>
        </p:txBody>
      </p:sp>
      <p:sp>
        <p:nvSpPr>
          <p:cNvPr id="138" name="Google Shape;138;p17">
            <a:extLst>
              <a:ext uri="{FF2B5EF4-FFF2-40B4-BE49-F238E27FC236}">
                <a16:creationId xmlns:a16="http://schemas.microsoft.com/office/drawing/2014/main" id="{F2526277-1F39-1790-A7F3-EB69964F20C1}"/>
              </a:ext>
            </a:extLst>
          </p:cNvPr>
          <p:cNvSpPr/>
          <p:nvPr/>
        </p:nvSpPr>
        <p:spPr>
          <a:xfrm>
            <a:off x="2795988" y="3794190"/>
            <a:ext cx="692400" cy="692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9" name="Google Shape;139;p17">
            <a:extLst>
              <a:ext uri="{FF2B5EF4-FFF2-40B4-BE49-F238E27FC236}">
                <a16:creationId xmlns:a16="http://schemas.microsoft.com/office/drawing/2014/main" id="{3118B4AE-ED15-D194-8544-90B08D898075}"/>
              </a:ext>
            </a:extLst>
          </p:cNvPr>
          <p:cNvCxnSpPr>
            <a:stCxn id="117" idx="7"/>
            <a:endCxn id="135" idx="2"/>
          </p:cNvCxnSpPr>
          <p:nvPr/>
        </p:nvCxnSpPr>
        <p:spPr>
          <a:xfrm rot="-5400000">
            <a:off x="1924440" y="1435808"/>
            <a:ext cx="659700" cy="1083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7">
            <a:extLst>
              <a:ext uri="{FF2B5EF4-FFF2-40B4-BE49-F238E27FC236}">
                <a16:creationId xmlns:a16="http://schemas.microsoft.com/office/drawing/2014/main" id="{FE269D6D-AEB4-CF73-05A0-C750CCCA005D}"/>
              </a:ext>
            </a:extLst>
          </p:cNvPr>
          <p:cNvCxnSpPr>
            <a:stCxn id="117" idx="5"/>
            <a:endCxn id="138" idx="2"/>
          </p:cNvCxnSpPr>
          <p:nvPr/>
        </p:nvCxnSpPr>
        <p:spPr>
          <a:xfrm rot="-5400000" flipH="1">
            <a:off x="1924440" y="3269022"/>
            <a:ext cx="659700" cy="1083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7">
            <a:extLst>
              <a:ext uri="{FF2B5EF4-FFF2-40B4-BE49-F238E27FC236}">
                <a16:creationId xmlns:a16="http://schemas.microsoft.com/office/drawing/2014/main" id="{733EA9A3-CEB9-43A9-9120-7712B0458235}"/>
              </a:ext>
            </a:extLst>
          </p:cNvPr>
          <p:cNvCxnSpPr>
            <a:stCxn id="117" idx="6"/>
            <a:endCxn id="136" idx="2"/>
          </p:cNvCxnSpPr>
          <p:nvPr/>
        </p:nvCxnSpPr>
        <p:spPr>
          <a:xfrm rot="10800000" flipH="1">
            <a:off x="1955683" y="2478565"/>
            <a:ext cx="840300" cy="415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7">
            <a:extLst>
              <a:ext uri="{FF2B5EF4-FFF2-40B4-BE49-F238E27FC236}">
                <a16:creationId xmlns:a16="http://schemas.microsoft.com/office/drawing/2014/main" id="{DE3AF162-105A-AD3E-4DBA-5880A02DBBC5}"/>
              </a:ext>
            </a:extLst>
          </p:cNvPr>
          <p:cNvCxnSpPr>
            <a:stCxn id="117" idx="6"/>
            <a:endCxn id="137" idx="2"/>
          </p:cNvCxnSpPr>
          <p:nvPr/>
        </p:nvCxnSpPr>
        <p:spPr>
          <a:xfrm>
            <a:off x="1955683" y="2894065"/>
            <a:ext cx="840300" cy="415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Graphic 2" descr="Grain with solid fill">
            <a:extLst>
              <a:ext uri="{FF2B5EF4-FFF2-40B4-BE49-F238E27FC236}">
                <a16:creationId xmlns:a16="http://schemas.microsoft.com/office/drawing/2014/main" id="{4744D0AB-DE77-54BB-ABC5-98341292C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663" y="2118744"/>
            <a:ext cx="1536353" cy="15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AA0C-7DC8-7BFD-9D59-BE2D82F8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Farmers’ decision</a:t>
            </a:r>
          </a:p>
        </p:txBody>
      </p:sp>
      <p:pic>
        <p:nvPicPr>
          <p:cNvPr id="3" name="Graphic 2" descr="Farmer male outline">
            <a:extLst>
              <a:ext uri="{FF2B5EF4-FFF2-40B4-BE49-F238E27FC236}">
                <a16:creationId xmlns:a16="http://schemas.microsoft.com/office/drawing/2014/main" id="{9D70F238-D2E2-E66A-6D30-E36A0B38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461" y="2463502"/>
            <a:ext cx="649645" cy="649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268F9-74FE-BAD5-620F-D91AD598CC02}"/>
              </a:ext>
            </a:extLst>
          </p:cNvPr>
          <p:cNvSpPr txBox="1"/>
          <p:nvPr/>
        </p:nvSpPr>
        <p:spPr>
          <a:xfrm>
            <a:off x="1177466" y="2669009"/>
            <a:ext cx="252888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Farm size</a:t>
            </a:r>
          </a:p>
          <a:p>
            <a:pPr algn="l"/>
            <a:r>
              <a:rPr lang="en-US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Bigger farm, less risk aversion</a:t>
            </a:r>
            <a:endParaRPr lang="en-US" b="0" i="0" u="none" strike="noStrike" baseline="0" dirty="0">
              <a:solidFill>
                <a:srgbClr val="333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C3349-6FBD-2901-E9E0-08B9C1F2087D}"/>
              </a:ext>
            </a:extLst>
          </p:cNvPr>
          <p:cNvSpPr txBox="1"/>
          <p:nvPr/>
        </p:nvSpPr>
        <p:spPr>
          <a:xfrm>
            <a:off x="1177466" y="1408499"/>
            <a:ext cx="252888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Potential profit</a:t>
            </a:r>
          </a:p>
          <a:p>
            <a:pPr algn="l"/>
            <a:r>
              <a:rPr lang="en-US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Neighbor profit</a:t>
            </a:r>
          </a:p>
          <a:p>
            <a:pPr algn="l"/>
            <a:r>
              <a:rPr lang="en-US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Own current profit</a:t>
            </a:r>
            <a:endParaRPr lang="en-US" b="0" i="0" u="none" strike="noStrike" baseline="0" dirty="0">
              <a:solidFill>
                <a:srgbClr val="333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6E919-F7CF-49F2-A4C0-A81803394ED1}"/>
              </a:ext>
            </a:extLst>
          </p:cNvPr>
          <p:cNvSpPr txBox="1"/>
          <p:nvPr/>
        </p:nvSpPr>
        <p:spPr>
          <a:xfrm>
            <a:off x="1177466" y="3865436"/>
            <a:ext cx="3770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Familiarity to bioenergy crops</a:t>
            </a:r>
          </a:p>
          <a:p>
            <a:pPr algn="l"/>
            <a:r>
              <a:rPr lang="en-US" b="0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if closer to nei</a:t>
            </a:r>
            <a:r>
              <a:rPr lang="en-US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ghbor adopters</a:t>
            </a:r>
            <a:endParaRPr lang="en-US" b="0" i="0" u="none" strike="noStrike" baseline="0" dirty="0">
              <a:solidFill>
                <a:srgbClr val="333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B87BDA-C929-88E0-108F-92CAF3F9A75B}"/>
              </a:ext>
            </a:extLst>
          </p:cNvPr>
          <p:cNvCxnSpPr>
            <a:endCxn id="3" idx="1"/>
          </p:cNvCxnSpPr>
          <p:nvPr/>
        </p:nvCxnSpPr>
        <p:spPr>
          <a:xfrm>
            <a:off x="3136106" y="1728787"/>
            <a:ext cx="1237355" cy="10595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27DC9-D86F-5F1A-CE3F-92BACDB6B0ED}"/>
              </a:ext>
            </a:extLst>
          </p:cNvPr>
          <p:cNvCxnSpPr>
            <a:cxnSpLocks/>
          </p:cNvCxnSpPr>
          <p:nvPr/>
        </p:nvCxnSpPr>
        <p:spPr>
          <a:xfrm>
            <a:off x="2878931" y="2943433"/>
            <a:ext cx="14945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4BC856-DE55-7C15-C9DD-54EA70371BB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062891" y="3085874"/>
            <a:ext cx="1310570" cy="7795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8586D7-16BB-CC71-8C5F-A8A16E9C0A94}"/>
              </a:ext>
            </a:extLst>
          </p:cNvPr>
          <p:cNvCxnSpPr>
            <a:cxnSpLocks/>
          </p:cNvCxnSpPr>
          <p:nvPr/>
        </p:nvCxnSpPr>
        <p:spPr>
          <a:xfrm>
            <a:off x="5023106" y="2943433"/>
            <a:ext cx="6776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E91FDC-A0F5-69EA-2F7F-50A097B5F669}"/>
              </a:ext>
            </a:extLst>
          </p:cNvPr>
          <p:cNvSpPr txBox="1"/>
          <p:nvPr/>
        </p:nvSpPr>
        <p:spPr>
          <a:xfrm>
            <a:off x="5850731" y="2743082"/>
            <a:ext cx="255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Probability to adopt</a:t>
            </a:r>
            <a:endParaRPr lang="en-US" b="0" i="0" u="none" strike="noStrike" baseline="0" dirty="0">
              <a:solidFill>
                <a:srgbClr val="333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6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444D-B916-EB4C-B4F9-3BCE5A7D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&amp; Assessed Environmental Impacts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4ABA2-AB66-D145-0786-FF120661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4" y="1237056"/>
            <a:ext cx="5841592" cy="3494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854500-3A16-E9E8-2FB2-36AEE73BF83B}"/>
              </a:ext>
            </a:extLst>
          </p:cNvPr>
          <p:cNvSpPr txBox="1"/>
          <p:nvPr/>
        </p:nvSpPr>
        <p:spPr>
          <a:xfrm>
            <a:off x="6272212" y="1645205"/>
            <a:ext cx="27074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33666"/>
                </a:solidFill>
                <a:latin typeface="ArialUnicodeMS"/>
              </a:rPr>
              <a:t>D</a:t>
            </a:r>
            <a:r>
              <a:rPr lang="en-US" sz="1400" b="0" i="0" u="none" strike="noStrike" baseline="0" dirty="0">
                <a:solidFill>
                  <a:srgbClr val="333666"/>
                </a:solidFill>
                <a:latin typeface="ArialUnicodeMS"/>
              </a:rPr>
              <a:t>ifferent initial locations for</a:t>
            </a:r>
          </a:p>
          <a:p>
            <a:pPr algn="l"/>
            <a:r>
              <a:rPr lang="en-US" sz="1400" b="0" i="0" u="none" strike="noStrike" baseline="0" dirty="0">
                <a:solidFill>
                  <a:srgbClr val="333666"/>
                </a:solidFill>
                <a:latin typeface="ArialUnicodeMS"/>
              </a:rPr>
              <a:t>demonstration farms would lead to different dynamic </a:t>
            </a:r>
            <a:r>
              <a:rPr lang="en-US" sz="1400" b="0" i="0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UnicodeMS"/>
              </a:rPr>
              <a:t>impacts</a:t>
            </a:r>
            <a:r>
              <a:rPr lang="en-US" sz="1400" b="0" i="0" u="none" strike="noStrike" baseline="0" dirty="0">
                <a:solidFill>
                  <a:srgbClr val="333666"/>
                </a:solidFill>
                <a:latin typeface="ArialUnicodeMS"/>
              </a:rPr>
              <a:t> at the territorial level.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2D3-FB51-48A3-D9D1-2074FE31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&amp; Assessed Land Use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90B27-0531-EDCA-00F3-5B708102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045"/>
            <a:ext cx="6898640" cy="3586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F7064-2131-A45F-E913-CC7570CC4654}"/>
              </a:ext>
            </a:extLst>
          </p:cNvPr>
          <p:cNvSpPr txBox="1"/>
          <p:nvPr/>
        </p:nvSpPr>
        <p:spPr>
          <a:xfrm>
            <a:off x="6272212" y="1645205"/>
            <a:ext cx="270748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r>
              <a:rPr lang="en-US" sz="1400" b="0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ifferent initial locations for</a:t>
            </a:r>
          </a:p>
          <a:p>
            <a:pPr algn="l"/>
            <a:r>
              <a:rPr lang="en-US" sz="1400" b="0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demonstration farms would lead to different dynamic </a:t>
            </a:r>
            <a:r>
              <a:rPr lang="en-US" sz="1400" b="0" i="0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 use functions </a:t>
            </a:r>
            <a:r>
              <a:rPr lang="en-US" sz="1400" b="0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 the territorial level. 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7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31E9-5F1C-C457-2C8E-A4E80CF4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for land use 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13191-F64D-A23A-C092-8E95123EDEEA}"/>
              </a:ext>
            </a:extLst>
          </p:cNvPr>
          <p:cNvSpPr txBox="1"/>
          <p:nvPr/>
        </p:nvSpPr>
        <p:spPr>
          <a:xfrm>
            <a:off x="1075134" y="1510313"/>
            <a:ext cx="7318772" cy="17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400" b="0" i="0" u="none" strike="noStrike" baseline="0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Where to locate demonstration farm?</a:t>
            </a:r>
          </a:p>
          <a:p>
            <a:pPr algn="l">
              <a:lnSpc>
                <a:spcPct val="200000"/>
              </a:lnSpc>
            </a:pPr>
            <a:r>
              <a:rPr lang="en-US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much incentives needs to be considered to reach the bioenergy target?</a:t>
            </a:r>
          </a:p>
          <a:p>
            <a:pPr algn="l">
              <a:lnSpc>
                <a:spcPct val="200000"/>
              </a:lnSpc>
            </a:pPr>
            <a:endParaRPr lang="en-US" dirty="0">
              <a:solidFill>
                <a:srgbClr val="333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ct val="200000"/>
              </a:lnSpc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FFDA5-DFF6-5A10-EAB0-10FD627F7DEE}"/>
              </a:ext>
            </a:extLst>
          </p:cNvPr>
          <p:cNvSpPr txBox="1"/>
          <p:nvPr/>
        </p:nvSpPr>
        <p:spPr>
          <a:xfrm>
            <a:off x="1075134" y="3155757"/>
            <a:ext cx="6993732" cy="46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dirty="0">
                <a:solidFill>
                  <a:srgbClr val="333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Need social science, local survey data to back up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71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757B-CA41-ECD2-C164-C3CCF43A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Thanks!</a:t>
            </a:r>
          </a:p>
        </p:txBody>
      </p:sp>
      <p:sp>
        <p:nvSpPr>
          <p:cNvPr id="4" name="Google Shape;840;p70">
            <a:extLst>
              <a:ext uri="{FF2B5EF4-FFF2-40B4-BE49-F238E27FC236}">
                <a16:creationId xmlns:a16="http://schemas.microsoft.com/office/drawing/2014/main" id="{DE37237D-9FD7-5F27-799B-95BF65133C51}"/>
              </a:ext>
            </a:extLst>
          </p:cNvPr>
          <p:cNvSpPr txBox="1">
            <a:spLocks/>
          </p:cNvSpPr>
          <p:nvPr/>
        </p:nvSpPr>
        <p:spPr>
          <a:xfrm>
            <a:off x="452550" y="1163575"/>
            <a:ext cx="3928950" cy="326440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0" i="0" u="none" strike="noStrike" cap="none">
                <a:solidFill>
                  <a:schemeClr val="dk1"/>
                </a:solidFill>
              </a:rPr>
              <a:t>Do you have any questions?</a:t>
            </a: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>
                <a:solidFill>
                  <a:schemeClr val="dk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tianran.ding@list.lu</a:t>
            </a:r>
            <a:endParaRPr lang="en-US" sz="1200" b="0" i="0" u="none" strike="noStrike" cap="none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b="0" i="0" u="none" strike="noStrike" cap="none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b="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2A331-3088-D9F4-3710-23906A6B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12" y="1100136"/>
            <a:ext cx="5170198" cy="29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Possibility of </a:t>
            </a:r>
            <a:r>
              <a:rPr lang="en" dirty="0"/>
              <a:t>Adopting Bioenergy Crop</a:t>
            </a:r>
            <a:endParaRPr dirty="0"/>
          </a:p>
        </p:txBody>
      </p:sp>
      <p:sp>
        <p:nvSpPr>
          <p:cNvPr id="580" name="Google Shape;580;p25"/>
          <p:cNvSpPr/>
          <p:nvPr/>
        </p:nvSpPr>
        <p:spPr>
          <a:xfrm>
            <a:off x="3986400" y="2974150"/>
            <a:ext cx="1171200" cy="47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1287138" y="1849675"/>
            <a:ext cx="1632000" cy="47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Policy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685800" y="3926550"/>
            <a:ext cx="28347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Carbon neutral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Replace fossil fuel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6224850" y="4054950"/>
            <a:ext cx="1632000" cy="47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Farmer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5623500" y="1689925"/>
            <a:ext cx="28347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 don’t know technology…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it really profitable?</a:t>
            </a:r>
          </a:p>
        </p:txBody>
      </p:sp>
      <p:cxnSp>
        <p:nvCxnSpPr>
          <p:cNvPr id="585" name="Google Shape;585;p25"/>
          <p:cNvCxnSpPr>
            <a:cxnSpLocks/>
          </p:cNvCxnSpPr>
          <p:nvPr/>
        </p:nvCxnSpPr>
        <p:spPr>
          <a:xfrm rot="10800000" flipH="1">
            <a:off x="2499000" y="3210400"/>
            <a:ext cx="148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5"/>
          <p:cNvCxnSpPr>
            <a:stCxn id="581" idx="2"/>
            <a:endCxn id="586" idx="0"/>
          </p:cNvCxnSpPr>
          <p:nvPr/>
        </p:nvCxnSpPr>
        <p:spPr>
          <a:xfrm>
            <a:off x="2103138" y="2322175"/>
            <a:ext cx="0" cy="49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25"/>
          <p:cNvCxnSpPr>
            <a:cxnSpLocks/>
          </p:cNvCxnSpPr>
          <p:nvPr/>
        </p:nvCxnSpPr>
        <p:spPr>
          <a:xfrm flipH="1">
            <a:off x="5157600" y="3210400"/>
            <a:ext cx="148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5"/>
          <p:cNvCxnSpPr>
            <a:stCxn id="589" idx="4"/>
            <a:endCxn id="583" idx="0"/>
          </p:cNvCxnSpPr>
          <p:nvPr/>
        </p:nvCxnSpPr>
        <p:spPr>
          <a:xfrm>
            <a:off x="7040838" y="3606400"/>
            <a:ext cx="0" cy="44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25"/>
          <p:cNvCxnSpPr>
            <a:stCxn id="586" idx="4"/>
            <a:endCxn id="582" idx="0"/>
          </p:cNvCxnSpPr>
          <p:nvPr/>
        </p:nvCxnSpPr>
        <p:spPr>
          <a:xfrm>
            <a:off x="2103138" y="3606400"/>
            <a:ext cx="0" cy="32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2" name="Google Shape;592;p25"/>
          <p:cNvCxnSpPr>
            <a:cxnSpLocks/>
            <a:stCxn id="589" idx="0"/>
            <a:endCxn id="584" idx="2"/>
          </p:cNvCxnSpPr>
          <p:nvPr/>
        </p:nvCxnSpPr>
        <p:spPr>
          <a:xfrm rot="10800000">
            <a:off x="7040838" y="2482000"/>
            <a:ext cx="0" cy="33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6" name="Google Shape;586;p25"/>
          <p:cNvSpPr/>
          <p:nvPr/>
        </p:nvSpPr>
        <p:spPr>
          <a:xfrm>
            <a:off x="1707138" y="2814400"/>
            <a:ext cx="792000" cy="79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Yes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6644838" y="2814400"/>
            <a:ext cx="792000" cy="79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Graphic 4" descr="School boy outline">
            <a:extLst>
              <a:ext uri="{FF2B5EF4-FFF2-40B4-BE49-F238E27FC236}">
                <a16:creationId xmlns:a16="http://schemas.microsoft.com/office/drawing/2014/main" id="{469F9CDE-8401-D581-E9B4-204513941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389" y="1663050"/>
            <a:ext cx="914400" cy="914400"/>
          </a:xfrm>
          <a:prstGeom prst="rect">
            <a:avLst/>
          </a:prstGeom>
        </p:spPr>
      </p:pic>
      <p:pic>
        <p:nvPicPr>
          <p:cNvPr id="7" name="Graphic 6" descr="Farmer male outline">
            <a:extLst>
              <a:ext uri="{FF2B5EF4-FFF2-40B4-BE49-F238E27FC236}">
                <a16:creationId xmlns:a16="http://schemas.microsoft.com/office/drawing/2014/main" id="{B3E5CCAF-B426-E240-91FE-574592732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8037" y="3744742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440A9A-7564-4B40-7DC7-14607CE0A68E}"/>
              </a:ext>
            </a:extLst>
          </p:cNvPr>
          <p:cNvSpPr/>
          <p:nvPr/>
        </p:nvSpPr>
        <p:spPr>
          <a:xfrm>
            <a:off x="3986400" y="2974150"/>
            <a:ext cx="1171059" cy="4725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Incentives motivation</a:t>
            </a:r>
            <a:endParaRPr dirty="0"/>
          </a:p>
        </p:txBody>
      </p:sp>
      <p:sp>
        <p:nvSpPr>
          <p:cNvPr id="580" name="Google Shape;580;p25"/>
          <p:cNvSpPr/>
          <p:nvPr/>
        </p:nvSpPr>
        <p:spPr>
          <a:xfrm>
            <a:off x="3986400" y="2974150"/>
            <a:ext cx="1171200" cy="47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1287138" y="1849675"/>
            <a:ext cx="1632000" cy="47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Policy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685800" y="3926550"/>
            <a:ext cx="28347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Carbon neutral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Replace fossil fuel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6224850" y="4054950"/>
            <a:ext cx="1632000" cy="47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Farmer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5623500" y="1689925"/>
            <a:ext cx="28347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 don’t know technology…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BUT, I will try this year</a:t>
            </a:r>
          </a:p>
        </p:txBody>
      </p:sp>
      <p:cxnSp>
        <p:nvCxnSpPr>
          <p:cNvPr id="585" name="Google Shape;585;p25"/>
          <p:cNvCxnSpPr>
            <a:cxnSpLocks/>
          </p:cNvCxnSpPr>
          <p:nvPr/>
        </p:nvCxnSpPr>
        <p:spPr>
          <a:xfrm rot="10800000" flipH="1">
            <a:off x="2499000" y="3210400"/>
            <a:ext cx="148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5"/>
          <p:cNvCxnSpPr>
            <a:stCxn id="581" idx="2"/>
            <a:endCxn id="586" idx="0"/>
          </p:cNvCxnSpPr>
          <p:nvPr/>
        </p:nvCxnSpPr>
        <p:spPr>
          <a:xfrm>
            <a:off x="2103138" y="2322175"/>
            <a:ext cx="0" cy="49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25"/>
          <p:cNvCxnSpPr>
            <a:cxnSpLocks/>
          </p:cNvCxnSpPr>
          <p:nvPr/>
        </p:nvCxnSpPr>
        <p:spPr>
          <a:xfrm flipH="1">
            <a:off x="5157600" y="3210400"/>
            <a:ext cx="148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5"/>
          <p:cNvCxnSpPr>
            <a:stCxn id="589" idx="4"/>
            <a:endCxn id="583" idx="0"/>
          </p:cNvCxnSpPr>
          <p:nvPr/>
        </p:nvCxnSpPr>
        <p:spPr>
          <a:xfrm>
            <a:off x="7040838" y="3606400"/>
            <a:ext cx="0" cy="44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25"/>
          <p:cNvCxnSpPr>
            <a:stCxn id="586" idx="4"/>
            <a:endCxn id="582" idx="0"/>
          </p:cNvCxnSpPr>
          <p:nvPr/>
        </p:nvCxnSpPr>
        <p:spPr>
          <a:xfrm>
            <a:off x="2103138" y="3606400"/>
            <a:ext cx="0" cy="32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2" name="Google Shape;592;p25"/>
          <p:cNvCxnSpPr>
            <a:cxnSpLocks/>
            <a:stCxn id="589" idx="0"/>
            <a:endCxn id="584" idx="2"/>
          </p:cNvCxnSpPr>
          <p:nvPr/>
        </p:nvCxnSpPr>
        <p:spPr>
          <a:xfrm rot="10800000">
            <a:off x="7040838" y="2482000"/>
            <a:ext cx="0" cy="33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6" name="Google Shape;586;p25"/>
          <p:cNvSpPr/>
          <p:nvPr/>
        </p:nvSpPr>
        <p:spPr>
          <a:xfrm>
            <a:off x="1707138" y="2814400"/>
            <a:ext cx="792000" cy="79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Yes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6644838" y="2814400"/>
            <a:ext cx="792000" cy="79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Yes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Graphic 4" descr="School boy outline">
            <a:extLst>
              <a:ext uri="{FF2B5EF4-FFF2-40B4-BE49-F238E27FC236}">
                <a16:creationId xmlns:a16="http://schemas.microsoft.com/office/drawing/2014/main" id="{469F9CDE-8401-D581-E9B4-204513941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389" y="1663050"/>
            <a:ext cx="914400" cy="914400"/>
          </a:xfrm>
          <a:prstGeom prst="rect">
            <a:avLst/>
          </a:prstGeom>
        </p:spPr>
      </p:pic>
      <p:pic>
        <p:nvPicPr>
          <p:cNvPr id="7" name="Graphic 6" descr="Farmer male outline">
            <a:extLst>
              <a:ext uri="{FF2B5EF4-FFF2-40B4-BE49-F238E27FC236}">
                <a16:creationId xmlns:a16="http://schemas.microsoft.com/office/drawing/2014/main" id="{B3E5CCAF-B426-E240-91FE-574592732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8037" y="3744742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440A9A-7564-4B40-7DC7-14607CE0A68E}"/>
              </a:ext>
            </a:extLst>
          </p:cNvPr>
          <p:cNvSpPr/>
          <p:nvPr/>
        </p:nvSpPr>
        <p:spPr>
          <a:xfrm>
            <a:off x="3986400" y="2974150"/>
            <a:ext cx="1171059" cy="4725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D2E8D-6F81-624A-85CB-4BD1D4300536}"/>
              </a:ext>
            </a:extLst>
          </p:cNvPr>
          <p:cNvSpPr/>
          <p:nvPr/>
        </p:nvSpPr>
        <p:spPr>
          <a:xfrm>
            <a:off x="4936331" y="2974150"/>
            <a:ext cx="221124" cy="472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ins outline">
            <a:extLst>
              <a:ext uri="{FF2B5EF4-FFF2-40B4-BE49-F238E27FC236}">
                <a16:creationId xmlns:a16="http://schemas.microsoft.com/office/drawing/2014/main" id="{522DD4A9-DA29-52CA-7B01-2F735D37C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6940" y="2337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IDEAL scenario</a:t>
            </a:r>
            <a:endParaRPr dirty="0"/>
          </a:p>
        </p:txBody>
      </p:sp>
      <p:sp>
        <p:nvSpPr>
          <p:cNvPr id="580" name="Google Shape;580;p25"/>
          <p:cNvSpPr/>
          <p:nvPr/>
        </p:nvSpPr>
        <p:spPr>
          <a:xfrm>
            <a:off x="3986400" y="2974150"/>
            <a:ext cx="1171200" cy="47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1287138" y="1849675"/>
            <a:ext cx="1632000" cy="47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Policy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685800" y="3926550"/>
            <a:ext cx="28347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Carbon neutral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Replace fossil fuel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6224850" y="4054950"/>
            <a:ext cx="1632000" cy="47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Farmer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5623500" y="1689925"/>
            <a:ext cx="28347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all want to try !!!!</a:t>
            </a:r>
          </a:p>
        </p:txBody>
      </p:sp>
      <p:cxnSp>
        <p:nvCxnSpPr>
          <p:cNvPr id="585" name="Google Shape;585;p25"/>
          <p:cNvCxnSpPr>
            <a:cxnSpLocks/>
          </p:cNvCxnSpPr>
          <p:nvPr/>
        </p:nvCxnSpPr>
        <p:spPr>
          <a:xfrm rot="10800000" flipH="1">
            <a:off x="2499000" y="3210400"/>
            <a:ext cx="148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5"/>
          <p:cNvCxnSpPr>
            <a:stCxn id="581" idx="2"/>
            <a:endCxn id="586" idx="0"/>
          </p:cNvCxnSpPr>
          <p:nvPr/>
        </p:nvCxnSpPr>
        <p:spPr>
          <a:xfrm>
            <a:off x="2103138" y="2322175"/>
            <a:ext cx="0" cy="49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25"/>
          <p:cNvCxnSpPr>
            <a:cxnSpLocks/>
          </p:cNvCxnSpPr>
          <p:nvPr/>
        </p:nvCxnSpPr>
        <p:spPr>
          <a:xfrm flipH="1">
            <a:off x="5157600" y="3210400"/>
            <a:ext cx="148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5"/>
          <p:cNvCxnSpPr>
            <a:stCxn id="589" idx="4"/>
            <a:endCxn id="583" idx="0"/>
          </p:cNvCxnSpPr>
          <p:nvPr/>
        </p:nvCxnSpPr>
        <p:spPr>
          <a:xfrm>
            <a:off x="7040838" y="3606400"/>
            <a:ext cx="0" cy="44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25"/>
          <p:cNvCxnSpPr>
            <a:stCxn id="586" idx="4"/>
            <a:endCxn id="582" idx="0"/>
          </p:cNvCxnSpPr>
          <p:nvPr/>
        </p:nvCxnSpPr>
        <p:spPr>
          <a:xfrm>
            <a:off x="2103138" y="3606400"/>
            <a:ext cx="0" cy="32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2" name="Google Shape;592;p25"/>
          <p:cNvCxnSpPr>
            <a:cxnSpLocks/>
            <a:stCxn id="589" idx="0"/>
            <a:endCxn id="584" idx="2"/>
          </p:cNvCxnSpPr>
          <p:nvPr/>
        </p:nvCxnSpPr>
        <p:spPr>
          <a:xfrm rot="10800000">
            <a:off x="7040838" y="2482000"/>
            <a:ext cx="0" cy="33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6" name="Google Shape;586;p25"/>
          <p:cNvSpPr/>
          <p:nvPr/>
        </p:nvSpPr>
        <p:spPr>
          <a:xfrm>
            <a:off x="1707138" y="2814400"/>
            <a:ext cx="792000" cy="79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Yes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6644838" y="2814400"/>
            <a:ext cx="792000" cy="79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Yes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Graphic 4" descr="School boy outline">
            <a:extLst>
              <a:ext uri="{FF2B5EF4-FFF2-40B4-BE49-F238E27FC236}">
                <a16:creationId xmlns:a16="http://schemas.microsoft.com/office/drawing/2014/main" id="{469F9CDE-8401-D581-E9B4-204513941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389" y="1663050"/>
            <a:ext cx="914400" cy="914400"/>
          </a:xfrm>
          <a:prstGeom prst="rect">
            <a:avLst/>
          </a:prstGeom>
        </p:spPr>
      </p:pic>
      <p:pic>
        <p:nvPicPr>
          <p:cNvPr id="7" name="Graphic 6" descr="Farmer male outline">
            <a:extLst>
              <a:ext uri="{FF2B5EF4-FFF2-40B4-BE49-F238E27FC236}">
                <a16:creationId xmlns:a16="http://schemas.microsoft.com/office/drawing/2014/main" id="{B3E5CCAF-B426-E240-91FE-574592732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8037" y="3744742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440A9A-7564-4B40-7DC7-14607CE0A68E}"/>
              </a:ext>
            </a:extLst>
          </p:cNvPr>
          <p:cNvSpPr/>
          <p:nvPr/>
        </p:nvSpPr>
        <p:spPr>
          <a:xfrm>
            <a:off x="3986400" y="2974150"/>
            <a:ext cx="1171059" cy="4725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D2E8D-6F81-624A-85CB-4BD1D4300536}"/>
              </a:ext>
            </a:extLst>
          </p:cNvPr>
          <p:cNvSpPr/>
          <p:nvPr/>
        </p:nvSpPr>
        <p:spPr>
          <a:xfrm>
            <a:off x="4936331" y="2974150"/>
            <a:ext cx="221124" cy="472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ins outline">
            <a:extLst>
              <a:ext uri="{FF2B5EF4-FFF2-40B4-BE49-F238E27FC236}">
                <a16:creationId xmlns:a16="http://schemas.microsoft.com/office/drawing/2014/main" id="{522DD4A9-DA29-52CA-7B01-2F735D37C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6940" y="2337600"/>
            <a:ext cx="914400" cy="914400"/>
          </a:xfrm>
          <a:prstGeom prst="rect">
            <a:avLst/>
          </a:prstGeom>
        </p:spPr>
      </p:pic>
      <p:sp>
        <p:nvSpPr>
          <p:cNvPr id="2" name="Google Shape;623;p25">
            <a:extLst>
              <a:ext uri="{FF2B5EF4-FFF2-40B4-BE49-F238E27FC236}">
                <a16:creationId xmlns:a16="http://schemas.microsoft.com/office/drawing/2014/main" id="{15690AE1-AB5E-B5F5-A910-639DB33179DF}"/>
              </a:ext>
            </a:extLst>
          </p:cNvPr>
          <p:cNvSpPr/>
          <p:nvPr/>
        </p:nvSpPr>
        <p:spPr>
          <a:xfrm>
            <a:off x="2554100" y="1137025"/>
            <a:ext cx="4035900" cy="47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Satisfy regional target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" name="Google Shape;624;p25">
            <a:extLst>
              <a:ext uri="{FF2B5EF4-FFF2-40B4-BE49-F238E27FC236}">
                <a16:creationId xmlns:a16="http://schemas.microsoft.com/office/drawing/2014/main" id="{AEA70381-6A9C-DEF0-FBAF-B0AED3E3B81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72050" y="1609525"/>
            <a:ext cx="0" cy="136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raphic 3" descr="Farmer male outline">
            <a:extLst>
              <a:ext uri="{FF2B5EF4-FFF2-40B4-BE49-F238E27FC236}">
                <a16:creationId xmlns:a16="http://schemas.microsoft.com/office/drawing/2014/main" id="{0679D56E-EEB7-1226-5E1D-A26DB8038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9410" y="2878937"/>
            <a:ext cx="914400" cy="914400"/>
          </a:xfrm>
          <a:prstGeom prst="rect">
            <a:avLst/>
          </a:prstGeom>
        </p:spPr>
      </p:pic>
      <p:pic>
        <p:nvPicPr>
          <p:cNvPr id="8" name="Graphic 7" descr="Farmer male outline">
            <a:extLst>
              <a:ext uri="{FF2B5EF4-FFF2-40B4-BE49-F238E27FC236}">
                <a16:creationId xmlns:a16="http://schemas.microsoft.com/office/drawing/2014/main" id="{889203FB-BE89-5991-EB09-F1D7E4BBB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8755" y="2878937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58098D-F2EF-C17D-CA94-83E679A5C4F4}"/>
              </a:ext>
            </a:extLst>
          </p:cNvPr>
          <p:cNvSpPr/>
          <p:nvPr/>
        </p:nvSpPr>
        <p:spPr>
          <a:xfrm>
            <a:off x="4481704" y="2974150"/>
            <a:ext cx="221124" cy="472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E2C79-1423-2868-BEF7-F876F15DE7F9}"/>
              </a:ext>
            </a:extLst>
          </p:cNvPr>
          <p:cNvSpPr/>
          <p:nvPr/>
        </p:nvSpPr>
        <p:spPr>
          <a:xfrm>
            <a:off x="4718059" y="2974626"/>
            <a:ext cx="221124" cy="472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Trophy outline">
            <a:extLst>
              <a:ext uri="{FF2B5EF4-FFF2-40B4-BE49-F238E27FC236}">
                <a16:creationId xmlns:a16="http://schemas.microsoft.com/office/drawing/2014/main" id="{BD1ED3E3-44E5-1C50-9960-248FDE116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8605" y="1029832"/>
            <a:ext cx="601394" cy="6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/>
        </p:nvSpPr>
        <p:spPr>
          <a:xfrm>
            <a:off x="831450" y="3395875"/>
            <a:ext cx="20274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bioenergy crops really “green”?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838200" y="3002088"/>
            <a:ext cx="2013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Policy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831438" y="1776625"/>
            <a:ext cx="792000" cy="79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3565025" y="1975675"/>
            <a:ext cx="2013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4866572" y="3587725"/>
            <a:ext cx="792000" cy="79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3485447" y="3587725"/>
            <a:ext cx="792000" cy="79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3271520" y="1158175"/>
            <a:ext cx="260096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Complex Real World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285150" y="3395875"/>
            <a:ext cx="20274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Will farmers will make adoption decisions?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291900" y="3002088"/>
            <a:ext cx="2013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Farmer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7520500" y="1776625"/>
            <a:ext cx="792000" cy="79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8" name="Google Shape;288;p20"/>
          <p:cNvCxnSpPr>
            <a:cxnSpLocks/>
            <a:stCxn id="284" idx="2"/>
            <a:endCxn id="281" idx="0"/>
          </p:cNvCxnSpPr>
          <p:nvPr/>
        </p:nvCxnSpPr>
        <p:spPr>
          <a:xfrm rot="5400000">
            <a:off x="4360188" y="1763863"/>
            <a:ext cx="423600" cy="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20"/>
          <p:cNvCxnSpPr>
            <a:stCxn id="281" idx="1"/>
            <a:endCxn id="278" idx="6"/>
          </p:cNvCxnSpPr>
          <p:nvPr/>
        </p:nvCxnSpPr>
        <p:spPr>
          <a:xfrm flipH="1">
            <a:off x="1623425" y="2172625"/>
            <a:ext cx="1941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0"/>
          <p:cNvCxnSpPr>
            <a:stCxn id="281" idx="3"/>
            <a:endCxn id="287" idx="2"/>
          </p:cNvCxnSpPr>
          <p:nvPr/>
        </p:nvCxnSpPr>
        <p:spPr>
          <a:xfrm>
            <a:off x="5578925" y="2172625"/>
            <a:ext cx="19416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20"/>
          <p:cNvCxnSpPr>
            <a:stCxn id="278" idx="4"/>
            <a:endCxn id="277" idx="0"/>
          </p:cNvCxnSpPr>
          <p:nvPr/>
        </p:nvCxnSpPr>
        <p:spPr>
          <a:xfrm rot="-5400000" flipH="1">
            <a:off x="1319538" y="2476525"/>
            <a:ext cx="433500" cy="6177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20"/>
          <p:cNvCxnSpPr>
            <a:stCxn id="287" idx="4"/>
            <a:endCxn id="286" idx="0"/>
          </p:cNvCxnSpPr>
          <p:nvPr/>
        </p:nvCxnSpPr>
        <p:spPr>
          <a:xfrm rot="5400000">
            <a:off x="7390900" y="2476525"/>
            <a:ext cx="433500" cy="6177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20"/>
          <p:cNvCxnSpPr>
            <a:stCxn id="277" idx="3"/>
            <a:endCxn id="283" idx="0"/>
          </p:cNvCxnSpPr>
          <p:nvPr/>
        </p:nvCxnSpPr>
        <p:spPr>
          <a:xfrm>
            <a:off x="2852100" y="3199038"/>
            <a:ext cx="1029300" cy="388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20"/>
          <p:cNvCxnSpPr>
            <a:stCxn id="282" idx="0"/>
            <a:endCxn id="286" idx="1"/>
          </p:cNvCxnSpPr>
          <p:nvPr/>
        </p:nvCxnSpPr>
        <p:spPr>
          <a:xfrm rot="-5400000">
            <a:off x="5582822" y="2878675"/>
            <a:ext cx="388800" cy="1029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" name="Google Shape;277;p20">
            <a:extLst>
              <a:ext uri="{FF2B5EF4-FFF2-40B4-BE49-F238E27FC236}">
                <a16:creationId xmlns:a16="http://schemas.microsoft.com/office/drawing/2014/main" id="{57BFE1DC-472A-5B30-E71B-8EA8928DA9D4}"/>
              </a:ext>
            </a:extLst>
          </p:cNvPr>
          <p:cNvSpPr txBox="1"/>
          <p:nvPr/>
        </p:nvSpPr>
        <p:spPr>
          <a:xfrm>
            <a:off x="2821262" y="3784675"/>
            <a:ext cx="2013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B0F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ASSESS</a:t>
            </a:r>
            <a:endParaRPr sz="1600" dirty="0">
              <a:solidFill>
                <a:srgbClr val="00B0F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277;p20">
            <a:extLst>
              <a:ext uri="{FF2B5EF4-FFF2-40B4-BE49-F238E27FC236}">
                <a16:creationId xmlns:a16="http://schemas.microsoft.com/office/drawing/2014/main" id="{B8861E65-0EFC-0CB1-D975-BB3A79776619}"/>
              </a:ext>
            </a:extLst>
          </p:cNvPr>
          <p:cNvSpPr txBox="1"/>
          <p:nvPr/>
        </p:nvSpPr>
        <p:spPr>
          <a:xfrm>
            <a:off x="4375742" y="3784675"/>
            <a:ext cx="2013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B0F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SIMULATE</a:t>
            </a:r>
            <a:endParaRPr sz="1600" dirty="0">
              <a:solidFill>
                <a:srgbClr val="00B0F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EF6474-9115-4F6D-9342-8C518BAB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08875F93-2AAD-64AF-34A8-183E746D2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7DF5B605-2C8F-8812-FE12-408EC46AE713}"/>
              </a:ext>
            </a:extLst>
          </p:cNvPr>
          <p:cNvSpPr/>
          <p:nvPr/>
        </p:nvSpPr>
        <p:spPr>
          <a:xfrm>
            <a:off x="3012675" y="1278175"/>
            <a:ext cx="3026700" cy="3026700"/>
          </a:xfrm>
          <a:prstGeom prst="arc">
            <a:avLst>
              <a:gd name="adj1" fmla="val 14019306"/>
              <a:gd name="adj2" fmla="val 127324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3F58682F-383A-4630-FB77-42EF2AEE22C5}"/>
              </a:ext>
            </a:extLst>
          </p:cNvPr>
          <p:cNvSpPr/>
          <p:nvPr/>
        </p:nvSpPr>
        <p:spPr>
          <a:xfrm>
            <a:off x="3178463" y="1252350"/>
            <a:ext cx="692400" cy="692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4E37BF1B-CBCF-707D-649C-8806EA124D83}"/>
              </a:ext>
            </a:extLst>
          </p:cNvPr>
          <p:cNvSpPr/>
          <p:nvPr/>
        </p:nvSpPr>
        <p:spPr>
          <a:xfrm>
            <a:off x="3178463" y="3638300"/>
            <a:ext cx="692400" cy="692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6C5E10BB-6283-FB8D-92EE-FEAD080BE3A4}"/>
              </a:ext>
            </a:extLst>
          </p:cNvPr>
          <p:cNvSpPr/>
          <p:nvPr/>
        </p:nvSpPr>
        <p:spPr>
          <a:xfrm>
            <a:off x="5273063" y="1252350"/>
            <a:ext cx="692400" cy="692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56379B8F-FB91-D2DF-F2FC-11BDB2DA15DC}"/>
              </a:ext>
            </a:extLst>
          </p:cNvPr>
          <p:cNvSpPr/>
          <p:nvPr/>
        </p:nvSpPr>
        <p:spPr>
          <a:xfrm>
            <a:off x="5273063" y="3638300"/>
            <a:ext cx="692400" cy="692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D9A4A3AF-FBB9-70A3-14DC-3749D8FC9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Assessment</a:t>
            </a:r>
            <a:endParaRPr dirty="0"/>
          </a:p>
        </p:txBody>
      </p:sp>
      <p:sp>
        <p:nvSpPr>
          <p:cNvPr id="154" name="Google Shape;154;p18">
            <a:extLst>
              <a:ext uri="{FF2B5EF4-FFF2-40B4-BE49-F238E27FC236}">
                <a16:creationId xmlns:a16="http://schemas.microsoft.com/office/drawing/2014/main" id="{BFEADC79-464D-9180-CBDD-E6C1DBA19F52}"/>
              </a:ext>
            </a:extLst>
          </p:cNvPr>
          <p:cNvSpPr txBox="1"/>
          <p:nvPr/>
        </p:nvSpPr>
        <p:spPr>
          <a:xfrm>
            <a:off x="3371625" y="2593213"/>
            <a:ext cx="2308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Comprehensive</a:t>
            </a:r>
            <a:endParaRPr sz="18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p18">
            <a:extLst>
              <a:ext uri="{FF2B5EF4-FFF2-40B4-BE49-F238E27FC236}">
                <a16:creationId xmlns:a16="http://schemas.microsoft.com/office/drawing/2014/main" id="{9EBCDCA0-9CE8-E78E-FD28-039217BFCC28}"/>
              </a:ext>
            </a:extLst>
          </p:cNvPr>
          <p:cNvSpPr txBox="1"/>
          <p:nvPr/>
        </p:nvSpPr>
        <p:spPr>
          <a:xfrm>
            <a:off x="713225" y="1068900"/>
            <a:ext cx="2308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Territorial level</a:t>
            </a:r>
          </a:p>
        </p:txBody>
      </p:sp>
      <p:sp>
        <p:nvSpPr>
          <p:cNvPr id="156" name="Google Shape;156;p18">
            <a:extLst>
              <a:ext uri="{FF2B5EF4-FFF2-40B4-BE49-F238E27FC236}">
                <a16:creationId xmlns:a16="http://schemas.microsoft.com/office/drawing/2014/main" id="{4324B4BB-074E-556D-5682-7E9191CF4D55}"/>
              </a:ext>
            </a:extLst>
          </p:cNvPr>
          <p:cNvSpPr txBox="1"/>
          <p:nvPr/>
        </p:nvSpPr>
        <p:spPr>
          <a:xfrm>
            <a:off x="713250" y="1473578"/>
            <a:ext cx="2308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Overall impacts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p18">
            <a:extLst>
              <a:ext uri="{FF2B5EF4-FFF2-40B4-BE49-F238E27FC236}">
                <a16:creationId xmlns:a16="http://schemas.microsoft.com/office/drawing/2014/main" id="{E0890424-1232-1EEB-BBE8-4FE189472003}"/>
              </a:ext>
            </a:extLst>
          </p:cNvPr>
          <p:cNvSpPr txBox="1"/>
          <p:nvPr/>
        </p:nvSpPr>
        <p:spPr>
          <a:xfrm>
            <a:off x="6121925" y="1068900"/>
            <a:ext cx="2308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Life cycle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8" name="Google Shape;158;p18">
            <a:extLst>
              <a:ext uri="{FF2B5EF4-FFF2-40B4-BE49-F238E27FC236}">
                <a16:creationId xmlns:a16="http://schemas.microsoft.com/office/drawing/2014/main" id="{3AA0C5C5-B4D8-10F8-0FC1-14CE18DD47B1}"/>
              </a:ext>
            </a:extLst>
          </p:cNvPr>
          <p:cNvSpPr txBox="1"/>
          <p:nvPr/>
        </p:nvSpPr>
        <p:spPr>
          <a:xfrm>
            <a:off x="6121950" y="1473578"/>
            <a:ext cx="2308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Crops’ full life cycle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" name="Google Shape;159;p18">
            <a:extLst>
              <a:ext uri="{FF2B5EF4-FFF2-40B4-BE49-F238E27FC236}">
                <a16:creationId xmlns:a16="http://schemas.microsoft.com/office/drawing/2014/main" id="{64965C89-E1A3-5F89-2E0E-8F001C3D789B}"/>
              </a:ext>
            </a:extLst>
          </p:cNvPr>
          <p:cNvSpPr txBox="1"/>
          <p:nvPr/>
        </p:nvSpPr>
        <p:spPr>
          <a:xfrm>
            <a:off x="713225" y="3611226"/>
            <a:ext cx="2308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Spatial specific</a:t>
            </a:r>
          </a:p>
        </p:txBody>
      </p:sp>
      <p:sp>
        <p:nvSpPr>
          <p:cNvPr id="160" name="Google Shape;160;p18">
            <a:extLst>
              <a:ext uri="{FF2B5EF4-FFF2-40B4-BE49-F238E27FC236}">
                <a16:creationId xmlns:a16="http://schemas.microsoft.com/office/drawing/2014/main" id="{357AFD78-A33F-4FA3-81EF-D52ECA3BF1EB}"/>
              </a:ext>
            </a:extLst>
          </p:cNvPr>
          <p:cNvSpPr txBox="1"/>
          <p:nvPr/>
        </p:nvSpPr>
        <p:spPr>
          <a:xfrm>
            <a:off x="713225" y="4015200"/>
            <a:ext cx="2308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Location matters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61;p18">
            <a:extLst>
              <a:ext uri="{FF2B5EF4-FFF2-40B4-BE49-F238E27FC236}">
                <a16:creationId xmlns:a16="http://schemas.microsoft.com/office/drawing/2014/main" id="{DBB0C6C0-F7F7-9040-83FA-4F00E5245336}"/>
              </a:ext>
            </a:extLst>
          </p:cNvPr>
          <p:cNvSpPr txBox="1"/>
          <p:nvPr/>
        </p:nvSpPr>
        <p:spPr>
          <a:xfrm>
            <a:off x="6121925" y="3611226"/>
            <a:ext cx="2308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Multi-criteria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18">
            <a:extLst>
              <a:ext uri="{FF2B5EF4-FFF2-40B4-BE49-F238E27FC236}">
                <a16:creationId xmlns:a16="http://schemas.microsoft.com/office/drawing/2014/main" id="{22CE7A08-BE8C-D3E5-E3DA-811A2D069B62}"/>
              </a:ext>
            </a:extLst>
          </p:cNvPr>
          <p:cNvSpPr txBox="1"/>
          <p:nvPr/>
        </p:nvSpPr>
        <p:spPr>
          <a:xfrm>
            <a:off x="6121925" y="4015200"/>
            <a:ext cx="2308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Climate change, Eutrophication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6300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Territorial Life Cycle Assessment</a:t>
            </a:r>
            <a:endParaRPr dirty="0"/>
          </a:p>
        </p:txBody>
      </p:sp>
      <p:sp>
        <p:nvSpPr>
          <p:cNvPr id="422" name="Google Shape;422;p22"/>
          <p:cNvSpPr txBox="1"/>
          <p:nvPr/>
        </p:nvSpPr>
        <p:spPr>
          <a:xfrm>
            <a:off x="588368" y="2831505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scenario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220360" y="1255155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Climate change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5220360" y="1889495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Freshwater eutrophication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5220360" y="3356955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Bioenergy production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5220360" y="4063460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Food production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37" name="Google Shape;437;p22"/>
          <p:cNvCxnSpPr>
            <a:cxnSpLocks/>
            <a:stCxn id="438" idx="3"/>
            <a:endCxn id="423" idx="1"/>
          </p:cNvCxnSpPr>
          <p:nvPr/>
        </p:nvCxnSpPr>
        <p:spPr>
          <a:xfrm flipV="1">
            <a:off x="4858360" y="1500405"/>
            <a:ext cx="362000" cy="2972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39" name="Google Shape;439;p22"/>
          <p:cNvCxnSpPr>
            <a:cxnSpLocks/>
            <a:stCxn id="438" idx="3"/>
            <a:endCxn id="424" idx="1"/>
          </p:cNvCxnSpPr>
          <p:nvPr/>
        </p:nvCxnSpPr>
        <p:spPr>
          <a:xfrm>
            <a:off x="4858360" y="1797630"/>
            <a:ext cx="362000" cy="3371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0" name="Google Shape;440;p22"/>
          <p:cNvCxnSpPr>
            <a:cxnSpLocks/>
            <a:stCxn id="441" idx="3"/>
            <a:endCxn id="425" idx="1"/>
          </p:cNvCxnSpPr>
          <p:nvPr/>
        </p:nvCxnSpPr>
        <p:spPr>
          <a:xfrm flipV="1">
            <a:off x="4858360" y="3602205"/>
            <a:ext cx="362000" cy="336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2" name="Google Shape;442;p22"/>
          <p:cNvCxnSpPr>
            <a:cxnSpLocks/>
            <a:stCxn id="441" idx="3"/>
            <a:endCxn id="426" idx="1"/>
          </p:cNvCxnSpPr>
          <p:nvPr/>
        </p:nvCxnSpPr>
        <p:spPr>
          <a:xfrm>
            <a:off x="4858360" y="3938205"/>
            <a:ext cx="362000" cy="3705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3" name="Google Shape;443;p22"/>
          <p:cNvCxnSpPr>
            <a:cxnSpLocks/>
            <a:stCxn id="422" idx="3"/>
            <a:endCxn id="438" idx="1"/>
          </p:cNvCxnSpPr>
          <p:nvPr/>
        </p:nvCxnSpPr>
        <p:spPr>
          <a:xfrm flipV="1">
            <a:off x="2710460" y="1797630"/>
            <a:ext cx="362000" cy="12791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4" name="Google Shape;444;p22"/>
          <p:cNvCxnSpPr>
            <a:cxnSpLocks/>
            <a:stCxn id="422" idx="3"/>
            <a:endCxn id="441" idx="1"/>
          </p:cNvCxnSpPr>
          <p:nvPr/>
        </p:nvCxnSpPr>
        <p:spPr>
          <a:xfrm>
            <a:off x="2710460" y="3076755"/>
            <a:ext cx="362000" cy="8614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8" name="Google Shape;438;p22"/>
          <p:cNvSpPr txBox="1"/>
          <p:nvPr/>
        </p:nvSpPr>
        <p:spPr>
          <a:xfrm>
            <a:off x="3072460" y="1552380"/>
            <a:ext cx="1785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Environmental impacts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072460" y="3692955"/>
            <a:ext cx="1785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functions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0EB81B-ED63-0267-AA90-F55DDE1D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23288"/>
              </p:ext>
            </p:extLst>
          </p:nvPr>
        </p:nvGraphicFramePr>
        <p:xfrm>
          <a:off x="851854" y="1797630"/>
          <a:ext cx="15951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7">
                  <a:extLst>
                    <a:ext uri="{9D8B030D-6E8A-4147-A177-3AD203B41FA5}">
                      <a16:colId xmlns:a16="http://schemas.microsoft.com/office/drawing/2014/main" val="1541640353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383766532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6295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253"/>
                  </a:ext>
                </a:extLst>
              </a:tr>
            </a:tbl>
          </a:graphicData>
        </a:graphic>
      </p:graphicFrame>
      <p:sp>
        <p:nvSpPr>
          <p:cNvPr id="2" name="Google Shape;127;p17">
            <a:extLst>
              <a:ext uri="{FF2B5EF4-FFF2-40B4-BE49-F238E27FC236}">
                <a16:creationId xmlns:a16="http://schemas.microsoft.com/office/drawing/2014/main" id="{87AA4636-4767-8A0C-C7FA-9BBE3AA399A9}"/>
              </a:ext>
            </a:extLst>
          </p:cNvPr>
          <p:cNvSpPr/>
          <p:nvPr/>
        </p:nvSpPr>
        <p:spPr>
          <a:xfrm>
            <a:off x="7212800" y="0"/>
            <a:ext cx="23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Loiseau et al., 2013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215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Territorial Life Cycle Assessment</a:t>
            </a:r>
            <a:endParaRPr dirty="0"/>
          </a:p>
        </p:txBody>
      </p:sp>
      <p:sp>
        <p:nvSpPr>
          <p:cNvPr id="422" name="Google Shape;422;p22"/>
          <p:cNvSpPr txBox="1"/>
          <p:nvPr/>
        </p:nvSpPr>
        <p:spPr>
          <a:xfrm>
            <a:off x="588368" y="2831505"/>
            <a:ext cx="2122092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scenario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220360" y="1255155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Climate change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5220360" y="1889495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Freshwater eutrophication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5220360" y="3356955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Bioenergy production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5220360" y="4063460"/>
            <a:ext cx="3070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Food production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37" name="Google Shape;437;p22"/>
          <p:cNvCxnSpPr>
            <a:cxnSpLocks/>
            <a:stCxn id="438" idx="3"/>
            <a:endCxn id="423" idx="1"/>
          </p:cNvCxnSpPr>
          <p:nvPr/>
        </p:nvCxnSpPr>
        <p:spPr>
          <a:xfrm flipV="1">
            <a:off x="4858360" y="1500405"/>
            <a:ext cx="362000" cy="2972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39" name="Google Shape;439;p22"/>
          <p:cNvCxnSpPr>
            <a:cxnSpLocks/>
            <a:stCxn id="438" idx="3"/>
            <a:endCxn id="424" idx="1"/>
          </p:cNvCxnSpPr>
          <p:nvPr/>
        </p:nvCxnSpPr>
        <p:spPr>
          <a:xfrm>
            <a:off x="4858360" y="1797630"/>
            <a:ext cx="362000" cy="3371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0" name="Google Shape;440;p22"/>
          <p:cNvCxnSpPr>
            <a:cxnSpLocks/>
            <a:stCxn id="441" idx="3"/>
            <a:endCxn id="425" idx="1"/>
          </p:cNvCxnSpPr>
          <p:nvPr/>
        </p:nvCxnSpPr>
        <p:spPr>
          <a:xfrm flipV="1">
            <a:off x="4858360" y="3602205"/>
            <a:ext cx="362000" cy="336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2" name="Google Shape;442;p22"/>
          <p:cNvCxnSpPr>
            <a:cxnSpLocks/>
            <a:stCxn id="441" idx="3"/>
            <a:endCxn id="426" idx="1"/>
          </p:cNvCxnSpPr>
          <p:nvPr/>
        </p:nvCxnSpPr>
        <p:spPr>
          <a:xfrm>
            <a:off x="4858360" y="3938205"/>
            <a:ext cx="362000" cy="3705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3" name="Google Shape;443;p22"/>
          <p:cNvCxnSpPr>
            <a:cxnSpLocks/>
            <a:stCxn id="422" idx="3"/>
            <a:endCxn id="438" idx="1"/>
          </p:cNvCxnSpPr>
          <p:nvPr/>
        </p:nvCxnSpPr>
        <p:spPr>
          <a:xfrm flipV="1">
            <a:off x="2710460" y="1797630"/>
            <a:ext cx="362000" cy="12791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4" name="Google Shape;444;p22"/>
          <p:cNvCxnSpPr>
            <a:cxnSpLocks/>
            <a:stCxn id="422" idx="3"/>
            <a:endCxn id="441" idx="1"/>
          </p:cNvCxnSpPr>
          <p:nvPr/>
        </p:nvCxnSpPr>
        <p:spPr>
          <a:xfrm>
            <a:off x="2710460" y="3076755"/>
            <a:ext cx="362000" cy="8614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8" name="Google Shape;438;p22"/>
          <p:cNvSpPr txBox="1"/>
          <p:nvPr/>
        </p:nvSpPr>
        <p:spPr>
          <a:xfrm>
            <a:off x="3072460" y="1552380"/>
            <a:ext cx="1785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Environmental impacts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072460" y="3692955"/>
            <a:ext cx="1785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Land use functions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0EB81B-ED63-0267-AA90-F55DDE1D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00786"/>
              </p:ext>
            </p:extLst>
          </p:nvPr>
        </p:nvGraphicFramePr>
        <p:xfrm>
          <a:off x="851854" y="1797630"/>
          <a:ext cx="15951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7">
                  <a:extLst>
                    <a:ext uri="{9D8B030D-6E8A-4147-A177-3AD203B41FA5}">
                      <a16:colId xmlns:a16="http://schemas.microsoft.com/office/drawing/2014/main" val="1541640353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383766532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6295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25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7E28AE-2E82-A2FF-F952-FE3D7D490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93548"/>
              </p:ext>
            </p:extLst>
          </p:nvPr>
        </p:nvGraphicFramePr>
        <p:xfrm>
          <a:off x="860779" y="3243360"/>
          <a:ext cx="15951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707">
                  <a:extLst>
                    <a:ext uri="{9D8B030D-6E8A-4147-A177-3AD203B41FA5}">
                      <a16:colId xmlns:a16="http://schemas.microsoft.com/office/drawing/2014/main" val="1541640353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383766532"/>
                    </a:ext>
                  </a:extLst>
                </a:gridCol>
                <a:gridCol w="531707">
                  <a:extLst>
                    <a:ext uri="{9D8B030D-6E8A-4147-A177-3AD203B41FA5}">
                      <a16:colId xmlns:a16="http://schemas.microsoft.com/office/drawing/2014/main" val="162956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525183"/>
      </p:ext>
    </p:extLst>
  </p:cSld>
  <p:clrMapOvr>
    <a:masterClrMapping/>
  </p:clrMapOvr>
</p:sld>
</file>

<file path=ppt/theme/theme1.xml><?xml version="1.0" encoding="utf-8"?>
<a:theme xmlns:a="http://schemas.openxmlformats.org/drawingml/2006/main" name="Biology Infographics by Slidesgo">
  <a:themeElements>
    <a:clrScheme name="Simple Light">
      <a:dk1>
        <a:srgbClr val="000000"/>
      </a:dk1>
      <a:lt1>
        <a:srgbClr val="FFFFFF"/>
      </a:lt1>
      <a:dk2>
        <a:srgbClr val="0E4557"/>
      </a:dk2>
      <a:lt2>
        <a:srgbClr val="144361"/>
      </a:lt2>
      <a:accent1>
        <a:srgbClr val="6298BC"/>
      </a:accent1>
      <a:accent2>
        <a:srgbClr val="87B2CC"/>
      </a:accent2>
      <a:accent3>
        <a:srgbClr val="C0CED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On-screen Show (16:9)</PresentationFormat>
  <Paragraphs>260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Candara</vt:lpstr>
      <vt:lpstr>Poppins</vt:lpstr>
      <vt:lpstr>Arial</vt:lpstr>
      <vt:lpstr>Montserrat Medium</vt:lpstr>
      <vt:lpstr>Fira Sans Extra Condensed</vt:lpstr>
      <vt:lpstr>Montserrat</vt:lpstr>
      <vt:lpstr>Montserrat SemiBold</vt:lpstr>
      <vt:lpstr>ArialUnicodeMS</vt:lpstr>
      <vt:lpstr>Londrina Solid</vt:lpstr>
      <vt:lpstr>Biology Infographics by Slidesgo</vt:lpstr>
      <vt:lpstr>Coupling Agent-based Model with Territorial LCA to Support Agricultural Land Use Planning</vt:lpstr>
      <vt:lpstr>Bioenergy is the new trend</vt:lpstr>
      <vt:lpstr>One Possibility of Adopting Bioenergy Crop</vt:lpstr>
      <vt:lpstr>Incentives motivation</vt:lpstr>
      <vt:lpstr>One IDEAL scenario</vt:lpstr>
      <vt:lpstr>PowerPoint Presentation</vt:lpstr>
      <vt:lpstr>Assessment</vt:lpstr>
      <vt:lpstr>Territorial Life Cycle Assessment</vt:lpstr>
      <vt:lpstr>Territorial Life Cycle Assessment</vt:lpstr>
      <vt:lpstr>Spatial Territorial Life Cycle Assessment</vt:lpstr>
      <vt:lpstr>Spatial Territorial Life Cycle Assessment</vt:lpstr>
      <vt:lpstr>Factors influencing farmer decision-making</vt:lpstr>
      <vt:lpstr>Agent Based Modeling</vt:lpstr>
      <vt:lpstr>Linking Assessment with Simulation</vt:lpstr>
      <vt:lpstr>Framework</vt:lpstr>
      <vt:lpstr>Spatial Territorial Life Cycle Assessment (LCA)  – Agent Based (ABM)</vt:lpstr>
      <vt:lpstr>CASE STUDY</vt:lpstr>
      <vt:lpstr>CASE STUDY</vt:lpstr>
      <vt:lpstr>Assumed Demonstration Farms &amp; Subsidies</vt:lpstr>
      <vt:lpstr>Farmers’ decision</vt:lpstr>
      <vt:lpstr>Simulated &amp; Assessed Environmental Impacts</vt:lpstr>
      <vt:lpstr>Simulated &amp; Assessed Land Use Functions</vt:lpstr>
      <vt:lpstr>Decision support for land use planning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Tianran DING</cp:lastModifiedBy>
  <cp:revision>12</cp:revision>
  <dcterms:modified xsi:type="dcterms:W3CDTF">2024-11-21T15:01:47Z</dcterms:modified>
</cp:coreProperties>
</file>