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275" r:id="rId3"/>
    <p:sldId id="276" r:id="rId4"/>
    <p:sldId id="256" r:id="rId5"/>
    <p:sldId id="274" r:id="rId6"/>
    <p:sldId id="257" r:id="rId7"/>
    <p:sldId id="272" r:id="rId8"/>
    <p:sldId id="281" r:id="rId9"/>
    <p:sldId id="280" r:id="rId10"/>
    <p:sldId id="277" r:id="rId11"/>
    <p:sldId id="263" r:id="rId12"/>
    <p:sldId id="270" r:id="rId13"/>
    <p:sldId id="264" r:id="rId14"/>
    <p:sldId id="273" r:id="rId15"/>
    <p:sldId id="282" r:id="rId16"/>
    <p:sldId id="278" r:id="rId17"/>
    <p:sldId id="268" r:id="rId18"/>
    <p:sldId id="279" r:id="rId19"/>
    <p:sldId id="269" r:id="rId20"/>
    <p:sldId id="265" r:id="rId21"/>
    <p:sldId id="283" r:id="rId22"/>
    <p:sldId id="284" r:id="rId23"/>
    <p:sldId id="262" r:id="rId24"/>
    <p:sldId id="267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0" r:id="rId38"/>
    <p:sldId id="301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0B190-B0AA-40C1-92D4-AA93DB6CC1C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04265-36A3-4172-A9DD-0EE5A507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1005-F141-4E30-AE26-8ADEC3D5E9A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162.png"/><Relationship Id="rId7" Type="http://schemas.openxmlformats.org/officeDocument/2006/relationships/image" Target="../media/image181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6" Type="http://schemas.openxmlformats.org/officeDocument/2006/relationships/image" Target="../media/image171.png"/><Relationship Id="rId5" Type="http://schemas.openxmlformats.org/officeDocument/2006/relationships/image" Target="../media/image310.png"/><Relationship Id="rId10" Type="http://schemas.openxmlformats.org/officeDocument/2006/relationships/image" Target="../media/image63.png"/><Relationship Id="rId9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62.png"/><Relationship Id="rId18" Type="http://schemas.openxmlformats.org/officeDocument/2006/relationships/image" Target="../media/image67.png"/><Relationship Id="rId17" Type="http://schemas.openxmlformats.org/officeDocument/2006/relationships/image" Target="../media/image62.png"/><Relationship Id="rId16" Type="http://schemas.openxmlformats.org/officeDocument/2006/relationships/image" Target="../media/image6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image" Target="../media/image65.png"/><Relationship Id="rId19" Type="http://schemas.openxmlformats.org/officeDocument/2006/relationships/image" Target="../media/image63.png"/><Relationship Id="rId4" Type="http://schemas.openxmlformats.org/officeDocument/2006/relationships/image" Target="../media/image231.png"/><Relationship Id="rId14" Type="http://schemas.openxmlformats.org/officeDocument/2006/relationships/image" Target="../media/image1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3" Type="http://schemas.openxmlformats.org/officeDocument/2006/relationships/image" Target="../media/image65.png"/><Relationship Id="rId7" Type="http://schemas.openxmlformats.org/officeDocument/2006/relationships/image" Target="../media/image181.png"/><Relationship Id="rId12" Type="http://schemas.openxmlformats.org/officeDocument/2006/relationships/image" Target="../media/image291.png"/><Relationship Id="rId17" Type="http://schemas.openxmlformats.org/officeDocument/2006/relationships/image" Target="../media/image64.png"/><Relationship Id="rId2" Type="http://schemas.openxmlformats.org/officeDocument/2006/relationships/image" Target="../media/image66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5" Type="http://schemas.openxmlformats.org/officeDocument/2006/relationships/image" Target="../media/image67.png"/><Relationship Id="rId4" Type="http://schemas.openxmlformats.org/officeDocument/2006/relationships/image" Target="../media/image280.png"/><Relationship Id="rId1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330.png"/><Relationship Id="rId7" Type="http://schemas.openxmlformats.org/officeDocument/2006/relationships/image" Target="../media/image270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250.png"/><Relationship Id="rId9" Type="http://schemas.openxmlformats.org/officeDocument/2006/relationships/image" Target="../media/image3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62.png"/><Relationship Id="rId7" Type="http://schemas.openxmlformats.org/officeDocument/2006/relationships/image" Target="../media/image440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6.png"/><Relationship Id="rId5" Type="http://schemas.openxmlformats.org/officeDocument/2006/relationships/image" Target="../media/image290.png"/><Relationship Id="rId10" Type="http://schemas.openxmlformats.org/officeDocument/2006/relationships/image" Target="../media/image75.png"/><Relationship Id="rId4" Type="http://schemas.openxmlformats.org/officeDocument/2006/relationships/image" Target="../media/image72.png"/><Relationship Id="rId9" Type="http://schemas.openxmlformats.org/officeDocument/2006/relationships/image" Target="../media/image4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70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8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00.png"/><Relationship Id="rId7" Type="http://schemas.openxmlformats.org/officeDocument/2006/relationships/image" Target="../media/image88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211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BACKPROPAGATION: A METHOD FOR SUPERVISED NEURAL NETWORK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01726" y="6044449"/>
            <a:ext cx="2025315" cy="428541"/>
          </a:xfrm>
        </p:spPr>
        <p:txBody>
          <a:bodyPr anchor="ctr"/>
          <a:lstStyle/>
          <a:p>
            <a:r>
              <a:rPr lang="en-US" dirty="0"/>
              <a:t>Devin King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3" name="Straight Connector 2"/>
          <p:cNvCxnSpPr>
            <a:cxnSpLocks/>
            <a:stCxn id="55" idx="3"/>
            <a:endCxn id="8" idx="3"/>
          </p:cNvCxnSpPr>
          <p:nvPr/>
        </p:nvCxnSpPr>
        <p:spPr>
          <a:xfrm>
            <a:off x="1384144" y="3729442"/>
            <a:ext cx="1325249" cy="48207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530136" y="4365496"/>
            <a:ext cx="362546" cy="195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01810" y="2893219"/>
                <a:ext cx="3709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810" y="2893219"/>
                <a:ext cx="370909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206140" y="3933087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862572" y="392937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324631" y="3934531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40201" y="6284829"/>
                <a:ext cx="3078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01" y="6284829"/>
                <a:ext cx="30782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2891247" y="4333039"/>
            <a:ext cx="1227075" cy="205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3331819" y="4340302"/>
            <a:ext cx="1312305" cy="213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5016132" y="4292978"/>
            <a:ext cx="290424" cy="209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63264" y="6004687"/>
            <a:ext cx="187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  <a:p>
            <a:pPr algn="ctr"/>
            <a:r>
              <a:rPr lang="en-US" sz="2400" dirty="0"/>
              <a:t>(Layer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cxnSpLocks/>
            <a:stCxn id="55" idx="7"/>
            <a:endCxn id="8" idx="0"/>
          </p:cNvCxnSpPr>
          <p:nvPr/>
        </p:nvCxnSpPr>
        <p:spPr>
          <a:xfrm>
            <a:off x="1998535" y="3099598"/>
            <a:ext cx="819551" cy="8429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1550" y="508826"/>
            <a:ext cx="3030719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elements of the previous layer’s result vector are used as inputs to the children in each layer unit</a:t>
            </a:r>
          </a:p>
        </p:txBody>
      </p: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945182" y="2608580"/>
            <a:ext cx="438962" cy="35825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6854" y="1980887"/>
            <a:ext cx="170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has a weight for its associated input vector element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24824" y="4018589"/>
            <a:ext cx="1800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Vector of output from layer 1</a:t>
            </a: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10170352" y="3275244"/>
            <a:ext cx="410454" cy="361238"/>
            <a:chOff x="6255062" y="3717012"/>
            <a:chExt cx="711728" cy="626388"/>
          </a:xfrm>
        </p:grpSpPr>
        <p:grpSp>
          <p:nvGrpSpPr>
            <p:cNvPr id="89" name="Group 88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566678" y="3324106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92C493-BED5-4712-8594-ED3807E7FA1C}"/>
              </a:ext>
            </a:extLst>
          </p:cNvPr>
          <p:cNvGrpSpPr/>
          <p:nvPr/>
        </p:nvGrpSpPr>
        <p:grpSpPr>
          <a:xfrm>
            <a:off x="6404615" y="3739108"/>
            <a:ext cx="711728" cy="626388"/>
            <a:chOff x="6255062" y="3717012"/>
            <a:chExt cx="711728" cy="62638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1E64280-759A-4A05-9AC5-3CB9036429F1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33B6F3-7F24-4BAE-8127-E59651E5E14E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A4E9282-5E88-4226-8C43-14CFA6BF7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DFBF5E8-6492-4549-934D-E2D021611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234" y="3792673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277DE0-F6F8-461B-BDB9-0D0D58E32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234" y="41606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C1BF629-3864-4F98-B70B-7AC8EBAB9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5816" y="379153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3CE8BE0-49EC-41C4-915F-B72836CEB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196" y="4154322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3D45D990-0F5C-470F-B8DF-9A8C63510127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DCB31-8AF4-49CE-AE7E-C0340F3ADC66}"/>
              </a:ext>
            </a:extLst>
          </p:cNvPr>
          <p:cNvGrpSpPr/>
          <p:nvPr/>
        </p:nvGrpSpPr>
        <p:grpSpPr>
          <a:xfrm>
            <a:off x="7495332" y="3739108"/>
            <a:ext cx="711728" cy="626388"/>
            <a:chOff x="6255062" y="3717012"/>
            <a:chExt cx="711728" cy="626388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2F208C1-6BAE-49AC-A1A2-072436D208AE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E1AE0A9-8EA9-4066-8C6E-792A7E40B68F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BEDE0BD-4B14-466F-B56B-5066EDAD6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63DAC3B-13B9-46C8-AD67-56B012AEB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234" y="3792673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D1E4021-3DEC-45E4-8066-41797ED11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234" y="41606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86CD3C-7300-4C97-A338-58BD8A7CF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5816" y="379153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68A3494-C8AB-40CE-B642-E3D758F16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196" y="4154322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888BA50-4348-402A-8DDA-C80567AEAB49}"/>
              </a:ext>
            </a:extLst>
          </p:cNvPr>
          <p:cNvGrpSpPr/>
          <p:nvPr/>
        </p:nvGrpSpPr>
        <p:grpSpPr>
          <a:xfrm>
            <a:off x="7689233" y="4800975"/>
            <a:ext cx="711728" cy="626388"/>
            <a:chOff x="6255062" y="3717012"/>
            <a:chExt cx="711728" cy="626388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BCC7EE2-3702-4B55-AAD3-B71137E545AF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7F91DF2-AE32-401A-954B-4D7B3D28BBE8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C14A033-F05E-4809-B5D6-80731EFA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7E6AF5D-F87E-4076-9966-CD4A9EBF5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234" y="3792673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533533-E5F1-48CF-8CD2-B34ADB31E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234" y="41606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B6F12D4-03BA-47F9-9572-231C7B334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5816" y="379153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F6D42C2-C46C-44A3-B256-1B3AE7A7B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196" y="4154322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3AC213-837B-4926-9C00-6CBD118C4932}"/>
              </a:ext>
            </a:extLst>
          </p:cNvPr>
          <p:cNvCxnSpPr>
            <a:cxnSpLocks/>
          </p:cNvCxnSpPr>
          <p:nvPr/>
        </p:nvCxnSpPr>
        <p:spPr>
          <a:xfrm flipV="1">
            <a:off x="6248997" y="4426745"/>
            <a:ext cx="367746" cy="1858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5CBC099-1D21-47D0-BF26-9B421BCD7A6A}"/>
              </a:ext>
            </a:extLst>
          </p:cNvPr>
          <p:cNvCxnSpPr>
            <a:cxnSpLocks/>
          </p:cNvCxnSpPr>
          <p:nvPr/>
        </p:nvCxnSpPr>
        <p:spPr>
          <a:xfrm flipV="1">
            <a:off x="6375981" y="4438299"/>
            <a:ext cx="1119351" cy="1939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2C7059-A70C-4784-A2C9-600F73EBBEBD}"/>
              </a:ext>
            </a:extLst>
          </p:cNvPr>
          <p:cNvCxnSpPr>
            <a:cxnSpLocks/>
          </p:cNvCxnSpPr>
          <p:nvPr/>
        </p:nvCxnSpPr>
        <p:spPr>
          <a:xfrm flipV="1">
            <a:off x="6481517" y="5334372"/>
            <a:ext cx="1071316" cy="1089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7E904F6-4387-4DAF-BCB2-82827E8622E1}"/>
                  </a:ext>
                </a:extLst>
              </p:cNvPr>
              <p:cNvSpPr txBox="1"/>
              <p:nvPr/>
            </p:nvSpPr>
            <p:spPr>
              <a:xfrm>
                <a:off x="10027665" y="3786694"/>
                <a:ext cx="15946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7E904F6-4387-4DAF-BCB2-82827E862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665" y="3786694"/>
                <a:ext cx="1594604" cy="184666"/>
              </a:xfrm>
              <a:prstGeom prst="rect">
                <a:avLst/>
              </a:prstGeom>
              <a:blipFill>
                <a:blip r:embed="rId6"/>
                <a:stretch>
                  <a:fillRect l="-11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8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4" name="Straight Connector 3"/>
          <p:cNvCxnSpPr>
            <a:cxnSpLocks/>
            <a:stCxn id="74" idx="0"/>
            <a:endCxn id="15" idx="1"/>
          </p:cNvCxnSpPr>
          <p:nvPr/>
        </p:nvCxnSpPr>
        <p:spPr>
          <a:xfrm flipV="1">
            <a:off x="1707226" y="4409324"/>
            <a:ext cx="2135170" cy="25416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  <a:stCxn id="74" idx="4"/>
            <a:endCxn id="15" idx="4"/>
          </p:cNvCxnSpPr>
          <p:nvPr/>
        </p:nvCxnSpPr>
        <p:spPr>
          <a:xfrm flipV="1">
            <a:off x="1707226" y="5131527"/>
            <a:ext cx="2436191" cy="52640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729440" y="396746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60085" y="3960005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745" y="4231536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2979183" y="4336294"/>
            <a:ext cx="657406" cy="4017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402524" y="4292751"/>
            <a:ext cx="275374" cy="210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1" idx="5"/>
          </p:cNvCxnSpPr>
          <p:nvPr/>
        </p:nvCxnSpPr>
        <p:spPr>
          <a:xfrm flipH="1">
            <a:off x="4569124" y="4236474"/>
            <a:ext cx="422723" cy="2665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4664034" y="4297357"/>
            <a:ext cx="658332" cy="3985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1206888" y="4663487"/>
            <a:ext cx="1000675" cy="994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366679" y="5051115"/>
                <a:ext cx="724173" cy="390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679" y="5051115"/>
                <a:ext cx="724173" cy="390556"/>
              </a:xfrm>
              <a:prstGeom prst="rect">
                <a:avLst/>
              </a:prstGeom>
              <a:blipFill>
                <a:blip r:embed="rId2"/>
                <a:stretch>
                  <a:fillRect l="-41176" t="-104688" r="-37815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10014681" y="4231927"/>
            <a:ext cx="1668529" cy="632050"/>
            <a:chOff x="10021896" y="3950162"/>
            <a:chExt cx="1668529" cy="632050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151634" y="4411554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317390" y="3950162"/>
                  <a:ext cx="107753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390" y="3950162"/>
                  <a:ext cx="107753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63945" y="539671"/>
            <a:ext cx="3163894" cy="147732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child elements apply their weight to their inputs and the parent element receives these results from each of its children elements</a:t>
            </a: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851338" y="4898655"/>
            <a:ext cx="19952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green line represents the weight applied to the input for its associated child element</a:t>
            </a:r>
          </a:p>
        </p:txBody>
      </p: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1176975" y="3768970"/>
            <a:ext cx="461612" cy="7839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667" y="3067603"/>
            <a:ext cx="170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parent element takes a summation of each child element’s output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E6EB794-D119-474A-AE48-880C32659F8B}"/>
              </a:ext>
            </a:extLst>
          </p:cNvPr>
          <p:cNvGrpSpPr/>
          <p:nvPr/>
        </p:nvGrpSpPr>
        <p:grpSpPr>
          <a:xfrm>
            <a:off x="6486451" y="3733793"/>
            <a:ext cx="711728" cy="626388"/>
            <a:chOff x="6255062" y="3717012"/>
            <a:chExt cx="711728" cy="62638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F584AC4-644E-4C53-88B1-9B2524A8EF1C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B1667DD-649E-4DE8-8DF5-DAF650664E0A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0FC85D2-FC09-4BE6-B34B-4938593F82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18C52FC-E353-4C8B-A56C-7D6C32A76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6FABDA-7DA3-46EE-843B-0C5A41EE1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76F8837-C023-4174-9767-B336AE5A19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920F876-BC6B-4151-B699-6A50B31DA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8F3EF-7EE4-49D0-8746-1474BE097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1A4EA7D-5F1C-477D-A2AF-C4CCE7D5B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B96FBC-5457-4F91-A576-83835804E6C3}"/>
              </a:ext>
            </a:extLst>
          </p:cNvPr>
          <p:cNvGrpSpPr/>
          <p:nvPr/>
        </p:nvGrpSpPr>
        <p:grpSpPr>
          <a:xfrm>
            <a:off x="7589417" y="3876596"/>
            <a:ext cx="711728" cy="626388"/>
            <a:chOff x="6255062" y="3717012"/>
            <a:chExt cx="711728" cy="62638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C0D00BE-43A4-4AFD-886F-B88E9187B3F0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3DE434-2E54-4781-B854-0F7953438475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DF3FA6B-8DDB-4629-A10C-32F3A7A2DE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7FAB08-FFDA-4064-AA91-2BB560917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95615F8-6E8A-4F5C-8D0C-02CA7D8CB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38ABABB-4F62-4BCB-983F-4C47EDCBA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DF87418-758B-4C61-B282-07308DEE5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35A25B4-778F-4C80-A436-2CFE82610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326F410-E454-44D9-B747-DCE01C6D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971E1F-1AC8-4513-91DC-FDA83D6E2A41}"/>
              </a:ext>
            </a:extLst>
          </p:cNvPr>
          <p:cNvGrpSpPr/>
          <p:nvPr/>
        </p:nvGrpSpPr>
        <p:grpSpPr>
          <a:xfrm>
            <a:off x="6971497" y="4794443"/>
            <a:ext cx="711728" cy="626388"/>
            <a:chOff x="6255062" y="3717012"/>
            <a:chExt cx="711728" cy="62638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1254B65-4CC3-4BCF-BCA6-F03AA622010D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A947258-748D-4D48-8541-F1CCF6C89128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A9E9205-37DC-4DE2-827D-6B36365AAF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DF2F327-438D-4A41-B3B4-FE58F4B7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B70D19B-9B45-43EB-853F-DD109FDC8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DBCDF0F-D66B-4C68-B0DF-1E5468D15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430624D-EB62-493A-AA8D-3614F0173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5D8390-029F-4E93-9AA0-F2F565A02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03B3669-52B6-4B41-9284-829213258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4280FF6-2AFB-441F-A9DF-7B847D89E94A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B545201-C0BA-479F-82BC-21D709124BAB}"/>
                  </a:ext>
                </a:extLst>
              </p:cNvPr>
              <p:cNvSpPr txBox="1"/>
              <p:nvPr/>
            </p:nvSpPr>
            <p:spPr>
              <a:xfrm>
                <a:off x="3120172" y="2959881"/>
                <a:ext cx="3709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B545201-C0BA-479F-82BC-21D70912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72" y="2959881"/>
                <a:ext cx="37090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ABFDE74-20C1-46AF-9158-AC8FECC65D6A}"/>
                  </a:ext>
                </a:extLst>
              </p:cNvPr>
              <p:cNvSpPr txBox="1"/>
              <p:nvPr/>
            </p:nvSpPr>
            <p:spPr>
              <a:xfrm>
                <a:off x="3344014" y="6161822"/>
                <a:ext cx="3078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ABFDE74-20C1-46AF-9158-AC8FECC6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14" y="6161822"/>
                <a:ext cx="307827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73097449-D4FE-4E5C-9B03-EDCA2F3A0712}"/>
              </a:ext>
            </a:extLst>
          </p:cNvPr>
          <p:cNvSpPr txBox="1"/>
          <p:nvPr/>
        </p:nvSpPr>
        <p:spPr>
          <a:xfrm>
            <a:off x="1563264" y="6004687"/>
            <a:ext cx="187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  <a:p>
            <a:pPr algn="ctr"/>
            <a:r>
              <a:rPr lang="en-US" sz="2400" dirty="0"/>
              <a:t>(Layer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B1342A1-800D-4131-A5AC-DA0C200FE5A3}"/>
                  </a:ext>
                </a:extLst>
              </p:cNvPr>
              <p:cNvSpPr/>
              <p:nvPr/>
            </p:nvSpPr>
            <p:spPr>
              <a:xfrm>
                <a:off x="9894970" y="3732043"/>
                <a:ext cx="1953355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B1342A1-800D-4131-A5AC-DA0C200FE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70" y="3732043"/>
                <a:ext cx="1953355" cy="294824"/>
              </a:xfrm>
              <a:prstGeom prst="rect">
                <a:avLst/>
              </a:prstGeom>
              <a:blipFill>
                <a:blip r:embed="rId8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>
            <a:spLocks noChangeAspect="1"/>
          </p:cNvSpPr>
          <p:nvPr/>
        </p:nvSpPr>
        <p:spPr>
          <a:xfrm>
            <a:off x="4842417" y="2765702"/>
            <a:ext cx="1800075" cy="18453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71379" y="3457468"/>
            <a:ext cx="742150" cy="46182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788912" y="4600208"/>
            <a:ext cx="424913" cy="57903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5431343" y="4703188"/>
            <a:ext cx="71468" cy="55767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5950897" y="4675748"/>
            <a:ext cx="9387" cy="62179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6239883" y="4633866"/>
            <a:ext cx="402609" cy="545378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6113529" y="3457468"/>
            <a:ext cx="4113569" cy="603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5371379" y="3474803"/>
            <a:ext cx="2222720" cy="585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6108451" y="3902875"/>
            <a:ext cx="4101823" cy="1394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5418541" y="3936625"/>
            <a:ext cx="2172738" cy="1360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594099" y="4053120"/>
            <a:ext cx="2632999" cy="1244421"/>
            <a:chOff x="7824342" y="1497569"/>
            <a:chExt cx="3390816" cy="1416023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grp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8659481" y="1497569"/>
              <a:ext cx="1766607" cy="3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Local Memory</a:t>
              </a:r>
            </a:p>
          </p:txBody>
        </p:sp>
      </p:grp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Feedforward Operation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6" y="4312574"/>
            <a:ext cx="3272785" cy="23189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7386" y="3612615"/>
                <a:ext cx="231749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6" y="3612615"/>
                <a:ext cx="2317494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363505" y="5892816"/>
            <a:ext cx="187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green line is the result from a child element applying its weight to the previous layers vector element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5805723" y="5376325"/>
            <a:ext cx="764410" cy="516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Parent Element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71379" y="3457352"/>
            <a:ext cx="779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Local Memory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70641" y="5608408"/>
            <a:ext cx="2219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parent element takes a summation of each child element’s output and stores this result in its local memory</a:t>
            </a:r>
          </a:p>
        </p:txBody>
      </p:sp>
      <p:cxnSp>
        <p:nvCxnSpPr>
          <p:cNvPr id="57" name="Straight Arrow Connector 56"/>
          <p:cNvCxnSpPr>
            <a:cxnSpLocks/>
            <a:stCxn id="58" idx="2"/>
          </p:cNvCxnSpPr>
          <p:nvPr/>
        </p:nvCxnSpPr>
        <p:spPr>
          <a:xfrm>
            <a:off x="1580362" y="2902113"/>
            <a:ext cx="440665" cy="55242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547" y="2071116"/>
            <a:ext cx="241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i="1" dirty="0"/>
              <a:t>sigmoid</a:t>
            </a:r>
            <a:r>
              <a:rPr lang="en-US" sz="1200" dirty="0"/>
              <a:t> function – which smooths the output from a layer unit – is part of a parent element’s transfer function</a:t>
            </a:r>
          </a:p>
        </p:txBody>
      </p:sp>
      <p:cxnSp>
        <p:nvCxnSpPr>
          <p:cNvPr id="59" name="Straight Arrow Connector 58"/>
          <p:cNvCxnSpPr>
            <a:cxnSpLocks/>
            <a:stCxn id="54" idx="0"/>
          </p:cNvCxnSpPr>
          <p:nvPr/>
        </p:nvCxnSpPr>
        <p:spPr>
          <a:xfrm flipH="1" flipV="1">
            <a:off x="5742454" y="1921933"/>
            <a:ext cx="1" cy="843769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798734" y="1770353"/>
                <a:ext cx="1875993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red line is the output of the parent element –the sigmoid function applied to the summation of child element results,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34" y="1770353"/>
                <a:ext cx="1875993" cy="900246"/>
              </a:xfrm>
              <a:prstGeom prst="rect">
                <a:avLst/>
              </a:prstGeom>
              <a:blipFill>
                <a:blip r:embed="rId5"/>
                <a:stretch>
                  <a:fillRect r="-974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5960284" y="2071116"/>
            <a:ext cx="855383" cy="213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 flipV="1">
            <a:off x="8693232" y="5393224"/>
            <a:ext cx="552368" cy="4341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9832606" y="2694578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0906308" y="2663022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018858" y="254977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26008" y="2550549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6008BF-A36C-4970-8973-782EAC15747B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A19895-E653-438C-A11D-66DEFF0CCC98}"/>
                  </a:ext>
                </a:extLst>
              </p:cNvPr>
              <p:cNvSpPr/>
              <p:nvPr/>
            </p:nvSpPr>
            <p:spPr>
              <a:xfrm>
                <a:off x="10013740" y="3114290"/>
                <a:ext cx="1953355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A19895-E653-438C-A11D-66DEFF0CC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740" y="3114290"/>
                <a:ext cx="1953355" cy="29482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6454469" y="3435088"/>
            <a:ext cx="668438" cy="440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08880" y="3716516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25242" y="3799142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190002" y="379442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717848" y="3920628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09819" y="3808239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678580" y="4142042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20852" y="38357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317257" y="3476860"/>
            <a:ext cx="1072396" cy="663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4" idx="0"/>
          </p:cNvCxnSpPr>
          <p:nvPr/>
        </p:nvCxnSpPr>
        <p:spPr>
          <a:xfrm flipH="1" flipV="1">
            <a:off x="5203318" y="3484920"/>
            <a:ext cx="576627" cy="499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38" idx="0"/>
          </p:cNvCxnSpPr>
          <p:nvPr/>
        </p:nvCxnSpPr>
        <p:spPr>
          <a:xfrm flipH="1" flipV="1">
            <a:off x="5908914" y="3452620"/>
            <a:ext cx="1082178" cy="1215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631999" y="4519274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89997" y="3650250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9953740" y="4667738"/>
            <a:ext cx="1668529" cy="850728"/>
            <a:chOff x="10021896" y="3957185"/>
            <a:chExt cx="1668529" cy="625027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0151634" y="4434990"/>
              <a:ext cx="1426532" cy="0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0711" y="3972871"/>
                  <a:ext cx="1195071" cy="3978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711" y="3972871"/>
                  <a:ext cx="1195071" cy="397835"/>
                </a:xfrm>
                <a:prstGeom prst="rect">
                  <a:avLst/>
                </a:prstGeom>
                <a:blipFill>
                  <a:blip r:embed="rId2"/>
                  <a:stretch>
                    <a:fillRect l="-22449" t="-98876" r="-27041" b="-1483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98" name="Group 9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577113" y="5518466"/>
                <a:ext cx="24392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red lines are the output of the parent elements – the sigmoid function applied to the summation of child element results,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113" y="5518466"/>
                <a:ext cx="2439262" cy="738664"/>
              </a:xfrm>
              <a:prstGeom prst="rect">
                <a:avLst/>
              </a:prstGeom>
              <a:blipFill>
                <a:blip r:embed="rId3"/>
                <a:stretch>
                  <a:fillRect r="-500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8770016" y="718494"/>
            <a:ext cx="3163894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element from each layer unit contributes its output to the output vector for the whole layer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8AED4F-B8B5-410D-A05F-9462438B0F12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F335D4-2B1A-4209-B4F9-481C81416230}"/>
              </a:ext>
            </a:extLst>
          </p:cNvPr>
          <p:cNvSpPr txBox="1"/>
          <p:nvPr/>
        </p:nvSpPr>
        <p:spPr>
          <a:xfrm>
            <a:off x="234745" y="4231536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FB3C8A6-1E88-491C-9C7C-9214254F1314}"/>
                  </a:ext>
                </a:extLst>
              </p:cNvPr>
              <p:cNvSpPr txBox="1"/>
              <p:nvPr/>
            </p:nvSpPr>
            <p:spPr>
              <a:xfrm>
                <a:off x="3120172" y="2959881"/>
                <a:ext cx="3709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FB3C8A6-1E88-491C-9C7C-9214254F1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72" y="2959881"/>
                <a:ext cx="37090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FD3615-990E-486D-B493-0E07BE318E36}"/>
                  </a:ext>
                </a:extLst>
              </p:cNvPr>
              <p:cNvSpPr txBox="1"/>
              <p:nvPr/>
            </p:nvSpPr>
            <p:spPr>
              <a:xfrm>
                <a:off x="3344014" y="6161822"/>
                <a:ext cx="3078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FD3615-990E-486D-B493-0E07BE31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14" y="6161822"/>
                <a:ext cx="30782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A1EB841-3851-40C4-AD7E-CF23755D0A07}"/>
              </a:ext>
            </a:extLst>
          </p:cNvPr>
          <p:cNvSpPr txBox="1"/>
          <p:nvPr/>
        </p:nvSpPr>
        <p:spPr>
          <a:xfrm>
            <a:off x="128946" y="5959422"/>
            <a:ext cx="187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  <a:p>
            <a:pPr algn="ctr"/>
            <a:r>
              <a:rPr lang="en-US" sz="2400" dirty="0"/>
              <a:t>(Layer 0)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6DD0182-C2D0-449E-BFE9-1D81AA7983E2}"/>
              </a:ext>
            </a:extLst>
          </p:cNvPr>
          <p:cNvSpPr txBox="1"/>
          <p:nvPr/>
        </p:nvSpPr>
        <p:spPr>
          <a:xfrm>
            <a:off x="9924824" y="4018589"/>
            <a:ext cx="1800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Vector of output from layer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7FD9287-E24E-4C74-9EB6-8785E977F210}"/>
                  </a:ext>
                </a:extLst>
              </p:cNvPr>
              <p:cNvSpPr txBox="1"/>
              <p:nvPr/>
            </p:nvSpPr>
            <p:spPr>
              <a:xfrm>
                <a:off x="10027665" y="3786694"/>
                <a:ext cx="15946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7FD9287-E24E-4C74-9EB6-8785E977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665" y="3786694"/>
                <a:ext cx="1594604" cy="184666"/>
              </a:xfrm>
              <a:prstGeom prst="rect">
                <a:avLst/>
              </a:prstGeom>
              <a:blipFill>
                <a:blip r:embed="rId6"/>
                <a:stretch>
                  <a:fillRect l="-11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F5D79DD-1B18-4259-9F02-2A4FD5936EC1}"/>
                  </a:ext>
                </a:extLst>
              </p:cNvPr>
              <p:cNvSpPr/>
              <p:nvPr/>
            </p:nvSpPr>
            <p:spPr>
              <a:xfrm>
                <a:off x="9947224" y="4237270"/>
                <a:ext cx="1953355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F5D79DD-1B18-4259-9F02-2A4FD5936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224" y="4237270"/>
                <a:ext cx="1953355" cy="29482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2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Backpropagation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100" y="329777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Correcting the Error</a:t>
            </a:r>
          </a:p>
        </p:txBody>
      </p:sp>
    </p:spTree>
    <p:extLst>
      <p:ext uri="{BB962C8B-B14F-4D97-AF65-F5344CB8AC3E}">
        <p14:creationId xmlns:p14="http://schemas.microsoft.com/office/powerpoint/2010/main" val="195929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C546-0BC0-47B4-A711-63C4E584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Context: Backpropagation Operation at Layer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FA3217-EB21-4877-BD2C-C0CA0E622419}"/>
              </a:ext>
            </a:extLst>
          </p:cNvPr>
          <p:cNvCxnSpPr>
            <a:cxnSpLocks/>
          </p:cNvCxnSpPr>
          <p:nvPr/>
        </p:nvCxnSpPr>
        <p:spPr>
          <a:xfrm>
            <a:off x="6384840" y="3329609"/>
            <a:ext cx="0" cy="94421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505BD8-D28E-4FCA-BD58-337248B10F69}"/>
              </a:ext>
            </a:extLst>
          </p:cNvPr>
          <p:cNvSpPr txBox="1"/>
          <p:nvPr/>
        </p:nvSpPr>
        <p:spPr>
          <a:xfrm>
            <a:off x="6384840" y="3789136"/>
            <a:ext cx="137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 from layers 2 and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660AE-A686-4E5E-B5C3-D117ED3DCFED}"/>
              </a:ext>
            </a:extLst>
          </p:cNvPr>
          <p:cNvSpPr/>
          <p:nvPr/>
        </p:nvSpPr>
        <p:spPr>
          <a:xfrm>
            <a:off x="4554449" y="4439722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45BECE-0601-40A2-A37F-5A9292FD78F8}"/>
              </a:ext>
            </a:extLst>
          </p:cNvPr>
          <p:cNvSpPr/>
          <p:nvPr/>
        </p:nvSpPr>
        <p:spPr>
          <a:xfrm>
            <a:off x="5554908" y="4439722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CCAAF-D91A-4516-9697-6BAC87066B06}"/>
              </a:ext>
            </a:extLst>
          </p:cNvPr>
          <p:cNvSpPr/>
          <p:nvPr/>
        </p:nvSpPr>
        <p:spPr>
          <a:xfrm>
            <a:off x="6554699" y="4439722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893A6-35C7-4F46-B5AA-C08E3DFA8857}"/>
              </a:ext>
            </a:extLst>
          </p:cNvPr>
          <p:cNvSpPr/>
          <p:nvPr/>
        </p:nvSpPr>
        <p:spPr>
          <a:xfrm>
            <a:off x="7583098" y="4456037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946090-B830-43BA-B46E-44C49A49F205}"/>
              </a:ext>
            </a:extLst>
          </p:cNvPr>
          <p:cNvSpPr/>
          <p:nvPr/>
        </p:nvSpPr>
        <p:spPr>
          <a:xfrm>
            <a:off x="4003590" y="279690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C63C04-7522-440C-A04E-5F98F95408D0}"/>
              </a:ext>
            </a:extLst>
          </p:cNvPr>
          <p:cNvSpPr/>
          <p:nvPr/>
        </p:nvSpPr>
        <p:spPr>
          <a:xfrm>
            <a:off x="5004049" y="279690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B9D7FB-185B-4516-8AE9-59825584CC58}"/>
              </a:ext>
            </a:extLst>
          </p:cNvPr>
          <p:cNvSpPr/>
          <p:nvPr/>
        </p:nvSpPr>
        <p:spPr>
          <a:xfrm>
            <a:off x="6003840" y="279690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5EB605-CB68-4B09-87A9-88D9D92C4127}"/>
              </a:ext>
            </a:extLst>
          </p:cNvPr>
          <p:cNvSpPr/>
          <p:nvPr/>
        </p:nvSpPr>
        <p:spPr>
          <a:xfrm>
            <a:off x="7063925" y="2781932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275CB-7179-4A40-88B5-343C5A7BF409}"/>
              </a:ext>
            </a:extLst>
          </p:cNvPr>
          <p:cNvSpPr txBox="1"/>
          <p:nvPr/>
        </p:nvSpPr>
        <p:spPr>
          <a:xfrm>
            <a:off x="3057803" y="4436238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EF0DEA-A7CC-4F7C-BCE9-035C291089B5}"/>
              </a:ext>
            </a:extLst>
          </p:cNvPr>
          <p:cNvSpPr txBox="1"/>
          <p:nvPr/>
        </p:nvSpPr>
        <p:spPr>
          <a:xfrm>
            <a:off x="3009068" y="2822448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FCC004-8CA7-4BC4-8C5E-E6FEEA96149F}"/>
              </a:ext>
            </a:extLst>
          </p:cNvPr>
          <p:cNvSpPr/>
          <p:nvPr/>
        </p:nvSpPr>
        <p:spPr>
          <a:xfrm>
            <a:off x="8168278" y="279088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E569A2-D716-4AA4-949D-EA64FEFDAB29}"/>
              </a:ext>
            </a:extLst>
          </p:cNvPr>
          <p:cNvCxnSpPr>
            <a:cxnSpLocks/>
          </p:cNvCxnSpPr>
          <p:nvPr/>
        </p:nvCxnSpPr>
        <p:spPr>
          <a:xfrm>
            <a:off x="4003590" y="5337726"/>
            <a:ext cx="4768372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C31ACF-ED0A-412D-8981-38603ADF7787}"/>
              </a:ext>
            </a:extLst>
          </p:cNvPr>
          <p:cNvCxnSpPr>
            <a:cxnSpLocks/>
          </p:cNvCxnSpPr>
          <p:nvPr/>
        </p:nvCxnSpPr>
        <p:spPr>
          <a:xfrm>
            <a:off x="3954855" y="3805442"/>
            <a:ext cx="4768372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9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IMPORTANT!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18773" y="2084666"/>
                <a:ext cx="5435847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73" y="2084666"/>
                <a:ext cx="5435847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18690" y="2598533"/>
            <a:ext cx="6308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Result vectors for each layer now contain the error propagation from the layer above!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0361" y="5140817"/>
                <a:ext cx="64204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/>
                  <a:t> contains the </a:t>
                </a:r>
                <a:r>
                  <a:rPr lang="en-US" sz="3200" i="1" u="sng" dirty="0"/>
                  <a:t>error</a:t>
                </a:r>
                <a:r>
                  <a:rPr lang="en-US" sz="3200" dirty="0"/>
                  <a:t> from layer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61" y="5140817"/>
                <a:ext cx="6420476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92616" y="4377506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is…</a:t>
            </a:r>
          </a:p>
        </p:txBody>
      </p:sp>
    </p:spTree>
    <p:extLst>
      <p:ext uri="{BB962C8B-B14F-4D97-AF65-F5344CB8AC3E}">
        <p14:creationId xmlns:p14="http://schemas.microsoft.com/office/powerpoint/2010/main" val="196629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77375" y="4293924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708348" y="45298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53792" y="4971139"/>
            <a:ext cx="307429" cy="2987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46482" y="4808935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87897" y="5070137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07366" y="4583404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56607" y="4371255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74138" y="4291558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8335" y="5347469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30613" y="635903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48606" y="4021428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847" y="4774264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932684" y="4149237"/>
            <a:ext cx="1811561" cy="625027"/>
            <a:chOff x="10040946" y="3957185"/>
            <a:chExt cx="1811561" cy="625027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272284" y="4456004"/>
              <a:ext cx="1426532" cy="0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371568" y="3969732"/>
                  <a:ext cx="1150315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568" y="3969732"/>
                  <a:ext cx="1150315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40946" y="3957185"/>
              <a:ext cx="1811561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155350" y="2346736"/>
            <a:ext cx="1296632" cy="1141159"/>
            <a:chOff x="6255062" y="3717012"/>
            <a:chExt cx="711728" cy="626388"/>
          </a:xfrm>
        </p:grpSpPr>
        <p:grpSp>
          <p:nvGrpSpPr>
            <p:cNvPr id="83" name="Group 8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782631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347017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47909" y="418602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86776" y="419041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92" name="Straight Arrow Connector 91"/>
          <p:cNvCxnSpPr>
            <a:cxnSpLocks/>
            <a:stCxn id="89" idx="5"/>
          </p:cNvCxnSpPr>
          <p:nvPr/>
        </p:nvCxnSpPr>
        <p:spPr>
          <a:xfrm>
            <a:off x="2269780" y="3358600"/>
            <a:ext cx="1459777" cy="127541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5226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-27400" y="2637530"/>
            <a:ext cx="137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002507" y="581270"/>
            <a:ext cx="2888030" cy="107721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associated children from layer 2 give their error output to the corresponding parent element in a layer unit in layer 1</a:t>
            </a: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9764763" y="2770783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0838465" y="2739227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51015" y="262598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058165" y="262675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10241295" y="3161648"/>
            <a:ext cx="410454" cy="361238"/>
            <a:chOff x="6255062" y="3717012"/>
            <a:chExt cx="711728" cy="6263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0637621" y="3210510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9747802" y="4832472"/>
                <a:ext cx="211939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blue lines represent the output of each associated child from the layer above – the old weight value (before updating) applied to the error from layer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02" y="4832472"/>
                <a:ext cx="2119399" cy="90024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493D3093-43ED-48B8-937B-AC0FC13799D3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4AD66C5-48C1-41E5-A492-AB708CCFB6A0}"/>
              </a:ext>
            </a:extLst>
          </p:cNvPr>
          <p:cNvGrpSpPr>
            <a:grpSpLocks noChangeAspect="1"/>
          </p:cNvGrpSpPr>
          <p:nvPr/>
        </p:nvGrpSpPr>
        <p:grpSpPr>
          <a:xfrm>
            <a:off x="2659191" y="2340907"/>
            <a:ext cx="1296632" cy="1141159"/>
            <a:chOff x="6255062" y="3717012"/>
            <a:chExt cx="711728" cy="62638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3F1461D-6595-4336-99F4-1C58184B4700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6E68FB4-96EA-46EC-B255-D662645D2C43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BA44767-34E7-4E69-9E15-AD5CB775AB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4D2B1DF-9E51-4130-B42B-A665DF274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2631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89388CE-2C08-42B9-B66A-6820D817F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17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C4B85D9-FEAC-4523-91B2-6A26741F9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909" y="418602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A15A7CF-FF76-4FFC-B5C4-62013E009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776" y="419041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ECB943-35F8-40C9-BE8C-8FD1BA2AE48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35038" y="3415701"/>
            <a:ext cx="398036" cy="116770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8C055F6-9779-4F67-9099-4BE400A67646}"/>
              </a:ext>
            </a:extLst>
          </p:cNvPr>
          <p:cNvGrpSpPr>
            <a:grpSpLocks noChangeAspect="1"/>
          </p:cNvGrpSpPr>
          <p:nvPr/>
        </p:nvGrpSpPr>
        <p:grpSpPr>
          <a:xfrm>
            <a:off x="4099852" y="2349592"/>
            <a:ext cx="1296632" cy="1141159"/>
            <a:chOff x="6255062" y="3717012"/>
            <a:chExt cx="711728" cy="626388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0BF41B01-7CF7-4790-B6EC-8526CC12D56E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202861B-4909-4750-A76D-F7C0A733A141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087E19A-74D0-41F9-ACDF-EE52147A0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BBDA545-1C7C-4168-B098-FAA230B0D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2631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6F16E02-F11D-4D36-B823-A0D009056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17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727389-3970-46E9-81FE-640B52B36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909" y="418602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3C6ED43-67FB-4BE1-85B2-A75072E46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776" y="419041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7CB2E62-D4D6-471D-BBAF-AD9639674A94}"/>
              </a:ext>
            </a:extLst>
          </p:cNvPr>
          <p:cNvGrpSpPr>
            <a:grpSpLocks noChangeAspect="1"/>
          </p:cNvGrpSpPr>
          <p:nvPr/>
        </p:nvGrpSpPr>
        <p:grpSpPr>
          <a:xfrm>
            <a:off x="5506086" y="2348535"/>
            <a:ext cx="1296632" cy="1141159"/>
            <a:chOff x="6255062" y="3717012"/>
            <a:chExt cx="711728" cy="62638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39B382-6E56-4BF3-8532-E40ABD04418E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3E577EE-E1B8-47B0-B09D-5E9BC273FA4E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C814A60-E94C-41A0-B333-E83F132F4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85744B8-275B-4459-B531-7F9EBE536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2631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9EB08A9-AB01-4E5B-B8AD-E9C5A3BE5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17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75BB005-FBCC-498C-BCF6-551381AD1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909" y="418602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AD8A55F-532B-4113-8B0D-428F0558E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776" y="419041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543E323-DF91-42E5-92A1-3C710F22026A}"/>
              </a:ext>
            </a:extLst>
          </p:cNvPr>
          <p:cNvGrpSpPr>
            <a:grpSpLocks noChangeAspect="1"/>
          </p:cNvGrpSpPr>
          <p:nvPr/>
        </p:nvGrpSpPr>
        <p:grpSpPr>
          <a:xfrm>
            <a:off x="6896754" y="2351114"/>
            <a:ext cx="1296632" cy="1141159"/>
            <a:chOff x="6255062" y="3717012"/>
            <a:chExt cx="711728" cy="62638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E78C3FB-2D2A-4A8E-8D5A-DCCCF331F75C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60CCF30-4CFB-4A9E-9CC0-49ED58B4D1B6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1FDE34EC-F3CD-445E-A797-68D9E586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0D43B1E-8A8F-45E6-AB4A-750FAC719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2631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8BC5793-8F9C-4BD4-9759-DCEE2EA5A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17" y="3774247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6BB424A-9AF6-449F-B6C1-31B4D8DAD5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909" y="418602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E37F1C9-2BC5-468F-A082-2B625FC3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776" y="419041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3E53B9E-AEA5-4BC0-BF15-B549DC77AEF5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4335360" y="3361456"/>
            <a:ext cx="758180" cy="12302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1137C2C-BE16-42A5-8ED3-AE83F67FBFF0}"/>
              </a:ext>
            </a:extLst>
          </p:cNvPr>
          <p:cNvCxnSpPr>
            <a:cxnSpLocks/>
            <a:stCxn id="194" idx="3"/>
            <a:endCxn id="15" idx="7"/>
          </p:cNvCxnSpPr>
          <p:nvPr/>
        </p:nvCxnSpPr>
        <p:spPr>
          <a:xfrm flipH="1">
            <a:off x="4434094" y="3360399"/>
            <a:ext cx="2065680" cy="134691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68C8C4E-6538-4162-9EE2-7DCE78CB4BAF}"/>
              </a:ext>
            </a:extLst>
          </p:cNvPr>
          <p:cNvCxnSpPr>
            <a:cxnSpLocks/>
          </p:cNvCxnSpPr>
          <p:nvPr/>
        </p:nvCxnSpPr>
        <p:spPr>
          <a:xfrm flipH="1">
            <a:off x="4533793" y="3384236"/>
            <a:ext cx="3324091" cy="14191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6A3007A-9AA9-4291-A2A7-72F945C04BC1}"/>
                  </a:ext>
                </a:extLst>
              </p:cNvPr>
              <p:cNvSpPr/>
              <p:nvPr/>
            </p:nvSpPr>
            <p:spPr>
              <a:xfrm>
                <a:off x="9932684" y="3704728"/>
                <a:ext cx="1953355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6A3007A-9AA9-4291-A2A7-72F945C0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684" y="3704728"/>
                <a:ext cx="1953355" cy="29482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>
            <a:spLocks noChangeAspect="1"/>
          </p:cNvSpPr>
          <p:nvPr/>
        </p:nvSpPr>
        <p:spPr>
          <a:xfrm>
            <a:off x="5709316" y="2546909"/>
            <a:ext cx="2999945" cy="30754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72182" y="3404543"/>
            <a:ext cx="742150" cy="46182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530448" y="2387777"/>
            <a:ext cx="492888" cy="58436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189908" y="2048125"/>
            <a:ext cx="315227" cy="54603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7143257" y="1834377"/>
            <a:ext cx="0" cy="58907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7821179" y="2000877"/>
            <a:ext cx="365724" cy="54603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325" y="3375358"/>
                <a:ext cx="2725426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5" y="3375358"/>
                <a:ext cx="2725426" cy="582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434003" y="2096786"/>
            <a:ext cx="15973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blue line is the result from a child element in layer 2 applying its weight to the error vector from layer 3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713923" y="2876538"/>
            <a:ext cx="69678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Parent Element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72182" y="3471009"/>
            <a:ext cx="779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Local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007867" y="5051916"/>
                <a:ext cx="2219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 parent element takes a summation of each child element’s output and multiplies this result with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867" y="5051916"/>
                <a:ext cx="2219149" cy="830997"/>
              </a:xfrm>
              <a:prstGeom prst="rect">
                <a:avLst/>
              </a:prstGeom>
              <a:blipFill>
                <a:blip r:embed="rId3"/>
                <a:stretch>
                  <a:fillRect t="-735" r="-27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8" idx="2"/>
          </p:cNvCxnSpPr>
          <p:nvPr/>
        </p:nvCxnSpPr>
        <p:spPr>
          <a:xfrm>
            <a:off x="1573661" y="2847625"/>
            <a:ext cx="440665" cy="55242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46" y="2016628"/>
            <a:ext cx="241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i="1" dirty="0"/>
              <a:t>sigmoid derivative</a:t>
            </a:r>
            <a:r>
              <a:rPr lang="en-US" sz="1200" dirty="0"/>
              <a:t> function – which describes how the sigmoid function changes – is also part of a parent element’s transfer function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7263037" y="5622314"/>
            <a:ext cx="7393" cy="100916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84696" y="5055531"/>
                <a:ext cx="231838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green line is the output of the parent element – the derivative of the sigmoid function applied to the summation of child element results from the preceding feedforward operation,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050" dirty="0"/>
                  <a:t> multiplied by the summation of child element results from layer 2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96" y="5055531"/>
                <a:ext cx="2318386" cy="138499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cxnSpLocks/>
            <a:stCxn id="60" idx="3"/>
          </p:cNvCxnSpPr>
          <p:nvPr/>
        </p:nvCxnSpPr>
        <p:spPr>
          <a:xfrm>
            <a:off x="6203082" y="5748029"/>
            <a:ext cx="881460" cy="3928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 flipV="1">
            <a:off x="7771343" y="4732688"/>
            <a:ext cx="1351321" cy="5798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42265" y="4111681"/>
                <a:ext cx="2134046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265" y="4111681"/>
                <a:ext cx="2134046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6643812" y="3702951"/>
            <a:ext cx="440731" cy="5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9764070" y="2738186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0837772" y="2706630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950322" y="2593386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57472" y="2594157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0" y="4079401"/>
            <a:ext cx="3428571" cy="255238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DE6FE8-6B2C-405C-A1A4-1A1DBF46B8A3}"/>
              </a:ext>
            </a:extLst>
          </p:cNvPr>
          <p:cNvCxnSpPr>
            <a:cxnSpLocks/>
          </p:cNvCxnSpPr>
          <p:nvPr/>
        </p:nvCxnSpPr>
        <p:spPr>
          <a:xfrm flipH="1">
            <a:off x="8371547" y="2301593"/>
            <a:ext cx="451116" cy="54603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C8C89D-72FE-4431-92E9-2587BEEEBE6B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83AE73-00DF-4778-916F-173EA3A6398E}"/>
                  </a:ext>
                </a:extLst>
              </p:cNvPr>
              <p:cNvSpPr/>
              <p:nvPr/>
            </p:nvSpPr>
            <p:spPr>
              <a:xfrm>
                <a:off x="9861094" y="3105163"/>
                <a:ext cx="1953355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83AE73-00DF-4778-916F-173EA3A63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94" y="3105163"/>
                <a:ext cx="1953355" cy="294824"/>
              </a:xfrm>
              <a:prstGeom prst="rect">
                <a:avLst/>
              </a:prstGeom>
              <a:blipFill>
                <a:blip r:embed="rId7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3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93515" y="32952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00746" y="3426018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358720" y="3415288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2685" y="3421902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477141" y="3415288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895394" y="3662225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9417" y="3378699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52076" y="5191767"/>
                <a:ext cx="37326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76" y="5191767"/>
                <a:ext cx="37326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564582" y="33786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40162" y="4013586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81065" y="5872013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78550" y="275029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7974" y="4304419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cxnSp>
        <p:nvCxnSpPr>
          <p:cNvPr id="114" name="Straight Arrow Connector 113"/>
          <p:cNvCxnSpPr>
            <a:cxnSpLocks/>
            <a:stCxn id="15" idx="4"/>
          </p:cNvCxnSpPr>
          <p:nvPr/>
        </p:nvCxnSpPr>
        <p:spPr>
          <a:xfrm>
            <a:off x="3321102" y="4508339"/>
            <a:ext cx="1140343" cy="7393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>
            <a:off x="5012579" y="3857972"/>
            <a:ext cx="792702" cy="14207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36" idx="3"/>
          </p:cNvCxnSpPr>
          <p:nvPr/>
        </p:nvCxnSpPr>
        <p:spPr>
          <a:xfrm flipH="1">
            <a:off x="5503493" y="3804301"/>
            <a:ext cx="1304668" cy="14744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46" idx="3"/>
          </p:cNvCxnSpPr>
          <p:nvPr/>
        </p:nvCxnSpPr>
        <p:spPr>
          <a:xfrm flipH="1">
            <a:off x="5987356" y="4439188"/>
            <a:ext cx="1696385" cy="8395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9834953" y="4470387"/>
            <a:ext cx="1668529" cy="777329"/>
            <a:chOff x="10021896" y="3957185"/>
            <a:chExt cx="1668529" cy="625027"/>
          </a:xfrm>
        </p:grpSpPr>
        <p:cxnSp>
          <p:nvCxnSpPr>
            <p:cNvPr id="143" name="Straight Arrow Connector 142"/>
            <p:cNvCxnSpPr>
              <a:cxnSpLocks/>
            </p:cNvCxnSpPr>
            <p:nvPr/>
          </p:nvCxnSpPr>
          <p:spPr>
            <a:xfrm>
              <a:off x="10142895" y="4423568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10189181" y="3972871"/>
                  <a:ext cx="1378134" cy="403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9181" y="3972871"/>
                  <a:ext cx="1378134" cy="403847"/>
                </a:xfrm>
                <a:prstGeom prst="rect">
                  <a:avLst/>
                </a:prstGeom>
                <a:blipFill>
                  <a:blip r:embed="rId4"/>
                  <a:stretch>
                    <a:fillRect l="-3982" t="-115854" r="-25664" b="-16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9595516" y="2412503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0669218" y="2380947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781768" y="226770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88918" y="226847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10072048" y="2803368"/>
            <a:ext cx="410454" cy="361238"/>
            <a:chOff x="6255062" y="3717012"/>
            <a:chExt cx="711728" cy="626388"/>
          </a:xfrm>
        </p:grpSpPr>
        <p:grpSp>
          <p:nvGrpSpPr>
            <p:cNvPr id="80" name="Group 7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468374" y="2852230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31770" y="489297"/>
            <a:ext cx="2418055" cy="107721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layer unit’s parent element contributes its output to the error vector for the layer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642126" y="6241436"/>
                <a:ext cx="1357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layer 2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126" y="6241436"/>
                <a:ext cx="1357949" cy="461665"/>
              </a:xfrm>
              <a:prstGeom prst="rect">
                <a:avLst/>
              </a:prstGeom>
              <a:blipFill>
                <a:blip r:embed="rId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3639659" y="5695847"/>
            <a:ext cx="670355" cy="54558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328226" y="5342169"/>
                <a:ext cx="267536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green lines represent the output of each parent element  –  the derivative of the sigmoid function applied to the summation of child element results from the preceding feedforward operation, or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050" dirty="0"/>
                  <a:t> multiplied by the summation of child element results from layer 2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26" y="5342169"/>
                <a:ext cx="2675364" cy="1223412"/>
              </a:xfrm>
              <a:prstGeom prst="rect">
                <a:avLst/>
              </a:prstGeom>
              <a:blipFill>
                <a:blip r:embed="rId6"/>
                <a:stretch>
                  <a:fillRect r="-228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9732141" y="3539341"/>
            <a:ext cx="17676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Vector containing ERROR from layer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1509F5-5270-4215-AF9D-D81C0D235A2D}"/>
              </a:ext>
            </a:extLst>
          </p:cNvPr>
          <p:cNvSpPr txBox="1"/>
          <p:nvPr/>
        </p:nvSpPr>
        <p:spPr>
          <a:xfrm>
            <a:off x="10130476" y="1869238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3E12AB-CDAC-4711-8864-7E07D4D0A1E9}"/>
                  </a:ext>
                </a:extLst>
              </p:cNvPr>
              <p:cNvSpPr txBox="1"/>
              <p:nvPr/>
            </p:nvSpPr>
            <p:spPr>
              <a:xfrm>
                <a:off x="9791900" y="3325298"/>
                <a:ext cx="16094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3E12AB-CDAC-4711-8864-7E07D4D0A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00" y="3325298"/>
                <a:ext cx="1609415" cy="184666"/>
              </a:xfrm>
              <a:prstGeom prst="rect">
                <a:avLst/>
              </a:prstGeom>
              <a:blipFill>
                <a:blip r:embed="rId7"/>
                <a:stretch>
                  <a:fillRect l="-1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A1B0F52-6F45-4D85-AE2B-5470E1CCF8FD}"/>
                  </a:ext>
                </a:extLst>
              </p:cNvPr>
              <p:cNvSpPr/>
              <p:nvPr/>
            </p:nvSpPr>
            <p:spPr>
              <a:xfrm>
                <a:off x="9689230" y="4025512"/>
                <a:ext cx="1953355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A1B0F52-6F45-4D85-AE2B-5470E1CCF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230" y="4025512"/>
                <a:ext cx="1953355" cy="294824"/>
              </a:xfrm>
              <a:prstGeom prst="rect">
                <a:avLst/>
              </a:prstGeom>
              <a:blipFill>
                <a:blip r:embed="rId8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9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- Feedforward</a:t>
            </a:r>
          </a:p>
        </p:txBody>
      </p:sp>
      <p:pic>
        <p:nvPicPr>
          <p:cNvPr id="4" name="Picture 2" descr="https://archive.ics.uci.edu/ml/assets/MLimages/Large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2" y="1858900"/>
            <a:ext cx="1524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rchive.ics.uci.edu/ml/machine-learning-databases/faces-mld/boland_right_sad_o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3" y="2997378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archive.ics.uci.edu/ml/machine-learning-databases/faces-mld/ch4f_up_angry_sunglass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5" y="3854628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305691" y="3703740"/>
            <a:ext cx="17012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195167"/>
                <a:ext cx="1117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5167"/>
                <a:ext cx="1117314" cy="369332"/>
              </a:xfrm>
              <a:prstGeom prst="rect">
                <a:avLst/>
              </a:prstGeom>
              <a:blipFill>
                <a:blip r:embed="rId5"/>
                <a:stretch>
                  <a:fillRect l="-49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10355" y="2666859"/>
            <a:ext cx="3339101" cy="207376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8078484" y="3703740"/>
            <a:ext cx="17012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15254" y="3186271"/>
            <a:ext cx="1551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Identify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71855" y="4997628"/>
                <a:ext cx="1647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855" y="4997628"/>
                <a:ext cx="1647290" cy="646331"/>
              </a:xfrm>
              <a:prstGeom prst="rect">
                <a:avLst/>
              </a:prstGeom>
              <a:blipFill>
                <a:blip r:embed="rId6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4218" y="5564499"/>
                <a:ext cx="2185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8" y="5564499"/>
                <a:ext cx="2185278" cy="276999"/>
              </a:xfrm>
              <a:prstGeom prst="rect">
                <a:avLst/>
              </a:prstGeom>
              <a:blipFill>
                <a:blip r:embed="rId7"/>
                <a:stretch>
                  <a:fillRect l="-11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50696" y="5876431"/>
            <a:ext cx="209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represented as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79714" y="5678892"/>
                <a:ext cx="2231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14" y="5678892"/>
                <a:ext cx="2231572" cy="276999"/>
              </a:xfrm>
              <a:prstGeom prst="rect">
                <a:avLst/>
              </a:prstGeom>
              <a:blipFill>
                <a:blip r:embed="rId8"/>
                <a:stretch>
                  <a:fillRect l="-21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18965" y="6014930"/>
            <a:ext cx="209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probabilities for each person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75680" y="6550395"/>
            <a:ext cx="34163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https://archive.ics.uci.edu/ml/datasets/CMU+Face+Images</a:t>
            </a:r>
          </a:p>
        </p:txBody>
      </p:sp>
    </p:spTree>
    <p:extLst>
      <p:ext uri="{BB962C8B-B14F-4D97-AF65-F5344CB8AC3E}">
        <p14:creationId xmlns:p14="http://schemas.microsoft.com/office/powerpoint/2010/main" val="1243590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92551" y="383065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098261" y="396457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86070" y="396457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43742" y="3968247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480416" y="3964995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62251" y="425618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2389182" y="3360077"/>
            <a:ext cx="1953295" cy="577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3002321" y="3399565"/>
            <a:ext cx="1890058" cy="699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4320129" y="3379664"/>
            <a:ext cx="1281310" cy="577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4900724" y="3441821"/>
            <a:ext cx="1524681" cy="6639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81756" y="1427656"/>
            <a:ext cx="111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88" name="Group 8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55179" y="881882"/>
            <a:ext cx="3030719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elements of the error vector from layer 2 are used as inputs to the children in each 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335615" y="1796157"/>
                <a:ext cx="15062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still the ERROR from layer 2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615" y="1796157"/>
                <a:ext cx="1506235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</p:cNvCxnSpPr>
          <p:nvPr/>
        </p:nvCxnSpPr>
        <p:spPr>
          <a:xfrm flipH="1">
            <a:off x="3803289" y="2243788"/>
            <a:ext cx="1611280" cy="70814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37D852-D253-4676-A81A-722C82F7B8AA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4857CE-85EF-4A9D-A7C5-4705B8E4E167}"/>
              </a:ext>
            </a:extLst>
          </p:cNvPr>
          <p:cNvGrpSpPr/>
          <p:nvPr/>
        </p:nvGrpSpPr>
        <p:grpSpPr>
          <a:xfrm>
            <a:off x="6208943" y="4381139"/>
            <a:ext cx="711728" cy="626388"/>
            <a:chOff x="6255062" y="3717012"/>
            <a:chExt cx="711728" cy="62638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133DFC-0307-4B38-98FF-AF83C2CA5550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82A31C0-B0E0-4951-95D4-9C20ECFDF135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B16259-4786-4278-8080-490B3BFE2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9BE689E-CD1F-4959-89EB-75D8C1B7C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8F3788D-B963-4EDE-AE19-2198950E0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6237735-1730-4B75-A888-9C93BD2C8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EBA363C-FB00-4291-9B37-4C5694418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B05A85-BB00-4358-8548-E2F21E4FD4E4}"/>
              </a:ext>
            </a:extLst>
          </p:cNvPr>
          <p:cNvGrpSpPr/>
          <p:nvPr/>
        </p:nvGrpSpPr>
        <p:grpSpPr>
          <a:xfrm>
            <a:off x="7209144" y="4098658"/>
            <a:ext cx="711728" cy="626388"/>
            <a:chOff x="6255062" y="3717012"/>
            <a:chExt cx="711728" cy="62638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06B42F9-AFC7-47B6-AB86-55D6C5CA95BD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A5806C4-3E7A-4AC6-A5B0-B0B7C044E429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30D1F59-A9E2-4BFE-A29E-FC57263C95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97FE4E2-F632-4826-9AC6-C4405973D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63129EC-0694-49CC-8801-84DF8D88B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E0138-58DF-4046-817F-A7F2E0829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8C400B0-FFBE-4A5B-8362-85D6DBB7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FE00905-1442-4F69-A19F-7E07953877B2}"/>
              </a:ext>
            </a:extLst>
          </p:cNvPr>
          <p:cNvGrpSpPr/>
          <p:nvPr/>
        </p:nvGrpSpPr>
        <p:grpSpPr>
          <a:xfrm>
            <a:off x="8315481" y="3907988"/>
            <a:ext cx="711728" cy="626388"/>
            <a:chOff x="6255062" y="3717012"/>
            <a:chExt cx="711728" cy="62638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51820C-474A-4FD0-9CCC-7E3F91CFC4A5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101CB3-EAED-4AB0-B4E1-5EA2949EA50C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01DFACF-2308-42D4-AB5B-ADF969422E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56A6301-8174-4E5B-B715-88A70CCAD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021B37B-B266-4332-AB95-E8A979072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FBBFBAF-3899-40A2-B10F-BEB1C046F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2892251-6B4E-40B9-A331-48F7D2F0B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F022120-2CE8-456B-86EE-BB376CC6BA62}"/>
                  </a:ext>
                </a:extLst>
              </p:cNvPr>
              <p:cNvSpPr txBox="1"/>
              <p:nvPr/>
            </p:nvSpPr>
            <p:spPr>
              <a:xfrm>
                <a:off x="3236261" y="2887187"/>
                <a:ext cx="37326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F022120-2CE8-456B-86EE-BB376CC6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261" y="2887187"/>
                <a:ext cx="37326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A3A8C3AB-16FA-4384-A1FE-C964E38FBC43}"/>
              </a:ext>
            </a:extLst>
          </p:cNvPr>
          <p:cNvSpPr txBox="1"/>
          <p:nvPr/>
        </p:nvSpPr>
        <p:spPr>
          <a:xfrm>
            <a:off x="9879439" y="3958172"/>
            <a:ext cx="17676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Vector containing ERROR from layer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84FD6BE-B3B2-4D22-991E-80A761368AD0}"/>
                  </a:ext>
                </a:extLst>
              </p:cNvPr>
              <p:cNvSpPr txBox="1"/>
              <p:nvPr/>
            </p:nvSpPr>
            <p:spPr>
              <a:xfrm>
                <a:off x="9939198" y="3744129"/>
                <a:ext cx="16094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84FD6BE-B3B2-4D22-991E-80A76136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98" y="3744129"/>
                <a:ext cx="1609415" cy="184666"/>
              </a:xfrm>
              <a:prstGeom prst="rect">
                <a:avLst/>
              </a:prstGeom>
              <a:blipFill>
                <a:blip r:embed="rId5"/>
                <a:stretch>
                  <a:fillRect l="-189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8AFEE84-01CD-41C5-8680-2E56DB30FB10}"/>
              </a:ext>
            </a:extLst>
          </p:cNvPr>
          <p:cNvCxnSpPr>
            <a:cxnSpLocks/>
          </p:cNvCxnSpPr>
          <p:nvPr/>
        </p:nvCxnSpPr>
        <p:spPr>
          <a:xfrm>
            <a:off x="7098648" y="3237273"/>
            <a:ext cx="1587271" cy="56133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26DC48F-D69E-43C7-B97C-29BF873242CF}"/>
              </a:ext>
            </a:extLst>
          </p:cNvPr>
          <p:cNvCxnSpPr>
            <a:cxnSpLocks/>
          </p:cNvCxnSpPr>
          <p:nvPr/>
        </p:nvCxnSpPr>
        <p:spPr>
          <a:xfrm>
            <a:off x="7049933" y="3354662"/>
            <a:ext cx="419227" cy="582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75CB68-9D7D-4B31-A0EE-52BDF9C8CFC8}"/>
              </a:ext>
            </a:extLst>
          </p:cNvPr>
          <p:cNvCxnSpPr>
            <a:cxnSpLocks/>
          </p:cNvCxnSpPr>
          <p:nvPr/>
        </p:nvCxnSpPr>
        <p:spPr>
          <a:xfrm flipH="1">
            <a:off x="6709357" y="3379664"/>
            <a:ext cx="257086" cy="86836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7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Backpropagation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100" y="328701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Weight Updates</a:t>
            </a:r>
          </a:p>
        </p:txBody>
      </p:sp>
    </p:spTree>
    <p:extLst>
      <p:ext uri="{BB962C8B-B14F-4D97-AF65-F5344CB8AC3E}">
        <p14:creationId xmlns:p14="http://schemas.microsoft.com/office/powerpoint/2010/main" val="57752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75FF-3F8D-46A2-902A-2953376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Two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43AA5-37FB-4B65-8E03-66E36155CBD1}"/>
              </a:ext>
            </a:extLst>
          </p:cNvPr>
          <p:cNvSpPr txBox="1"/>
          <p:nvPr/>
        </p:nvSpPr>
        <p:spPr>
          <a:xfrm>
            <a:off x="1610139" y="2822713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Haven’t completed a full batch of training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ABEED-3175-4F7C-A6D3-DBFF67805023}"/>
              </a:ext>
            </a:extLst>
          </p:cNvPr>
          <p:cNvSpPr txBox="1"/>
          <p:nvPr/>
        </p:nvSpPr>
        <p:spPr>
          <a:xfrm>
            <a:off x="7636565" y="2961212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batch completed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41E650-F0C8-4C04-B830-9B57FF41473C}"/>
              </a:ext>
            </a:extLst>
          </p:cNvPr>
          <p:cNvCxnSpPr/>
          <p:nvPr/>
        </p:nvCxnSpPr>
        <p:spPr>
          <a:xfrm flipH="1">
            <a:off x="3627783" y="1779104"/>
            <a:ext cx="1699591" cy="854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5605E7-740B-4274-B8D4-489EFCEB24DD}"/>
              </a:ext>
            </a:extLst>
          </p:cNvPr>
          <p:cNvCxnSpPr>
            <a:cxnSpLocks/>
          </p:cNvCxnSpPr>
          <p:nvPr/>
        </p:nvCxnSpPr>
        <p:spPr>
          <a:xfrm>
            <a:off x="6549887" y="1690688"/>
            <a:ext cx="2577547" cy="1132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F4F2A-8B5A-4E42-99A0-31FF0819535F}"/>
              </a:ext>
            </a:extLst>
          </p:cNvPr>
          <p:cNvCxnSpPr>
            <a:cxnSpLocks/>
          </p:cNvCxnSpPr>
          <p:nvPr/>
        </p:nvCxnSpPr>
        <p:spPr>
          <a:xfrm>
            <a:off x="3101008" y="3756991"/>
            <a:ext cx="0" cy="944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1C6C2-CC05-4522-A8B6-CDFB097E8908}"/>
              </a:ext>
            </a:extLst>
          </p:cNvPr>
          <p:cNvSpPr txBox="1"/>
          <p:nvPr/>
        </p:nvSpPr>
        <p:spPr>
          <a:xfrm>
            <a:off x="2181638" y="4989156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64F75-741B-4E75-81BC-568719B17856}"/>
              </a:ext>
            </a:extLst>
          </p:cNvPr>
          <p:cNvSpPr txBox="1"/>
          <p:nvPr/>
        </p:nvSpPr>
        <p:spPr>
          <a:xfrm>
            <a:off x="8215517" y="4850656"/>
            <a:ext cx="23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weight based on accumulated 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4C70-64A2-4458-91FD-16F152700119}"/>
              </a:ext>
            </a:extLst>
          </p:cNvPr>
          <p:cNvCxnSpPr>
            <a:cxnSpLocks/>
          </p:cNvCxnSpPr>
          <p:nvPr/>
        </p:nvCxnSpPr>
        <p:spPr>
          <a:xfrm>
            <a:off x="9236764" y="3551582"/>
            <a:ext cx="0" cy="944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6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63270" y="3084447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2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4672895" y="1344926"/>
            <a:ext cx="33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(Haven’t reached </a:t>
            </a:r>
            <a:r>
              <a:rPr lang="en-US" dirty="0" err="1"/>
              <a:t>batch_size</a:t>
            </a:r>
            <a:r>
              <a:rPr lang="en-US" dirty="0"/>
              <a:t> yet)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0499" y="4792813"/>
                <a:ext cx="2111667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99" y="4792813"/>
                <a:ext cx="2111667" cy="330540"/>
              </a:xfrm>
              <a:prstGeom prst="rect">
                <a:avLst/>
              </a:prstGeom>
              <a:blipFill>
                <a:blip r:embed="rId4"/>
                <a:stretch>
                  <a:fillRect l="-2312" r="-1734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7077611" y="4111126"/>
            <a:ext cx="578162" cy="6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440302" y="3983866"/>
            <a:ext cx="829372" cy="7008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377458" y="3674385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0377458" y="4092183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44834" y="3352669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44834" y="3768412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134060" y="2658434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38615" y="3084447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454025" y="3792445"/>
                <a:ext cx="1144993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25" y="3792445"/>
                <a:ext cx="1144993" cy="422873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896211" y="3549326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032187" y="4263949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Child Element</a:t>
            </a: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9827016" y="2842642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0900718" y="2811086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013268" y="269784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20418" y="269861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04862" y="1929318"/>
            <a:ext cx="205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output, the child element updates its delta value – a measure of change 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7004694" y="5156130"/>
            <a:ext cx="651079" cy="9141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14404" y="6103017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2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04" y="6103017"/>
                <a:ext cx="1881168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73091" y="5991195"/>
                <a:ext cx="2166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input (from layer 0)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91" y="5991195"/>
                <a:ext cx="21664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cxnSpLocks/>
          </p:cNvCxnSpPr>
          <p:nvPr/>
        </p:nvCxnSpPr>
        <p:spPr>
          <a:xfrm flipH="1" flipV="1">
            <a:off x="8029478" y="5139049"/>
            <a:ext cx="709601" cy="7999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4380765" y="4214114"/>
            <a:ext cx="2623929" cy="1856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2"/>
          </p:cNvCxnSpPr>
          <p:nvPr/>
        </p:nvCxnSpPr>
        <p:spPr>
          <a:xfrm>
            <a:off x="6633768" y="2575649"/>
            <a:ext cx="594606" cy="3853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42182" y="3125955"/>
            <a:ext cx="7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Memory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1702986" y="3037803"/>
            <a:ext cx="1253590" cy="5398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9650" y="2153137"/>
            <a:ext cx="22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element outputs its old weight value applied to the error from layer 2 BEFORE MODIFYING LOCAL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9AD399-4CB1-4BE6-B3DF-40E3370D2E5B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44809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1727" y="5577915"/>
                <a:ext cx="2894126" cy="596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7" y="5577915"/>
                <a:ext cx="2894126" cy="596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267131" y="3081031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796" y="5091759"/>
                <a:ext cx="1819601" cy="30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96" y="5091759"/>
                <a:ext cx="1819601" cy="309315"/>
              </a:xfrm>
              <a:prstGeom prst="rect">
                <a:avLst/>
              </a:prstGeom>
              <a:blipFill>
                <a:blip r:embed="rId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6779" y="4107710"/>
            <a:ext cx="335984" cy="14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024703" y="3966830"/>
            <a:ext cx="724943" cy="16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279109" y="3890696"/>
            <a:ext cx="1291926" cy="17243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7695189" y="4107710"/>
            <a:ext cx="0" cy="829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132317" y="2655018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6872" y="3081031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452282" y="3789029"/>
                <a:ext cx="1144992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2" y="3789029"/>
                <a:ext cx="1144992" cy="422873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cxnSpLocks/>
          </p:cNvCxnSpPr>
          <p:nvPr/>
        </p:nvCxnSpPr>
        <p:spPr>
          <a:xfrm flipH="1">
            <a:off x="3894468" y="3545910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4030444" y="4260533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05522" y="1326469"/>
            <a:ext cx="216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(Reached </a:t>
            </a:r>
            <a:r>
              <a:rPr lang="en-US" dirty="0" err="1"/>
              <a:t>batch_size</a:t>
            </a:r>
            <a:r>
              <a:rPr lang="en-US" dirty="0"/>
              <a:t>) 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8257" y="1243073"/>
            <a:ext cx="33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Child Element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0377458" y="3674385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377458" y="4092183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244834" y="3352669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4834" y="3768412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9827016" y="2842642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00718" y="2811086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013268" y="269784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20418" y="269861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702986" y="3037803"/>
            <a:ext cx="1253590" cy="5398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650" y="2153137"/>
            <a:ext cx="22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element outputs its old weight value applied to the error from layer 2 BEFORE MODIFYING LOCAL 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24349" y="1863086"/>
            <a:ext cx="268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output, the child element </a:t>
            </a:r>
            <a:r>
              <a:rPr lang="en-US" sz="1200" i="1" dirty="0"/>
              <a:t>resets </a:t>
            </a:r>
            <a:r>
              <a:rPr lang="en-US" sz="1200" dirty="0"/>
              <a:t>its delta value and updates its weight value (due to a full batch’s worth of accumulated error) </a:t>
            </a:r>
          </a:p>
        </p:txBody>
      </p:sp>
      <p:cxnSp>
        <p:nvCxnSpPr>
          <p:cNvPr id="62" name="Straight Arrow Connector 61"/>
          <p:cNvCxnSpPr>
            <a:cxnSpLocks/>
            <a:stCxn id="61" idx="2"/>
          </p:cNvCxnSpPr>
          <p:nvPr/>
        </p:nvCxnSpPr>
        <p:spPr>
          <a:xfrm flipH="1">
            <a:off x="7248032" y="2694083"/>
            <a:ext cx="616395" cy="3157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 flipV="1">
            <a:off x="8594024" y="5493798"/>
            <a:ext cx="263123" cy="6219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H="1">
            <a:off x="4478580" y="2791767"/>
            <a:ext cx="795158" cy="11987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9327141" y="5401075"/>
            <a:ext cx="1174604" cy="3573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42182" y="3125955"/>
            <a:ext cx="7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EDB746-BBC4-4177-A343-20C6CEA1F98F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B27AC8-1E6D-470C-9B6C-5FE7D538A726}"/>
                  </a:ext>
                </a:extLst>
              </p:cNvPr>
              <p:cNvSpPr txBox="1"/>
              <p:nvPr/>
            </p:nvSpPr>
            <p:spPr>
              <a:xfrm>
                <a:off x="9755981" y="5771258"/>
                <a:ext cx="2166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input (from layer 0)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B27AC8-1E6D-470C-9B6C-5FE7D538A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81" y="5771258"/>
                <a:ext cx="21664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24EBE0-E0CF-4881-9B7F-A2EB27BCCE7F}"/>
                  </a:ext>
                </a:extLst>
              </p:cNvPr>
              <p:cNvSpPr txBox="1"/>
              <p:nvPr/>
            </p:nvSpPr>
            <p:spPr>
              <a:xfrm>
                <a:off x="4681096" y="2107369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2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24EBE0-E0CF-4881-9B7F-A2EB27BC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96" y="2107369"/>
                <a:ext cx="1881168" cy="646331"/>
              </a:xfrm>
              <a:prstGeom prst="rect">
                <a:avLst/>
              </a:prstGeom>
              <a:blipFill>
                <a:blip r:embed="rId8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7272A6-2F12-4CAB-87B4-1624FF909EE4}"/>
                  </a:ext>
                </a:extLst>
              </p:cNvPr>
              <p:cNvSpPr txBox="1"/>
              <p:nvPr/>
            </p:nvSpPr>
            <p:spPr>
              <a:xfrm>
                <a:off x="8263921" y="6140981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7272A6-2F12-4CAB-87B4-1624FF90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21" y="6140981"/>
                <a:ext cx="1881168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56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0BAB-5BAD-4DEF-A61B-E8DE9C12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27" y="26457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Everything Generalizes to N Layers!</a:t>
            </a:r>
          </a:p>
        </p:txBody>
      </p:sp>
    </p:spTree>
    <p:extLst>
      <p:ext uri="{BB962C8B-B14F-4D97-AF65-F5344CB8AC3E}">
        <p14:creationId xmlns:p14="http://schemas.microsoft.com/office/powerpoint/2010/main" val="3032660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159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2051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8184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834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159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2051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18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583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8159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2051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8184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834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3301016" y="4976389"/>
            <a:ext cx="1361627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391625" y="4976390"/>
            <a:ext cx="255748" cy="82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62643" y="4976389"/>
            <a:ext cx="629376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647373" y="4976389"/>
            <a:ext cx="2999375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 flipV="1">
            <a:off x="3434083" y="4985310"/>
            <a:ext cx="1727896" cy="87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4417046" y="4985310"/>
            <a:ext cx="744933" cy="87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5161979" y="4985309"/>
            <a:ext cx="294635" cy="870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5161979" y="4853408"/>
            <a:ext cx="2218070" cy="1002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H="1" flipV="1">
            <a:off x="3601054" y="4985310"/>
            <a:ext cx="2632791" cy="819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H="1" flipV="1">
            <a:off x="4445625" y="4981210"/>
            <a:ext cx="1788220" cy="82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6233845" y="4981210"/>
            <a:ext cx="1466900" cy="82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969931" y="4550614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987070" y="3654422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987070" y="2760836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N</a:t>
            </a:r>
          </a:p>
        </p:txBody>
      </p:sp>
      <p:sp>
        <p:nvSpPr>
          <p:cNvPr id="209" name="TextBox 208"/>
          <p:cNvSpPr txBox="1">
            <a:spLocks noChangeAspect="1"/>
          </p:cNvSpPr>
          <p:nvPr/>
        </p:nvSpPr>
        <p:spPr>
          <a:xfrm>
            <a:off x="3314984" y="2335560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y'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3033090" y="233555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cxnSpLocks/>
          </p:cNvCxnSpPr>
          <p:nvPr/>
        </p:nvCxnSpPr>
        <p:spPr>
          <a:xfrm flipV="1">
            <a:off x="3180432" y="2570427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3441225" y="2573834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>
            <a:spLocks noChangeAspect="1"/>
          </p:cNvSpPr>
          <p:nvPr/>
        </p:nvSpPr>
        <p:spPr>
          <a:xfrm>
            <a:off x="4342563" y="2334497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4060669" y="2334496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 flipV="1">
            <a:off x="4208011" y="2569364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cxnSpLocks/>
          </p:cNvCxnSpPr>
          <p:nvPr/>
        </p:nvCxnSpPr>
        <p:spPr>
          <a:xfrm>
            <a:off x="4468804" y="2572771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>
            <a:spLocks noChangeAspect="1"/>
          </p:cNvSpPr>
          <p:nvPr/>
        </p:nvSpPr>
        <p:spPr>
          <a:xfrm>
            <a:off x="5296531" y="234180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5014637" y="2341808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cxnSp>
        <p:nvCxnSpPr>
          <p:cNvPr id="226" name="Straight Arrow Connector 225"/>
          <p:cNvCxnSpPr>
            <a:cxnSpLocks/>
          </p:cNvCxnSpPr>
          <p:nvPr/>
        </p:nvCxnSpPr>
        <p:spPr>
          <a:xfrm flipV="1">
            <a:off x="5161979" y="2576676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cxnSpLocks/>
          </p:cNvCxnSpPr>
          <p:nvPr/>
        </p:nvCxnSpPr>
        <p:spPr>
          <a:xfrm>
            <a:off x="5422772" y="2580083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>
            <a:spLocks noChangeAspect="1"/>
          </p:cNvSpPr>
          <p:nvPr/>
        </p:nvSpPr>
        <p:spPr>
          <a:xfrm>
            <a:off x="7820241" y="2320852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y‘</a:t>
            </a:r>
            <a:r>
              <a:rPr lang="en-US" sz="1200" baseline="-25000" dirty="0" err="1"/>
              <a:t>m</a:t>
            </a:r>
            <a:endParaRPr lang="en-US" sz="12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7538347" y="2320851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</a:t>
            </a:r>
            <a:r>
              <a:rPr lang="en-US" sz="1200" baseline="-25000" dirty="0" err="1"/>
              <a:t>m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cxnSpLocks/>
          </p:cNvCxnSpPr>
          <p:nvPr/>
        </p:nvCxnSpPr>
        <p:spPr>
          <a:xfrm flipV="1">
            <a:off x="7685689" y="2555719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</p:cNvCxnSpPr>
          <p:nvPr/>
        </p:nvCxnSpPr>
        <p:spPr>
          <a:xfrm>
            <a:off x="7946482" y="2559126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Neural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3845" y="2225516"/>
            <a:ext cx="66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2277660" y="3112126"/>
            <a:ext cx="4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30" name="Straight Connector 29"/>
          <p:cNvCxnSpPr>
            <a:cxnSpLocks/>
            <a:stCxn id="18" idx="2"/>
          </p:cNvCxnSpPr>
          <p:nvPr/>
        </p:nvCxnSpPr>
        <p:spPr>
          <a:xfrm>
            <a:off x="3362592" y="3148846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335897" y="3162345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stCxn id="20" idx="2"/>
          </p:cNvCxnSpPr>
          <p:nvPr/>
        </p:nvCxnSpPr>
        <p:spPr>
          <a:xfrm>
            <a:off x="5362842" y="3148846"/>
            <a:ext cx="464545" cy="155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  <a:stCxn id="21" idx="2"/>
          </p:cNvCxnSpPr>
          <p:nvPr/>
        </p:nvCxnSpPr>
        <p:spPr>
          <a:xfrm flipH="1">
            <a:off x="6403833" y="3148846"/>
            <a:ext cx="1435509" cy="13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cxnSpLocks/>
            <a:stCxn id="14" idx="0"/>
          </p:cNvCxnSpPr>
          <p:nvPr/>
        </p:nvCxnSpPr>
        <p:spPr>
          <a:xfrm flipV="1">
            <a:off x="3362592" y="3394056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 flipV="1">
            <a:off x="4357091" y="3530085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  <a:stCxn id="16" idx="0"/>
          </p:cNvCxnSpPr>
          <p:nvPr/>
        </p:nvCxnSpPr>
        <p:spPr>
          <a:xfrm flipV="1">
            <a:off x="5362842" y="3471620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endCxn id="17" idx="0"/>
          </p:cNvCxnSpPr>
          <p:nvPr/>
        </p:nvCxnSpPr>
        <p:spPr>
          <a:xfrm>
            <a:off x="6380478" y="3500436"/>
            <a:ext cx="1458864" cy="12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396442" y="4054218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p:cxnSp>
        <p:nvCxnSpPr>
          <p:cNvPr id="172" name="Straight Connector 171"/>
          <p:cNvCxnSpPr>
            <a:cxnSpLocks/>
          </p:cNvCxnSpPr>
          <p:nvPr/>
        </p:nvCxnSpPr>
        <p:spPr>
          <a:xfrm>
            <a:off x="3306145" y="4025419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4279450" y="4038918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>
            <a:off x="5306395" y="4025419"/>
            <a:ext cx="464545" cy="155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H="1">
            <a:off x="6347386" y="4025419"/>
            <a:ext cx="1435509" cy="13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 flipV="1">
            <a:off x="3306145" y="4270629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4300644" y="4406658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 flipV="1">
            <a:off x="5306395" y="4348193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  <a:endCxn id="13" idx="0"/>
          </p:cNvCxnSpPr>
          <p:nvPr/>
        </p:nvCxnSpPr>
        <p:spPr>
          <a:xfrm>
            <a:off x="6324031" y="4377009"/>
            <a:ext cx="1515311" cy="12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502232" y="3196710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3346275" y="5722715"/>
                <a:ext cx="33161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75" y="5722715"/>
                <a:ext cx="331616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9592921" y="3907006"/>
                <a:ext cx="2231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921" y="3907006"/>
                <a:ext cx="2231572" cy="276999"/>
              </a:xfrm>
              <a:prstGeom prst="rect">
                <a:avLst/>
              </a:prstGeom>
              <a:blipFill>
                <a:blip r:embed="rId4"/>
                <a:stretch>
                  <a:fillRect l="-21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9424895" y="4716490"/>
                <a:ext cx="256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5" y="4716490"/>
                <a:ext cx="2569357" cy="276999"/>
              </a:xfrm>
              <a:prstGeom prst="rect">
                <a:avLst/>
              </a:prstGeom>
              <a:blipFill>
                <a:blip r:embed="rId5"/>
                <a:stretch>
                  <a:fillRect l="-3081" t="-88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5577277" y="4980022"/>
            <a:ext cx="640699" cy="8245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7744" y="3171481"/>
            <a:ext cx="1686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Layer Unit: contains many processing elements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381911" y="2735198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85985" y="2320850"/>
            <a:ext cx="1122147" cy="4458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6905919" y="2060404"/>
            <a:ext cx="732459" cy="2814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3108" y="1477505"/>
            <a:ext cx="160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 of guess vector comes out, correct answer goes in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424895" y="4240604"/>
            <a:ext cx="256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probabilities for each class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326882" y="5074567"/>
            <a:ext cx="276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containing correct classification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12959" y="6327187"/>
            <a:ext cx="24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Element to classify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688825" y="1573358"/>
            <a:ext cx="1975062" cy="64633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units are organized in layers </a:t>
            </a:r>
          </a:p>
        </p:txBody>
      </p:sp>
    </p:spTree>
    <p:extLst>
      <p:ext uri="{BB962C8B-B14F-4D97-AF65-F5344CB8AC3E}">
        <p14:creationId xmlns:p14="http://schemas.microsoft.com/office/powerpoint/2010/main" val="97198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Generalized Feedforward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4428" y="3209803"/>
            <a:ext cx="329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Producing a Classification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91701" y="4526519"/>
                <a:ext cx="2957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01" y="4526519"/>
                <a:ext cx="2957797" cy="369332"/>
              </a:xfrm>
              <a:prstGeom prst="rect">
                <a:avLst/>
              </a:prstGeom>
              <a:blipFill>
                <a:blip r:embed="rId2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13926" y="4904698"/>
            <a:ext cx="371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Vector of probabilities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302698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3" name="Straight Connector 2"/>
          <p:cNvCxnSpPr>
            <a:cxnSpLocks/>
            <a:stCxn id="55" idx="3"/>
            <a:endCxn id="8" idx="3"/>
          </p:cNvCxnSpPr>
          <p:nvPr/>
        </p:nvCxnSpPr>
        <p:spPr>
          <a:xfrm>
            <a:off x="1384144" y="3729442"/>
            <a:ext cx="1325249" cy="48207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721574" y="4348316"/>
            <a:ext cx="1289793" cy="195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891246" y="4333038"/>
            <a:ext cx="536355" cy="196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3331818" y="4340302"/>
            <a:ext cx="775172" cy="195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4547614" y="4348316"/>
            <a:ext cx="1684221" cy="195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5011367" y="4358658"/>
            <a:ext cx="2108137" cy="194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485295" y="4318209"/>
            <a:ext cx="2386678" cy="198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cxnSpLocks/>
            <a:stCxn id="55" idx="7"/>
            <a:endCxn id="8" idx="0"/>
          </p:cNvCxnSpPr>
          <p:nvPr/>
        </p:nvCxnSpPr>
        <p:spPr>
          <a:xfrm>
            <a:off x="1998535" y="3099598"/>
            <a:ext cx="819551" cy="8429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1550" y="508826"/>
            <a:ext cx="3030719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elements of the previous layer’s result vector are used as inputs to the children in each layer unit</a:t>
            </a:r>
          </a:p>
        </p:txBody>
      </p: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945182" y="2608580"/>
            <a:ext cx="438962" cy="35825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6854" y="1980887"/>
            <a:ext cx="170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has a weight for its associated input vector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907918" y="3925843"/>
                <a:ext cx="2045880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2045880" cy="214418"/>
              </a:xfrm>
              <a:prstGeom prst="rect">
                <a:avLst/>
              </a:prstGeom>
              <a:blipFill>
                <a:blip r:embed="rId8"/>
                <a:stretch>
                  <a:fillRect l="-29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707257" y="4426400"/>
                <a:ext cx="2357184" cy="214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257" y="4426400"/>
                <a:ext cx="2357184" cy="214867"/>
              </a:xfrm>
              <a:prstGeom prst="rect">
                <a:avLst/>
              </a:prstGeom>
              <a:blipFill>
                <a:blip r:embed="rId10"/>
                <a:stretch>
                  <a:fillRect l="-51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933251" y="4641057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51" y="4641057"/>
                <a:ext cx="1995213" cy="26161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89" name="Group 88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92C493-BED5-4712-8594-ED3807E7FA1C}"/>
              </a:ext>
            </a:extLst>
          </p:cNvPr>
          <p:cNvGrpSpPr/>
          <p:nvPr/>
        </p:nvGrpSpPr>
        <p:grpSpPr>
          <a:xfrm>
            <a:off x="6425655" y="3725067"/>
            <a:ext cx="711728" cy="626388"/>
            <a:chOff x="6255062" y="3717012"/>
            <a:chExt cx="711728" cy="62638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1E64280-759A-4A05-9AC5-3CB9036429F1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33B6F3-7F24-4BAE-8127-E59651E5E14E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A4E9282-5E88-4226-8C43-14CFA6BF7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DFBF5E8-6492-4549-934D-E2D021611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AF8A700-461B-4836-BBAB-3603FA20A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277DE0-F6F8-461B-BDB9-0D0D58E32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C1BF629-3864-4F98-B70B-7AC8EBAB9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1579A2-D44A-4481-B8E2-ED1285081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3CE8BE0-49EC-41C4-915F-B72836CEB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59B556C-5D46-46CA-BAEB-26004D62FE4D}"/>
              </a:ext>
            </a:extLst>
          </p:cNvPr>
          <p:cNvGrpSpPr/>
          <p:nvPr/>
        </p:nvGrpSpPr>
        <p:grpSpPr>
          <a:xfrm>
            <a:off x="7676241" y="3819002"/>
            <a:ext cx="711728" cy="626388"/>
            <a:chOff x="6255062" y="3717012"/>
            <a:chExt cx="711728" cy="62638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2C70B3A-C7AA-41EA-A8A1-20CDAC44C462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8754B20-4A38-46CC-8FD0-67788DEBD2E7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4F20E51-600C-497C-99E0-8E9406212C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E8AC4F7-1FC4-4A30-B25F-9CCFE03F4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57AF2D9-637B-4E42-9A11-C14A29A77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AB73311-72E1-47BE-AB2E-1627ECBFA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F7100CD-3ED2-404A-88E9-4BADED666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3147BDE-F545-4251-AC26-9EE2A68C9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1A8DCCE-980D-4035-A27C-37F8D478A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4E98845-36AC-402D-AEED-FB027453266D}"/>
              </a:ext>
            </a:extLst>
          </p:cNvPr>
          <p:cNvGrpSpPr/>
          <p:nvPr/>
        </p:nvGrpSpPr>
        <p:grpSpPr>
          <a:xfrm>
            <a:off x="6558030" y="4805340"/>
            <a:ext cx="711728" cy="626388"/>
            <a:chOff x="6255062" y="3717012"/>
            <a:chExt cx="711728" cy="62638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E75AF26-7F7B-48F8-8221-526062BD3234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1EB1449-8D97-4B26-9204-20490C3FAC37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1AB0B96-FF86-48C2-BB97-69EC87AE1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F1CC875-D39A-4FD2-BF75-7FD02772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F804938-742E-4499-93F4-E7E32BB14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79C37F7-D629-47FE-A3D6-0AA0FD7D1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F70029E-C599-401A-AB57-0926EA190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CCA4001-FF05-44F5-9747-9F7B7D896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6E4DDB3-0B90-4A0A-86AD-552A3F9BF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E208E582-4672-4A68-94B0-8A96AA304DC9}"/>
              </a:ext>
            </a:extLst>
          </p:cNvPr>
          <p:cNvSpPr txBox="1"/>
          <p:nvPr/>
        </p:nvSpPr>
        <p:spPr>
          <a:xfrm>
            <a:off x="7374803" y="4898356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3B85D8-5BA9-4C81-8B31-4336828680D1}"/>
              </a:ext>
            </a:extLst>
          </p:cNvPr>
          <p:cNvGrpSpPr/>
          <p:nvPr/>
        </p:nvGrpSpPr>
        <p:grpSpPr>
          <a:xfrm>
            <a:off x="7820972" y="4796624"/>
            <a:ext cx="711728" cy="626388"/>
            <a:chOff x="6255062" y="3717012"/>
            <a:chExt cx="711728" cy="62638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01C9515-E4AB-4402-B087-B5673B35313D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41B37CA-E9FB-45D5-8B0C-17DD23215377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BA74E312-032C-4C0A-8652-1CBEBAFB1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D72F4B5-E48A-48E4-8F00-E589C6E08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AA17603-FF8E-45EF-A15C-F00309BAB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62E564E-7B0F-4CC1-82FA-76F0595C6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A090E76-368E-4B45-ADA6-82D3B9931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11BA1C9-5A28-4E82-9203-B77DF6DD5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9050846-5140-4E6C-B700-2CC9BAE5E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3D45D990-0F5C-470F-B8DF-9A8C63510127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48D79A0-BD49-4729-B67F-681F87A8AF5C}"/>
                  </a:ext>
                </a:extLst>
              </p:cNvPr>
              <p:cNvSpPr txBox="1"/>
              <p:nvPr/>
            </p:nvSpPr>
            <p:spPr>
              <a:xfrm>
                <a:off x="1885908" y="6170639"/>
                <a:ext cx="6773649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48D79A0-BD49-4729-B67F-681F87A8A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6773649" cy="4296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7FE1F6B-2BB1-4F7E-AE3B-E74E524C669B}"/>
                  </a:ext>
                </a:extLst>
              </p:cNvPr>
              <p:cNvSpPr txBox="1"/>
              <p:nvPr/>
            </p:nvSpPr>
            <p:spPr>
              <a:xfrm>
                <a:off x="3790865" y="2837034"/>
                <a:ext cx="4733219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7FE1F6B-2BB1-4F7E-AE3B-E74E524C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733219" cy="5001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7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4" name="Straight Connector 3"/>
          <p:cNvCxnSpPr>
            <a:cxnSpLocks/>
            <a:stCxn id="74" idx="0"/>
            <a:endCxn id="15" idx="1"/>
          </p:cNvCxnSpPr>
          <p:nvPr/>
        </p:nvCxnSpPr>
        <p:spPr>
          <a:xfrm flipV="1">
            <a:off x="1707226" y="4409324"/>
            <a:ext cx="2135170" cy="25416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  <a:stCxn id="74" idx="4"/>
            <a:endCxn id="15" idx="4"/>
          </p:cNvCxnSpPr>
          <p:nvPr/>
        </p:nvCxnSpPr>
        <p:spPr>
          <a:xfrm flipV="1">
            <a:off x="1707226" y="5131527"/>
            <a:ext cx="2436191" cy="52640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2979183" y="4336294"/>
            <a:ext cx="657406" cy="4017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402524" y="4292751"/>
            <a:ext cx="275374" cy="210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1" idx="5"/>
          </p:cNvCxnSpPr>
          <p:nvPr/>
        </p:nvCxnSpPr>
        <p:spPr>
          <a:xfrm>
            <a:off x="3838380" y="4215528"/>
            <a:ext cx="73073" cy="119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2" idx="3"/>
          </p:cNvCxnSpPr>
          <p:nvPr/>
        </p:nvCxnSpPr>
        <p:spPr>
          <a:xfrm flipH="1">
            <a:off x="4348926" y="4211521"/>
            <a:ext cx="67914" cy="116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4585426" y="4288622"/>
            <a:ext cx="363805" cy="2714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4599221" y="4263297"/>
            <a:ext cx="791436" cy="445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1206888" y="4663487"/>
            <a:ext cx="1000675" cy="994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288773" y="5051115"/>
                <a:ext cx="879984" cy="390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𝑙𝑖𝑗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73" y="5051115"/>
                <a:ext cx="879984" cy="390556"/>
              </a:xfrm>
              <a:prstGeom prst="rect">
                <a:avLst/>
              </a:prstGeom>
              <a:blipFill>
                <a:blip r:embed="rId4"/>
                <a:stretch>
                  <a:fillRect l="-33103" t="-104688" r="-13793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10098764" y="5025755"/>
            <a:ext cx="1668529" cy="632176"/>
            <a:chOff x="10021896" y="3950036"/>
            <a:chExt cx="1668529" cy="632176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151634" y="4411554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63945" y="539671"/>
            <a:ext cx="3163894" cy="147732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child elements apply their weight to their inputs and the parent element receives these results from each of its children elements</a:t>
            </a: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935421" y="5692609"/>
            <a:ext cx="19952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green line represents the weight applied to the input for its associated child element</a:t>
            </a:r>
          </a:p>
        </p:txBody>
      </p: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1176975" y="3768970"/>
            <a:ext cx="461612" cy="7839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667" y="3067603"/>
            <a:ext cx="170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parent element takes a summation of each child element’s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Oval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E6EB794-D119-474A-AE48-880C32659F8B}"/>
              </a:ext>
            </a:extLst>
          </p:cNvPr>
          <p:cNvGrpSpPr/>
          <p:nvPr/>
        </p:nvGrpSpPr>
        <p:grpSpPr>
          <a:xfrm>
            <a:off x="6425655" y="3725067"/>
            <a:ext cx="711728" cy="626388"/>
            <a:chOff x="6255062" y="3717012"/>
            <a:chExt cx="711728" cy="62638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F584AC4-644E-4C53-88B1-9B2524A8EF1C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B1667DD-649E-4DE8-8DF5-DAF650664E0A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0FC85D2-FC09-4BE6-B34B-4938593F82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18C52FC-E353-4C8B-A56C-7D6C32A76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6FABDA-7DA3-46EE-843B-0C5A41EE1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76F8837-C023-4174-9767-B336AE5A19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920F876-BC6B-4151-B699-6A50B31DA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8F3EF-7EE4-49D0-8746-1474BE097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1A4EA7D-5F1C-477D-A2AF-C4CCE7D5B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B96FBC-5457-4F91-A576-83835804E6C3}"/>
              </a:ext>
            </a:extLst>
          </p:cNvPr>
          <p:cNvGrpSpPr/>
          <p:nvPr/>
        </p:nvGrpSpPr>
        <p:grpSpPr>
          <a:xfrm>
            <a:off x="7676241" y="3819002"/>
            <a:ext cx="711728" cy="626388"/>
            <a:chOff x="6255062" y="3717012"/>
            <a:chExt cx="711728" cy="62638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C0D00BE-43A4-4AFD-886F-B88E9187B3F0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3DE434-2E54-4781-B854-0F7953438475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DF3FA6B-8DDB-4629-A10C-32F3A7A2DE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7FAB08-FFDA-4064-AA91-2BB560917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95615F8-6E8A-4F5C-8D0C-02CA7D8CB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38ABABB-4F62-4BCB-983F-4C47EDCBA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DF87418-758B-4C61-B282-07308DEE5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35A25B4-778F-4C80-A436-2CFE82610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326F410-E454-44D9-B747-DCE01C6D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971E1F-1AC8-4513-91DC-FDA83D6E2A41}"/>
              </a:ext>
            </a:extLst>
          </p:cNvPr>
          <p:cNvGrpSpPr/>
          <p:nvPr/>
        </p:nvGrpSpPr>
        <p:grpSpPr>
          <a:xfrm>
            <a:off x="6558030" y="4805340"/>
            <a:ext cx="711728" cy="626388"/>
            <a:chOff x="6255062" y="3717012"/>
            <a:chExt cx="711728" cy="62638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1254B65-4CC3-4BCF-BCA6-F03AA622010D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A947258-748D-4D48-8541-F1CCF6C89128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A9E9205-37DC-4DE2-827D-6B36365AAF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DF2F327-438D-4A41-B3B4-FE58F4B7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B70D19B-9B45-43EB-853F-DD109FDC8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DBCDF0F-D66B-4C68-B0DF-1E5468D15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430624D-EB62-493A-AA8D-3614F0173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5D8390-029F-4E93-9AA0-F2F565A02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03B3669-52B6-4B41-9284-829213258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1FE112ED-C3EC-4B04-868A-5C298234993E}"/>
              </a:ext>
            </a:extLst>
          </p:cNvPr>
          <p:cNvSpPr txBox="1"/>
          <p:nvPr/>
        </p:nvSpPr>
        <p:spPr>
          <a:xfrm>
            <a:off x="7374803" y="4898356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456C21C-86B4-4AFF-ABFB-F61527858C66}"/>
              </a:ext>
            </a:extLst>
          </p:cNvPr>
          <p:cNvGrpSpPr/>
          <p:nvPr/>
        </p:nvGrpSpPr>
        <p:grpSpPr>
          <a:xfrm>
            <a:off x="7820972" y="4796624"/>
            <a:ext cx="711728" cy="626388"/>
            <a:chOff x="6255062" y="3717012"/>
            <a:chExt cx="711728" cy="62638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27DC915-018A-48B7-B3BF-68925117769D}"/>
                </a:ext>
              </a:extLst>
            </p:cNvPr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0363319-1739-4CF4-8557-09713C1D00ED}"/>
                  </a:ext>
                </a:extLst>
              </p:cNvPr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51C81A3A-31DD-4847-B841-CC4918CFE6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D7177AB-A599-469D-8A6B-7F16F65EB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3710DA3-735D-486E-88A3-1ADD0911D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4D1E1F8-6977-481C-94EA-CF8C1E474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8298A28-1B98-4D8A-8BCA-E9774B9EF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E6D4609-7E5F-4353-8717-846403FB5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B83EAFD-CB11-40A6-872F-806DA40F8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4280FF6-2AFB-441F-A9DF-7B847D89E94A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C152D4A-600C-4ED5-B550-0B14434706B0}"/>
                  </a:ext>
                </a:extLst>
              </p:cNvPr>
              <p:cNvSpPr txBox="1"/>
              <p:nvPr/>
            </p:nvSpPr>
            <p:spPr>
              <a:xfrm>
                <a:off x="1885908" y="6170639"/>
                <a:ext cx="6773649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C152D4A-600C-4ED5-B550-0B144347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6773649" cy="4296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6D33FDA-89C5-429B-BD93-BF13E613CA7B}"/>
                  </a:ext>
                </a:extLst>
              </p:cNvPr>
              <p:cNvSpPr txBox="1"/>
              <p:nvPr/>
            </p:nvSpPr>
            <p:spPr>
              <a:xfrm>
                <a:off x="3790865" y="2837034"/>
                <a:ext cx="4733219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6D33FDA-89C5-429B-BD93-BF13E613C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733219" cy="5001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EAC0396-4CA2-440A-A375-864C0FE15EBB}"/>
                  </a:ext>
                </a:extLst>
              </p:cNvPr>
              <p:cNvSpPr txBox="1"/>
              <p:nvPr/>
            </p:nvSpPr>
            <p:spPr>
              <a:xfrm>
                <a:off x="9907918" y="3925843"/>
                <a:ext cx="2045880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EAC0396-4CA2-440A-A375-864C0FE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2045880" cy="214418"/>
              </a:xfrm>
              <a:prstGeom prst="rect">
                <a:avLst/>
              </a:prstGeom>
              <a:blipFill>
                <a:blip r:embed="rId17"/>
                <a:stretch>
                  <a:fillRect l="-29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BDC4ECD-395E-4AFF-9993-6391A8C99AAE}"/>
                  </a:ext>
                </a:extLst>
              </p:cNvPr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BDC4ECD-395E-4AFF-9993-6391A8C9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1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F8EDE2B-5FE7-48CF-8332-16FF6C3F7062}"/>
                  </a:ext>
                </a:extLst>
              </p:cNvPr>
              <p:cNvSpPr txBox="1"/>
              <p:nvPr/>
            </p:nvSpPr>
            <p:spPr>
              <a:xfrm>
                <a:off x="9707257" y="4426400"/>
                <a:ext cx="2357184" cy="214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F8EDE2B-5FE7-48CF-8332-16FF6C3F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257" y="4426400"/>
                <a:ext cx="2357184" cy="214867"/>
              </a:xfrm>
              <a:prstGeom prst="rect">
                <a:avLst/>
              </a:prstGeom>
              <a:blipFill>
                <a:blip r:embed="rId19"/>
                <a:stretch>
                  <a:fillRect l="-51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6898BDB-8814-42AE-A831-79342087884A}"/>
                  </a:ext>
                </a:extLst>
              </p:cNvPr>
              <p:cNvSpPr txBox="1"/>
              <p:nvPr/>
            </p:nvSpPr>
            <p:spPr>
              <a:xfrm>
                <a:off x="9933251" y="4641057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6898BDB-8814-42AE-A831-79342087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51" y="4641057"/>
                <a:ext cx="1995213" cy="261610"/>
              </a:xfrm>
              <a:prstGeom prst="rect">
                <a:avLst/>
              </a:prstGeom>
              <a:blipFill>
                <a:blip r:embed="rId20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5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Backpropagate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8028" y="2990131"/>
            <a:ext cx="3339101" cy="207376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6724789" y="4054721"/>
            <a:ext cx="222226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42945" y="3564961"/>
            <a:ext cx="1551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Actual</a:t>
            </a:r>
          </a:p>
          <a:p>
            <a:pPr algn="ctr"/>
            <a:r>
              <a:rPr lang="en-US" sz="2800" dirty="0"/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4999" y="4740726"/>
                <a:ext cx="164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99" y="4740726"/>
                <a:ext cx="164729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813250" y="2304659"/>
            <a:ext cx="412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 adjusts itself to account for error in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79197" y="5110058"/>
                <a:ext cx="2278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7" y="5110058"/>
                <a:ext cx="2278894" cy="246221"/>
              </a:xfrm>
              <a:prstGeom prst="rect">
                <a:avLst/>
              </a:prstGeom>
              <a:blipFill>
                <a:blip r:embed="rId3"/>
                <a:stretch>
                  <a:fillRect l="-2941" t="-4878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772483" y="5391966"/>
            <a:ext cx="209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containing correct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2748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>
            <a:spLocks noChangeAspect="1"/>
          </p:cNvSpPr>
          <p:nvPr/>
        </p:nvSpPr>
        <p:spPr>
          <a:xfrm>
            <a:off x="4842417" y="2765702"/>
            <a:ext cx="1800075" cy="18453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71379" y="3457468"/>
            <a:ext cx="742150" cy="46182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788912" y="4600208"/>
            <a:ext cx="424913" cy="57903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5431343" y="4703188"/>
            <a:ext cx="71468" cy="55767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908355" y="4703758"/>
            <a:ext cx="1" cy="5571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6239883" y="4633866"/>
            <a:ext cx="402609" cy="545378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94623" y="4751476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6113529" y="3457468"/>
            <a:ext cx="4113569" cy="603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5371379" y="3474803"/>
            <a:ext cx="2222720" cy="585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6108451" y="3902875"/>
            <a:ext cx="4101823" cy="1394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5418541" y="3936625"/>
            <a:ext cx="2172738" cy="1360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594099" y="4053120"/>
            <a:ext cx="2632999" cy="1244421"/>
            <a:chOff x="7824342" y="1497569"/>
            <a:chExt cx="3390816" cy="1416023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grp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8659481" y="1497569"/>
              <a:ext cx="1766607" cy="3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Local Memory</a:t>
              </a:r>
            </a:p>
          </p:txBody>
        </p:sp>
      </p:grp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Feedforward Operation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6" y="4312574"/>
            <a:ext cx="3272785" cy="23189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7386" y="3612615"/>
                <a:ext cx="231749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6" y="3612615"/>
                <a:ext cx="2317494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363505" y="5892816"/>
            <a:ext cx="187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green line is the result from a child element applying its weight to the previous layers vector element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5805723" y="5376325"/>
            <a:ext cx="764410" cy="516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Parent Element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71379" y="3457352"/>
            <a:ext cx="779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Local Memory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70641" y="5608408"/>
            <a:ext cx="2219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parent element takes a summation of each child element’s output and stores this result in its local memory</a:t>
            </a:r>
          </a:p>
        </p:txBody>
      </p:sp>
      <p:cxnSp>
        <p:nvCxnSpPr>
          <p:cNvPr id="57" name="Straight Arrow Connector 56"/>
          <p:cNvCxnSpPr>
            <a:cxnSpLocks/>
            <a:stCxn id="58" idx="2"/>
          </p:cNvCxnSpPr>
          <p:nvPr/>
        </p:nvCxnSpPr>
        <p:spPr>
          <a:xfrm>
            <a:off x="1580362" y="2902113"/>
            <a:ext cx="440665" cy="55242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547" y="2071116"/>
            <a:ext cx="241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i="1" dirty="0"/>
              <a:t>sigmoid</a:t>
            </a:r>
            <a:r>
              <a:rPr lang="en-US" sz="1200" dirty="0"/>
              <a:t> function – which smooths the output from a layer unit – is part of a parent element’s transfer function</a:t>
            </a:r>
          </a:p>
        </p:txBody>
      </p:sp>
      <p:cxnSp>
        <p:nvCxnSpPr>
          <p:cNvPr id="59" name="Straight Arrow Connector 58"/>
          <p:cNvCxnSpPr>
            <a:cxnSpLocks/>
            <a:stCxn id="54" idx="0"/>
          </p:cNvCxnSpPr>
          <p:nvPr/>
        </p:nvCxnSpPr>
        <p:spPr>
          <a:xfrm flipH="1" flipV="1">
            <a:off x="5742454" y="1921933"/>
            <a:ext cx="1" cy="843769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798734" y="1770353"/>
                <a:ext cx="1875993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red line is the output of the parent element –the sigmoid function applied to the summation of child element results,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34" y="1770353"/>
                <a:ext cx="1875993" cy="900246"/>
              </a:xfrm>
              <a:prstGeom prst="rect">
                <a:avLst/>
              </a:prstGeom>
              <a:blipFill>
                <a:blip r:embed="rId5"/>
                <a:stretch>
                  <a:fillRect r="-974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5960284" y="2071116"/>
            <a:ext cx="855383" cy="213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 flipV="1">
            <a:off x="8693232" y="5393224"/>
            <a:ext cx="552368" cy="4341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9832606" y="2694578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0906308" y="2663022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018858" y="254977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26008" y="2550549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6008BF-A36C-4970-8973-782EAC15747B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420898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6884184" y="3324251"/>
            <a:ext cx="665087" cy="1565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0865" y="2837034"/>
                <a:ext cx="4733219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733219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6773649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6773649" cy="429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143417" y="3353468"/>
            <a:ext cx="776087" cy="865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4" idx="0"/>
          </p:cNvCxnSpPr>
          <p:nvPr/>
        </p:nvCxnSpPr>
        <p:spPr>
          <a:xfrm flipH="1" flipV="1">
            <a:off x="5451545" y="3337904"/>
            <a:ext cx="1234789" cy="747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6157475" y="3337171"/>
            <a:ext cx="1620694" cy="754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36520" y="491908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059310" y="5006969"/>
            <a:ext cx="1668529" cy="850728"/>
            <a:chOff x="10021896" y="3957185"/>
            <a:chExt cx="1668529" cy="625027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0151634" y="4434990"/>
              <a:ext cx="1426532" cy="0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156286" y="3972871"/>
                  <a:ext cx="1443921" cy="3978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𝑙𝑖𝑗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286" y="3972871"/>
                  <a:ext cx="1443921" cy="397835"/>
                </a:xfrm>
                <a:prstGeom prst="rect">
                  <a:avLst/>
                </a:prstGeom>
                <a:blipFill>
                  <a:blip r:embed="rId4"/>
                  <a:stretch>
                    <a:fillRect l="-18143" t="-98876" r="-5485" b="-1483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355241" y="4758940"/>
            <a:ext cx="711728" cy="626388"/>
            <a:chOff x="6255062" y="3717012"/>
            <a:chExt cx="711728" cy="626388"/>
          </a:xfrm>
        </p:grpSpPr>
        <p:grpSp>
          <p:nvGrpSpPr>
            <p:cNvPr id="77" name="Group 7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Oval 84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Oval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98" name="Group 9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682683" y="5857697"/>
                <a:ext cx="24392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red lines are the output of the parent elements – the sigmoid function applied to the summation of child element results,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683" y="5857697"/>
                <a:ext cx="2439262" cy="738664"/>
              </a:xfrm>
              <a:prstGeom prst="rect">
                <a:avLst/>
              </a:prstGeom>
              <a:blipFill>
                <a:blip r:embed="rId12"/>
                <a:stretch>
                  <a:fillRect r="-24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8770016" y="718494"/>
            <a:ext cx="3163894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element from each layer unit contributes its output to the output vector for the whole layer</a:t>
            </a:r>
          </a:p>
        </p:txBody>
      </p:sp>
      <p:cxnSp>
        <p:nvCxnSpPr>
          <p:cNvPr id="110" name="Straight Arrow Connector 109"/>
          <p:cNvCxnSpPr>
            <a:cxnSpLocks/>
            <a:stCxn id="85" idx="0"/>
          </p:cNvCxnSpPr>
          <p:nvPr/>
        </p:nvCxnSpPr>
        <p:spPr>
          <a:xfrm flipH="1" flipV="1">
            <a:off x="8008576" y="3428225"/>
            <a:ext cx="705758" cy="1479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CB8AED4F-B8B5-410D-A05F-9462438B0F12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969C625-A702-47F4-AD73-BA33E005194B}"/>
                  </a:ext>
                </a:extLst>
              </p:cNvPr>
              <p:cNvSpPr txBox="1"/>
              <p:nvPr/>
            </p:nvSpPr>
            <p:spPr>
              <a:xfrm>
                <a:off x="9907918" y="3925843"/>
                <a:ext cx="2045880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969C625-A702-47F4-AD73-BA33E005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2045880" cy="214418"/>
              </a:xfrm>
              <a:prstGeom prst="rect">
                <a:avLst/>
              </a:prstGeom>
              <a:blipFill>
                <a:blip r:embed="rId14"/>
                <a:stretch>
                  <a:fillRect l="-29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B427A90-ED90-4229-B587-11D5DB2D831B}"/>
                  </a:ext>
                </a:extLst>
              </p:cNvPr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B427A90-ED90-4229-B587-11D5DB2D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1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92A1C-60B4-4C48-847F-221D69AD2675}"/>
                  </a:ext>
                </a:extLst>
              </p:cNvPr>
              <p:cNvSpPr txBox="1"/>
              <p:nvPr/>
            </p:nvSpPr>
            <p:spPr>
              <a:xfrm>
                <a:off x="9707257" y="4426400"/>
                <a:ext cx="2357184" cy="214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92A1C-60B4-4C48-847F-221D69AD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257" y="4426400"/>
                <a:ext cx="2357184" cy="214867"/>
              </a:xfrm>
              <a:prstGeom prst="rect">
                <a:avLst/>
              </a:prstGeom>
              <a:blipFill>
                <a:blip r:embed="rId16"/>
                <a:stretch>
                  <a:fillRect l="-51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6B177F4-D255-4EC6-97F5-11970F901232}"/>
                  </a:ext>
                </a:extLst>
              </p:cNvPr>
              <p:cNvSpPr txBox="1"/>
              <p:nvPr/>
            </p:nvSpPr>
            <p:spPr>
              <a:xfrm>
                <a:off x="9933251" y="4641057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6B177F4-D255-4EC6-97F5-11970F90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51" y="4641057"/>
                <a:ext cx="1995213" cy="261610"/>
              </a:xfrm>
              <a:prstGeom prst="rect">
                <a:avLst/>
              </a:prstGeom>
              <a:blipFill>
                <a:blip r:embed="rId1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7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Generalized Backpropagation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4859" y="3339455"/>
            <a:ext cx="275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Correcting the Error</a:t>
            </a:r>
          </a:p>
        </p:txBody>
      </p:sp>
    </p:spTree>
    <p:extLst>
      <p:ext uri="{BB962C8B-B14F-4D97-AF65-F5344CB8AC3E}">
        <p14:creationId xmlns:p14="http://schemas.microsoft.com/office/powerpoint/2010/main" val="286087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IMPORTANT!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6140" y="2084666"/>
                <a:ext cx="5690597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40" y="2084666"/>
                <a:ext cx="5690597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18690" y="2598533"/>
            <a:ext cx="6308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Result vectors for each layer now contain the error propagation from the layer above!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0361" y="5140817"/>
                <a:ext cx="64204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/>
                  <a:t> contains the </a:t>
                </a:r>
                <a:r>
                  <a:rPr lang="en-US" sz="3200" i="1" u="sng" dirty="0"/>
                  <a:t>error</a:t>
                </a:r>
                <a:r>
                  <a:rPr lang="en-US" sz="3200" dirty="0"/>
                  <a:t> from layer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61" y="5140817"/>
                <a:ext cx="6420476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92616" y="4377506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is…</a:t>
            </a:r>
          </a:p>
        </p:txBody>
      </p:sp>
    </p:spTree>
    <p:extLst>
      <p:ext uri="{BB962C8B-B14F-4D97-AF65-F5344CB8AC3E}">
        <p14:creationId xmlns:p14="http://schemas.microsoft.com/office/powerpoint/2010/main" val="453274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77375" y="4293924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06589" y="443413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60794" y="471748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218049" y="5103744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734700" y="4823621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01456" y="517848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5328101" y="5228401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101" y="5228401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>
            <a:spLocks noChangeAspect="1"/>
          </p:cNvSpPr>
          <p:nvPr/>
        </p:nvSpPr>
        <p:spPr>
          <a:xfrm>
            <a:off x="3707366" y="4583404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56607" y="4371255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8442" y="4377336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26998" y="5303078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30613" y="635903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48606" y="4021428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15083" y="5458485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95049" y="5276272"/>
            <a:ext cx="711728" cy="626388"/>
            <a:chOff x="6255062" y="3717012"/>
            <a:chExt cx="711728" cy="626388"/>
          </a:xfrm>
        </p:grpSpPr>
        <p:grpSp>
          <p:nvGrpSpPr>
            <p:cNvPr id="56" name="Group 5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52847" y="4774264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0088787" y="4058911"/>
            <a:ext cx="1811561" cy="632176"/>
            <a:chOff x="10040946" y="3950036"/>
            <a:chExt cx="1811561" cy="632176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272284" y="4456004"/>
              <a:ext cx="1426532" cy="0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79451" y="3950036"/>
                  <a:ext cx="1771960" cy="429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771960" cy="429798"/>
                </a:xfrm>
                <a:prstGeom prst="rect">
                  <a:avLst/>
                </a:prstGeom>
                <a:blipFill>
                  <a:blip r:embed="rId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40946" y="3957185"/>
              <a:ext cx="1811561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764744" y="2536968"/>
            <a:ext cx="1296632" cy="1141159"/>
            <a:chOff x="6255062" y="3717012"/>
            <a:chExt cx="711728" cy="626388"/>
          </a:xfrm>
        </p:grpSpPr>
        <p:grpSp>
          <p:nvGrpSpPr>
            <p:cNvPr id="83" name="Group 8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92" name="Straight Arrow Connector 91"/>
          <p:cNvCxnSpPr>
            <a:cxnSpLocks/>
            <a:stCxn id="89" idx="5"/>
          </p:cNvCxnSpPr>
          <p:nvPr/>
        </p:nvCxnSpPr>
        <p:spPr>
          <a:xfrm>
            <a:off x="2773897" y="3570606"/>
            <a:ext cx="1040587" cy="10525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3457898" y="2536968"/>
            <a:ext cx="1296632" cy="1141159"/>
            <a:chOff x="6255062" y="3717012"/>
            <a:chExt cx="711728" cy="626388"/>
          </a:xfrm>
        </p:grpSpPr>
        <p:grpSp>
          <p:nvGrpSpPr>
            <p:cNvPr id="94" name="Group 93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5057841" y="2528136"/>
            <a:ext cx="1296632" cy="1141159"/>
            <a:chOff x="6255062" y="3717012"/>
            <a:chExt cx="711728" cy="626388"/>
          </a:xfrm>
        </p:grpSpPr>
        <p:grpSp>
          <p:nvGrpSpPr>
            <p:cNvPr id="104" name="Group 103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13" name="Straight Arrow Connector 112"/>
          <p:cNvCxnSpPr>
            <a:cxnSpLocks/>
            <a:stCxn id="100" idx="4"/>
          </p:cNvCxnSpPr>
          <p:nvPr/>
        </p:nvCxnSpPr>
        <p:spPr>
          <a:xfrm flipH="1">
            <a:off x="4194591" y="3596242"/>
            <a:ext cx="212089" cy="9295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cxnSpLocks/>
            <a:stCxn id="110" idx="4"/>
          </p:cNvCxnSpPr>
          <p:nvPr/>
        </p:nvCxnSpPr>
        <p:spPr>
          <a:xfrm flipH="1">
            <a:off x="4462476" y="3587410"/>
            <a:ext cx="1544147" cy="10439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44685" y="2743796"/>
            <a:ext cx="36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7348442" y="2505785"/>
            <a:ext cx="1296632" cy="1141159"/>
            <a:chOff x="6255062" y="3717012"/>
            <a:chExt cx="711728" cy="626388"/>
          </a:xfrm>
        </p:grpSpPr>
        <p:grpSp>
          <p:nvGrpSpPr>
            <p:cNvPr id="128" name="Group 1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5941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37" name="Straight Arrow Connector 136"/>
          <p:cNvCxnSpPr>
            <a:cxnSpLocks/>
            <a:stCxn id="134" idx="3"/>
          </p:cNvCxnSpPr>
          <p:nvPr/>
        </p:nvCxnSpPr>
        <p:spPr>
          <a:xfrm flipH="1">
            <a:off x="4614877" y="3539423"/>
            <a:ext cx="3621976" cy="12443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5226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9660" y="2872363"/>
            <a:ext cx="137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L+1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63425" y="511941"/>
            <a:ext cx="2888030" cy="132343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associated children from the layer above give their error output to the corresponding parent element in a layer unit in the layer below</a:t>
            </a: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9764763" y="2770783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0838465" y="2739227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51015" y="262598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058165" y="262675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10241295" y="3161648"/>
            <a:ext cx="410454" cy="361238"/>
            <a:chOff x="6255062" y="3717012"/>
            <a:chExt cx="711728" cy="6263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0637621" y="3210510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9903905" y="4749295"/>
                <a:ext cx="211939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blue lines represent the output of each associated child from the layer above – the old weight value (before updating) applied to the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905" y="4749295"/>
                <a:ext cx="2119399" cy="900246"/>
              </a:xfrm>
              <a:prstGeom prst="rect">
                <a:avLst/>
              </a:prstGeom>
              <a:blipFill>
                <a:blip r:embed="rId9"/>
                <a:stretch>
                  <a:fillRect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493D3093-43ED-48B8-937B-AC0FC13799D3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16399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93515" y="32952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00746" y="3426018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197072" y="3426662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07546" y="342120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766150" y="341620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154016" y="3423127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554039" y="3422192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39" y="3422192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>
            <a:spLocks noChangeAspect="1"/>
          </p:cNvSpPr>
          <p:nvPr/>
        </p:nvSpPr>
        <p:spPr>
          <a:xfrm>
            <a:off x="2895394" y="3662225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72747" y="3372618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23247" y="5123889"/>
                <a:ext cx="4837670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247" y="5123889"/>
                <a:ext cx="4837670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564582" y="33786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06584" y="4176403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81065" y="5872013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78550" y="275029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88775" y="4248135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741004" y="4076337"/>
            <a:ext cx="711728" cy="626388"/>
            <a:chOff x="6255062" y="3717012"/>
            <a:chExt cx="711728" cy="626388"/>
          </a:xfrm>
        </p:grpSpPr>
        <p:grpSp>
          <p:nvGrpSpPr>
            <p:cNvPr id="56" name="Group 5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77974" y="4304419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cxnSp>
        <p:nvCxnSpPr>
          <p:cNvPr id="114" name="Straight Arrow Connector 113"/>
          <p:cNvCxnSpPr>
            <a:cxnSpLocks/>
            <a:stCxn id="15" idx="4"/>
          </p:cNvCxnSpPr>
          <p:nvPr/>
        </p:nvCxnSpPr>
        <p:spPr>
          <a:xfrm>
            <a:off x="3321102" y="4508339"/>
            <a:ext cx="234714" cy="7393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>
            <a:off x="4172517" y="3857972"/>
            <a:ext cx="1632764" cy="14033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36" idx="3"/>
          </p:cNvCxnSpPr>
          <p:nvPr/>
        </p:nvCxnSpPr>
        <p:spPr>
          <a:xfrm flipH="1">
            <a:off x="4932474" y="3804301"/>
            <a:ext cx="1875687" cy="15197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46" idx="3"/>
          </p:cNvCxnSpPr>
          <p:nvPr/>
        </p:nvCxnSpPr>
        <p:spPr>
          <a:xfrm flipH="1">
            <a:off x="5611412" y="4602005"/>
            <a:ext cx="938751" cy="677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64" idx="3"/>
          </p:cNvCxnSpPr>
          <p:nvPr/>
        </p:nvCxnSpPr>
        <p:spPr>
          <a:xfrm flipH="1">
            <a:off x="6706183" y="4501939"/>
            <a:ext cx="1278400" cy="7689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9780739" y="4414513"/>
            <a:ext cx="1735027" cy="777329"/>
            <a:chOff x="10010735" y="3957185"/>
            <a:chExt cx="1735027" cy="625027"/>
          </a:xfrm>
        </p:grpSpPr>
        <p:cxnSp>
          <p:nvCxnSpPr>
            <p:cNvPr id="143" name="Straight Arrow Connector 142"/>
            <p:cNvCxnSpPr>
              <a:cxnSpLocks/>
            </p:cNvCxnSpPr>
            <p:nvPr/>
          </p:nvCxnSpPr>
          <p:spPr>
            <a:xfrm>
              <a:off x="10142895" y="4423568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10010735" y="3972871"/>
                  <a:ext cx="1735027" cy="403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0735" y="3972871"/>
                  <a:ext cx="1735027" cy="403847"/>
                </a:xfrm>
                <a:prstGeom prst="rect">
                  <a:avLst/>
                </a:prstGeom>
                <a:blipFill>
                  <a:blip r:embed="rId6"/>
                  <a:stretch>
                    <a:fillRect l="-3860" t="-114458" b="-1578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9595516" y="2412503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0669218" y="2380947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781768" y="226770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88918" y="226847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433600" y="326616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600" y="326616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10072048" y="2803368"/>
            <a:ext cx="410454" cy="361238"/>
            <a:chOff x="6255062" y="3717012"/>
            <a:chExt cx="711728" cy="626388"/>
          </a:xfrm>
        </p:grpSpPr>
        <p:grpSp>
          <p:nvGrpSpPr>
            <p:cNvPr id="80" name="Group 7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468374" y="2852230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31770" y="489297"/>
            <a:ext cx="2418055" cy="107721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layer unit’s parent element contributes its output to the error vector for the layer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642126" y="6241436"/>
                <a:ext cx="1357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126" y="6241436"/>
                <a:ext cx="1357949" cy="461665"/>
              </a:xfrm>
              <a:prstGeom prst="rect">
                <a:avLst/>
              </a:prstGeom>
              <a:blipFill>
                <a:blip r:embed="rId8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3639659" y="5695847"/>
            <a:ext cx="670355" cy="54558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285173" y="5286295"/>
                <a:ext cx="267536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green lines represent the output of each parent element  –  the derivative of the sigmoid function applied to the summation of child element results from the preceding feedforward operation, or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050" dirty="0"/>
                  <a:t> multiplied by the summation of child element results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173" y="5286295"/>
                <a:ext cx="2675364" cy="1223412"/>
              </a:xfrm>
              <a:prstGeom prst="rect">
                <a:avLst/>
              </a:prstGeom>
              <a:blipFill>
                <a:blip r:embed="rId9"/>
                <a:stretch>
                  <a:fillRect r="-228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738671" y="3567563"/>
                <a:ext cx="2045240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671" y="3567563"/>
                <a:ext cx="2045240" cy="214418"/>
              </a:xfrm>
              <a:prstGeom prst="rect">
                <a:avLst/>
              </a:prstGeom>
              <a:blipFill>
                <a:blip r:embed="rId10"/>
                <a:stretch>
                  <a:fillRect l="-89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877443" y="3793718"/>
                <a:ext cx="17676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Vector containing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443" y="3793718"/>
                <a:ext cx="1767695" cy="415498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111509F5-5270-4215-AF9D-D81C0D235A2D}"/>
              </a:ext>
            </a:extLst>
          </p:cNvPr>
          <p:cNvSpPr txBox="1"/>
          <p:nvPr/>
        </p:nvSpPr>
        <p:spPr>
          <a:xfrm>
            <a:off x="10130476" y="1869238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3285860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4529" y="2898971"/>
                <a:ext cx="4653838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29" y="2898971"/>
                <a:ext cx="4653838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14028" y="4850674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36395" y="498301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032746" y="4799716"/>
            <a:ext cx="711728" cy="626388"/>
            <a:chOff x="6255062" y="3717012"/>
            <a:chExt cx="711728" cy="626388"/>
          </a:xfrm>
        </p:grpSpPr>
        <p:grpSp>
          <p:nvGrpSpPr>
            <p:cNvPr id="53" name="Group 5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Oval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2817583" y="3433734"/>
            <a:ext cx="0" cy="426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3273886" y="3426289"/>
            <a:ext cx="105015" cy="440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4" idx="2"/>
          </p:cNvCxnSpPr>
          <p:nvPr/>
        </p:nvCxnSpPr>
        <p:spPr>
          <a:xfrm flipH="1">
            <a:off x="3738826" y="3399108"/>
            <a:ext cx="152622" cy="468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4555565" y="3399108"/>
            <a:ext cx="13560" cy="490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H="1">
            <a:off x="4958047" y="3397888"/>
            <a:ext cx="64329" cy="461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5497173" y="3397888"/>
            <a:ext cx="89776" cy="4916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81756" y="1427656"/>
            <a:ext cx="111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88" name="Group 8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55179" y="881882"/>
            <a:ext cx="3030719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elements of the error vector from the layer above are used as inputs to the children in each 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335615" y="1796157"/>
                <a:ext cx="15062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still the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615" y="1796157"/>
                <a:ext cx="1506235" cy="461665"/>
              </a:xfrm>
              <a:prstGeom prst="rect">
                <a:avLst/>
              </a:prstGeom>
              <a:blipFill>
                <a:blip r:embed="rId7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</p:cNvCxnSpPr>
          <p:nvPr/>
        </p:nvCxnSpPr>
        <p:spPr>
          <a:xfrm flipH="1">
            <a:off x="3803289" y="2243788"/>
            <a:ext cx="1611280" cy="70814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37D852-D253-4676-A81A-722C82F7B8AA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AABCA40-7D33-4E03-AEC8-34D7264BD07C}"/>
                  </a:ext>
                </a:extLst>
              </p:cNvPr>
              <p:cNvSpPr txBox="1"/>
              <p:nvPr/>
            </p:nvSpPr>
            <p:spPr>
              <a:xfrm>
                <a:off x="9759453" y="3952083"/>
                <a:ext cx="2045240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AABCA40-7D33-4E03-AEC8-34D7264BD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53" y="3952083"/>
                <a:ext cx="2045240" cy="214418"/>
              </a:xfrm>
              <a:prstGeom prst="rect">
                <a:avLst/>
              </a:prstGeom>
              <a:blipFill>
                <a:blip r:embed="rId8"/>
                <a:stretch>
                  <a:fillRect l="-89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629F6CE-80D9-46E5-9F1B-A964B81B063E}"/>
                  </a:ext>
                </a:extLst>
              </p:cNvPr>
              <p:cNvSpPr txBox="1"/>
              <p:nvPr/>
            </p:nvSpPr>
            <p:spPr>
              <a:xfrm>
                <a:off x="9898225" y="4178238"/>
                <a:ext cx="17676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Vector containing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629F6CE-80D9-46E5-9F1B-A964B81B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225" y="4178238"/>
                <a:ext cx="1767695" cy="415498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006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Generalized Backpropagation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8855" y="3339455"/>
            <a:ext cx="242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Weight Updates</a:t>
            </a:r>
          </a:p>
        </p:txBody>
      </p:sp>
    </p:spTree>
    <p:extLst>
      <p:ext uri="{BB962C8B-B14F-4D97-AF65-F5344CB8AC3E}">
        <p14:creationId xmlns:p14="http://schemas.microsoft.com/office/powerpoint/2010/main" val="264273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75FF-3F8D-46A2-902A-2953376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Two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43AA5-37FB-4B65-8E03-66E36155CBD1}"/>
              </a:ext>
            </a:extLst>
          </p:cNvPr>
          <p:cNvSpPr txBox="1"/>
          <p:nvPr/>
        </p:nvSpPr>
        <p:spPr>
          <a:xfrm>
            <a:off x="1610139" y="2822713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Haven’t completed a full batch of training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ABEED-3175-4F7C-A6D3-DBFF67805023}"/>
              </a:ext>
            </a:extLst>
          </p:cNvPr>
          <p:cNvSpPr txBox="1"/>
          <p:nvPr/>
        </p:nvSpPr>
        <p:spPr>
          <a:xfrm>
            <a:off x="7636565" y="2961212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batch completed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41E650-F0C8-4C04-B830-9B57FF41473C}"/>
              </a:ext>
            </a:extLst>
          </p:cNvPr>
          <p:cNvCxnSpPr/>
          <p:nvPr/>
        </p:nvCxnSpPr>
        <p:spPr>
          <a:xfrm flipH="1">
            <a:off x="3627783" y="1779104"/>
            <a:ext cx="1699591" cy="854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5605E7-740B-4274-B8D4-489EFCEB24DD}"/>
              </a:ext>
            </a:extLst>
          </p:cNvPr>
          <p:cNvCxnSpPr>
            <a:cxnSpLocks/>
          </p:cNvCxnSpPr>
          <p:nvPr/>
        </p:nvCxnSpPr>
        <p:spPr>
          <a:xfrm>
            <a:off x="6549887" y="1690688"/>
            <a:ext cx="2577547" cy="1132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F4F2A-8B5A-4E42-99A0-31FF0819535F}"/>
              </a:ext>
            </a:extLst>
          </p:cNvPr>
          <p:cNvCxnSpPr>
            <a:cxnSpLocks/>
          </p:cNvCxnSpPr>
          <p:nvPr/>
        </p:nvCxnSpPr>
        <p:spPr>
          <a:xfrm>
            <a:off x="3101008" y="3756991"/>
            <a:ext cx="0" cy="944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1C6C2-CC05-4522-A8B6-CDFB097E8908}"/>
              </a:ext>
            </a:extLst>
          </p:cNvPr>
          <p:cNvSpPr txBox="1"/>
          <p:nvPr/>
        </p:nvSpPr>
        <p:spPr>
          <a:xfrm>
            <a:off x="2181638" y="4989156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64F75-741B-4E75-81BC-568719B17856}"/>
              </a:ext>
            </a:extLst>
          </p:cNvPr>
          <p:cNvSpPr txBox="1"/>
          <p:nvPr/>
        </p:nvSpPr>
        <p:spPr>
          <a:xfrm>
            <a:off x="8215517" y="4850656"/>
            <a:ext cx="23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weight based on accumulated 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4C70-64A2-4458-91FD-16F152700119}"/>
              </a:ext>
            </a:extLst>
          </p:cNvPr>
          <p:cNvCxnSpPr>
            <a:cxnSpLocks/>
          </p:cNvCxnSpPr>
          <p:nvPr/>
        </p:nvCxnSpPr>
        <p:spPr>
          <a:xfrm>
            <a:off x="9236764" y="3551582"/>
            <a:ext cx="0" cy="944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5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63270" y="3084447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2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4672895" y="1344926"/>
            <a:ext cx="33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(Haven’t reached </a:t>
            </a:r>
            <a:r>
              <a:rPr lang="en-US" dirty="0" err="1"/>
              <a:t>batch_size</a:t>
            </a:r>
            <a:r>
              <a:rPr lang="en-US" dirty="0"/>
              <a:t> yet)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0499" y="4792813"/>
                <a:ext cx="2510944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99" y="4792813"/>
                <a:ext cx="2510944" cy="330540"/>
              </a:xfrm>
              <a:prstGeom prst="rect">
                <a:avLst/>
              </a:prstGeom>
              <a:blipFill>
                <a:blip r:embed="rId4"/>
                <a:stretch>
                  <a:fillRect l="-1942" r="-1214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7077611" y="4111126"/>
            <a:ext cx="578162" cy="6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440302" y="3983866"/>
            <a:ext cx="829372" cy="7008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377458" y="3674385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0377458" y="4092183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44834" y="3352669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44834" y="3768412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134060" y="2658434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38615" y="3084447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454025" y="3792445"/>
                <a:ext cx="111133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25" y="3792445"/>
                <a:ext cx="1111330" cy="422873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896211" y="3549326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032187" y="4263949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Child Element</a:t>
            </a: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9827016" y="2842642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0900718" y="2811086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013268" y="269784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20418" y="269861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04862" y="1929318"/>
            <a:ext cx="205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output, the child element updates its delta value – a measure of change 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7004694" y="5156130"/>
            <a:ext cx="651079" cy="9141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14404" y="6103017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04" y="6103017"/>
                <a:ext cx="1881168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73091" y="5991195"/>
                <a:ext cx="216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RESULT vector from the preceding feed forward operation for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91" y="5991195"/>
                <a:ext cx="2166478" cy="646331"/>
              </a:xfrm>
              <a:prstGeom prst="rect">
                <a:avLst/>
              </a:prstGeom>
              <a:blipFill>
                <a:blip r:embed="rId7"/>
                <a:stretch>
                  <a:fillRect t="-943" r="-112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cxnSpLocks/>
          </p:cNvCxnSpPr>
          <p:nvPr/>
        </p:nvCxnSpPr>
        <p:spPr>
          <a:xfrm flipH="1" flipV="1">
            <a:off x="8029478" y="5139049"/>
            <a:ext cx="709601" cy="7999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4380765" y="4214114"/>
            <a:ext cx="2623929" cy="1856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2"/>
          </p:cNvCxnSpPr>
          <p:nvPr/>
        </p:nvCxnSpPr>
        <p:spPr>
          <a:xfrm>
            <a:off x="6633768" y="2575649"/>
            <a:ext cx="594606" cy="3853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42182" y="3125955"/>
            <a:ext cx="7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Memory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1702986" y="3037803"/>
            <a:ext cx="1253590" cy="5398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9650" y="2153137"/>
            <a:ext cx="22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element outputs its old weight value applied to the error from the previous layer BEFORE MODIFYING LOCAL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9AD399-4CB1-4BE6-B3DF-40E3370D2E5B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6218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83716" y="480747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84175" y="480747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3966" y="480747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2365" y="482378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159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2051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18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41927" y="361390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64481" y="2387374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64272" y="2387374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6201547" y="5642411"/>
            <a:ext cx="44419" cy="179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987070" y="4803987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987070" y="3654422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09" name="TextBox 208"/>
          <p:cNvSpPr txBox="1">
            <a:spLocks noChangeAspect="1"/>
          </p:cNvSpPr>
          <p:nvPr/>
        </p:nvSpPr>
        <p:spPr>
          <a:xfrm>
            <a:off x="4858444" y="1937552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y'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4576550" y="1937551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cxnSpLocks/>
          </p:cNvCxnSpPr>
          <p:nvPr/>
        </p:nvCxnSpPr>
        <p:spPr>
          <a:xfrm flipV="1">
            <a:off x="4723892" y="2172419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4984685" y="2175826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>
            <a:spLocks noChangeAspect="1"/>
          </p:cNvSpPr>
          <p:nvPr/>
        </p:nvSpPr>
        <p:spPr>
          <a:xfrm>
            <a:off x="5886023" y="193648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5604129" y="1936488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 flipV="1">
            <a:off x="5751471" y="2171356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cxnSpLocks/>
          </p:cNvCxnSpPr>
          <p:nvPr/>
        </p:nvCxnSpPr>
        <p:spPr>
          <a:xfrm>
            <a:off x="6012264" y="2174763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Neural Network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818327" y="2800923"/>
            <a:ext cx="181839" cy="303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stCxn id="20" idx="2"/>
          </p:cNvCxnSpPr>
          <p:nvPr/>
        </p:nvCxnSpPr>
        <p:spPr>
          <a:xfrm flipH="1">
            <a:off x="5604129" y="2787424"/>
            <a:ext cx="241143" cy="31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cxnSpLocks/>
            <a:stCxn id="14" idx="0"/>
          </p:cNvCxnSpPr>
          <p:nvPr/>
        </p:nvCxnSpPr>
        <p:spPr>
          <a:xfrm flipV="1">
            <a:off x="3362592" y="3394056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 flipV="1">
            <a:off x="4357091" y="3530085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  <a:stCxn id="16" idx="0"/>
          </p:cNvCxnSpPr>
          <p:nvPr/>
        </p:nvCxnSpPr>
        <p:spPr>
          <a:xfrm flipV="1">
            <a:off x="5362842" y="3471620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endCxn id="17" idx="0"/>
          </p:cNvCxnSpPr>
          <p:nvPr/>
        </p:nvCxnSpPr>
        <p:spPr>
          <a:xfrm>
            <a:off x="5939866" y="3499010"/>
            <a:ext cx="483061" cy="11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45137" y="4205917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p:cxnSp>
        <p:nvCxnSpPr>
          <p:cNvPr id="172" name="Straight Connector 171"/>
          <p:cNvCxnSpPr>
            <a:cxnSpLocks/>
          </p:cNvCxnSpPr>
          <p:nvPr/>
        </p:nvCxnSpPr>
        <p:spPr>
          <a:xfrm>
            <a:off x="3306145" y="4025419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4279450" y="4038918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>
            <a:off x="5306395" y="4025419"/>
            <a:ext cx="212949" cy="206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H="1">
            <a:off x="6488940" y="4025419"/>
            <a:ext cx="1293956" cy="26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 flipV="1">
            <a:off x="3808269" y="4611411"/>
            <a:ext cx="756708" cy="199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4802768" y="4611411"/>
            <a:ext cx="264556" cy="18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 flipH="1" flipV="1">
            <a:off x="5691217" y="4611411"/>
            <a:ext cx="117304" cy="199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  <a:endCxn id="13" idx="0"/>
          </p:cNvCxnSpPr>
          <p:nvPr/>
        </p:nvCxnSpPr>
        <p:spPr>
          <a:xfrm>
            <a:off x="6298962" y="4535605"/>
            <a:ext cx="594403" cy="288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304964" y="3094613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3346275" y="5722715"/>
                <a:ext cx="33166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75" y="5722715"/>
                <a:ext cx="331661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0095295" y="3984365"/>
                <a:ext cx="12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295" y="3984365"/>
                <a:ext cx="1250983" cy="276999"/>
              </a:xfrm>
              <a:prstGeom prst="rect">
                <a:avLst/>
              </a:prstGeom>
              <a:blipFill>
                <a:blip r:embed="rId4"/>
                <a:stretch>
                  <a:fillRect l="-43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9999339" y="4805870"/>
                <a:ext cx="1442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339" y="4805870"/>
                <a:ext cx="1442896" cy="276999"/>
              </a:xfrm>
              <a:prstGeom prst="rect">
                <a:avLst/>
              </a:prstGeom>
              <a:blipFill>
                <a:blip r:embed="rId5"/>
                <a:stretch>
                  <a:fillRect l="-5907" t="-65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907744" y="3171481"/>
            <a:ext cx="1686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Layer Unit: contains many processing elements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381911" y="2735198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42517" y="1925101"/>
            <a:ext cx="1122147" cy="4458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  <a:stCxn id="33" idx="1"/>
          </p:cNvCxnSpPr>
          <p:nvPr/>
        </p:nvCxnSpPr>
        <p:spPr>
          <a:xfrm flipH="1">
            <a:off x="6636332" y="1959659"/>
            <a:ext cx="488190" cy="1319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24522" y="1636493"/>
            <a:ext cx="160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 of guess vector comes out, correct answer goes in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375855" y="4296051"/>
            <a:ext cx="278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probabilities for YES or NO (guess vector)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44995" y="5124485"/>
            <a:ext cx="276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containing correct answer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5203" y="6285874"/>
            <a:ext cx="24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represented as a vector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763625" y="1183656"/>
            <a:ext cx="1975062" cy="64633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Units are organized in layers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734A04-F62D-438D-83E3-547F61D193FA}"/>
              </a:ext>
            </a:extLst>
          </p:cNvPr>
          <p:cNvSpPr/>
          <p:nvPr/>
        </p:nvSpPr>
        <p:spPr>
          <a:xfrm>
            <a:off x="7146280" y="3622860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9E4A03B-A6A7-4543-849A-6248A4A32CA6}"/>
              </a:ext>
            </a:extLst>
          </p:cNvPr>
          <p:cNvCxnSpPr>
            <a:cxnSpLocks/>
            <a:stCxn id="185" idx="3"/>
          </p:cNvCxnSpPr>
          <p:nvPr/>
        </p:nvCxnSpPr>
        <p:spPr>
          <a:xfrm>
            <a:off x="6473547" y="3279279"/>
            <a:ext cx="1155794" cy="31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7B2A31-FF02-4596-81E5-3676B6F3D30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113293" y="4013956"/>
            <a:ext cx="309634" cy="217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1387AD8-FEE1-432E-A88F-FFB0CDA0F63B}"/>
              </a:ext>
            </a:extLst>
          </p:cNvPr>
          <p:cNvSpPr txBox="1"/>
          <p:nvPr/>
        </p:nvSpPr>
        <p:spPr>
          <a:xfrm>
            <a:off x="1987070" y="2579425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7FF03F-E380-4755-BBAD-6B50F88A8D88}"/>
              </a:ext>
            </a:extLst>
          </p:cNvPr>
          <p:cNvCxnSpPr>
            <a:cxnSpLocks/>
          </p:cNvCxnSpPr>
          <p:nvPr/>
        </p:nvCxnSpPr>
        <p:spPr>
          <a:xfrm flipH="1" flipV="1">
            <a:off x="4564977" y="5642411"/>
            <a:ext cx="115332" cy="203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929967-C459-4576-822E-9D3705C24AD4}"/>
              </a:ext>
            </a:extLst>
          </p:cNvPr>
          <p:cNvCxnSpPr>
            <a:cxnSpLocks/>
          </p:cNvCxnSpPr>
          <p:nvPr/>
        </p:nvCxnSpPr>
        <p:spPr>
          <a:xfrm flipV="1">
            <a:off x="5666304" y="5642411"/>
            <a:ext cx="0" cy="224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A6D51C-C701-4F4E-8B22-85AF6B6451E7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A47C926-8C68-435F-8399-2B56580F5D3A}"/>
              </a:ext>
            </a:extLst>
          </p:cNvPr>
          <p:cNvCxnSpPr>
            <a:cxnSpLocks/>
          </p:cNvCxnSpPr>
          <p:nvPr/>
        </p:nvCxnSpPr>
        <p:spPr>
          <a:xfrm flipV="1">
            <a:off x="5226481" y="5642411"/>
            <a:ext cx="0" cy="232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B2CFF80-F301-4262-BEFB-00E95470D45B}"/>
              </a:ext>
            </a:extLst>
          </p:cNvPr>
          <p:cNvSpPr txBox="1"/>
          <p:nvPr/>
        </p:nvSpPr>
        <p:spPr>
          <a:xfrm>
            <a:off x="4304548" y="5309983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Broadcast to all units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6142992-24BD-49CF-85C1-10DFD7A61E0E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824556" y="5216408"/>
            <a:ext cx="479992" cy="27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C61433-0A5C-4949-8C15-0ABC8ED87670}"/>
              </a:ext>
            </a:extLst>
          </p:cNvPr>
          <p:cNvCxnSpPr>
            <a:cxnSpLocks/>
          </p:cNvCxnSpPr>
          <p:nvPr/>
        </p:nvCxnSpPr>
        <p:spPr>
          <a:xfrm>
            <a:off x="4805623" y="5207521"/>
            <a:ext cx="176219" cy="18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0A0E49-9ADE-40A1-AEFE-4357F78424C2}"/>
              </a:ext>
            </a:extLst>
          </p:cNvPr>
          <p:cNvCxnSpPr>
            <a:cxnSpLocks/>
          </p:cNvCxnSpPr>
          <p:nvPr/>
        </p:nvCxnSpPr>
        <p:spPr>
          <a:xfrm flipH="1">
            <a:off x="5666304" y="5223836"/>
            <a:ext cx="173024" cy="17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1AC301B-3F5A-4A76-B80F-B8B7022649C3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6473131" y="5237014"/>
            <a:ext cx="407296" cy="257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3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1727" y="5577915"/>
                <a:ext cx="2894126" cy="596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7" y="5577915"/>
                <a:ext cx="2894126" cy="596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267131" y="3081031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796" y="5091759"/>
                <a:ext cx="1819601" cy="30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96" y="5091759"/>
                <a:ext cx="1819601" cy="309315"/>
              </a:xfrm>
              <a:prstGeom prst="rect">
                <a:avLst/>
              </a:prstGeom>
              <a:blipFill>
                <a:blip r:embed="rId5"/>
                <a:stretch>
                  <a:fillRect l="-2685" r="-2013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6779" y="4107710"/>
            <a:ext cx="335984" cy="14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024703" y="3966830"/>
            <a:ext cx="724943" cy="16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279109" y="3890696"/>
            <a:ext cx="1291926" cy="17243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7695189" y="4107710"/>
            <a:ext cx="0" cy="829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132317" y="2655018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6872" y="3081031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452282" y="3789029"/>
                <a:ext cx="111133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2" y="3789029"/>
                <a:ext cx="1111330" cy="422873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cxnSpLocks/>
          </p:cNvCxnSpPr>
          <p:nvPr/>
        </p:nvCxnSpPr>
        <p:spPr>
          <a:xfrm flipH="1">
            <a:off x="3894468" y="3545910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4030444" y="4260533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05522" y="1326469"/>
            <a:ext cx="216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(Reached </a:t>
            </a:r>
            <a:r>
              <a:rPr lang="en-US" dirty="0" err="1"/>
              <a:t>batch_size</a:t>
            </a:r>
            <a:r>
              <a:rPr lang="en-US" dirty="0"/>
              <a:t>) 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8257" y="1243073"/>
            <a:ext cx="33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Child Element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0377458" y="3674385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377458" y="4092183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244834" y="3352669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4834" y="3768412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9827016" y="2842642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00718" y="2811086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013268" y="269784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20418" y="269861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702986" y="3037803"/>
            <a:ext cx="1253590" cy="5398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650" y="2153137"/>
            <a:ext cx="22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element outputs its old weight value applied to the error from the previous layer BEFORE MODIFYING LOCAL 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24349" y="1863086"/>
            <a:ext cx="268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output, the child element </a:t>
            </a:r>
            <a:r>
              <a:rPr lang="en-US" sz="1200" i="1" dirty="0"/>
              <a:t>resets </a:t>
            </a:r>
            <a:r>
              <a:rPr lang="en-US" sz="1200" dirty="0"/>
              <a:t>its delta value and updates its weight value (due to a full batch’s worth of accumulated error) </a:t>
            </a:r>
          </a:p>
        </p:txBody>
      </p:sp>
      <p:cxnSp>
        <p:nvCxnSpPr>
          <p:cNvPr id="62" name="Straight Arrow Connector 61"/>
          <p:cNvCxnSpPr>
            <a:cxnSpLocks/>
            <a:stCxn id="61" idx="2"/>
          </p:cNvCxnSpPr>
          <p:nvPr/>
        </p:nvCxnSpPr>
        <p:spPr>
          <a:xfrm flipH="1">
            <a:off x="7248032" y="2694083"/>
            <a:ext cx="616395" cy="3157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68" idx="0"/>
            <a:endCxn id="3" idx="2"/>
          </p:cNvCxnSpPr>
          <p:nvPr/>
        </p:nvCxnSpPr>
        <p:spPr>
          <a:xfrm flipH="1" flipV="1">
            <a:off x="8381597" y="5401074"/>
            <a:ext cx="475550" cy="714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33154" y="2145436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54" y="2145436"/>
                <a:ext cx="1881168" cy="646331"/>
              </a:xfrm>
              <a:prstGeom prst="rect">
                <a:avLst/>
              </a:prstGeom>
              <a:blipFill>
                <a:blip r:embed="rId7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cxnSpLocks/>
            <a:stCxn id="64" idx="2"/>
          </p:cNvCxnSpPr>
          <p:nvPr/>
        </p:nvCxnSpPr>
        <p:spPr>
          <a:xfrm flipH="1">
            <a:off x="4478580" y="2791767"/>
            <a:ext cx="795158" cy="11987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16563" y="6115708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63" y="6115708"/>
                <a:ext cx="1881168" cy="646331"/>
              </a:xfrm>
              <a:prstGeom prst="rect">
                <a:avLst/>
              </a:prstGeom>
              <a:blipFill>
                <a:blip r:embed="rId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9327141" y="5401075"/>
            <a:ext cx="1174604" cy="3573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908441" y="5792542"/>
                <a:ext cx="216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RESULT vector from the preceding feed forward operation for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41" y="5792542"/>
                <a:ext cx="2166478" cy="646331"/>
              </a:xfrm>
              <a:prstGeom prst="rect">
                <a:avLst/>
              </a:prstGeom>
              <a:blipFill>
                <a:blip r:embed="rId9"/>
                <a:stretch>
                  <a:fillRect r="-8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3642182" y="3125955"/>
            <a:ext cx="7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EDB746-BBC4-4177-A343-20C6CEA1F98F}"/>
              </a:ext>
            </a:extLst>
          </p:cNvPr>
          <p:cNvSpPr txBox="1"/>
          <p:nvPr/>
        </p:nvSpPr>
        <p:spPr>
          <a:xfrm>
            <a:off x="10351963" y="2177229"/>
            <a:ext cx="9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31531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27822" y="3030954"/>
            <a:ext cx="6581776" cy="293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1633" y="2316159"/>
            <a:ext cx="1316189" cy="714795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0711" y="3182934"/>
            <a:ext cx="5640873" cy="277219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711633" y="3030954"/>
            <a:ext cx="2239078" cy="292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711633" y="2316159"/>
            <a:ext cx="2239078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2027822" y="2316159"/>
            <a:ext cx="6563762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>
            <a:spLocks noChangeAspect="1"/>
          </p:cNvSpPr>
          <p:nvPr/>
        </p:nvSpPr>
        <p:spPr>
          <a:xfrm>
            <a:off x="5132744" y="4200467"/>
            <a:ext cx="1371934" cy="13633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3970332" y="3466139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6343436" y="346006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5588678" y="346006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778455" y="346006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641035" y="3659002"/>
            <a:ext cx="309366" cy="307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9641035" y="3122963"/>
            <a:ext cx="309366" cy="307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10030460" y="3467812"/>
            <a:ext cx="174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Processing Element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030459" y="2904670"/>
            <a:ext cx="18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Processing Element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Layer Unit – Element Hierarchy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7098194" y="3440528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467510" y="2279106"/>
            <a:ext cx="652180" cy="11160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15109" y="1579107"/>
            <a:ext cx="1592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children depends on output from previous layer</a:t>
            </a:r>
          </a:p>
        </p:txBody>
      </p:sp>
    </p:spTree>
    <p:extLst>
      <p:ext uri="{BB962C8B-B14F-4D97-AF65-F5344CB8AC3E}">
        <p14:creationId xmlns:p14="http://schemas.microsoft.com/office/powerpoint/2010/main" val="180976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3317" y="3446618"/>
            <a:ext cx="1571959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Transfer Function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69296" y="4339219"/>
            <a:ext cx="1000459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Memory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 flipV="1">
            <a:off x="6031402" y="4092949"/>
            <a:ext cx="0" cy="246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6383826" y="4092949"/>
            <a:ext cx="0" cy="246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</p:cNvCxnSpPr>
          <p:nvPr/>
        </p:nvCxnSpPr>
        <p:spPr>
          <a:xfrm flipH="1" flipV="1">
            <a:off x="5769296" y="2676018"/>
            <a:ext cx="4194" cy="78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</p:cNvCxnSpPr>
          <p:nvPr/>
        </p:nvCxnSpPr>
        <p:spPr>
          <a:xfrm flipV="1">
            <a:off x="5769296" y="1865960"/>
            <a:ext cx="262106" cy="855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H="1" flipV="1">
            <a:off x="5158914" y="1927050"/>
            <a:ext cx="613945" cy="794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 flipV="1">
            <a:off x="5769296" y="2013184"/>
            <a:ext cx="872488" cy="693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</p:cNvCxnSpPr>
          <p:nvPr/>
        </p:nvCxnSpPr>
        <p:spPr>
          <a:xfrm flipV="1">
            <a:off x="4604708" y="4135584"/>
            <a:ext cx="476601" cy="1667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</p:cNvCxnSpPr>
          <p:nvPr/>
        </p:nvCxnSpPr>
        <p:spPr>
          <a:xfrm flipV="1">
            <a:off x="4979613" y="4161303"/>
            <a:ext cx="225932" cy="1641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H="1" flipV="1">
            <a:off x="5325316" y="4161303"/>
            <a:ext cx="19624" cy="1641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</p:cNvCxnSpPr>
          <p:nvPr/>
        </p:nvCxnSpPr>
        <p:spPr>
          <a:xfrm flipH="1" flipV="1">
            <a:off x="5421707" y="4161303"/>
            <a:ext cx="538400" cy="1641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33989" y="5556664"/>
            <a:ext cx="33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01489" y="1500572"/>
            <a:ext cx="33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78188" y="5750192"/>
            <a:ext cx="3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814526" y="5758679"/>
            <a:ext cx="3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3343" y="5762485"/>
            <a:ext cx="3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96696" y="5733049"/>
            <a:ext cx="3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703318" y="1690688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788117" y="2967609"/>
            <a:ext cx="2180794" cy="2589055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Inside a Processing Element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00349" y="1556344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87875" y="1837587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06246" y="3008933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6661865" y="3019851"/>
            <a:ext cx="1706281" cy="77801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22015" y="2478501"/>
            <a:ext cx="225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Transfer function performs an operation(s) on elements of input vector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6846424" y="3873837"/>
            <a:ext cx="1706281" cy="77801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4735" y="3444858"/>
            <a:ext cx="1948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memory stores relevant persistent information (such as weights)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20642" y="6157447"/>
                <a:ext cx="2006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42" y="6157447"/>
                <a:ext cx="2006062" cy="276999"/>
              </a:xfrm>
              <a:prstGeom prst="rect">
                <a:avLst/>
              </a:prstGeom>
              <a:blipFill>
                <a:blip r:embed="rId3"/>
                <a:stretch>
                  <a:fillRect l="-60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080195" y="6486217"/>
            <a:ext cx="258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input to processing element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3508050" y="2478501"/>
            <a:ext cx="1610772" cy="4662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64613" y="2323920"/>
            <a:ext cx="159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Broadcast output: Single output value is copied to all receiving elements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38455" y="752041"/>
            <a:ext cx="2403997" cy="92333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Parents and children are unique processing elements!</a:t>
            </a:r>
          </a:p>
        </p:txBody>
      </p:sp>
    </p:spTree>
    <p:extLst>
      <p:ext uri="{BB962C8B-B14F-4D97-AF65-F5344CB8AC3E}">
        <p14:creationId xmlns:p14="http://schemas.microsoft.com/office/powerpoint/2010/main" val="399686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Feedforward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2866" y="3235643"/>
            <a:ext cx="26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Producing a Guess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F86507-55AB-4814-87B5-5137123A14C7}"/>
                  </a:ext>
                </a:extLst>
              </p:cNvPr>
              <p:cNvSpPr txBox="1"/>
              <p:nvPr/>
            </p:nvSpPr>
            <p:spPr>
              <a:xfrm>
                <a:off x="5338523" y="4597314"/>
                <a:ext cx="12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F86507-55AB-4814-87B5-5137123A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23" y="4597314"/>
                <a:ext cx="1250983" cy="276999"/>
              </a:xfrm>
              <a:prstGeom prst="rect">
                <a:avLst/>
              </a:prstGeom>
              <a:blipFill>
                <a:blip r:embed="rId2"/>
                <a:stretch>
                  <a:fillRect l="-439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CBFF33-188C-4DA7-8B8D-58BFA5DE3D10}"/>
              </a:ext>
            </a:extLst>
          </p:cNvPr>
          <p:cNvSpPr txBox="1"/>
          <p:nvPr/>
        </p:nvSpPr>
        <p:spPr>
          <a:xfrm>
            <a:off x="4619083" y="4909000"/>
            <a:ext cx="278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probabilities for YES or NO (guess vector)</a:t>
            </a:r>
          </a:p>
        </p:txBody>
      </p:sp>
    </p:spTree>
    <p:extLst>
      <p:ext uri="{BB962C8B-B14F-4D97-AF65-F5344CB8AC3E}">
        <p14:creationId xmlns:p14="http://schemas.microsoft.com/office/powerpoint/2010/main" val="405124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463-1101-4DE3-A47E-90CA1951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 Unit Indexing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EE3FC-DA2C-4751-804B-FF882851CEB3}"/>
                  </a:ext>
                </a:extLst>
              </p:cNvPr>
              <p:cNvSpPr/>
              <p:nvPr/>
            </p:nvSpPr>
            <p:spPr>
              <a:xfrm>
                <a:off x="3156477" y="3156310"/>
                <a:ext cx="5879045" cy="767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𝑙𝑖𝑗</m:t>
                        </m: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EE3FC-DA2C-4751-804B-FF882851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77" y="3156310"/>
                <a:ext cx="5879045" cy="767069"/>
              </a:xfrm>
              <a:prstGeom prst="rect">
                <a:avLst/>
              </a:prstGeom>
              <a:blipFill>
                <a:blip r:embed="rId2"/>
                <a:stretch>
                  <a:fillRect t="-1349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C546-0BC0-47B4-A711-63C4E584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Context: Feedforward Operation at Layer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7425A-9C29-4465-8B88-062F8D7DAB86}"/>
              </a:ext>
            </a:extLst>
          </p:cNvPr>
          <p:cNvSpPr/>
          <p:nvPr/>
        </p:nvSpPr>
        <p:spPr>
          <a:xfrm>
            <a:off x="4352468" y="319438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B0D9B-3617-4146-B782-FBFB32AEA893}"/>
              </a:ext>
            </a:extLst>
          </p:cNvPr>
          <p:cNvSpPr/>
          <p:nvPr/>
        </p:nvSpPr>
        <p:spPr>
          <a:xfrm>
            <a:off x="5352927" y="319438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AD9C8-44BD-4AB4-A17C-3E76A1BECE01}"/>
              </a:ext>
            </a:extLst>
          </p:cNvPr>
          <p:cNvSpPr/>
          <p:nvPr/>
        </p:nvSpPr>
        <p:spPr>
          <a:xfrm>
            <a:off x="6352718" y="319438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02CF6-006C-4A14-9756-C8E4EBFB6EB8}"/>
              </a:ext>
            </a:extLst>
          </p:cNvPr>
          <p:cNvSpPr/>
          <p:nvPr/>
        </p:nvSpPr>
        <p:spPr>
          <a:xfrm>
            <a:off x="7381117" y="3210701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93E03-324F-4B41-BC0E-788A7655BCD1}"/>
              </a:ext>
            </a:extLst>
          </p:cNvPr>
          <p:cNvCxnSpPr>
            <a:cxnSpLocks/>
          </p:cNvCxnSpPr>
          <p:nvPr/>
        </p:nvCxnSpPr>
        <p:spPr>
          <a:xfrm flipV="1">
            <a:off x="7202666" y="4746935"/>
            <a:ext cx="44419" cy="17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D56AAC-7170-4A91-A888-F57C6806702E}"/>
              </a:ext>
            </a:extLst>
          </p:cNvPr>
          <p:cNvSpPr txBox="1"/>
          <p:nvPr/>
        </p:nvSpPr>
        <p:spPr>
          <a:xfrm>
            <a:off x="2855822" y="3190902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DABDB-19DA-435D-96D7-5DF0FDEADCA8}"/>
              </a:ext>
            </a:extLst>
          </p:cNvPr>
          <p:cNvCxnSpPr>
            <a:cxnSpLocks/>
          </p:cNvCxnSpPr>
          <p:nvPr/>
        </p:nvCxnSpPr>
        <p:spPr>
          <a:xfrm flipV="1">
            <a:off x="4677021" y="2532649"/>
            <a:ext cx="1013901" cy="66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D02601-D22A-4BD7-9A5F-366428FE0666}"/>
              </a:ext>
            </a:extLst>
          </p:cNvPr>
          <p:cNvCxnSpPr>
            <a:cxnSpLocks/>
          </p:cNvCxnSpPr>
          <p:nvPr/>
        </p:nvCxnSpPr>
        <p:spPr>
          <a:xfrm flipV="1">
            <a:off x="5638368" y="2532649"/>
            <a:ext cx="335837" cy="615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959133-08F4-4E76-8877-D6F8BB021B19}"/>
              </a:ext>
            </a:extLst>
          </p:cNvPr>
          <p:cNvCxnSpPr>
            <a:cxnSpLocks/>
          </p:cNvCxnSpPr>
          <p:nvPr/>
        </p:nvCxnSpPr>
        <p:spPr>
          <a:xfrm flipH="1" flipV="1">
            <a:off x="6352718" y="2532649"/>
            <a:ext cx="324555" cy="66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D8ECB-A7FD-4447-9A55-A74C874BB87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036239" y="2518888"/>
            <a:ext cx="725878" cy="69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B1E576-E09E-44FB-8E03-3BF8CFFCA732}"/>
                  </a:ext>
                </a:extLst>
              </p:cNvPr>
              <p:cNvSpPr txBox="1"/>
              <p:nvPr/>
            </p:nvSpPr>
            <p:spPr>
              <a:xfrm>
                <a:off x="4347394" y="4827238"/>
                <a:ext cx="33166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B1E576-E09E-44FB-8E03-3BF8CFFCA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94" y="4827238"/>
                <a:ext cx="331661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374E2CA-B753-4E9D-80CA-6AC233B3D4FB}"/>
              </a:ext>
            </a:extLst>
          </p:cNvPr>
          <p:cNvSpPr txBox="1"/>
          <p:nvPr/>
        </p:nvSpPr>
        <p:spPr>
          <a:xfrm>
            <a:off x="4936322" y="5390397"/>
            <a:ext cx="24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represented as a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71A6D-0856-4490-9E89-CA788D203F47}"/>
              </a:ext>
            </a:extLst>
          </p:cNvPr>
          <p:cNvCxnSpPr>
            <a:cxnSpLocks/>
          </p:cNvCxnSpPr>
          <p:nvPr/>
        </p:nvCxnSpPr>
        <p:spPr>
          <a:xfrm flipH="1" flipV="1">
            <a:off x="5566096" y="4746935"/>
            <a:ext cx="115332" cy="203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8233D-E55F-45A0-8D0E-56226953744A}"/>
              </a:ext>
            </a:extLst>
          </p:cNvPr>
          <p:cNvCxnSpPr>
            <a:cxnSpLocks/>
          </p:cNvCxnSpPr>
          <p:nvPr/>
        </p:nvCxnSpPr>
        <p:spPr>
          <a:xfrm flipV="1">
            <a:off x="6667423" y="4746935"/>
            <a:ext cx="0" cy="224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A34934-0FFB-46E6-8D1A-FC7BF4C231BD}"/>
              </a:ext>
            </a:extLst>
          </p:cNvPr>
          <p:cNvCxnSpPr>
            <a:cxnSpLocks/>
          </p:cNvCxnSpPr>
          <p:nvPr/>
        </p:nvCxnSpPr>
        <p:spPr>
          <a:xfrm flipV="1">
            <a:off x="6227600" y="4746934"/>
            <a:ext cx="0" cy="232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13FF5-3D65-43AF-B216-0A20D869146D}"/>
              </a:ext>
            </a:extLst>
          </p:cNvPr>
          <p:cNvSpPr txBox="1"/>
          <p:nvPr/>
        </p:nvSpPr>
        <p:spPr>
          <a:xfrm>
            <a:off x="5305667" y="4414506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Broadcast to all units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8B242-ADD2-4401-BA7B-53E165B29E8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60843" y="3685720"/>
            <a:ext cx="544824" cy="913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5D8CD8-4FCE-4CF0-9D80-3E265B8E7903}"/>
              </a:ext>
            </a:extLst>
          </p:cNvPr>
          <p:cNvCxnSpPr>
            <a:cxnSpLocks/>
          </p:cNvCxnSpPr>
          <p:nvPr/>
        </p:nvCxnSpPr>
        <p:spPr>
          <a:xfrm>
            <a:off x="5690922" y="3640694"/>
            <a:ext cx="292039" cy="859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8FF336-F707-4447-97F8-56ED0126DF0C}"/>
              </a:ext>
            </a:extLst>
          </p:cNvPr>
          <p:cNvCxnSpPr>
            <a:cxnSpLocks/>
          </p:cNvCxnSpPr>
          <p:nvPr/>
        </p:nvCxnSpPr>
        <p:spPr>
          <a:xfrm flipH="1">
            <a:off x="6667423" y="3697515"/>
            <a:ext cx="129533" cy="81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B23566-53CD-4F36-8217-09469C61AA5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474250" y="3730951"/>
            <a:ext cx="385255" cy="868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6C21EF-D86E-4AA6-99F7-28143684015D}"/>
              </a:ext>
            </a:extLst>
          </p:cNvPr>
          <p:cNvSpPr txBox="1"/>
          <p:nvPr/>
        </p:nvSpPr>
        <p:spPr>
          <a:xfrm>
            <a:off x="5163614" y="2063902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[Upper Layer Units]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8051F6-2BA4-4740-B958-7725FCD1157E}"/>
              </a:ext>
            </a:extLst>
          </p:cNvPr>
          <p:cNvCxnSpPr>
            <a:cxnSpLocks/>
          </p:cNvCxnSpPr>
          <p:nvPr/>
        </p:nvCxnSpPr>
        <p:spPr>
          <a:xfrm>
            <a:off x="3801609" y="2793308"/>
            <a:ext cx="4768372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527C0B-21A5-470D-975A-9F3064B9FDD5}"/>
              </a:ext>
            </a:extLst>
          </p:cNvPr>
          <p:cNvCxnSpPr>
            <a:cxnSpLocks/>
          </p:cNvCxnSpPr>
          <p:nvPr/>
        </p:nvCxnSpPr>
        <p:spPr>
          <a:xfrm>
            <a:off x="3834658" y="4148343"/>
            <a:ext cx="4768372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2744</Words>
  <Application>Microsoft Office PowerPoint</Application>
  <PresentationFormat>Widescreen</PresentationFormat>
  <Paragraphs>683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BACKPROPAGATION: A METHOD FOR SUPERVISED NEURAL NETWORK LEARNING</vt:lpstr>
      <vt:lpstr>Neural Network - Feedforward</vt:lpstr>
      <vt:lpstr>Neural Network – Backpropagate</vt:lpstr>
      <vt:lpstr>The Backpropagation Neural Network</vt:lpstr>
      <vt:lpstr>Inside a Layer Unit – Element Hierarchy</vt:lpstr>
      <vt:lpstr>Inside a Processing Element</vt:lpstr>
      <vt:lpstr>The Feedforward Operation</vt:lpstr>
      <vt:lpstr>Layer Unit Indexing Scheme</vt:lpstr>
      <vt:lpstr>Context: Feedforward Operation at Layer 1</vt:lpstr>
      <vt:lpstr>The Feedforward Operation</vt:lpstr>
      <vt:lpstr>The Feedforward Operation</vt:lpstr>
      <vt:lpstr>The Feedforward Operation</vt:lpstr>
      <vt:lpstr>The Feedforward Operation</vt:lpstr>
      <vt:lpstr>The Backpropagation Operation</vt:lpstr>
      <vt:lpstr>Context: Backpropagation Operation at Layer 1</vt:lpstr>
      <vt:lpstr>IMPORTANT!</vt:lpstr>
      <vt:lpstr>The Backpropagation Operation</vt:lpstr>
      <vt:lpstr>The Backpropagation Operation</vt:lpstr>
      <vt:lpstr>The Backpropagation Operation</vt:lpstr>
      <vt:lpstr>The Backpropagation Operation (I)</vt:lpstr>
      <vt:lpstr>The Backpropagation Operation</vt:lpstr>
      <vt:lpstr>Two Cases</vt:lpstr>
      <vt:lpstr>The Backpropagation Operation</vt:lpstr>
      <vt:lpstr>The Backpropagation Operation</vt:lpstr>
      <vt:lpstr>Everything Generalizes to N Layers!</vt:lpstr>
      <vt:lpstr>The Backpropagation Neural Network</vt:lpstr>
      <vt:lpstr>The Generalized Feedforward Operation</vt:lpstr>
      <vt:lpstr>The Feedforward Operation</vt:lpstr>
      <vt:lpstr>The Feedforward Operation</vt:lpstr>
      <vt:lpstr>The Feedforward Operation</vt:lpstr>
      <vt:lpstr>The Feedforward Operation</vt:lpstr>
      <vt:lpstr>The Generalized Backpropagation Operation</vt:lpstr>
      <vt:lpstr>IMPORTANT!</vt:lpstr>
      <vt:lpstr>The Backpropagation Operation</vt:lpstr>
      <vt:lpstr>The Backpropagation Operation</vt:lpstr>
      <vt:lpstr>The Backpropagation Operation</vt:lpstr>
      <vt:lpstr>The Generalized Backpropagation Operation</vt:lpstr>
      <vt:lpstr>Two Cases</vt:lpstr>
      <vt:lpstr>The Backpropagation Operation</vt:lpstr>
      <vt:lpstr>The Backpropagation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BACKPROPAGATION: A METHOD FOR SUPERVISED NEURAL NETWORK LEARNING</dc:title>
  <dc:creator>Devin King</dc:creator>
  <cp:lastModifiedBy>Devin King</cp:lastModifiedBy>
  <cp:revision>25</cp:revision>
  <dcterms:created xsi:type="dcterms:W3CDTF">2017-04-05T03:14:21Z</dcterms:created>
  <dcterms:modified xsi:type="dcterms:W3CDTF">2017-05-08T17:56:07Z</dcterms:modified>
</cp:coreProperties>
</file>