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88" r:id="rId4"/>
    <p:sldId id="299" r:id="rId5"/>
    <p:sldId id="267" r:id="rId6"/>
    <p:sldId id="300" r:id="rId7"/>
    <p:sldId id="301" r:id="rId8"/>
    <p:sldId id="302" r:id="rId9"/>
    <p:sldId id="303" r:id="rId10"/>
    <p:sldId id="289" r:id="rId11"/>
    <p:sldId id="293" r:id="rId12"/>
    <p:sldId id="294" r:id="rId13"/>
    <p:sldId id="295" r:id="rId14"/>
    <p:sldId id="269" r:id="rId15"/>
    <p:sldId id="270" r:id="rId16"/>
    <p:sldId id="259" r:id="rId17"/>
    <p:sldId id="297" r:id="rId18"/>
    <p:sldId id="296" r:id="rId19"/>
    <p:sldId id="271" r:id="rId20"/>
    <p:sldId id="272" r:id="rId21"/>
    <p:sldId id="273" r:id="rId22"/>
    <p:sldId id="274" r:id="rId23"/>
    <p:sldId id="307" r:id="rId24"/>
    <p:sldId id="304" r:id="rId25"/>
    <p:sldId id="309" r:id="rId26"/>
    <p:sldId id="306"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3" autoAdjust="0"/>
    <p:restoredTop sz="84473" autoAdjust="0"/>
  </p:normalViewPr>
  <p:slideViewPr>
    <p:cSldViewPr snapToGrid="0">
      <p:cViewPr>
        <p:scale>
          <a:sx n="95" d="100"/>
          <a:sy n="95" d="100"/>
        </p:scale>
        <p:origin x="4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11430-A227-4C63-8437-1CA5FE718334}" type="datetimeFigureOut">
              <a:rPr lang="en-US" smtClean="0"/>
              <a:t>5/6/2017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FF164-E07B-4B75-9957-FCB5666AFC26}" type="slidenum">
              <a:rPr lang="en-US" smtClean="0"/>
              <a:t>‹#›</a:t>
            </a:fld>
            <a:endParaRPr lang="en-US"/>
          </a:p>
        </p:txBody>
      </p:sp>
    </p:spTree>
    <p:extLst>
      <p:ext uri="{BB962C8B-B14F-4D97-AF65-F5344CB8AC3E}">
        <p14:creationId xmlns:p14="http://schemas.microsoft.com/office/powerpoint/2010/main" val="372654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137865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4</a:t>
            </a:fld>
            <a:endParaRPr lang="en-US"/>
          </a:p>
        </p:txBody>
      </p:sp>
    </p:spTree>
    <p:extLst>
      <p:ext uri="{BB962C8B-B14F-4D97-AF65-F5344CB8AC3E}">
        <p14:creationId xmlns:p14="http://schemas.microsoft.com/office/powerpoint/2010/main" val="25300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FF164-E07B-4B75-9957-FCB5666AFC26}" type="slidenum">
              <a:rPr lang="en-US" smtClean="0"/>
              <a:t>12</a:t>
            </a:fld>
            <a:endParaRPr lang="en-US"/>
          </a:p>
        </p:txBody>
      </p:sp>
    </p:spTree>
    <p:extLst>
      <p:ext uri="{BB962C8B-B14F-4D97-AF65-F5344CB8AC3E}">
        <p14:creationId xmlns:p14="http://schemas.microsoft.com/office/powerpoint/2010/main" val="330389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http://image-net.org/challenges/LSVRC/2015/browse-det-synsets</a:t>
            </a:r>
          </a:p>
        </p:txBody>
      </p:sp>
      <p:sp>
        <p:nvSpPr>
          <p:cNvPr id="4" name="Slide Number Placeholder 3"/>
          <p:cNvSpPr>
            <a:spLocks noGrp="1"/>
          </p:cNvSpPr>
          <p:nvPr>
            <p:ph type="sldNum" sz="quarter" idx="10"/>
          </p:nvPr>
        </p:nvSpPr>
        <p:spPr/>
        <p:txBody>
          <a:bodyPr/>
          <a:lstStyle/>
          <a:p>
            <a:fld id="{F55BD853-EEFA-44BD-B18C-E6D9A2A22685}" type="slidenum">
              <a:rPr lang="en-US" smtClean="0"/>
              <a:t>15</a:t>
            </a:fld>
            <a:endParaRPr lang="en-US"/>
          </a:p>
        </p:txBody>
      </p:sp>
    </p:spTree>
    <p:extLst>
      <p:ext uri="{BB962C8B-B14F-4D97-AF65-F5344CB8AC3E}">
        <p14:creationId xmlns:p14="http://schemas.microsoft.com/office/powerpoint/2010/main" val="66842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-&gt; Convolutions -&gt; Feature maps</a:t>
            </a:r>
          </a:p>
        </p:txBody>
      </p:sp>
      <p:sp>
        <p:nvSpPr>
          <p:cNvPr id="4" name="Slide Number Placeholder 3"/>
          <p:cNvSpPr>
            <a:spLocks noGrp="1"/>
          </p:cNvSpPr>
          <p:nvPr>
            <p:ph type="sldNum" sz="quarter" idx="10"/>
          </p:nvPr>
        </p:nvSpPr>
        <p:spPr/>
        <p:txBody>
          <a:bodyPr/>
          <a:lstStyle/>
          <a:p>
            <a:fld id="{F55BD853-EEFA-44BD-B18C-E6D9A2A22685}" type="slidenum">
              <a:rPr lang="en-US" smtClean="0"/>
              <a:t>19</a:t>
            </a:fld>
            <a:endParaRPr lang="en-US"/>
          </a:p>
        </p:txBody>
      </p:sp>
    </p:spTree>
    <p:extLst>
      <p:ext uri="{BB962C8B-B14F-4D97-AF65-F5344CB8AC3E}">
        <p14:creationId xmlns:p14="http://schemas.microsoft.com/office/powerpoint/2010/main" val="264462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http://deeplearning.net/tutorial/lenet.html</a:t>
            </a:r>
          </a:p>
          <a:p>
            <a:endParaRPr lang="en-US" sz="1200" dirty="0"/>
          </a:p>
          <a:p>
            <a:r>
              <a:rPr lang="en-US" sz="1200" dirty="0"/>
              <a:t>Biology of visual cortex inspires CNN design</a:t>
            </a:r>
          </a:p>
          <a:p>
            <a:pPr marL="0" indent="0">
              <a:buFont typeface="Arial" panose="020B0604020202020204" pitchFamily="34" charset="0"/>
              <a:buNone/>
            </a:pPr>
            <a:r>
              <a:rPr lang="en-US" sz="1200" dirty="0"/>
              <a:t>Sparse Connectivity (spatially local correlation), allows for feature detection in any region</a:t>
            </a:r>
          </a:p>
          <a:p>
            <a:pPr marL="0" indent="0">
              <a:buFont typeface="Arial" panose="020B0604020202020204" pitchFamily="34" charset="0"/>
              <a:buNone/>
            </a:pPr>
            <a:r>
              <a:rPr lang="en-US" sz="1200" dirty="0"/>
              <a:t>Each neuron in the feature map is a “convolution” against a region</a:t>
            </a:r>
          </a:p>
          <a:p>
            <a:pPr marL="0" indent="0">
              <a:buFont typeface="Arial" panose="020B0604020202020204" pitchFamily="34" charset="0"/>
              <a:buNone/>
            </a:pPr>
            <a:r>
              <a:rPr lang="en-US" sz="1200" dirty="0"/>
              <a:t>Sigmoid function – changes based on application</a:t>
            </a:r>
          </a:p>
          <a:p>
            <a:endParaRPr lang="en-US" dirty="0"/>
          </a:p>
        </p:txBody>
      </p:sp>
      <p:sp>
        <p:nvSpPr>
          <p:cNvPr id="4" name="Slide Number Placeholder 3"/>
          <p:cNvSpPr>
            <a:spLocks noGrp="1"/>
          </p:cNvSpPr>
          <p:nvPr>
            <p:ph type="sldNum" sz="quarter" idx="10"/>
          </p:nvPr>
        </p:nvSpPr>
        <p:spPr/>
        <p:txBody>
          <a:bodyPr/>
          <a:lstStyle/>
          <a:p>
            <a:fld id="{E13CE6EB-01F3-4857-9999-EBE559BBD5D8}" type="slidenum">
              <a:rPr lang="en-US" smtClean="0"/>
              <a:t>20</a:t>
            </a:fld>
            <a:endParaRPr lang="en-US"/>
          </a:p>
        </p:txBody>
      </p:sp>
    </p:spTree>
    <p:extLst>
      <p:ext uri="{BB962C8B-B14F-4D97-AF65-F5344CB8AC3E}">
        <p14:creationId xmlns:p14="http://schemas.microsoft.com/office/powerpoint/2010/main" val="71357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15C7FD-C8ED-4F46-BF13-06CC04E30D9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62713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5C7FD-C8ED-4F46-BF13-06CC04E30D9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69099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5C7FD-C8ED-4F46-BF13-06CC04E30D9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46943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5C7FD-C8ED-4F46-BF13-06CC04E30D9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364470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15C7FD-C8ED-4F46-BF13-06CC04E30D99}"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258723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5C7FD-C8ED-4F46-BF13-06CC04E30D99}"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01063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5C7FD-C8ED-4F46-BF13-06CC04E30D99}"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46484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5C7FD-C8ED-4F46-BF13-06CC04E30D99}"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136906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5C7FD-C8ED-4F46-BF13-06CC04E30D99}"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65180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5C7FD-C8ED-4F46-BF13-06CC04E30D99}"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240087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5C7FD-C8ED-4F46-BF13-06CC04E30D99}"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220B8-343D-4DE2-A797-361B5A404651}" type="slidenum">
              <a:rPr lang="en-US" smtClean="0"/>
              <a:t>‹#›</a:t>
            </a:fld>
            <a:endParaRPr lang="en-US"/>
          </a:p>
        </p:txBody>
      </p:sp>
    </p:spTree>
    <p:extLst>
      <p:ext uri="{BB962C8B-B14F-4D97-AF65-F5344CB8AC3E}">
        <p14:creationId xmlns:p14="http://schemas.microsoft.com/office/powerpoint/2010/main" val="238147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5C7FD-C8ED-4F46-BF13-06CC04E30D99}" type="datetimeFigureOut">
              <a:rPr lang="en-US" smtClean="0"/>
              <a:t>5/6/2017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220B8-343D-4DE2-A797-361B5A404651}" type="slidenum">
              <a:rPr lang="en-US" smtClean="0"/>
              <a:t>‹#›</a:t>
            </a:fld>
            <a:endParaRPr lang="en-US"/>
          </a:p>
        </p:txBody>
      </p:sp>
    </p:spTree>
    <p:extLst>
      <p:ext uri="{BB962C8B-B14F-4D97-AF65-F5344CB8AC3E}">
        <p14:creationId xmlns:p14="http://schemas.microsoft.com/office/powerpoint/2010/main" val="221941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3.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Helvetica" panose="020B0604020202020204" pitchFamily="34" charset="0"/>
              </a:rPr>
              <a:t>Improving Neural Network Accuracy and Efficiency Through </a:t>
            </a:r>
            <a:br>
              <a:rPr lang="en-US" dirty="0">
                <a:cs typeface="Helvetica" panose="020B0604020202020204" pitchFamily="34" charset="0"/>
              </a:rPr>
            </a:br>
            <a:r>
              <a:rPr lang="en-US" dirty="0">
                <a:cs typeface="Helvetica" panose="020B0604020202020204" pitchFamily="34" charset="0"/>
              </a:rPr>
              <a:t>Hyperparameter Variation</a:t>
            </a:r>
          </a:p>
        </p:txBody>
      </p:sp>
      <p:sp>
        <p:nvSpPr>
          <p:cNvPr id="3" name="Subtitle 2"/>
          <p:cNvSpPr>
            <a:spLocks noGrp="1"/>
          </p:cNvSpPr>
          <p:nvPr>
            <p:ph type="subTitle" idx="1"/>
          </p:nvPr>
        </p:nvSpPr>
        <p:spPr/>
        <p:txBody>
          <a:bodyPr/>
          <a:lstStyle/>
          <a:p>
            <a:r>
              <a:rPr lang="en-US" b="1" dirty="0"/>
              <a:t>FINAL PRESENTATION FOR SENIOR RESEARCH</a:t>
            </a:r>
          </a:p>
          <a:p>
            <a:endParaRPr lang="en-US" b="1" dirty="0"/>
          </a:p>
          <a:p>
            <a:r>
              <a:rPr lang="en-US" b="1" dirty="0"/>
              <a:t>DEVIN KING</a:t>
            </a:r>
            <a:endParaRPr lang="en-US" dirty="0"/>
          </a:p>
        </p:txBody>
      </p:sp>
      <p:sp>
        <p:nvSpPr>
          <p:cNvPr id="7" name="Rectangle 6"/>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337083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normAutofit/>
          </a:bodyPr>
          <a:lstStyle/>
          <a:p>
            <a:pPr algn="ctr"/>
            <a:r>
              <a:rPr lang="en-US" sz="6000" dirty="0"/>
              <a:t>Foundations</a:t>
            </a:r>
          </a:p>
        </p:txBody>
      </p:sp>
    </p:spTree>
    <p:extLst>
      <p:ext uri="{BB962C8B-B14F-4D97-AF65-F5344CB8AC3E}">
        <p14:creationId xmlns:p14="http://schemas.microsoft.com/office/powerpoint/2010/main" val="112006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46555"/>
                <a:ext cx="10515600" cy="3630408"/>
              </a:xfrm>
            </p:spPr>
            <p:txBody>
              <a:bodyPr>
                <a:normAutofit/>
              </a:bodyPr>
              <a:lstStyle/>
              <a:p>
                <a:pPr marL="0" indent="0" algn="ctr">
                  <a:buNone/>
                </a:pPr>
                <a:r>
                  <a:rPr lang="en-US" sz="3200" dirty="0"/>
                  <a:t>Given a set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oMath>
                </a14:m>
                <a:r>
                  <a:rPr lang="en-US" sz="3200" dirty="0"/>
                  <a:t> of images whose associated classification vectors are known that represents a classification function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𝑓</m:t>
                        </m:r>
                      </m:e>
                      <m:sup>
                        <m:r>
                          <a:rPr lang="en-US" sz="3200" i="1">
                            <a:latin typeface="Cambria Math" panose="02040503050406030204" pitchFamily="18" charset="0"/>
                          </a:rPr>
                          <m:t>∗</m:t>
                        </m:r>
                      </m:sup>
                    </m:sSup>
                    <m:d>
                      <m:dPr>
                        <m:ctrlPr>
                          <a:rPr lang="en-US" sz="3200" i="1">
                            <a:latin typeface="Cambria Math" panose="02040503050406030204" pitchFamily="18" charset="0"/>
                          </a:rPr>
                        </m:ctrlPr>
                      </m:dPr>
                      <m:e>
                        <m:r>
                          <a:rPr lang="en-US" sz="3200" b="1" i="1">
                            <a:latin typeface="Cambria Math" panose="02040503050406030204" pitchFamily="18" charset="0"/>
                          </a:rPr>
                          <m:t>𝒙</m:t>
                        </m:r>
                      </m:e>
                    </m:d>
                    <m:r>
                      <a:rPr lang="en-US" sz="3200" i="1">
                        <a:latin typeface="Cambria Math" panose="02040503050406030204" pitchFamily="18" charset="0"/>
                      </a:rPr>
                      <m:t>=</m:t>
                    </m:r>
                    <m:r>
                      <a:rPr lang="en-US" sz="3200" b="1" i="1">
                        <a:latin typeface="Cambria Math" panose="02040503050406030204" pitchFamily="18" charset="0"/>
                      </a:rPr>
                      <m:t>𝒚</m:t>
                    </m:r>
                  </m:oMath>
                </a14:m>
                <a:r>
                  <a:rPr lang="en-US" sz="3200" dirty="0"/>
                  <a:t>  where </a:t>
                </a:r>
                <a14:m>
                  <m:oMath xmlns:m="http://schemas.openxmlformats.org/officeDocument/2006/math">
                    <m:r>
                      <a:rPr lang="en-US" sz="3200" b="1" i="1">
                        <a:latin typeface="Cambria Math" panose="02040503050406030204" pitchFamily="18" charset="0"/>
                      </a:rPr>
                      <m:t>𝒙</m:t>
                    </m:r>
                  </m:oMath>
                </a14:m>
                <a:r>
                  <a:rPr lang="en-US" sz="3200" dirty="0"/>
                  <a:t> is any image in the domain (i.e. images whose class exists) and </a:t>
                </a:r>
                <a14:m>
                  <m:oMath xmlns:m="http://schemas.openxmlformats.org/officeDocument/2006/math">
                    <m:r>
                      <a:rPr lang="en-US" sz="3200" b="1" i="1">
                        <a:latin typeface="Cambria Math" panose="02040503050406030204" pitchFamily="18" charset="0"/>
                      </a:rPr>
                      <m:t>𝒚</m:t>
                    </m:r>
                  </m:oMath>
                </a14:m>
                <a:r>
                  <a:rPr lang="en-US" sz="3200" dirty="0"/>
                  <a:t> is a classification vector of dimension ten whose elements are predicates (in this case, one or zero) that describe the instance of a class in the image, design an approximation function </a:t>
                </a:r>
                <a14:m>
                  <m:oMath xmlns:m="http://schemas.openxmlformats.org/officeDocument/2006/math">
                    <m:r>
                      <a:rPr lang="en-US" sz="3200" i="1">
                        <a:latin typeface="Cambria Math" panose="02040503050406030204" pitchFamily="18" charset="0"/>
                      </a:rPr>
                      <m:t>𝑓</m:t>
                    </m:r>
                    <m:d>
                      <m:dPr>
                        <m:ctrlPr>
                          <a:rPr lang="en-US" sz="3200" i="1">
                            <a:latin typeface="Cambria Math" panose="02040503050406030204" pitchFamily="18" charset="0"/>
                          </a:rPr>
                        </m:ctrlPr>
                      </m:dPr>
                      <m:e>
                        <m:r>
                          <a:rPr lang="en-US" sz="3200" b="1" i="1">
                            <a:latin typeface="Cambria Math" panose="02040503050406030204" pitchFamily="18" charset="0"/>
                          </a:rPr>
                          <m:t>𝒙</m:t>
                        </m:r>
                      </m:e>
                    </m:d>
                    <m:r>
                      <a:rPr lang="en-US" sz="3200" b="1" i="1">
                        <a:latin typeface="Cambria Math" panose="02040503050406030204" pitchFamily="18" charset="0"/>
                      </a:rPr>
                      <m:t>=</m:t>
                    </m:r>
                    <m:r>
                      <a:rPr lang="en-US" sz="3200"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𝒚</m:t>
                        </m:r>
                      </m:e>
                      <m:sub>
                        <m:r>
                          <a:rPr lang="en-US" sz="3200" b="1" i="1">
                            <a:latin typeface="Cambria Math" panose="02040503050406030204" pitchFamily="18" charset="0"/>
                          </a:rPr>
                          <m:t>𝒂</m:t>
                        </m:r>
                      </m:sub>
                    </m:sSub>
                  </m:oMath>
                </a14:m>
                <a:r>
                  <a:rPr lang="en-US" sz="3200" dirty="0"/>
                  <a:t> where </a:t>
                </a:r>
                <a14:m>
                  <m:oMath xmlns:m="http://schemas.openxmlformats.org/officeDocument/2006/math">
                    <m:sSub>
                      <m:sSubPr>
                        <m:ctrlPr>
                          <a:rPr lang="en-US" sz="3200" b="1" i="1">
                            <a:latin typeface="Cambria Math" panose="02040503050406030204" pitchFamily="18" charset="0"/>
                          </a:rPr>
                        </m:ctrlPr>
                      </m:sSubPr>
                      <m:e>
                        <m:r>
                          <a:rPr lang="en-US" sz="3200" b="1" i="1">
                            <a:latin typeface="Cambria Math" panose="02040503050406030204" pitchFamily="18" charset="0"/>
                          </a:rPr>
                          <m:t>𝒚</m:t>
                        </m:r>
                      </m:e>
                      <m:sub>
                        <m:r>
                          <a:rPr lang="en-US" sz="3200" b="1" i="1">
                            <a:latin typeface="Cambria Math" panose="02040503050406030204" pitchFamily="18" charset="0"/>
                          </a:rPr>
                          <m:t>𝒂</m:t>
                        </m:r>
                      </m:sub>
                    </m:sSub>
                  </m:oMath>
                </a14:m>
                <a:r>
                  <a:rPr lang="en-US" sz="3200" dirty="0"/>
                  <a:t> is an approximation of </a:t>
                </a:r>
                <a14:m>
                  <m:oMath xmlns:m="http://schemas.openxmlformats.org/officeDocument/2006/math">
                    <m:r>
                      <a:rPr lang="en-US" sz="3200" b="1" i="1">
                        <a:latin typeface="Cambria Math" panose="02040503050406030204" pitchFamily="18" charset="0"/>
                      </a:rPr>
                      <m:t>𝒚</m:t>
                    </m:r>
                  </m:oMath>
                </a14:m>
                <a:r>
                  <a:rPr lang="en-US" sz="3200" b="1" dirty="0"/>
                  <a:t> </a:t>
                </a:r>
                <a:r>
                  <a:rPr lang="en-US" sz="3200" dirty="0"/>
                  <a:t>for any </a:t>
                </a:r>
                <a14:m>
                  <m:oMath xmlns:m="http://schemas.openxmlformats.org/officeDocument/2006/math">
                    <m:r>
                      <a:rPr lang="en-US" sz="3200" b="1" i="1">
                        <a:latin typeface="Cambria Math" panose="02040503050406030204" pitchFamily="18" charset="0"/>
                      </a:rPr>
                      <m:t>𝒙</m:t>
                    </m:r>
                  </m:oMath>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46555"/>
                <a:ext cx="10515600" cy="3630408"/>
              </a:xfrm>
              <a:blipFill>
                <a:blip r:embed="rId2"/>
                <a:stretch>
                  <a:fillRect l="-928" t="-3361" r="-1623" b="-5042"/>
                </a:stretch>
              </a:blipFill>
            </p:spPr>
            <p:txBody>
              <a:bodyPr/>
              <a:lstStyle/>
              <a:p>
                <a:r>
                  <a:rPr lang="en-US">
                    <a:noFill/>
                  </a:rPr>
                  <a:t> </a:t>
                </a:r>
              </a:p>
            </p:txBody>
          </p:sp>
        </mc:Fallback>
      </mc:AlternateContent>
      <p:sp>
        <p:nvSpPr>
          <p:cNvPr id="4" name="TextBox 3"/>
          <p:cNvSpPr txBox="1"/>
          <p:nvPr/>
        </p:nvSpPr>
        <p:spPr>
          <a:xfrm>
            <a:off x="3013587" y="1857011"/>
            <a:ext cx="6164825" cy="523220"/>
          </a:xfrm>
          <a:prstGeom prst="rect">
            <a:avLst/>
          </a:prstGeom>
          <a:noFill/>
        </p:spPr>
        <p:txBody>
          <a:bodyPr wrap="square" rtlCol="0">
            <a:spAutoFit/>
          </a:bodyPr>
          <a:lstStyle/>
          <a:p>
            <a:pPr algn="ctr"/>
            <a:r>
              <a:rPr lang="en-US" sz="2800" b="1" dirty="0"/>
              <a:t>THE IMAGE CLASSIFICATION PROBLEM</a:t>
            </a:r>
          </a:p>
        </p:txBody>
      </p:sp>
    </p:spTree>
    <p:extLst>
      <p:ext uri="{BB962C8B-B14F-4D97-AF65-F5344CB8AC3E}">
        <p14:creationId xmlns:p14="http://schemas.microsoft.com/office/powerpoint/2010/main" val="50627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mc:AlternateContent xmlns:mc="http://schemas.openxmlformats.org/markup-compatibility/2006" xmlns:a14="http://schemas.microsoft.com/office/drawing/2010/main">
        <mc:Choice Requires="a14">
          <p:sp>
            <p:nvSpPr>
              <p:cNvPr id="4" name="Rectangle 3"/>
              <p:cNvSpPr/>
              <p:nvPr/>
            </p:nvSpPr>
            <p:spPr>
              <a:xfrm>
                <a:off x="3128072" y="2887501"/>
                <a:ext cx="5935856" cy="1434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𝐸</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e>
                      </m:d>
                      <m:r>
                        <a:rPr lang="en-US" sz="3200" i="0">
                          <a:latin typeface="Cambria Math" panose="02040503050406030204" pitchFamily="18" charset="0"/>
                        </a:rPr>
                        <m:t>= </m:t>
                      </m:r>
                      <m:f>
                        <m:fPr>
                          <m:ctrlPr>
                            <a:rPr lang="en-US" sz="3200" i="1">
                              <a:latin typeface="Cambria Math" panose="02040503050406030204" pitchFamily="18" charset="0"/>
                            </a:rPr>
                          </m:ctrlPr>
                        </m:fPr>
                        <m:num>
                          <m:r>
                            <a:rPr lang="en-US" sz="3200" i="0">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0">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𝑓</m:t>
                                      </m:r>
                                    </m:e>
                                    <m:sup>
                                      <m:r>
                                        <a:rPr lang="en-US" sz="3200" i="0">
                                          <a:latin typeface="Cambria Math" panose="02040503050406030204" pitchFamily="18" charset="0"/>
                                        </a:rPr>
                                        <m:t>∗</m:t>
                                      </m:r>
                                    </m:sup>
                                  </m:sSup>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1" i="1">
                                              <a:latin typeface="Cambria Math" panose="02040503050406030204" pitchFamily="18" charset="0"/>
                                            </a:rPr>
                                            <m:t>𝒙</m:t>
                                          </m:r>
                                        </m:e>
                                        <m:sub>
                                          <m:r>
                                            <a:rPr lang="en-US" sz="3200" b="0" i="1">
                                              <a:latin typeface="Cambria Math" panose="02040503050406030204" pitchFamily="18" charset="0"/>
                                            </a:rPr>
                                            <m:t>𝑖</m:t>
                                          </m:r>
                                        </m:sub>
                                      </m:sSub>
                                    </m:e>
                                  </m:d>
                                  <m:r>
                                    <a:rPr lang="en-US" sz="3200" b="0" i="0">
                                      <a:latin typeface="Cambria Math" panose="02040503050406030204" pitchFamily="18" charset="0"/>
                                    </a:rPr>
                                    <m:t>−</m:t>
                                  </m:r>
                                  <m:r>
                                    <a:rPr lang="en-US" sz="3200" b="0" i="1">
                                      <a:latin typeface="Cambria Math" panose="02040503050406030204" pitchFamily="18" charset="0"/>
                                    </a:rPr>
                                    <m:t>𝑓</m:t>
                                  </m:r>
                                  <m:d>
                                    <m:dPr>
                                      <m:ctrlPr>
                                        <a:rPr lang="en-US" sz="3200" b="0" i="1">
                                          <a:latin typeface="Cambria Math" panose="02040503050406030204" pitchFamily="18" charset="0"/>
                                        </a:rPr>
                                      </m:ctrlPr>
                                    </m:dPr>
                                    <m:e>
                                      <m:sSub>
                                        <m:sSubPr>
                                          <m:ctrlPr>
                                            <a:rPr lang="en-US" sz="3200" b="0" i="1">
                                              <a:latin typeface="Cambria Math" panose="02040503050406030204" pitchFamily="18" charset="0"/>
                                            </a:rPr>
                                          </m:ctrlPr>
                                        </m:sSubPr>
                                        <m:e>
                                          <m:r>
                                            <a:rPr lang="en-US" sz="3200" b="1" i="1">
                                              <a:latin typeface="Cambria Math" panose="02040503050406030204" pitchFamily="18" charset="0"/>
                                            </a:rPr>
                                            <m:t>𝒙</m:t>
                                          </m:r>
                                        </m:e>
                                        <m:sub>
                                          <m:r>
                                            <a:rPr lang="en-US" sz="3200" b="0" i="1">
                                              <a:latin typeface="Cambria Math" panose="02040503050406030204" pitchFamily="18" charset="0"/>
                                            </a:rPr>
                                            <m:t>𝑖</m:t>
                                          </m:r>
                                        </m:sub>
                                      </m:sSub>
                                    </m:e>
                                  </m:d>
                                </m:e>
                              </m:d>
                            </m:e>
                            <m:sup>
                              <m:r>
                                <a:rPr lang="en-US" sz="3200" b="0" i="0">
                                  <a:latin typeface="Cambria Math" panose="02040503050406030204" pitchFamily="18" charset="0"/>
                                </a:rPr>
                                <m:t>2</m:t>
                              </m:r>
                            </m:sup>
                          </m:sSup>
                        </m:e>
                      </m:nary>
                      <m:r>
                        <a:rPr lang="en-US" sz="3200" b="0" i="0">
                          <a:latin typeface="Cambria Math" panose="02040503050406030204" pitchFamily="18" charset="0"/>
                        </a:rPr>
                        <m:t> </m:t>
                      </m:r>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3128072" y="2887501"/>
                <a:ext cx="5935856" cy="143404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862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4867"/>
            <a:ext cx="10515600" cy="1325563"/>
          </a:xfrm>
        </p:spPr>
        <p:txBody>
          <a:bodyPr/>
          <a:lstStyle/>
          <a:p>
            <a:pPr algn="ctr"/>
            <a:r>
              <a:rPr lang="en-US" dirty="0"/>
              <a:t>CNNs can Help!</a:t>
            </a:r>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Foundations</a:t>
            </a:r>
            <a:endParaRPr lang="en-US" dirty="0"/>
          </a:p>
        </p:txBody>
      </p:sp>
    </p:spTree>
    <p:extLst>
      <p:ext uri="{BB962C8B-B14F-4D97-AF65-F5344CB8AC3E}">
        <p14:creationId xmlns:p14="http://schemas.microsoft.com/office/powerpoint/2010/main" val="83352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7537"/>
            <a:ext cx="4108373" cy="333151"/>
          </a:xfrm>
        </p:spPr>
        <p:txBody>
          <a:bodyPr>
            <a:noAutofit/>
          </a:bodyPr>
          <a:lstStyle/>
          <a:p>
            <a:r>
              <a:rPr lang="en-US" sz="2400" dirty="0"/>
              <a:t>CNN Design Process Flow Chart</a:t>
            </a:r>
          </a:p>
        </p:txBody>
      </p:sp>
      <p:grpSp>
        <p:nvGrpSpPr>
          <p:cNvPr id="8" name="Group 7"/>
          <p:cNvGrpSpPr>
            <a:grpSpLocks noChangeAspect="1"/>
          </p:cNvGrpSpPr>
          <p:nvPr/>
        </p:nvGrpSpPr>
        <p:grpSpPr>
          <a:xfrm>
            <a:off x="1155265" y="2519681"/>
            <a:ext cx="9881469" cy="1781600"/>
            <a:chOff x="0" y="0"/>
            <a:chExt cx="5200580" cy="941947"/>
          </a:xfrm>
        </p:grpSpPr>
        <p:grpSp>
          <p:nvGrpSpPr>
            <p:cNvPr id="9" name="Group 8"/>
            <p:cNvGrpSpPr/>
            <p:nvPr/>
          </p:nvGrpSpPr>
          <p:grpSpPr>
            <a:xfrm>
              <a:off x="0" y="476381"/>
              <a:ext cx="5200580" cy="465566"/>
              <a:chOff x="0" y="-260"/>
              <a:chExt cx="5200869" cy="465566"/>
            </a:xfrm>
          </p:grpSpPr>
          <p:sp>
            <p:nvSpPr>
              <p:cNvPr id="13" name="TextBox 1"/>
              <p:cNvSpPr txBox="1"/>
              <p:nvPr/>
            </p:nvSpPr>
            <p:spPr>
              <a:xfrm>
                <a:off x="1241276" y="-260"/>
                <a:ext cx="1044174"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TRAIN NETWORK</a:t>
                </a:r>
                <a:endParaRPr lang="en-US" b="1">
                  <a:effectLst/>
                  <a:latin typeface="Times New Roman" panose="02020603050405020304" pitchFamily="18" charset="0"/>
                  <a:ea typeface="Times New Roman" panose="02020603050405020304" pitchFamily="18" charset="0"/>
                </a:endParaRPr>
              </a:p>
            </p:txBody>
          </p:sp>
          <p:sp>
            <p:nvSpPr>
              <p:cNvPr id="14" name="TextBox 2"/>
              <p:cNvSpPr txBox="1"/>
              <p:nvPr/>
            </p:nvSpPr>
            <p:spPr>
              <a:xfrm>
                <a:off x="0" y="-79"/>
                <a:ext cx="1044809"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CONSTRUCT NETWORK</a:t>
                </a:r>
                <a:endParaRPr lang="en-US" b="1" dirty="0">
                  <a:effectLst/>
                  <a:latin typeface="Times New Roman" panose="02020603050405020304" pitchFamily="18" charset="0"/>
                  <a:ea typeface="Times New Roman" panose="02020603050405020304" pitchFamily="18" charset="0"/>
                </a:endParaRPr>
              </a:p>
            </p:txBody>
          </p:sp>
          <p:sp>
            <p:nvSpPr>
              <p:cNvPr id="15" name="TextBox 3"/>
              <p:cNvSpPr txBox="1"/>
              <p:nvPr/>
            </p:nvSpPr>
            <p:spPr>
              <a:xfrm>
                <a:off x="2493636" y="-172"/>
                <a:ext cx="1444071"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TEST/BENCHMARK NETWORK</a:t>
                </a:r>
                <a:endParaRPr lang="en-US" b="1">
                  <a:effectLst/>
                  <a:latin typeface="Times New Roman" panose="02020603050405020304" pitchFamily="18" charset="0"/>
                  <a:ea typeface="Times New Roman" panose="02020603050405020304" pitchFamily="18" charset="0"/>
                </a:endParaRPr>
              </a:p>
            </p:txBody>
          </p:sp>
          <p:sp>
            <p:nvSpPr>
              <p:cNvPr id="16" name="TextBox 4"/>
              <p:cNvSpPr txBox="1"/>
              <p:nvPr/>
            </p:nvSpPr>
            <p:spPr>
              <a:xfrm>
                <a:off x="4156060" y="-172"/>
                <a:ext cx="1044809" cy="465385"/>
              </a:xfrm>
              <a:prstGeom prst="rect">
                <a:avLst/>
              </a:prstGeom>
              <a:noFill/>
              <a:ln w="19050">
                <a:solidFill>
                  <a:schemeClr val="accent1"/>
                </a:solidFill>
              </a:ln>
            </p:spPr>
            <p:txBody>
              <a:bodyPr wrap="square" rtlCol="0" anchor="ctr">
                <a:noAutofit/>
              </a:bodyPr>
              <a:lstStyle/>
              <a:p>
                <a:pPr marL="0" marR="0" algn="ctr">
                  <a:spcBef>
                    <a:spcPts val="0"/>
                  </a:spcBef>
                  <a:spcAft>
                    <a:spcPts val="0"/>
                  </a:spcAft>
                </a:pPr>
                <a:r>
                  <a:rPr lang="en-US"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DEPLOY NETWORK</a:t>
                </a:r>
                <a:endParaRPr lang="en-US" b="1">
                  <a:effectLst/>
                  <a:latin typeface="Times New Roman" panose="02020603050405020304" pitchFamily="18" charset="0"/>
                  <a:ea typeface="Times New Roman" panose="02020603050405020304" pitchFamily="18" charset="0"/>
                </a:endParaRPr>
              </a:p>
            </p:txBody>
          </p:sp>
          <p:sp>
            <p:nvSpPr>
              <p:cNvPr id="17" name="Arrow: Right 16"/>
              <p:cNvSpPr/>
              <p:nvPr/>
            </p:nvSpPr>
            <p:spPr>
              <a:xfrm>
                <a:off x="1036320" y="182880"/>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8" name="Arrow: Right 17"/>
              <p:cNvSpPr/>
              <p:nvPr/>
            </p:nvSpPr>
            <p:spPr>
              <a:xfrm>
                <a:off x="2283229" y="182880"/>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9" name="Arrow: Right 18"/>
              <p:cNvSpPr/>
              <p:nvPr/>
            </p:nvSpPr>
            <p:spPr>
              <a:xfrm>
                <a:off x="3945774" y="188422"/>
                <a:ext cx="199390" cy="1136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grpSp>
        <p:sp>
          <p:nvSpPr>
            <p:cNvPr id="10" name="Rectangle 9"/>
            <p:cNvSpPr/>
            <p:nvPr/>
          </p:nvSpPr>
          <p:spPr>
            <a:xfrm>
              <a:off x="3175279" y="1019"/>
              <a:ext cx="52705" cy="4660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1" name="Rectangle 10"/>
            <p:cNvSpPr/>
            <p:nvPr/>
          </p:nvSpPr>
          <p:spPr>
            <a:xfrm rot="5400000" flipH="1">
              <a:off x="2473569" y="-707390"/>
              <a:ext cx="45085" cy="14598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2" name="Arrow: Right 11"/>
            <p:cNvSpPr/>
            <p:nvPr/>
          </p:nvSpPr>
          <p:spPr>
            <a:xfrm rot="5400000">
              <a:off x="1554145" y="181889"/>
              <a:ext cx="477368" cy="1159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grpSp>
      <p:sp>
        <p:nvSpPr>
          <p:cNvPr id="2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Foundations</a:t>
            </a:r>
            <a:endParaRPr lang="en-US" dirty="0"/>
          </a:p>
        </p:txBody>
      </p:sp>
    </p:spTree>
    <p:extLst>
      <p:ext uri="{BB962C8B-B14F-4D97-AF65-F5344CB8AC3E}">
        <p14:creationId xmlns:p14="http://schemas.microsoft.com/office/powerpoint/2010/main" val="335238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Rectangle 4"/>
          <p:cNvSpPr/>
          <p:nvPr/>
        </p:nvSpPr>
        <p:spPr>
          <a:xfrm>
            <a:off x="3223883" y="6347129"/>
            <a:ext cx="5705216" cy="369332"/>
          </a:xfrm>
          <a:prstGeom prst="rect">
            <a:avLst/>
          </a:prstGeom>
        </p:spPr>
        <p:txBody>
          <a:bodyPr wrap="none">
            <a:spAutoFit/>
          </a:bodyPr>
          <a:lstStyle/>
          <a:p>
            <a:r>
              <a:rPr lang="en-US" dirty="0"/>
              <a:t>https://archive.ics.uci.edu/ml/datasets/CMU+Face+Images</a:t>
            </a:r>
          </a:p>
        </p:txBody>
      </p:sp>
      <p:pic>
        <p:nvPicPr>
          <p:cNvPr id="1026" name="Picture 2" descr="https://archive.ics.uci.edu/ml/assets/MLimages/Large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92" y="1858900"/>
            <a:ext cx="1524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rchive.ics.uci.edu/ml/machine-learning-databases/faces-mld/boland_right_sad_op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03" y="2997378"/>
            <a:ext cx="12192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rchive.ics.uci.edu/ml/machine-learning-databases/faces-mld/ch4f_up_angry_sunglass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15" y="3854628"/>
            <a:ext cx="12192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cxnSpLocks/>
          </p:cNvCxnSpPr>
          <p:nvPr/>
        </p:nvCxnSpPr>
        <p:spPr>
          <a:xfrm>
            <a:off x="2305691"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838200" y="5195167"/>
                <a:ext cx="1117314" cy="369332"/>
              </a:xfrm>
              <a:prstGeom prst="rect">
                <a:avLst/>
              </a:prstGeom>
              <a:noFill/>
            </p:spPr>
            <p:txBody>
              <a:bodyPr wrap="square" rtlCol="0">
                <a:spAutoFit/>
              </a:bodyPr>
              <a:lstStyle/>
              <a:p>
                <a:r>
                  <a:rPr lang="en-US" dirty="0"/>
                  <a:t>INPUT </a:t>
                </a:r>
                <a14:m>
                  <m:oMath xmlns:m="http://schemas.openxmlformats.org/officeDocument/2006/math">
                    <m:r>
                      <a:rPr lang="en-US" b="1" i="1">
                        <a:latin typeface="Cambria Math" panose="02040503050406030204" pitchFamily="18" charset="0"/>
                      </a:rPr>
                      <m:t>𝒙</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38200" y="5195167"/>
                <a:ext cx="1117314" cy="369332"/>
              </a:xfrm>
              <a:prstGeom prst="rect">
                <a:avLst/>
              </a:prstGeom>
              <a:blipFill>
                <a:blip r:embed="rId6"/>
                <a:stretch>
                  <a:fillRect l="-4918" t="-8197" b="-24590"/>
                </a:stretch>
              </a:blipFill>
            </p:spPr>
            <p:txBody>
              <a:bodyPr/>
              <a:lstStyle/>
              <a:p>
                <a:r>
                  <a:rPr lang="en-US">
                    <a:noFill/>
                  </a:rPr>
                  <a:t> </a:t>
                </a:r>
              </a:p>
            </p:txBody>
          </p:sp>
        </mc:Fallback>
      </mc:AlternateContent>
      <p:sp>
        <p:nvSpPr>
          <p:cNvPr id="12" name="TextBox 11"/>
          <p:cNvSpPr txBox="1"/>
          <p:nvPr/>
        </p:nvSpPr>
        <p:spPr>
          <a:xfrm>
            <a:off x="4510355" y="2666859"/>
            <a:ext cx="3339101" cy="2073761"/>
          </a:xfrm>
          <a:prstGeom prst="rect">
            <a:avLst/>
          </a:prstGeom>
          <a:solidFill>
            <a:schemeClr val="tx1"/>
          </a:solidFill>
        </p:spPr>
        <p:txBody>
          <a:bodyPr wrap="square" rtlCol="0" anchor="ctr">
            <a:noAutofit/>
          </a:bodyPr>
          <a:lstStyle/>
          <a:p>
            <a:pPr algn="ctr"/>
            <a:r>
              <a:rPr lang="en-US" sz="4800" dirty="0">
                <a:solidFill>
                  <a:schemeClr val="bg1"/>
                </a:solidFill>
              </a:rPr>
              <a:t>NEURAL NETWORK</a:t>
            </a:r>
          </a:p>
        </p:txBody>
      </p:sp>
      <p:cxnSp>
        <p:nvCxnSpPr>
          <p:cNvPr id="16" name="Straight Arrow Connector 15"/>
          <p:cNvCxnSpPr>
            <a:cxnSpLocks/>
          </p:cNvCxnSpPr>
          <p:nvPr/>
        </p:nvCxnSpPr>
        <p:spPr>
          <a:xfrm>
            <a:off x="8078484" y="3703740"/>
            <a:ext cx="1701230" cy="0"/>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15254" y="3186271"/>
            <a:ext cx="1551398" cy="954107"/>
          </a:xfrm>
          <a:prstGeom prst="rect">
            <a:avLst/>
          </a:prstGeom>
          <a:noFill/>
        </p:spPr>
        <p:txBody>
          <a:bodyPr wrap="square" rtlCol="0">
            <a:spAutoFit/>
          </a:bodyPr>
          <a:lstStyle/>
          <a:p>
            <a:pPr algn="ctr"/>
            <a:r>
              <a:rPr lang="en-US" sz="2800" dirty="0"/>
              <a:t>Identify Person</a:t>
            </a:r>
          </a:p>
        </p:txBody>
      </p:sp>
      <mc:AlternateContent xmlns:mc="http://schemas.openxmlformats.org/markup-compatibility/2006" xmlns:a14="http://schemas.microsoft.com/office/drawing/2010/main">
        <mc:Choice Requires="a14">
          <p:sp>
            <p:nvSpPr>
              <p:cNvPr id="18" name="TextBox 17"/>
              <p:cNvSpPr txBox="1"/>
              <p:nvPr/>
            </p:nvSpPr>
            <p:spPr>
              <a:xfrm>
                <a:off x="10267308" y="5195167"/>
                <a:ext cx="1647290" cy="369332"/>
              </a:xfrm>
              <a:prstGeom prst="rect">
                <a:avLst/>
              </a:prstGeom>
              <a:noFill/>
            </p:spPr>
            <p:txBody>
              <a:bodyPr wrap="square" rtlCol="0">
                <a:spAutoFit/>
              </a:bodyPr>
              <a:lstStyle/>
              <a:p>
                <a:r>
                  <a:rPr lang="en-US" dirty="0"/>
                  <a:t>Output: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267308" y="5195167"/>
                <a:ext cx="1647290" cy="369332"/>
              </a:xfrm>
              <a:prstGeom prst="rect">
                <a:avLst/>
              </a:prstGeom>
              <a:blipFill>
                <a:blip r:embed="rId7"/>
                <a:stretch>
                  <a:fillRect l="-296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4764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grpSp>
        <p:nvGrpSpPr>
          <p:cNvPr id="4" name="Group 3"/>
          <p:cNvGrpSpPr>
            <a:grpSpLocks noChangeAspect="1"/>
          </p:cNvGrpSpPr>
          <p:nvPr/>
        </p:nvGrpSpPr>
        <p:grpSpPr>
          <a:xfrm>
            <a:off x="3229921" y="1690688"/>
            <a:ext cx="6285658" cy="2819495"/>
            <a:chOff x="1" y="0"/>
            <a:chExt cx="3304688" cy="1477216"/>
          </a:xfrm>
        </p:grpSpPr>
        <p:grpSp>
          <p:nvGrpSpPr>
            <p:cNvPr id="5" name="Group 4"/>
            <p:cNvGrpSpPr/>
            <p:nvPr/>
          </p:nvGrpSpPr>
          <p:grpSpPr>
            <a:xfrm>
              <a:off x="1" y="0"/>
              <a:ext cx="2518389" cy="1477216"/>
              <a:chOff x="194759" y="1"/>
              <a:chExt cx="3863551" cy="2266248"/>
            </a:xfrm>
          </p:grpSpPr>
          <p:sp>
            <p:nvSpPr>
              <p:cNvPr id="7" name="Oval 6"/>
              <p:cNvSpPr>
                <a:spLocks noChangeAspect="1"/>
              </p:cNvSpPr>
              <p:nvPr/>
            </p:nvSpPr>
            <p:spPr>
              <a:xfrm>
                <a:off x="1791660" y="712719"/>
                <a:ext cx="1034472" cy="1035529"/>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a:p>
            </p:txBody>
          </p:sp>
          <p:cxnSp>
            <p:nvCxnSpPr>
              <p:cNvPr id="8" name="Straight Arrow Connector 7"/>
              <p:cNvCxnSpPr/>
              <p:nvPr/>
            </p:nvCxnSpPr>
            <p:spPr>
              <a:xfrm>
                <a:off x="631812" y="374027"/>
                <a:ext cx="1127323" cy="63390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49552" y="12085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08758" y="1353233"/>
                <a:ext cx="1047762" cy="64666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1812" y="11967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rot="5400000">
                <a:off x="684147" y="1274577"/>
                <a:ext cx="314861" cy="472172"/>
              </a:xfrm>
              <a:prstGeom prst="rect">
                <a:avLst/>
              </a:prstGeom>
              <a:noFill/>
            </p:spPr>
            <p:txBody>
              <a:bodyPr wrap="square" rtlCol="0">
                <a:noAutofit/>
              </a:bodyPr>
              <a:lstStyle/>
              <a:p>
                <a:pPr marL="0" marR="0">
                  <a:spcBef>
                    <a:spcPts val="0"/>
                  </a:spcBef>
                  <a:spcAft>
                    <a:spcPts val="0"/>
                  </a:spcAft>
                </a:pPr>
                <a:r>
                  <a:rPr lang="en-US" sz="3200" kern="120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p:txBody>
          </p:sp>
          <p:sp>
            <p:nvSpPr>
              <p:cNvPr id="13" name="TextBox 11"/>
              <p:cNvSpPr txBox="1"/>
              <p:nvPr/>
            </p:nvSpPr>
            <p:spPr>
              <a:xfrm>
                <a:off x="194759" y="1738246"/>
                <a:ext cx="513391" cy="528003"/>
              </a:xfrm>
              <a:prstGeom prst="rect">
                <a:avLst/>
              </a:prstGeom>
              <a:noFill/>
            </p:spPr>
            <p:txBody>
              <a:bodyPr wrap="square" rtlCol="0">
                <a:noAutofit/>
              </a:bodyPr>
              <a:lstStyle/>
              <a:p>
                <a:pPr marL="0" marR="0">
                  <a:spcBef>
                    <a:spcPts val="0"/>
                  </a:spcBef>
                  <a:spcAft>
                    <a:spcPts val="0"/>
                  </a:spcAft>
                </a:pPr>
                <a:r>
                  <a:rPr lang="en-US" sz="32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3200" kern="1200" baseline="-25000">
                    <a:effectLst/>
                    <a:latin typeface="Cambria Math" panose="02040503050406030204" pitchFamily="18" charset="0"/>
                    <a:ea typeface="Cambria Math" panose="02040503050406030204" pitchFamily="18" charset="0"/>
                    <a:cs typeface="Times New Roman" panose="02020603050405020304" pitchFamily="18" charset="0"/>
                  </a:rPr>
                  <a:t>j</a:t>
                </a:r>
                <a:endParaRPr lang="en-US" sz="2800">
                  <a:effectLst/>
                  <a:latin typeface="Times New Roman" panose="02020603050405020304" pitchFamily="18" charset="0"/>
                  <a:ea typeface="Times New Roman" panose="02020603050405020304" pitchFamily="18" charset="0"/>
                </a:endParaRPr>
              </a:p>
            </p:txBody>
          </p:sp>
          <p:sp>
            <p:nvSpPr>
              <p:cNvPr id="14" name="TextBox 12"/>
              <p:cNvSpPr txBox="1"/>
              <p:nvPr/>
            </p:nvSpPr>
            <p:spPr>
              <a:xfrm>
                <a:off x="195552" y="865365"/>
                <a:ext cx="522158" cy="528004"/>
              </a:xfrm>
              <a:prstGeom prst="rect">
                <a:avLst/>
              </a:prstGeom>
              <a:noFill/>
            </p:spPr>
            <p:txBody>
              <a:bodyPr wrap="square" rtlCol="0">
                <a:noAutofit/>
              </a:bodyPr>
              <a:lstStyle/>
              <a:p>
                <a:pPr marL="0" marR="0">
                  <a:spcBef>
                    <a:spcPts val="0"/>
                  </a:spcBef>
                  <a:spcAft>
                    <a:spcPts val="0"/>
                  </a:spcAft>
                </a:pPr>
                <a:r>
                  <a:rPr lang="en-US" sz="32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3200" kern="1200" baseline="-25000">
                    <a:effectLst/>
                    <a:latin typeface="Cambria Math" panose="02040503050406030204" pitchFamily="18" charset="0"/>
                    <a:ea typeface="Cambria Math" panose="02040503050406030204" pitchFamily="18" charset="0"/>
                    <a:cs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endParaRPr>
              </a:p>
            </p:txBody>
          </p:sp>
          <p:sp>
            <p:nvSpPr>
              <p:cNvPr id="15" name="TextBox 13"/>
              <p:cNvSpPr txBox="1"/>
              <p:nvPr/>
            </p:nvSpPr>
            <p:spPr>
              <a:xfrm>
                <a:off x="194759" y="1"/>
                <a:ext cx="522158" cy="528004"/>
              </a:xfrm>
              <a:prstGeom prst="rect">
                <a:avLst/>
              </a:prstGeom>
              <a:noFill/>
            </p:spPr>
            <p:txBody>
              <a:bodyPr wrap="square" rtlCol="0">
                <a:noAutofit/>
              </a:bodyPr>
              <a:lstStyle/>
              <a:p>
                <a:pPr marL="0" marR="0">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x</a:t>
                </a:r>
                <a:r>
                  <a:rPr lang="en-US" sz="3200" kern="12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endParaRPr lang="en-US" sz="2800" dirty="0">
                  <a:effectLst/>
                  <a:latin typeface="Times New Roman" panose="02020603050405020304" pitchFamily="18" charset="0"/>
                  <a:ea typeface="Times New Roman" panose="02020603050405020304" pitchFamily="18" charset="0"/>
                </a:endParaRPr>
              </a:p>
            </p:txBody>
          </p:sp>
        </p:grpSp>
        <p:sp>
          <p:nvSpPr>
            <p:cNvPr id="6" name="TextBox 14"/>
            <p:cNvSpPr txBox="1">
              <a:spLocks noChangeAspect="1"/>
            </p:cNvSpPr>
            <p:nvPr/>
          </p:nvSpPr>
          <p:spPr>
            <a:xfrm>
              <a:off x="2503954" y="589664"/>
              <a:ext cx="800735" cy="389255"/>
            </a:xfrm>
            <a:prstGeom prst="rect">
              <a:avLst/>
            </a:prstGeom>
            <a:noFill/>
          </p:spPr>
          <p:txBody>
            <a:bodyPr wrap="square" rtlCol="0">
              <a:noAutofit/>
            </a:bodyPr>
            <a:lstStyle/>
            <a:p>
              <a:pPr marL="0" marR="0" algn="ctr">
                <a:spcBef>
                  <a:spcPts val="0"/>
                </a:spcBef>
                <a:spcAft>
                  <a:spcPts val="0"/>
                </a:spcAft>
              </a:pPr>
              <a:r>
                <a:rPr lang="en-US" sz="2400" kern="1200">
                  <a:effectLst/>
                  <a:latin typeface="Cambria Math" panose="02040503050406030204" pitchFamily="18" charset="0"/>
                  <a:ea typeface="Cambria Math" panose="02040503050406030204" pitchFamily="18" charset="0"/>
                  <a:cs typeface="Times New Roman" panose="02020603050405020304" pitchFamily="18" charset="0"/>
                </a:rPr>
                <a:t>Output/</a:t>
              </a:r>
              <a:endParaRPr lang="en-US" sz="36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kern="1200">
                  <a:effectLst/>
                  <a:latin typeface="Cambria Math" panose="02040503050406030204" pitchFamily="18" charset="0"/>
                  <a:ea typeface="Cambria Math" panose="02040503050406030204" pitchFamily="18" charset="0"/>
                  <a:cs typeface="Times New Roman" panose="02020603050405020304" pitchFamily="18" charset="0"/>
                </a:rPr>
                <a:t>Activation</a:t>
              </a:r>
              <a:endParaRPr lang="en-US" sz="3600">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7" name="Rectangle 16"/>
              <p:cNvSpPr/>
              <p:nvPr/>
            </p:nvSpPr>
            <p:spPr>
              <a:xfrm>
                <a:off x="217980" y="5209274"/>
                <a:ext cx="11756039" cy="9504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2500" i="1" smtClean="0">
                              <a:latin typeface="Cambria Math" panose="02040503050406030204" pitchFamily="18" charset="0"/>
                            </a:rPr>
                          </m:ctrlPr>
                        </m:naryPr>
                        <m:sub>
                          <m:r>
                            <a:rPr lang="en-US" sz="2500" i="1">
                              <a:latin typeface="Cambria Math" panose="02040503050406030204" pitchFamily="18" charset="0"/>
                            </a:rPr>
                            <m:t>𝑗</m:t>
                          </m:r>
                        </m:sub>
                        <m:sup/>
                        <m:e>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𝑗</m:t>
                              </m:r>
                            </m:sub>
                          </m:sSub>
                          <m:sSub>
                            <m:sSubPr>
                              <m:ctrlPr>
                                <a:rPr lang="en-US" sz="2500" i="1">
                                  <a:latin typeface="Cambria Math" panose="02040503050406030204" pitchFamily="18" charset="0"/>
                                </a:rPr>
                              </m:ctrlPr>
                            </m:sSubPr>
                            <m:e>
                              <m:r>
                                <a:rPr lang="en-US" sz="2500" i="1">
                                  <a:latin typeface="Cambria Math" panose="02040503050406030204" pitchFamily="18" charset="0"/>
                                </a:rPr>
                                <m:t>𝑥</m:t>
                              </m:r>
                            </m:e>
                            <m:sub>
                              <m:r>
                                <a:rPr lang="en-US" sz="2500" i="1">
                                  <a:latin typeface="Cambria Math" panose="02040503050406030204" pitchFamily="18" charset="0"/>
                                </a:rPr>
                                <m:t>𝑗</m:t>
                              </m:r>
                            </m:sub>
                          </m:sSub>
                        </m:e>
                      </m:nary>
                      <m:r>
                        <a:rPr lang="en-US" sz="2500" i="1" smtClean="0">
                          <a:latin typeface="Cambria Math" panose="02040503050406030204" pitchFamily="18" charset="0"/>
                          <a:ea typeface="Cambria Math" panose="02040503050406030204" pitchFamily="18" charset="0"/>
                        </a:rPr>
                        <m:t>≡</m:t>
                      </m:r>
                      <m:r>
                        <a:rPr lang="en-US" sz="2500" b="1" i="1" smtClean="0">
                          <a:latin typeface="Cambria Math" panose="02040503050406030204" pitchFamily="18" charset="0"/>
                        </a:rPr>
                        <m:t>𝒘</m:t>
                      </m:r>
                      <m:r>
                        <a:rPr lang="en-US" sz="2500" i="0">
                          <a:latin typeface="Cambria Math" panose="02040503050406030204" pitchFamily="18" charset="0"/>
                        </a:rPr>
                        <m:t>∙</m:t>
                      </m:r>
                      <m:r>
                        <a:rPr lang="en-US" sz="2500" b="1" i="1">
                          <a:latin typeface="Cambria Math" panose="02040503050406030204" pitchFamily="18" charset="0"/>
                        </a:rPr>
                        <m:t>𝒙</m:t>
                      </m:r>
                      <m:r>
                        <a:rPr lang="en-US" sz="2500" b="0" i="1" smtClean="0">
                          <a:latin typeface="Cambria Math" panose="02040503050406030204" pitchFamily="18" charset="0"/>
                        </a:rPr>
                        <m:t>⇒</m:t>
                      </m:r>
                      <m:r>
                        <a:rPr lang="en-US" sz="2500" i="1" smtClean="0">
                          <a:latin typeface="Cambria Math" panose="02040503050406030204" pitchFamily="18" charset="0"/>
                        </a:rPr>
                        <m:t>𝑎</m:t>
                      </m:r>
                      <m:d>
                        <m:dPr>
                          <m:ctrlPr>
                            <a:rPr lang="en-US" sz="2500" i="1" smtClean="0">
                              <a:latin typeface="Cambria Math" panose="02040503050406030204" pitchFamily="18" charset="0"/>
                            </a:rPr>
                          </m:ctrlPr>
                        </m:dPr>
                        <m:e>
                          <m:r>
                            <a:rPr lang="en-US" sz="2500" b="1" i="1">
                              <a:latin typeface="Cambria Math" panose="02040503050406030204" pitchFamily="18" charset="0"/>
                            </a:rPr>
                            <m:t>𝒙</m:t>
                          </m:r>
                        </m:e>
                      </m:d>
                      <m:r>
                        <a:rPr lang="en-US" sz="2500" i="0">
                          <a:latin typeface="Cambria Math" panose="02040503050406030204" pitchFamily="18" charset="0"/>
                        </a:rPr>
                        <m:t>=</m:t>
                      </m:r>
                      <m:r>
                        <a:rPr lang="en-US" sz="2500" i="0" smtClean="0">
                          <a:latin typeface="Cambria Math" panose="02040503050406030204" pitchFamily="18" charset="0"/>
                        </a:rPr>
                        <m:t> </m:t>
                      </m:r>
                      <m:d>
                        <m:dPr>
                          <m:begChr m:val="{"/>
                          <m:endChr m:val=""/>
                          <m:ctrlPr>
                            <a:rPr lang="en-US" sz="2500" i="1">
                              <a:latin typeface="Cambria Math" panose="02040503050406030204" pitchFamily="18" charset="0"/>
                            </a:rPr>
                          </m:ctrlPr>
                        </m:dPr>
                        <m:e>
                          <m:eqArr>
                            <m:eqArrPr>
                              <m:ctrlPr>
                                <a:rPr lang="en-US" sz="2500" i="1">
                                  <a:latin typeface="Cambria Math" panose="02040503050406030204" pitchFamily="18" charset="0"/>
                                </a:rPr>
                              </m:ctrlPr>
                            </m:eqArrPr>
                            <m:e>
                              <m:r>
                                <a:rPr lang="en-US" sz="2500" i="0">
                                  <a:latin typeface="Cambria Math" panose="02040503050406030204" pitchFamily="18" charset="0"/>
                                </a:rPr>
                                <m:t>&amp;0 </m:t>
                              </m:r>
                              <m:r>
                                <a:rPr lang="en-US" sz="2500" i="1">
                                  <a:latin typeface="Cambria Math" panose="02040503050406030204" pitchFamily="18" charset="0"/>
                                </a:rPr>
                                <m:t>𝑖𝑓</m:t>
                              </m:r>
                              <m:r>
                                <a:rPr lang="en-US" sz="2500" i="0">
                                  <a:latin typeface="Cambria Math" panose="02040503050406030204" pitchFamily="18" charset="0"/>
                                </a:rPr>
                                <m:t> </m:t>
                              </m:r>
                              <m:r>
                                <a:rPr lang="en-US" sz="2500" b="1" i="1">
                                  <a:latin typeface="Cambria Math" panose="02040503050406030204" pitchFamily="18" charset="0"/>
                                </a:rPr>
                                <m:t>𝒘</m:t>
                              </m:r>
                              <m:r>
                                <a:rPr lang="en-US" sz="2500" i="0">
                                  <a:latin typeface="Cambria Math" panose="02040503050406030204" pitchFamily="18" charset="0"/>
                                </a:rPr>
                                <m:t>∙</m:t>
                              </m:r>
                              <m:r>
                                <a:rPr lang="en-US" sz="2500" b="1" i="1">
                                  <a:latin typeface="Cambria Math" panose="02040503050406030204" pitchFamily="18" charset="0"/>
                                </a:rPr>
                                <m:t>𝒙</m:t>
                              </m:r>
                              <m:r>
                                <a:rPr lang="en-US" sz="2500" i="0">
                                  <a:latin typeface="Cambria Math" panose="02040503050406030204" pitchFamily="18" charset="0"/>
                                </a:rPr>
                                <m:t> ≤</m:t>
                              </m:r>
                              <m:r>
                                <a:rPr lang="en-US" sz="2500" i="1">
                                  <a:latin typeface="Cambria Math" panose="02040503050406030204" pitchFamily="18" charset="0"/>
                                </a:rPr>
                                <m:t>𝑡h𝑟𝑒𝑠h𝑜𝑙𝑑</m:t>
                              </m:r>
                              <m:r>
                                <a:rPr lang="en-US" sz="2500" i="0">
                                  <a:latin typeface="Cambria Math" panose="02040503050406030204" pitchFamily="18" charset="0"/>
                                </a:rPr>
                                <m:t> </m:t>
                              </m:r>
                            </m:e>
                            <m:e>
                              <m:r>
                                <a:rPr lang="en-US" sz="2500" i="0">
                                  <a:latin typeface="Cambria Math" panose="02040503050406030204" pitchFamily="18" charset="0"/>
                                </a:rPr>
                                <m:t>&amp;1 </m:t>
                              </m:r>
                              <m:r>
                                <a:rPr lang="en-US" sz="2500" i="1">
                                  <a:latin typeface="Cambria Math" panose="02040503050406030204" pitchFamily="18" charset="0"/>
                                </a:rPr>
                                <m:t>𝑖𝑓</m:t>
                              </m:r>
                              <m:r>
                                <a:rPr lang="en-US" sz="2500" i="0">
                                  <a:latin typeface="Cambria Math" panose="02040503050406030204" pitchFamily="18" charset="0"/>
                                </a:rPr>
                                <m:t> </m:t>
                              </m:r>
                              <m:r>
                                <a:rPr lang="en-US" sz="2500" b="1" i="1">
                                  <a:latin typeface="Cambria Math" panose="02040503050406030204" pitchFamily="18" charset="0"/>
                                </a:rPr>
                                <m:t>𝒘</m:t>
                              </m:r>
                              <m:r>
                                <a:rPr lang="en-US" sz="2500" i="0">
                                  <a:latin typeface="Cambria Math" panose="02040503050406030204" pitchFamily="18" charset="0"/>
                                </a:rPr>
                                <m:t>∙</m:t>
                              </m:r>
                              <m:r>
                                <a:rPr lang="en-US" sz="2500" b="1" i="1">
                                  <a:latin typeface="Cambria Math" panose="02040503050406030204" pitchFamily="18" charset="0"/>
                                </a:rPr>
                                <m:t>𝒙</m:t>
                              </m:r>
                              <m:r>
                                <a:rPr lang="en-US" sz="2500" i="0">
                                  <a:latin typeface="Cambria Math" panose="02040503050406030204" pitchFamily="18" charset="0"/>
                                </a:rPr>
                                <m:t> &gt;</m:t>
                              </m:r>
                              <m:r>
                                <a:rPr lang="en-US" sz="2500" i="1">
                                  <a:latin typeface="Cambria Math" panose="02040503050406030204" pitchFamily="18" charset="0"/>
                                </a:rPr>
                                <m:t>𝑡h𝑟𝑒𝑠h𝑜𝑙𝑑</m:t>
                              </m:r>
                            </m:e>
                          </m:eqArr>
                        </m:e>
                      </m:d>
                      <m:r>
                        <a:rPr lang="en-US" sz="2500" b="0" i="1" smtClean="0">
                          <a:latin typeface="Cambria Math" panose="02040503050406030204" pitchFamily="18" charset="0"/>
                        </a:rPr>
                        <m:t>⇒</m:t>
                      </m:r>
                      <m:r>
                        <a:rPr lang="en-US" sz="2500" i="1" smtClean="0">
                          <a:latin typeface="Cambria Math" panose="02040503050406030204" pitchFamily="18" charset="0"/>
                        </a:rPr>
                        <m:t>𝑎</m:t>
                      </m:r>
                      <m:d>
                        <m:dPr>
                          <m:ctrlPr>
                            <a:rPr lang="en-US" sz="2500" i="1" smtClean="0">
                              <a:latin typeface="Cambria Math" panose="02040503050406030204" pitchFamily="18" charset="0"/>
                            </a:rPr>
                          </m:ctrlPr>
                        </m:dPr>
                        <m:e>
                          <m:r>
                            <a:rPr lang="en-US" sz="2500" b="1" i="1">
                              <a:latin typeface="Cambria Math" panose="02040503050406030204" pitchFamily="18" charset="0"/>
                            </a:rPr>
                            <m:t>𝒙</m:t>
                          </m:r>
                        </m:e>
                      </m:d>
                      <m:r>
                        <a:rPr lang="en-US" sz="2500" i="0">
                          <a:latin typeface="Cambria Math" panose="02040503050406030204" pitchFamily="18" charset="0"/>
                        </a:rPr>
                        <m:t>=</m:t>
                      </m:r>
                      <m:d>
                        <m:dPr>
                          <m:begChr m:val="{"/>
                          <m:endChr m:val=""/>
                          <m:ctrlPr>
                            <a:rPr lang="en-US" sz="2500" i="1">
                              <a:latin typeface="Cambria Math" panose="02040503050406030204" pitchFamily="18" charset="0"/>
                            </a:rPr>
                          </m:ctrlPr>
                        </m:dPr>
                        <m:e>
                          <m:eqArr>
                            <m:eqArrPr>
                              <m:ctrlPr>
                                <a:rPr lang="en-US" sz="2500" i="1">
                                  <a:latin typeface="Cambria Math" panose="02040503050406030204" pitchFamily="18" charset="0"/>
                                </a:rPr>
                              </m:ctrlPr>
                            </m:eqArrPr>
                            <m:e>
                              <m:r>
                                <a:rPr lang="en-US" sz="2500" i="1">
                                  <a:latin typeface="Cambria Math" panose="02040503050406030204" pitchFamily="18" charset="0"/>
                                </a:rPr>
                                <m:t>0 </m:t>
                              </m:r>
                              <m:r>
                                <a:rPr lang="en-US" sz="2500" i="1">
                                  <a:latin typeface="Cambria Math" panose="02040503050406030204" pitchFamily="18" charset="0"/>
                                </a:rPr>
                                <m:t>𝑖𝑓</m:t>
                              </m:r>
                              <m:r>
                                <a:rPr lang="en-US" sz="2500" i="1">
                                  <a:latin typeface="Cambria Math" panose="02040503050406030204" pitchFamily="18" charset="0"/>
                                </a:rPr>
                                <m:t> </m:t>
                              </m:r>
                              <m:r>
                                <a:rPr lang="en-US" sz="2500" b="1" i="1">
                                  <a:latin typeface="Cambria Math" panose="02040503050406030204" pitchFamily="18" charset="0"/>
                                </a:rPr>
                                <m:t>𝒘</m:t>
                              </m:r>
                              <m:r>
                                <a:rPr lang="en-US" sz="2500" i="1">
                                  <a:latin typeface="Cambria Math" panose="02040503050406030204" pitchFamily="18" charset="0"/>
                                </a:rPr>
                                <m:t>∙</m:t>
                              </m:r>
                              <m:r>
                                <a:rPr lang="en-US" sz="2500" b="1" i="1">
                                  <a:latin typeface="Cambria Math" panose="02040503050406030204" pitchFamily="18" charset="0"/>
                                </a:rPr>
                                <m:t>𝒙</m:t>
                              </m:r>
                              <m:r>
                                <a:rPr lang="en-US" sz="2500" i="1">
                                  <a:latin typeface="Cambria Math" panose="02040503050406030204" pitchFamily="18" charset="0"/>
                                </a:rPr>
                                <m:t>+</m:t>
                              </m:r>
                              <m:r>
                                <a:rPr lang="en-US" sz="2500" i="1">
                                  <a:latin typeface="Cambria Math" panose="02040503050406030204" pitchFamily="18" charset="0"/>
                                </a:rPr>
                                <m:t>𝑏</m:t>
                              </m:r>
                              <m:r>
                                <a:rPr lang="en-US" sz="2500" i="1">
                                  <a:latin typeface="Cambria Math" panose="02040503050406030204" pitchFamily="18" charset="0"/>
                                </a:rPr>
                                <m:t> ≤0 </m:t>
                              </m:r>
                            </m:e>
                            <m:e>
                              <m:r>
                                <a:rPr lang="en-US" sz="2500" i="1">
                                  <a:latin typeface="Cambria Math" panose="02040503050406030204" pitchFamily="18" charset="0"/>
                                </a:rPr>
                                <m:t>1 </m:t>
                              </m:r>
                              <m:r>
                                <a:rPr lang="en-US" sz="2500" i="1">
                                  <a:latin typeface="Cambria Math" panose="02040503050406030204" pitchFamily="18" charset="0"/>
                                </a:rPr>
                                <m:t>𝑖𝑓</m:t>
                              </m:r>
                              <m:r>
                                <a:rPr lang="en-US" sz="2500" i="1">
                                  <a:latin typeface="Cambria Math" panose="02040503050406030204" pitchFamily="18" charset="0"/>
                                </a:rPr>
                                <m:t> </m:t>
                              </m:r>
                              <m:r>
                                <a:rPr lang="en-US" sz="2500" b="1" i="1">
                                  <a:latin typeface="Cambria Math" panose="02040503050406030204" pitchFamily="18" charset="0"/>
                                </a:rPr>
                                <m:t>𝒘</m:t>
                              </m:r>
                              <m:r>
                                <a:rPr lang="en-US" sz="2500" i="1">
                                  <a:latin typeface="Cambria Math" panose="02040503050406030204" pitchFamily="18" charset="0"/>
                                </a:rPr>
                                <m:t>∙</m:t>
                              </m:r>
                              <m:r>
                                <a:rPr lang="en-US" sz="2500" b="1" i="1">
                                  <a:latin typeface="Cambria Math" panose="02040503050406030204" pitchFamily="18" charset="0"/>
                                </a:rPr>
                                <m:t>𝒙</m:t>
                              </m:r>
                              <m:r>
                                <a:rPr lang="en-US" sz="2500" i="1">
                                  <a:latin typeface="Cambria Math" panose="02040503050406030204" pitchFamily="18" charset="0"/>
                                </a:rPr>
                                <m:t>+</m:t>
                              </m:r>
                              <m:r>
                                <a:rPr lang="en-US" sz="2500" i="1">
                                  <a:latin typeface="Cambria Math" panose="02040503050406030204" pitchFamily="18" charset="0"/>
                                </a:rPr>
                                <m:t>𝑏</m:t>
                              </m:r>
                              <m:r>
                                <a:rPr lang="en-US" sz="2500" i="1">
                                  <a:latin typeface="Cambria Math" panose="02040503050406030204" pitchFamily="18" charset="0"/>
                                </a:rPr>
                                <m:t> &gt;0</m:t>
                              </m:r>
                            </m:e>
                          </m:eqArr>
                        </m:e>
                      </m:d>
                    </m:oMath>
                  </m:oMathPara>
                </a14:m>
                <a:endParaRPr lang="en-US" sz="2500" dirty="0"/>
              </a:p>
            </p:txBody>
          </p:sp>
        </mc:Choice>
        <mc:Fallback xmlns="">
          <p:sp>
            <p:nvSpPr>
              <p:cNvPr id="17" name="Rectangle 16"/>
              <p:cNvSpPr>
                <a:spLocks noRot="1" noChangeAspect="1" noMove="1" noResize="1" noEditPoints="1" noAdjustHandles="1" noChangeArrowheads="1" noChangeShapeType="1" noTextEdit="1"/>
              </p:cNvSpPr>
              <p:nvPr/>
            </p:nvSpPr>
            <p:spPr>
              <a:xfrm>
                <a:off x="217980" y="5209274"/>
                <a:ext cx="11756039" cy="950453"/>
              </a:xfrm>
              <a:prstGeom prst="rect">
                <a:avLst/>
              </a:prstGeom>
              <a:blipFill>
                <a:blip r:embed="rId2"/>
                <a:stretch>
                  <a:fillRect/>
                </a:stretch>
              </a:blipFill>
            </p:spPr>
            <p:txBody>
              <a:bodyPr/>
              <a:lstStyle/>
              <a:p>
                <a:r>
                  <a:rPr lang="en-US">
                    <a:noFill/>
                  </a:rPr>
                  <a:t> </a:t>
                </a:r>
              </a:p>
            </p:txBody>
          </p:sp>
        </mc:Fallback>
      </mc:AlternateContent>
      <p:sp>
        <p:nvSpPr>
          <p:cNvPr id="18" name="TextBox 13"/>
          <p:cNvSpPr txBox="1"/>
          <p:nvPr/>
        </p:nvSpPr>
        <p:spPr>
          <a:xfrm>
            <a:off x="4308454" y="1950369"/>
            <a:ext cx="731030" cy="656903"/>
          </a:xfrm>
          <a:prstGeom prst="rect">
            <a:avLst/>
          </a:prstGeom>
          <a:noFill/>
        </p:spPr>
        <p:txBody>
          <a:bodyPr wrap="square" rtlCol="0">
            <a:noAutofit/>
          </a:bodyPr>
          <a:lstStyle/>
          <a:p>
            <a:pPr marL="0" marR="0">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w</a:t>
            </a:r>
            <a:r>
              <a:rPr lang="en-US" sz="3200" kern="12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endParaRPr lang="en-US" sz="2800" dirty="0">
              <a:effectLst/>
              <a:latin typeface="Times New Roman" panose="02020603050405020304" pitchFamily="18" charset="0"/>
              <a:ea typeface="Times New Roman" panose="02020603050405020304" pitchFamily="18" charset="0"/>
            </a:endParaRPr>
          </a:p>
        </p:txBody>
      </p:sp>
      <p:sp>
        <p:nvSpPr>
          <p:cNvPr id="19" name="TextBox 13"/>
          <p:cNvSpPr txBox="1"/>
          <p:nvPr/>
        </p:nvSpPr>
        <p:spPr>
          <a:xfrm>
            <a:off x="3943512" y="2601631"/>
            <a:ext cx="731030" cy="656903"/>
          </a:xfrm>
          <a:prstGeom prst="rect">
            <a:avLst/>
          </a:prstGeom>
          <a:noFill/>
        </p:spPr>
        <p:txBody>
          <a:bodyPr wrap="square" rtlCol="0">
            <a:noAutofit/>
          </a:bodyPr>
          <a:lstStyle/>
          <a:p>
            <a:pPr marL="0" marR="0">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w</a:t>
            </a:r>
            <a:r>
              <a:rPr lang="en-US" sz="3200" baseline="-25000" dirty="0">
                <a:latin typeface="Cambria Math" panose="02040503050406030204" pitchFamily="18" charset="0"/>
                <a:ea typeface="Cambria Math" panose="02040503050406030204" pitchFamily="18" charset="0"/>
                <a:cs typeface="Times New Roman" panose="02020603050405020304" pitchFamily="18" charset="0"/>
              </a:rPr>
              <a:t>2</a:t>
            </a:r>
            <a:endParaRPr lang="en-US" sz="2800" dirty="0">
              <a:effectLst/>
              <a:latin typeface="Times New Roman" panose="02020603050405020304" pitchFamily="18" charset="0"/>
              <a:ea typeface="Times New Roman" panose="02020603050405020304" pitchFamily="18" charset="0"/>
            </a:endParaRPr>
          </a:p>
        </p:txBody>
      </p:sp>
      <p:sp>
        <p:nvSpPr>
          <p:cNvPr id="20" name="TextBox 13"/>
          <p:cNvSpPr txBox="1"/>
          <p:nvPr/>
        </p:nvSpPr>
        <p:spPr>
          <a:xfrm>
            <a:off x="4382080" y="3732759"/>
            <a:ext cx="731030" cy="656903"/>
          </a:xfrm>
          <a:prstGeom prst="rect">
            <a:avLst/>
          </a:prstGeom>
          <a:noFill/>
        </p:spPr>
        <p:txBody>
          <a:bodyPr wrap="square" rtlCol="0">
            <a:noAutofit/>
          </a:bodyPr>
          <a:lstStyle/>
          <a:p>
            <a:pPr marL="0" marR="0">
              <a:spcBef>
                <a:spcPts val="0"/>
              </a:spcBef>
              <a:spcAft>
                <a:spcPts val="0"/>
              </a:spcAft>
            </a:pPr>
            <a:r>
              <a:rPr lang="en-US" sz="3200" kern="1200" dirty="0" err="1">
                <a:effectLst/>
                <a:latin typeface="Cambria Math" panose="02040503050406030204" pitchFamily="18" charset="0"/>
                <a:ea typeface="Cambria Math" panose="02040503050406030204" pitchFamily="18" charset="0"/>
                <a:cs typeface="Times New Roman" panose="02020603050405020304" pitchFamily="18" charset="0"/>
              </a:rPr>
              <a:t>w</a:t>
            </a:r>
            <a:r>
              <a:rPr lang="en-US" sz="3200" baseline="-25000" dirty="0" err="1">
                <a:latin typeface="Cambria Math" panose="02040503050406030204" pitchFamily="18" charset="0"/>
                <a:ea typeface="Cambria Math" panose="02040503050406030204" pitchFamily="18" charset="0"/>
                <a:cs typeface="Times New Roman" panose="02020603050405020304" pitchFamily="18" charset="0"/>
              </a:rPr>
              <a:t>j</a:t>
            </a:r>
            <a:endParaRPr lang="en-US" sz="28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p:cNvSpPr/>
              <p:nvPr/>
            </p:nvSpPr>
            <p:spPr>
              <a:xfrm>
                <a:off x="5390902" y="3067672"/>
                <a:ext cx="86773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𝑡h𝑟𝑒𝑠h𝑜𝑙𝑑</m:t>
                      </m:r>
                      <m:r>
                        <a:rPr lang="en-US" sz="1400">
                          <a:latin typeface="Cambria Math" panose="02040503050406030204" pitchFamily="18" charset="0"/>
                        </a:rPr>
                        <m:t> </m:t>
                      </m:r>
                    </m:oMath>
                  </m:oMathPara>
                </a14:m>
                <a:endParaRPr lang="en-US" sz="1400" dirty="0"/>
              </a:p>
            </p:txBody>
          </p:sp>
        </mc:Choice>
        <mc:Fallback xmlns="">
          <p:sp>
            <p:nvSpPr>
              <p:cNvPr id="21" name="Rectangle 20"/>
              <p:cNvSpPr>
                <a:spLocks noRot="1" noChangeAspect="1" noMove="1" noResize="1" noEditPoints="1" noAdjustHandles="1" noChangeArrowheads="1" noChangeShapeType="1" noTextEdit="1"/>
              </p:cNvSpPr>
              <p:nvPr/>
            </p:nvSpPr>
            <p:spPr>
              <a:xfrm>
                <a:off x="5390902" y="3067672"/>
                <a:ext cx="867738" cy="307777"/>
              </a:xfrm>
              <a:prstGeom prst="rect">
                <a:avLst/>
              </a:prstGeom>
              <a:blipFill>
                <a:blip r:embed="rId3"/>
                <a:stretch>
                  <a:fillRect r="-6294"/>
                </a:stretch>
              </a:blipFill>
            </p:spPr>
            <p:txBody>
              <a:bodyPr/>
              <a:lstStyle/>
              <a:p>
                <a:r>
                  <a:rPr lang="en-US">
                    <a:noFill/>
                  </a:rPr>
                  <a:t> </a:t>
                </a:r>
              </a:p>
            </p:txBody>
          </p:sp>
        </mc:Fallback>
      </mc:AlternateContent>
    </p:spTree>
    <p:extLst>
      <p:ext uri="{BB962C8B-B14F-4D97-AF65-F5344CB8AC3E}">
        <p14:creationId xmlns:p14="http://schemas.microsoft.com/office/powerpoint/2010/main" val="1927813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6224530" y="2524300"/>
            <a:ext cx="5486400" cy="3866896"/>
          </a:xfrm>
          <a:prstGeom prst="rect">
            <a:avLst/>
          </a:prstGeom>
          <a:noFill/>
          <a:ln>
            <a:noFill/>
          </a:ln>
        </p:spPr>
      </p:pic>
      <p:sp>
        <p:nvSpPr>
          <p:cNvPr id="2" name="Title 1"/>
          <p:cNvSpPr>
            <a:spLocks noGrp="1"/>
          </p:cNvSpPr>
          <p:nvPr>
            <p:ph type="title"/>
          </p:nvPr>
        </p:nvSpPr>
        <p:spPr/>
        <p:txBody>
          <a:bodyPr/>
          <a:lstStyle/>
          <a:p>
            <a:r>
              <a:rPr lang="en-US" dirty="0"/>
              <a:t>Foundations</a:t>
            </a:r>
          </a:p>
        </p:txBody>
      </p:sp>
      <mc:AlternateContent xmlns:mc="http://schemas.openxmlformats.org/markup-compatibility/2006" xmlns:a14="http://schemas.microsoft.com/office/drawing/2010/main">
        <mc:Choice Requires="a14">
          <p:sp>
            <p:nvSpPr>
              <p:cNvPr id="4" name="Rectangle 3"/>
              <p:cNvSpPr/>
              <p:nvPr/>
            </p:nvSpPr>
            <p:spPr>
              <a:xfrm>
                <a:off x="401877" y="3355248"/>
                <a:ext cx="3988143" cy="13756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𝜎</m:t>
                      </m:r>
                      <m:r>
                        <a:rPr lang="en-US" sz="4400" i="0">
                          <a:latin typeface="Cambria Math" panose="02040503050406030204" pitchFamily="18" charset="0"/>
                        </a:rPr>
                        <m:t>(</m:t>
                      </m:r>
                      <m:r>
                        <a:rPr lang="en-US" sz="4400" i="1">
                          <a:latin typeface="Cambria Math" panose="02040503050406030204" pitchFamily="18" charset="0"/>
                        </a:rPr>
                        <m:t>𝑧</m:t>
                      </m:r>
                      <m:r>
                        <a:rPr lang="en-US" sz="4400" i="0">
                          <a:latin typeface="Cambria Math" panose="02040503050406030204" pitchFamily="18" charset="0"/>
                        </a:rPr>
                        <m:t>)≡</m:t>
                      </m:r>
                      <m:f>
                        <m:fPr>
                          <m:ctrlPr>
                            <a:rPr lang="en-US" sz="4400" i="1">
                              <a:latin typeface="Cambria Math" panose="02040503050406030204" pitchFamily="18" charset="0"/>
                            </a:rPr>
                          </m:ctrlPr>
                        </m:fPr>
                        <m:num>
                          <m:r>
                            <a:rPr lang="en-US" sz="4400" i="0">
                              <a:latin typeface="Cambria Math" panose="02040503050406030204" pitchFamily="18" charset="0"/>
                            </a:rPr>
                            <m:t>1</m:t>
                          </m:r>
                        </m:num>
                        <m:den>
                          <m:r>
                            <a:rPr lang="en-US" sz="4400" i="0">
                              <a:latin typeface="Cambria Math" panose="02040503050406030204" pitchFamily="18" charset="0"/>
                            </a:rPr>
                            <m:t>1+</m:t>
                          </m:r>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i="0">
                                  <a:latin typeface="Cambria Math" panose="02040503050406030204" pitchFamily="18" charset="0"/>
                                </a:rPr>
                                <m:t>−</m:t>
                              </m:r>
                              <m:r>
                                <a:rPr lang="en-US" sz="4400" i="1">
                                  <a:latin typeface="Cambria Math" panose="02040503050406030204" pitchFamily="18" charset="0"/>
                                </a:rPr>
                                <m:t>𝑧</m:t>
                              </m:r>
                            </m:sup>
                          </m:sSup>
                        </m:den>
                      </m:f>
                    </m:oMath>
                  </m:oMathPara>
                </a14:m>
                <a:endParaRPr lang="en-US" sz="4400" dirty="0"/>
              </a:p>
            </p:txBody>
          </p:sp>
        </mc:Choice>
        <mc:Fallback xmlns="">
          <p:sp>
            <p:nvSpPr>
              <p:cNvPr id="4" name="Rectangle 3"/>
              <p:cNvSpPr>
                <a:spLocks noRot="1" noChangeAspect="1" noMove="1" noResize="1" noEditPoints="1" noAdjustHandles="1" noChangeArrowheads="1" noChangeShapeType="1" noTextEdit="1"/>
              </p:cNvSpPr>
              <p:nvPr/>
            </p:nvSpPr>
            <p:spPr>
              <a:xfrm>
                <a:off x="401877" y="3355248"/>
                <a:ext cx="3988143" cy="13756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1877" y="1690688"/>
                <a:ext cx="5912836" cy="1335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𝑎</m:t>
                      </m:r>
                      <m:r>
                        <a:rPr lang="en-US" sz="3600" i="0">
                          <a:latin typeface="Cambria Math" panose="02040503050406030204" pitchFamily="18" charset="0"/>
                        </a:rPr>
                        <m:t>(</m:t>
                      </m:r>
                      <m:r>
                        <a:rPr lang="en-US" sz="3600" b="1" i="1">
                          <a:latin typeface="Cambria Math" panose="02040503050406030204" pitchFamily="18" charset="0"/>
                        </a:rPr>
                        <m:t>𝒙</m:t>
                      </m:r>
                      <m:r>
                        <a:rPr lang="en-US" sz="3600" b="0" i="0">
                          <a:latin typeface="Cambria Math" panose="02040503050406030204" pitchFamily="18" charset="0"/>
                        </a:rPr>
                        <m:t>)=</m:t>
                      </m:r>
                      <m:d>
                        <m:dPr>
                          <m:begChr m:val="{"/>
                          <m:endChr m:val=""/>
                          <m:ctrlPr>
                            <a:rPr lang="en-US" sz="3600" i="1">
                              <a:latin typeface="Cambria Math" panose="02040503050406030204" pitchFamily="18" charset="0"/>
                            </a:rPr>
                          </m:ctrlPr>
                        </m:dPr>
                        <m:e>
                          <m:eqArr>
                            <m:eqArrPr>
                              <m:ctrlPr>
                                <a:rPr lang="en-US" sz="3600" i="1">
                                  <a:latin typeface="Cambria Math" panose="02040503050406030204" pitchFamily="18" charset="0"/>
                                </a:rPr>
                              </m:ctrlPr>
                            </m:eqArrPr>
                            <m:e>
                              <m:r>
                                <a:rPr lang="en-US" sz="3600" i="1">
                                  <a:latin typeface="Cambria Math" panose="02040503050406030204" pitchFamily="18" charset="0"/>
                                </a:rPr>
                                <m:t>0 </m:t>
                              </m:r>
                              <m:r>
                                <a:rPr lang="en-US" sz="3600" i="1">
                                  <a:latin typeface="Cambria Math" panose="02040503050406030204" pitchFamily="18" charset="0"/>
                                </a:rPr>
                                <m:t>𝑖𝑓</m:t>
                              </m:r>
                              <m:r>
                                <a:rPr lang="en-US" sz="3600" i="1">
                                  <a:latin typeface="Cambria Math" panose="02040503050406030204" pitchFamily="18" charset="0"/>
                                </a:rPr>
                                <m:t> </m:t>
                              </m:r>
                              <m:r>
                                <a:rPr lang="en-US" sz="3600" b="1" i="1">
                                  <a:latin typeface="Cambria Math" panose="02040503050406030204" pitchFamily="18" charset="0"/>
                                </a:rPr>
                                <m:t>𝒘</m:t>
                              </m:r>
                              <m:r>
                                <a:rPr lang="en-US" sz="3600" i="1">
                                  <a:latin typeface="Cambria Math" panose="02040503050406030204" pitchFamily="18" charset="0"/>
                                </a:rPr>
                                <m:t>∙</m:t>
                              </m:r>
                              <m:r>
                                <a:rPr lang="en-US" sz="3600" b="1" i="1">
                                  <a:latin typeface="Cambria Math" panose="02040503050406030204" pitchFamily="18" charset="0"/>
                                </a:rPr>
                                <m:t>𝒙</m:t>
                              </m:r>
                              <m:r>
                                <a:rPr lang="en-US" sz="3600" i="1">
                                  <a:latin typeface="Cambria Math" panose="02040503050406030204" pitchFamily="18" charset="0"/>
                                </a:rPr>
                                <m:t>+</m:t>
                              </m:r>
                              <m:r>
                                <a:rPr lang="en-US" sz="3600" i="1">
                                  <a:latin typeface="Cambria Math" panose="02040503050406030204" pitchFamily="18" charset="0"/>
                                </a:rPr>
                                <m:t>𝑏</m:t>
                              </m:r>
                              <m:r>
                                <a:rPr lang="en-US" sz="3600" i="1">
                                  <a:latin typeface="Cambria Math" panose="02040503050406030204" pitchFamily="18" charset="0"/>
                                </a:rPr>
                                <m:t> ≤0 </m:t>
                              </m:r>
                            </m:e>
                            <m:e>
                              <m:r>
                                <a:rPr lang="en-US" sz="3600" i="1">
                                  <a:latin typeface="Cambria Math" panose="02040503050406030204" pitchFamily="18" charset="0"/>
                                </a:rPr>
                                <m:t>1 </m:t>
                              </m:r>
                              <m:r>
                                <a:rPr lang="en-US" sz="3600" i="1">
                                  <a:latin typeface="Cambria Math" panose="02040503050406030204" pitchFamily="18" charset="0"/>
                                </a:rPr>
                                <m:t>𝑖𝑓</m:t>
                              </m:r>
                              <m:r>
                                <a:rPr lang="en-US" sz="3600" i="1">
                                  <a:latin typeface="Cambria Math" panose="02040503050406030204" pitchFamily="18" charset="0"/>
                                </a:rPr>
                                <m:t> </m:t>
                              </m:r>
                              <m:r>
                                <a:rPr lang="en-US" sz="3600" b="1" i="1">
                                  <a:latin typeface="Cambria Math" panose="02040503050406030204" pitchFamily="18" charset="0"/>
                                </a:rPr>
                                <m:t>𝒘</m:t>
                              </m:r>
                              <m:r>
                                <a:rPr lang="en-US" sz="3600" i="1">
                                  <a:latin typeface="Cambria Math" panose="02040503050406030204" pitchFamily="18" charset="0"/>
                                </a:rPr>
                                <m:t>∙</m:t>
                              </m:r>
                              <m:r>
                                <a:rPr lang="en-US" sz="3600" b="1" i="1">
                                  <a:latin typeface="Cambria Math" panose="02040503050406030204" pitchFamily="18" charset="0"/>
                                </a:rPr>
                                <m:t>𝒙</m:t>
                              </m:r>
                              <m:r>
                                <a:rPr lang="en-US" sz="3600" i="1">
                                  <a:latin typeface="Cambria Math" panose="02040503050406030204" pitchFamily="18" charset="0"/>
                                </a:rPr>
                                <m:t>+</m:t>
                              </m:r>
                              <m:r>
                                <a:rPr lang="en-US" sz="3600" i="1">
                                  <a:latin typeface="Cambria Math" panose="02040503050406030204" pitchFamily="18" charset="0"/>
                                </a:rPr>
                                <m:t>𝑏</m:t>
                              </m:r>
                              <m:r>
                                <a:rPr lang="en-US" sz="3600" i="1">
                                  <a:latin typeface="Cambria Math" panose="02040503050406030204" pitchFamily="18" charset="0"/>
                                </a:rPr>
                                <m:t> &gt;0</m:t>
                              </m:r>
                            </m:e>
                          </m:eqArr>
                        </m:e>
                      </m:d>
                    </m:oMath>
                  </m:oMathPara>
                </a14:m>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401877" y="1690688"/>
                <a:ext cx="5912836" cy="13356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01877" y="5249404"/>
                <a:ext cx="481170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𝑎</m:t>
                      </m:r>
                      <m:r>
                        <a:rPr lang="en-US" sz="4000" i="0">
                          <a:latin typeface="Cambria Math" panose="02040503050406030204" pitchFamily="18" charset="0"/>
                        </a:rPr>
                        <m:t>(</m:t>
                      </m:r>
                      <m:r>
                        <a:rPr lang="en-US" sz="4000" b="1" i="1">
                          <a:latin typeface="Cambria Math" panose="02040503050406030204" pitchFamily="18" charset="0"/>
                        </a:rPr>
                        <m:t>𝒙</m:t>
                      </m:r>
                      <m:r>
                        <a:rPr lang="en-US" sz="4000" b="0" i="0">
                          <a:latin typeface="Cambria Math" panose="02040503050406030204" pitchFamily="18" charset="0"/>
                        </a:rPr>
                        <m:t>)= </m:t>
                      </m:r>
                      <m:r>
                        <a:rPr lang="en-US" sz="4000" b="0" i="1">
                          <a:latin typeface="Cambria Math" panose="02040503050406030204" pitchFamily="18" charset="0"/>
                        </a:rPr>
                        <m:t>𝜎</m:t>
                      </m:r>
                      <m:d>
                        <m:dPr>
                          <m:ctrlPr>
                            <a:rPr lang="en-US" sz="4000" b="0" i="1">
                              <a:latin typeface="Cambria Math" panose="02040503050406030204" pitchFamily="18" charset="0"/>
                            </a:rPr>
                          </m:ctrlPr>
                        </m:dPr>
                        <m:e>
                          <m:r>
                            <a:rPr lang="en-US" sz="4000" b="1" i="1">
                              <a:latin typeface="Cambria Math" panose="02040503050406030204" pitchFamily="18" charset="0"/>
                            </a:rPr>
                            <m:t>𝒘</m:t>
                          </m:r>
                          <m:r>
                            <a:rPr lang="en-US" sz="4000" b="0" i="0">
                              <a:latin typeface="Cambria Math" panose="02040503050406030204" pitchFamily="18" charset="0"/>
                            </a:rPr>
                            <m:t>∙</m:t>
                          </m:r>
                          <m:r>
                            <a:rPr lang="en-US" sz="4000" b="1" i="1">
                              <a:latin typeface="Cambria Math" panose="02040503050406030204" pitchFamily="18" charset="0"/>
                            </a:rPr>
                            <m:t>𝒙</m:t>
                          </m:r>
                          <m:r>
                            <a:rPr lang="en-US" sz="4000" b="0" i="0">
                              <a:latin typeface="Cambria Math" panose="02040503050406030204" pitchFamily="18" charset="0"/>
                            </a:rPr>
                            <m:t>+</m:t>
                          </m:r>
                          <m:r>
                            <a:rPr lang="en-US" sz="4000" b="0" i="1">
                              <a:latin typeface="Cambria Math" panose="02040503050406030204" pitchFamily="18" charset="0"/>
                            </a:rPr>
                            <m:t>𝑏</m:t>
                          </m:r>
                        </m:e>
                      </m:d>
                    </m:oMath>
                  </m:oMathPara>
                </a14:m>
                <a:endParaRPr lang="en-US" sz="4000" dirty="0"/>
              </a:p>
            </p:txBody>
          </p:sp>
        </mc:Choice>
        <mc:Fallback xmlns="">
          <p:sp>
            <p:nvSpPr>
              <p:cNvPr id="7" name="Rectangle 6"/>
              <p:cNvSpPr>
                <a:spLocks noRot="1" noChangeAspect="1" noMove="1" noResize="1" noEditPoints="1" noAdjustHandles="1" noChangeArrowheads="1" noChangeShapeType="1" noTextEdit="1"/>
              </p:cNvSpPr>
              <p:nvPr/>
            </p:nvSpPr>
            <p:spPr>
              <a:xfrm>
                <a:off x="401877" y="5249404"/>
                <a:ext cx="4811702"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52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mc:AlternateContent xmlns:mc="http://schemas.openxmlformats.org/markup-compatibility/2006" xmlns:a14="http://schemas.microsoft.com/office/drawing/2010/main">
        <mc:Choice Requires="a14">
          <p:sp>
            <p:nvSpPr>
              <p:cNvPr id="4" name="Rectangle 3"/>
              <p:cNvSpPr/>
              <p:nvPr/>
            </p:nvSpPr>
            <p:spPr>
              <a:xfrm>
                <a:off x="3136920" y="5264630"/>
                <a:ext cx="5918159" cy="926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800" b="1" i="1" smtClean="0">
                              <a:latin typeface="Cambria Math" panose="02040503050406030204" pitchFamily="18" charset="0"/>
                            </a:rPr>
                          </m:ctrlPr>
                        </m:sSupPr>
                        <m:e>
                          <m:r>
                            <a:rPr lang="en-US" sz="4800" b="1" i="1">
                              <a:latin typeface="Cambria Math" panose="02040503050406030204" pitchFamily="18" charset="0"/>
                            </a:rPr>
                            <m:t>𝒂</m:t>
                          </m:r>
                        </m:e>
                        <m:sup>
                          <m:r>
                            <a:rPr lang="en-US" sz="4800" b="1" i="1">
                              <a:latin typeface="Cambria Math" panose="02040503050406030204" pitchFamily="18" charset="0"/>
                            </a:rPr>
                            <m:t>𝒍</m:t>
                          </m:r>
                        </m:sup>
                      </m:sSup>
                      <m:r>
                        <a:rPr lang="en-US" sz="4800" b="0" i="0">
                          <a:latin typeface="Cambria Math" panose="02040503050406030204" pitchFamily="18" charset="0"/>
                        </a:rPr>
                        <m:t>= </m:t>
                      </m:r>
                      <m:r>
                        <a:rPr lang="en-US" sz="4800" b="1" i="1">
                          <a:latin typeface="Cambria Math" panose="02040503050406030204" pitchFamily="18" charset="0"/>
                        </a:rPr>
                        <m:t>𝝈</m:t>
                      </m:r>
                      <m:d>
                        <m:dPr>
                          <m:ctrlPr>
                            <a:rPr lang="en-US" sz="4800" b="1" i="1">
                              <a:latin typeface="Cambria Math" panose="02040503050406030204" pitchFamily="18" charset="0"/>
                            </a:rPr>
                          </m:ctrlPr>
                        </m:dPr>
                        <m:e>
                          <m:sSup>
                            <m:sSupPr>
                              <m:ctrlPr>
                                <a:rPr lang="en-US" sz="4800" b="1" i="1">
                                  <a:latin typeface="Cambria Math" panose="02040503050406030204" pitchFamily="18" charset="0"/>
                                </a:rPr>
                              </m:ctrlPr>
                            </m:sSupPr>
                            <m:e>
                              <m:r>
                                <a:rPr lang="en-US" sz="4800" b="1" i="1">
                                  <a:latin typeface="Cambria Math" panose="02040503050406030204" pitchFamily="18" charset="0"/>
                                </a:rPr>
                                <m:t>𝒘</m:t>
                              </m:r>
                            </m:e>
                            <m:sup>
                              <m:r>
                                <a:rPr lang="en-US" sz="4800" b="1" i="1">
                                  <a:latin typeface="Cambria Math" panose="02040503050406030204" pitchFamily="18" charset="0"/>
                                </a:rPr>
                                <m:t>𝒍</m:t>
                              </m:r>
                            </m:sup>
                          </m:sSup>
                          <m:sSup>
                            <m:sSupPr>
                              <m:ctrlPr>
                                <a:rPr lang="en-US" sz="4800" b="1" i="1">
                                  <a:latin typeface="Cambria Math" panose="02040503050406030204" pitchFamily="18" charset="0"/>
                                </a:rPr>
                              </m:ctrlPr>
                            </m:sSupPr>
                            <m:e>
                              <m:r>
                                <a:rPr lang="en-US" sz="4800" b="1" i="1">
                                  <a:latin typeface="Cambria Math" panose="02040503050406030204" pitchFamily="18" charset="0"/>
                                </a:rPr>
                                <m:t>𝒂</m:t>
                              </m:r>
                            </m:e>
                            <m:sup>
                              <m:r>
                                <a:rPr lang="en-US" sz="4800" b="1" i="1">
                                  <a:latin typeface="Cambria Math" panose="02040503050406030204" pitchFamily="18" charset="0"/>
                                </a:rPr>
                                <m:t>𝒍</m:t>
                              </m:r>
                              <m:r>
                                <a:rPr lang="en-US" sz="4800" b="0" i="0">
                                  <a:latin typeface="Cambria Math" panose="02040503050406030204" pitchFamily="18" charset="0"/>
                                </a:rPr>
                                <m:t>−1</m:t>
                              </m:r>
                            </m:sup>
                          </m:sSup>
                          <m:r>
                            <a:rPr lang="en-US" sz="4800" b="0" i="0">
                              <a:latin typeface="Cambria Math" panose="02040503050406030204" pitchFamily="18" charset="0"/>
                            </a:rPr>
                            <m:t>+</m:t>
                          </m:r>
                          <m:sSup>
                            <m:sSupPr>
                              <m:ctrlPr>
                                <a:rPr lang="en-US" sz="4800" b="0" i="1">
                                  <a:latin typeface="Cambria Math" panose="02040503050406030204" pitchFamily="18" charset="0"/>
                                </a:rPr>
                              </m:ctrlPr>
                            </m:sSupPr>
                            <m:e>
                              <m:r>
                                <a:rPr lang="en-US" sz="4800" b="1" i="1">
                                  <a:latin typeface="Cambria Math" panose="02040503050406030204" pitchFamily="18" charset="0"/>
                                </a:rPr>
                                <m:t>𝒃</m:t>
                              </m:r>
                            </m:e>
                            <m:sup>
                              <m:r>
                                <a:rPr lang="en-US" sz="4800" b="1" i="1">
                                  <a:latin typeface="Cambria Math" panose="02040503050406030204" pitchFamily="18" charset="0"/>
                                </a:rPr>
                                <m:t>𝒍</m:t>
                              </m:r>
                            </m:sup>
                          </m:sSup>
                        </m:e>
                      </m:d>
                    </m:oMath>
                  </m:oMathPara>
                </a14:m>
                <a:endParaRPr lang="en-US" sz="4800" dirty="0"/>
              </a:p>
            </p:txBody>
          </p:sp>
        </mc:Choice>
        <mc:Fallback xmlns="">
          <p:sp>
            <p:nvSpPr>
              <p:cNvPr id="4" name="Rectangle 3"/>
              <p:cNvSpPr>
                <a:spLocks noRot="1" noChangeAspect="1" noMove="1" noResize="1" noEditPoints="1" noAdjustHandles="1" noChangeArrowheads="1" noChangeShapeType="1" noTextEdit="1"/>
              </p:cNvSpPr>
              <p:nvPr/>
            </p:nvSpPr>
            <p:spPr>
              <a:xfrm>
                <a:off x="3136920" y="5264630"/>
                <a:ext cx="5918159" cy="926087"/>
              </a:xfrm>
              <a:prstGeom prst="rect">
                <a:avLst/>
              </a:prstGeom>
              <a:blipFill>
                <a:blip r:embed="rId2"/>
                <a:stretch>
                  <a:fillRect/>
                </a:stretch>
              </a:blipFill>
            </p:spPr>
            <p:txBody>
              <a:bodyPr/>
              <a:lstStyle/>
              <a:p>
                <a:r>
                  <a:rPr lang="en-US">
                    <a:noFill/>
                  </a:rPr>
                  <a:t> </a:t>
                </a:r>
              </a:p>
            </p:txBody>
          </p:sp>
        </mc:Fallback>
      </mc:AlternateContent>
      <p:pic>
        <p:nvPicPr>
          <p:cNvPr id="5" name="Picture 4" descr="https://upload.wikimedia.org/wikipedia/commons/thumb/3/3d/Neural_network.svg/400px-Neural_network.svg.png"/>
          <p:cNvPicPr>
            <a:picLocks noChangeAspect="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3769154" y="1942791"/>
            <a:ext cx="4653690" cy="2903239"/>
          </a:xfrm>
          <a:prstGeom prst="rect">
            <a:avLst/>
          </a:prstGeom>
          <a:noFill/>
          <a:ln>
            <a:noFill/>
          </a:ln>
        </p:spPr>
      </p:pic>
      <mc:AlternateContent xmlns:mc="http://schemas.openxmlformats.org/markup-compatibility/2006" xmlns:a14="http://schemas.microsoft.com/office/drawing/2010/main">
        <mc:Choice Requires="a14">
          <p:sp>
            <p:nvSpPr>
              <p:cNvPr id="6" name="Rectangle 5"/>
              <p:cNvSpPr/>
              <p:nvPr/>
            </p:nvSpPr>
            <p:spPr>
              <a:xfrm>
                <a:off x="7399745" y="2634734"/>
                <a:ext cx="7360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7399745" y="2634734"/>
                <a:ext cx="73609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34738" y="1447408"/>
                <a:ext cx="2875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𝒍</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34738" y="1447408"/>
                <a:ext cx="2875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248507" y="2265402"/>
                <a:ext cx="7360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248507" y="2265402"/>
                <a:ext cx="736099"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000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7" name="Rectangle 6"/>
          <p:cNvSpPr/>
          <p:nvPr/>
        </p:nvSpPr>
        <p:spPr>
          <a:xfrm>
            <a:off x="1315092" y="1814860"/>
            <a:ext cx="9811820" cy="46439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614" y="1982912"/>
            <a:ext cx="2992776" cy="523220"/>
          </a:xfrm>
          <a:prstGeom prst="rect">
            <a:avLst/>
          </a:prstGeom>
          <a:noFill/>
        </p:spPr>
        <p:txBody>
          <a:bodyPr wrap="square" rtlCol="0">
            <a:spAutoFit/>
          </a:bodyPr>
          <a:lstStyle/>
          <a:p>
            <a:r>
              <a:rPr lang="en-US" sz="2800" dirty="0"/>
              <a:t>NEURAL NETWORK</a:t>
            </a:r>
          </a:p>
        </p:txBody>
      </p:sp>
      <p:sp>
        <p:nvSpPr>
          <p:cNvPr id="11" name="TextBox 10"/>
          <p:cNvSpPr txBox="1"/>
          <p:nvPr/>
        </p:nvSpPr>
        <p:spPr>
          <a:xfrm>
            <a:off x="2346895" y="2712378"/>
            <a:ext cx="1325366" cy="3001524"/>
          </a:xfrm>
          <a:prstGeom prst="rect">
            <a:avLst/>
          </a:prstGeom>
          <a:noFill/>
          <a:ln>
            <a:solidFill>
              <a:schemeClr val="tx1"/>
            </a:solidFill>
          </a:ln>
        </p:spPr>
        <p:txBody>
          <a:bodyPr wrap="square" rtlCol="0" anchor="ctr">
            <a:noAutofit/>
          </a:bodyPr>
          <a:lstStyle/>
          <a:p>
            <a:pPr algn="ctr"/>
            <a:r>
              <a:rPr lang="en-US" dirty="0"/>
              <a:t>Input Layer</a:t>
            </a:r>
          </a:p>
        </p:txBody>
      </p:sp>
      <p:cxnSp>
        <p:nvCxnSpPr>
          <p:cNvPr id="12" name="Straight Arrow Connector 11"/>
          <p:cNvCxnSpPr>
            <a:cxnSpLocks/>
          </p:cNvCxnSpPr>
          <p:nvPr/>
        </p:nvCxnSpPr>
        <p:spPr>
          <a:xfrm>
            <a:off x="4000927" y="4217448"/>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7800" y="3285114"/>
            <a:ext cx="2659590" cy="1869897"/>
          </a:xfrm>
          <a:prstGeom prst="rect">
            <a:avLst/>
          </a:prstGeom>
          <a:noFill/>
          <a:ln>
            <a:solidFill>
              <a:schemeClr val="tx1"/>
            </a:solidFill>
          </a:ln>
        </p:spPr>
        <p:txBody>
          <a:bodyPr wrap="square" rtlCol="0" anchor="ctr">
            <a:noAutofit/>
          </a:bodyPr>
          <a:lstStyle/>
          <a:p>
            <a:pPr algn="ctr"/>
            <a:r>
              <a:rPr lang="en-US" dirty="0"/>
              <a:t>“Hidden” or “Deep” layers</a:t>
            </a:r>
          </a:p>
        </p:txBody>
      </p:sp>
      <p:sp>
        <p:nvSpPr>
          <p:cNvPr id="15" name="TextBox 14"/>
          <p:cNvSpPr txBox="1"/>
          <p:nvPr/>
        </p:nvSpPr>
        <p:spPr>
          <a:xfrm>
            <a:off x="9102929" y="3632649"/>
            <a:ext cx="1325366" cy="1160981"/>
          </a:xfrm>
          <a:prstGeom prst="rect">
            <a:avLst/>
          </a:prstGeom>
          <a:noFill/>
          <a:ln>
            <a:solidFill>
              <a:schemeClr val="tx1"/>
            </a:solidFill>
          </a:ln>
        </p:spPr>
        <p:txBody>
          <a:bodyPr wrap="square" rtlCol="0" anchor="ctr">
            <a:noAutofit/>
          </a:bodyPr>
          <a:lstStyle/>
          <a:p>
            <a:pPr algn="ctr"/>
            <a:r>
              <a:rPr lang="en-US" dirty="0"/>
              <a:t>Output Layer</a:t>
            </a:r>
          </a:p>
        </p:txBody>
      </p:sp>
      <p:cxnSp>
        <p:nvCxnSpPr>
          <p:cNvPr id="16" name="Straight Arrow Connector 15"/>
          <p:cNvCxnSpPr>
            <a:cxnSpLocks/>
          </p:cNvCxnSpPr>
          <p:nvPr/>
        </p:nvCxnSpPr>
        <p:spPr>
          <a:xfrm>
            <a:off x="8087953" y="4220062"/>
            <a:ext cx="632718" cy="5231"/>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68343" y="2046658"/>
            <a:ext cx="2448943" cy="646331"/>
          </a:xfrm>
          <a:prstGeom prst="rect">
            <a:avLst/>
          </a:prstGeom>
          <a:noFill/>
        </p:spPr>
        <p:txBody>
          <a:bodyPr wrap="square" rtlCol="0">
            <a:spAutoFit/>
          </a:bodyPr>
          <a:lstStyle/>
          <a:p>
            <a:pPr algn="ctr"/>
            <a:r>
              <a:rPr lang="en-US" dirty="0"/>
              <a:t>W x H x C image</a:t>
            </a:r>
          </a:p>
          <a:p>
            <a:pPr algn="ctr"/>
            <a:r>
              <a:rPr lang="en-US" dirty="0"/>
              <a:t>W x H x C input neurons</a:t>
            </a:r>
          </a:p>
        </p:txBody>
      </p:sp>
      <p:sp>
        <p:nvSpPr>
          <p:cNvPr id="20" name="TextBox 19"/>
          <p:cNvSpPr txBox="1"/>
          <p:nvPr/>
        </p:nvSpPr>
        <p:spPr>
          <a:xfrm>
            <a:off x="5631394" y="5390736"/>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mc:AlternateContent xmlns:mc="http://schemas.openxmlformats.org/markup-compatibility/2006" xmlns:a14="http://schemas.microsoft.com/office/drawing/2010/main">
        <mc:Choice Requires="a14">
          <p:sp>
            <p:nvSpPr>
              <p:cNvPr id="21" name="Rectangle 20"/>
              <p:cNvSpPr/>
              <p:nvPr/>
            </p:nvSpPr>
            <p:spPr>
              <a:xfrm>
                <a:off x="9364476" y="3139145"/>
                <a:ext cx="8022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9364476" y="3139145"/>
                <a:ext cx="802271"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422134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2223247"/>
            <a:ext cx="5320553" cy="3953716"/>
          </a:xfrm>
        </p:spPr>
        <p:txBody>
          <a:bodyPr>
            <a:normAutofit/>
          </a:bodyPr>
          <a:lstStyle/>
          <a:p>
            <a:r>
              <a:rPr lang="en-US" sz="2400" dirty="0"/>
              <a:t>Applicable to many areas of technology</a:t>
            </a:r>
          </a:p>
          <a:p>
            <a:r>
              <a:rPr lang="en-US" sz="2400" dirty="0"/>
              <a:t>Huge market for CNNs</a:t>
            </a:r>
          </a:p>
          <a:p>
            <a:r>
              <a:rPr lang="en-US" sz="2400" dirty="0"/>
              <a:t>General structure allows for generics (libraries &amp; primitives)</a:t>
            </a:r>
          </a:p>
          <a:p>
            <a:r>
              <a:rPr lang="en-US" sz="2400" dirty="0"/>
              <a:t>Excellent intersection of computer vision, CNNs, and mathematics (hence the dual capstone) </a:t>
            </a:r>
          </a:p>
        </p:txBody>
      </p:sp>
      <p:sp>
        <p:nvSpPr>
          <p:cNvPr id="4" name="Content Placeholder 2"/>
          <p:cNvSpPr txBox="1">
            <a:spLocks/>
          </p:cNvSpPr>
          <p:nvPr/>
        </p:nvSpPr>
        <p:spPr>
          <a:xfrm>
            <a:off x="6261847" y="2223247"/>
            <a:ext cx="5679141" cy="3953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Identification Tasks are tedious for humans</a:t>
            </a:r>
          </a:p>
          <a:p>
            <a:r>
              <a:rPr lang="en-US" sz="2400" dirty="0"/>
              <a:t>Computing what a camera “sees” is challenging for sufficiently large images</a:t>
            </a:r>
          </a:p>
          <a:p>
            <a:r>
              <a:rPr lang="en-US" sz="2400" dirty="0"/>
              <a:t>Classification and Identification can be unified allowing CNNs to shine</a:t>
            </a:r>
          </a:p>
          <a:p>
            <a:r>
              <a:rPr lang="en-US" sz="2400" dirty="0"/>
              <a:t>Clear security &amp; safety applications </a:t>
            </a:r>
          </a:p>
        </p:txBody>
      </p:sp>
      <p:sp>
        <p:nvSpPr>
          <p:cNvPr id="5" name="TextBox 4"/>
          <p:cNvSpPr txBox="1"/>
          <p:nvPr/>
        </p:nvSpPr>
        <p:spPr>
          <a:xfrm>
            <a:off x="838200" y="1690688"/>
            <a:ext cx="2066365" cy="461665"/>
          </a:xfrm>
          <a:prstGeom prst="rect">
            <a:avLst/>
          </a:prstGeom>
          <a:noFill/>
        </p:spPr>
        <p:txBody>
          <a:bodyPr wrap="square" rtlCol="0">
            <a:spAutoFit/>
          </a:bodyPr>
          <a:lstStyle/>
          <a:p>
            <a:r>
              <a:rPr lang="en-US" sz="2400" u="sng" dirty="0"/>
              <a:t>General</a:t>
            </a:r>
            <a:r>
              <a:rPr lang="en-US" u="sng" dirty="0"/>
              <a:t>:</a:t>
            </a:r>
          </a:p>
        </p:txBody>
      </p:sp>
      <p:sp>
        <p:nvSpPr>
          <p:cNvPr id="6" name="TextBox 5"/>
          <p:cNvSpPr txBox="1"/>
          <p:nvPr/>
        </p:nvSpPr>
        <p:spPr>
          <a:xfrm>
            <a:off x="6261847" y="1690687"/>
            <a:ext cx="2783542" cy="461665"/>
          </a:xfrm>
          <a:prstGeom prst="rect">
            <a:avLst/>
          </a:prstGeom>
          <a:noFill/>
        </p:spPr>
        <p:txBody>
          <a:bodyPr wrap="square" rtlCol="0">
            <a:spAutoFit/>
          </a:bodyPr>
          <a:lstStyle/>
          <a:p>
            <a:r>
              <a:rPr lang="en-US" sz="2400" u="sng" dirty="0"/>
              <a:t>Image Identification:</a:t>
            </a:r>
          </a:p>
        </p:txBody>
      </p:sp>
      <p:sp>
        <p:nvSpPr>
          <p:cNvPr id="7" name="TextBox 6"/>
          <p:cNvSpPr txBox="1"/>
          <p:nvPr/>
        </p:nvSpPr>
        <p:spPr>
          <a:xfrm>
            <a:off x="203568" y="6063191"/>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204605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p:cNvSpPr/>
          <p:nvPr/>
        </p:nvSpPr>
        <p:spPr>
          <a:xfrm>
            <a:off x="4604657" y="2526393"/>
            <a:ext cx="3189514" cy="122917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Foundations</a:t>
            </a:r>
          </a:p>
        </p:txBody>
      </p:sp>
      <p:sp>
        <p:nvSpPr>
          <p:cNvPr id="4" name="TextBox 3"/>
          <p:cNvSpPr txBox="1"/>
          <p:nvPr/>
        </p:nvSpPr>
        <p:spPr>
          <a:xfrm>
            <a:off x="8929099" y="489297"/>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5" name="TextBox 4"/>
          <p:cNvSpPr txBox="1"/>
          <p:nvPr/>
        </p:nvSpPr>
        <p:spPr>
          <a:xfrm>
            <a:off x="7214660" y="704740"/>
            <a:ext cx="1512401" cy="646331"/>
          </a:xfrm>
          <a:prstGeom prst="rect">
            <a:avLst/>
          </a:prstGeom>
          <a:noFill/>
          <a:ln w="19050">
            <a:solidFill>
              <a:srgbClr val="FF0000"/>
            </a:solidFill>
          </a:ln>
        </p:spPr>
        <p:txBody>
          <a:bodyPr wrap="none" rtlCol="0">
            <a:spAutoFit/>
          </a:bodyPr>
          <a:lstStyle/>
          <a:p>
            <a:pPr algn="ctr"/>
            <a:r>
              <a:rPr lang="en-US" dirty="0"/>
              <a:t>“Convolution”</a:t>
            </a:r>
          </a:p>
          <a:p>
            <a:pPr algn="ctr"/>
            <a:r>
              <a:rPr lang="en-US" dirty="0"/>
              <a:t>Feature Maps</a:t>
            </a:r>
          </a:p>
        </p:txBody>
      </p:sp>
      <p:sp>
        <p:nvSpPr>
          <p:cNvPr id="7" name="Oval 6"/>
          <p:cNvSpPr>
            <a:spLocks noChangeAspect="1"/>
          </p:cNvSpPr>
          <p:nvPr/>
        </p:nvSpPr>
        <p:spPr>
          <a:xfrm>
            <a:off x="3699142"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4776828"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54514"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932200"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8009886" y="435940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6828"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854514"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932200" y="2907787"/>
            <a:ext cx="717175" cy="71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7" idx="0"/>
            <a:endCxn id="12" idx="3"/>
          </p:cNvCxnSpPr>
          <p:nvPr/>
        </p:nvCxnSpPr>
        <p:spPr>
          <a:xfrm flipV="1">
            <a:off x="4057730"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12" idx="4"/>
          </p:cNvCxnSpPr>
          <p:nvPr/>
        </p:nvCxnSpPr>
        <p:spPr>
          <a:xfrm flipV="1">
            <a:off x="5135416"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0"/>
            <a:endCxn id="13" idx="3"/>
          </p:cNvCxnSpPr>
          <p:nvPr/>
        </p:nvCxnSpPr>
        <p:spPr>
          <a:xfrm flipV="1">
            <a:off x="5135416"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0"/>
            <a:endCxn id="13" idx="4"/>
          </p:cNvCxnSpPr>
          <p:nvPr/>
        </p:nvCxnSpPr>
        <p:spPr>
          <a:xfrm flipV="1">
            <a:off x="6213102"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0"/>
            <a:endCxn id="14" idx="3"/>
          </p:cNvCxnSpPr>
          <p:nvPr/>
        </p:nvCxnSpPr>
        <p:spPr>
          <a:xfrm flipV="1">
            <a:off x="6213102" y="3519934"/>
            <a:ext cx="824126"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12" idx="5"/>
          </p:cNvCxnSpPr>
          <p:nvPr/>
        </p:nvCxnSpPr>
        <p:spPr>
          <a:xfrm flipH="1" flipV="1">
            <a:off x="5388975"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a:endCxn id="13" idx="5"/>
          </p:cNvCxnSpPr>
          <p:nvPr/>
        </p:nvCxnSpPr>
        <p:spPr>
          <a:xfrm flipH="1" flipV="1">
            <a:off x="6466661"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0"/>
            <a:endCxn id="14" idx="4"/>
          </p:cNvCxnSpPr>
          <p:nvPr/>
        </p:nvCxnSpPr>
        <p:spPr>
          <a:xfrm flipV="1">
            <a:off x="7290788" y="3624962"/>
            <a:ext cx="0" cy="734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0"/>
            <a:endCxn id="14" idx="5"/>
          </p:cNvCxnSpPr>
          <p:nvPr/>
        </p:nvCxnSpPr>
        <p:spPr>
          <a:xfrm flipH="1" flipV="1">
            <a:off x="7544347" y="3519934"/>
            <a:ext cx="824127" cy="83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14709" y="2513866"/>
            <a:ext cx="1796784" cy="369332"/>
          </a:xfrm>
          <a:prstGeom prst="rect">
            <a:avLst/>
          </a:prstGeom>
          <a:noFill/>
        </p:spPr>
        <p:txBody>
          <a:bodyPr wrap="square" rtlCol="0">
            <a:spAutoFit/>
          </a:bodyPr>
          <a:lstStyle/>
          <a:p>
            <a:pPr algn="ctr"/>
            <a:r>
              <a:rPr lang="en-US" dirty="0"/>
              <a:t>Feature map</a:t>
            </a:r>
          </a:p>
        </p:txBody>
      </p:sp>
    </p:spTree>
    <p:extLst>
      <p:ext uri="{BB962C8B-B14F-4D97-AF65-F5344CB8AC3E}">
        <p14:creationId xmlns:p14="http://schemas.microsoft.com/office/powerpoint/2010/main" val="92058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sp>
        <p:nvSpPr>
          <p:cNvPr id="4" name="TextBox 3"/>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6" name="TextBox 5"/>
          <p:cNvSpPr txBox="1"/>
          <p:nvPr/>
        </p:nvSpPr>
        <p:spPr>
          <a:xfrm>
            <a:off x="714909" y="4306429"/>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7" name="TextBox 6"/>
          <p:cNvSpPr txBox="1"/>
          <p:nvPr/>
        </p:nvSpPr>
        <p:spPr>
          <a:xfrm>
            <a:off x="4883649" y="1962487"/>
            <a:ext cx="2424701" cy="1569660"/>
          </a:xfrm>
          <a:prstGeom prst="rect">
            <a:avLst/>
          </a:prstGeom>
          <a:noFill/>
          <a:ln>
            <a:solidFill>
              <a:schemeClr val="accent6">
                <a:lumMod val="75000"/>
              </a:schemeClr>
            </a:solidFill>
          </a:ln>
        </p:spPr>
        <p:txBody>
          <a:bodyPr wrap="square" rtlCol="0" anchor="ctr">
            <a:spAutoFit/>
          </a:bodyPr>
          <a:lstStyle/>
          <a:p>
            <a:pPr algn="ctr"/>
            <a:r>
              <a:rPr lang="en-US" sz="3200" dirty="0"/>
              <a:t>Select Learning Rate/Epochs</a:t>
            </a:r>
          </a:p>
        </p:txBody>
      </p:sp>
      <p:sp>
        <p:nvSpPr>
          <p:cNvPr id="8" name="TextBox 7"/>
          <p:cNvSpPr txBox="1"/>
          <p:nvPr/>
        </p:nvSpPr>
        <p:spPr>
          <a:xfrm>
            <a:off x="9036977" y="4306429"/>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9" name="TextBox 8"/>
          <p:cNvSpPr txBox="1"/>
          <p:nvPr/>
        </p:nvSpPr>
        <p:spPr>
          <a:xfrm>
            <a:off x="3386190" y="4798871"/>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10" name="TextBox 9"/>
          <p:cNvSpPr txBox="1"/>
          <p:nvPr/>
        </p:nvSpPr>
        <p:spPr>
          <a:xfrm>
            <a:off x="6365696" y="4552649"/>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Tree>
    <p:extLst>
      <p:ext uri="{BB962C8B-B14F-4D97-AF65-F5344CB8AC3E}">
        <p14:creationId xmlns:p14="http://schemas.microsoft.com/office/powerpoint/2010/main" val="159324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sp>
        <p:nvSpPr>
          <p:cNvPr id="4" name="TextBox 3"/>
          <p:cNvSpPr txBox="1"/>
          <p:nvPr/>
        </p:nvSpPr>
        <p:spPr>
          <a:xfrm>
            <a:off x="5903360" y="2313242"/>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5" name="TextBox 4"/>
          <p:cNvSpPr txBox="1"/>
          <p:nvPr/>
        </p:nvSpPr>
        <p:spPr>
          <a:xfrm>
            <a:off x="3232079" y="2559462"/>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
        <p:nvSpPr>
          <p:cNvPr id="6" name="Right Brace 5"/>
          <p:cNvSpPr/>
          <p:nvPr/>
        </p:nvSpPr>
        <p:spPr>
          <a:xfrm rot="5400000">
            <a:off x="5482001" y="1944621"/>
            <a:ext cx="621822" cy="5121667"/>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3598523" y="5128007"/>
            <a:ext cx="4388777" cy="1258750"/>
          </a:xfrm>
          <a:prstGeom prst="rect">
            <a:avLst/>
          </a:prstGeom>
          <a:ln>
            <a:solidFill>
              <a:schemeClr val="accent6">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Backpropagation</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3759668" y="1470373"/>
                <a:ext cx="422763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𝑙</m:t>
                          </m:r>
                        </m:sup>
                      </m:sSup>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𝑤</m:t>
                          </m:r>
                        </m:e>
                        <m:sup>
                          <m:r>
                            <a:rPr lang="en-US" sz="3600" b="0" i="1" smtClean="0">
                              <a:latin typeface="Cambria Math" panose="02040503050406030204" pitchFamily="18" charset="0"/>
                              <a:ea typeface="Cambria Math" panose="02040503050406030204" pitchFamily="18" charset="0"/>
                            </a:rPr>
                            <m:t>𝑙</m:t>
                          </m:r>
                        </m:sup>
                      </m:sSup>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𝑎</m:t>
                          </m:r>
                        </m:e>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𝑏</m:t>
                          </m:r>
                        </m:e>
                        <m:sup>
                          <m:r>
                            <a:rPr lang="en-US" sz="3600" b="0" i="1" smtClean="0">
                              <a:latin typeface="Cambria Math" panose="02040503050406030204" pitchFamily="18" charset="0"/>
                              <a:ea typeface="Cambria Math" panose="02040503050406030204" pitchFamily="18" charset="0"/>
                            </a:rPr>
                            <m:t>𝑙</m:t>
                          </m:r>
                        </m:sup>
                      </m:sSup>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3759668" y="1470373"/>
                <a:ext cx="4227632" cy="563937"/>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9036976" y="48929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Tree>
    <p:extLst>
      <p:ext uri="{BB962C8B-B14F-4D97-AF65-F5344CB8AC3E}">
        <p14:creationId xmlns:p14="http://schemas.microsoft.com/office/powerpoint/2010/main" val="297946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normAutofit/>
          </a:bodyPr>
          <a:lstStyle/>
          <a:p>
            <a:pPr algn="ctr"/>
            <a:r>
              <a:rPr lang="en-US" sz="6000" dirty="0"/>
              <a:t>Results</a:t>
            </a:r>
          </a:p>
        </p:txBody>
      </p:sp>
    </p:spTree>
    <p:extLst>
      <p:ext uri="{BB962C8B-B14F-4D97-AF65-F5344CB8AC3E}">
        <p14:creationId xmlns:p14="http://schemas.microsoft.com/office/powerpoint/2010/main" val="13702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A34781-694D-4771-A6C7-ECF3805A41D1}"/>
              </a:ext>
            </a:extLst>
          </p:cNvPr>
          <p:cNvPicPr>
            <a:picLocks noChangeAspect="1"/>
          </p:cNvPicPr>
          <p:nvPr/>
        </p:nvPicPr>
        <p:blipFill rotWithShape="1">
          <a:blip r:embed="rId2">
            <a:extLst>
              <a:ext uri="{28A0092B-C50C-407E-A947-70E740481C1C}">
                <a14:useLocalDpi xmlns:a14="http://schemas.microsoft.com/office/drawing/2010/main" val="0"/>
              </a:ext>
            </a:extLst>
          </a:blip>
          <a:srcRect r="15948"/>
          <a:stretch/>
        </p:blipFill>
        <p:spPr>
          <a:xfrm>
            <a:off x="642991" y="757110"/>
            <a:ext cx="8766205" cy="5549526"/>
          </a:xfrm>
          <a:prstGeom prst="rect">
            <a:avLst/>
          </a:prstGeom>
        </p:spPr>
      </p:pic>
      <p:sp>
        <p:nvSpPr>
          <p:cNvPr id="6" name="Oval 5">
            <a:extLst>
              <a:ext uri="{FF2B5EF4-FFF2-40B4-BE49-F238E27FC236}">
                <a16:creationId xmlns:a16="http://schemas.microsoft.com/office/drawing/2014/main" id="{CA1F0E0C-8C4C-4640-985A-19B68723E107}"/>
              </a:ext>
            </a:extLst>
          </p:cNvPr>
          <p:cNvSpPr>
            <a:spLocks noChangeAspect="1"/>
          </p:cNvSpPr>
          <p:nvPr/>
        </p:nvSpPr>
        <p:spPr>
          <a:xfrm>
            <a:off x="9035373" y="1721552"/>
            <a:ext cx="275782" cy="275098"/>
          </a:xfrm>
          <a:prstGeom prst="ellipse">
            <a:avLst/>
          </a:prstGeom>
          <a:solidFill>
            <a:srgbClr val="E0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7D5C8-2C8A-4B44-AB74-9344417C4A14}"/>
              </a:ext>
            </a:extLst>
          </p:cNvPr>
          <p:cNvSpPr>
            <a:spLocks noChangeAspect="1"/>
          </p:cNvSpPr>
          <p:nvPr/>
        </p:nvSpPr>
        <p:spPr>
          <a:xfrm>
            <a:off x="9035373" y="2059156"/>
            <a:ext cx="275782" cy="275098"/>
          </a:xfrm>
          <a:prstGeom prst="ellipse">
            <a:avLst/>
          </a:prstGeom>
          <a:solidFill>
            <a:srgbClr val="587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29A41B-568B-4A6F-A1CF-B55B69591A05}"/>
              </a:ext>
            </a:extLst>
          </p:cNvPr>
          <p:cNvSpPr txBox="1"/>
          <p:nvPr/>
        </p:nvSpPr>
        <p:spPr>
          <a:xfrm>
            <a:off x="9311155" y="1659046"/>
            <a:ext cx="1772729" cy="400110"/>
          </a:xfrm>
          <a:prstGeom prst="rect">
            <a:avLst/>
          </a:prstGeom>
          <a:noFill/>
        </p:spPr>
        <p:txBody>
          <a:bodyPr wrap="square" rtlCol="0">
            <a:spAutoFit/>
          </a:bodyPr>
          <a:lstStyle/>
          <a:p>
            <a:pPr algn="ctr"/>
            <a:r>
              <a:rPr lang="en-US" sz="2000" b="1" dirty="0"/>
              <a:t>Validation Loss</a:t>
            </a:r>
          </a:p>
        </p:txBody>
      </p:sp>
      <p:sp>
        <p:nvSpPr>
          <p:cNvPr id="9" name="TextBox 8">
            <a:extLst>
              <a:ext uri="{FF2B5EF4-FFF2-40B4-BE49-F238E27FC236}">
                <a16:creationId xmlns:a16="http://schemas.microsoft.com/office/drawing/2014/main" id="{2787C04B-ECDC-4033-9013-D2118BD4BE48}"/>
              </a:ext>
            </a:extLst>
          </p:cNvPr>
          <p:cNvSpPr txBox="1"/>
          <p:nvPr/>
        </p:nvSpPr>
        <p:spPr>
          <a:xfrm>
            <a:off x="9311155" y="1999422"/>
            <a:ext cx="1542858" cy="400110"/>
          </a:xfrm>
          <a:prstGeom prst="rect">
            <a:avLst/>
          </a:prstGeom>
          <a:noFill/>
        </p:spPr>
        <p:txBody>
          <a:bodyPr wrap="square" rtlCol="0">
            <a:spAutoFit/>
          </a:bodyPr>
          <a:lstStyle/>
          <a:p>
            <a:pPr algn="ctr"/>
            <a:r>
              <a:rPr lang="en-US" sz="2000" b="1" dirty="0"/>
              <a:t>Training Loss</a:t>
            </a:r>
          </a:p>
        </p:txBody>
      </p:sp>
      <p:cxnSp>
        <p:nvCxnSpPr>
          <p:cNvPr id="11" name="Straight Arrow Connector 10">
            <a:extLst>
              <a:ext uri="{FF2B5EF4-FFF2-40B4-BE49-F238E27FC236}">
                <a16:creationId xmlns:a16="http://schemas.microsoft.com/office/drawing/2014/main" id="{8FC601F5-709D-4003-9D66-0A5A024850AC}"/>
              </a:ext>
            </a:extLst>
          </p:cNvPr>
          <p:cNvCxnSpPr>
            <a:cxnSpLocks/>
          </p:cNvCxnSpPr>
          <p:nvPr/>
        </p:nvCxnSpPr>
        <p:spPr>
          <a:xfrm>
            <a:off x="6477000" y="2320766"/>
            <a:ext cx="800207" cy="7939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0820855-8647-477B-A177-EDF5CACEF5A0}"/>
              </a:ext>
            </a:extLst>
          </p:cNvPr>
          <p:cNvSpPr txBox="1"/>
          <p:nvPr/>
        </p:nvSpPr>
        <p:spPr>
          <a:xfrm>
            <a:off x="5281444" y="1397436"/>
            <a:ext cx="1772729" cy="923330"/>
          </a:xfrm>
          <a:prstGeom prst="rect">
            <a:avLst/>
          </a:prstGeom>
          <a:noFill/>
        </p:spPr>
        <p:txBody>
          <a:bodyPr wrap="square" rtlCol="0">
            <a:spAutoFit/>
          </a:bodyPr>
          <a:lstStyle/>
          <a:p>
            <a:pPr algn="ctr"/>
            <a:r>
              <a:rPr lang="en-US" dirty="0"/>
              <a:t>Plateau suggests need for variable eta</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2AC42A5-7321-43BF-B9A6-C9E45380EE9D}"/>
                  </a:ext>
                </a:extLst>
              </p:cNvPr>
              <p:cNvSpPr txBox="1"/>
              <p:nvPr/>
            </p:nvSpPr>
            <p:spPr>
              <a:xfrm>
                <a:off x="9067583" y="2739908"/>
                <a:ext cx="281521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Reporting every 20 iterations up to 3000</a:t>
                </a:r>
              </a:p>
              <a:p>
                <a:pPr marL="285750" indent="-285750">
                  <a:buFont typeface="Arial" panose="020B0604020202020204" pitchFamily="34" charset="0"/>
                  <a:buChar char="•"/>
                </a:pPr>
                <a:r>
                  <a:rPr lang="en-US" dirty="0"/>
                  <a:t>256 images/examples per iteration</a:t>
                </a:r>
              </a:p>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=0.01</m:t>
                    </m:r>
                  </m:oMath>
                </a14:m>
                <a:endParaRPr lang="en-US" dirty="0"/>
              </a:p>
              <a:p>
                <a:pPr marL="285750" indent="-285750">
                  <a:buFont typeface="Arial" panose="020B0604020202020204" pitchFamily="34" charset="0"/>
                  <a:buChar char="•"/>
                </a:pPr>
                <a:endParaRPr lang="en-US" dirty="0"/>
              </a:p>
            </p:txBody>
          </p:sp>
        </mc:Choice>
        <mc:Fallback>
          <p:sp>
            <p:nvSpPr>
              <p:cNvPr id="17" name="TextBox 16">
                <a:extLst>
                  <a:ext uri="{FF2B5EF4-FFF2-40B4-BE49-F238E27FC236}">
                    <a16:creationId xmlns:a16="http://schemas.microsoft.com/office/drawing/2014/main" id="{52AC42A5-7321-43BF-B9A6-C9E45380EE9D}"/>
                  </a:ext>
                </a:extLst>
              </p:cNvPr>
              <p:cNvSpPr txBox="1">
                <a:spLocks noRot="1" noChangeAspect="1" noMove="1" noResize="1" noEditPoints="1" noAdjustHandles="1" noChangeArrowheads="1" noChangeShapeType="1" noTextEdit="1"/>
              </p:cNvSpPr>
              <p:nvPr/>
            </p:nvSpPr>
            <p:spPr>
              <a:xfrm>
                <a:off x="9067583" y="2739908"/>
                <a:ext cx="2815215" cy="1754326"/>
              </a:xfrm>
              <a:prstGeom prst="rect">
                <a:avLst/>
              </a:prstGeom>
              <a:blipFill>
                <a:blip r:embed="rId3"/>
                <a:stretch>
                  <a:fillRect l="-1299" t="-1736"/>
                </a:stretch>
              </a:blipFill>
            </p:spPr>
            <p:txBody>
              <a:bodyPr/>
              <a:lstStyle/>
              <a:p>
                <a:r>
                  <a:rPr lang="en-US">
                    <a:noFill/>
                  </a:rPr>
                  <a:t> </a:t>
                </a:r>
              </a:p>
            </p:txBody>
          </p:sp>
        </mc:Fallback>
      </mc:AlternateContent>
    </p:spTree>
    <p:extLst>
      <p:ext uri="{BB962C8B-B14F-4D97-AF65-F5344CB8AC3E}">
        <p14:creationId xmlns:p14="http://schemas.microsoft.com/office/powerpoint/2010/main" val="3980830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14B4862-535F-44D6-B99A-5BEE2747D8BA}"/>
              </a:ext>
            </a:extLst>
          </p:cNvPr>
          <p:cNvGrpSpPr/>
          <p:nvPr/>
        </p:nvGrpSpPr>
        <p:grpSpPr>
          <a:xfrm>
            <a:off x="2041177" y="963880"/>
            <a:ext cx="8250556" cy="5114640"/>
            <a:chOff x="523875" y="933735"/>
            <a:chExt cx="8250556" cy="5114640"/>
          </a:xfrm>
        </p:grpSpPr>
        <p:pic>
          <p:nvPicPr>
            <p:cNvPr id="5" name="Picture 4">
              <a:extLst>
                <a:ext uri="{FF2B5EF4-FFF2-40B4-BE49-F238E27FC236}">
                  <a16:creationId xmlns:a16="http://schemas.microsoft.com/office/drawing/2014/main" id="{E30874AC-34DA-40A2-A92F-7C5F6A414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07" y="933735"/>
              <a:ext cx="8183424" cy="5114640"/>
            </a:xfrm>
            <a:prstGeom prst="rect">
              <a:avLst/>
            </a:prstGeom>
          </p:spPr>
        </p:pic>
        <p:sp>
          <p:nvSpPr>
            <p:cNvPr id="6" name="Rectangle 5">
              <a:extLst>
                <a:ext uri="{FF2B5EF4-FFF2-40B4-BE49-F238E27FC236}">
                  <a16:creationId xmlns:a16="http://schemas.microsoft.com/office/drawing/2014/main" id="{DCC09F2E-0743-42EB-84C9-9E327AB85DF1}"/>
                </a:ext>
              </a:extLst>
            </p:cNvPr>
            <p:cNvSpPr/>
            <p:nvPr/>
          </p:nvSpPr>
          <p:spPr>
            <a:xfrm>
              <a:off x="523875" y="1114425"/>
              <a:ext cx="1171575" cy="377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Accuracy (Decimal %)</a:t>
              </a:r>
            </a:p>
          </p:txBody>
        </p:sp>
      </p:grpSp>
    </p:spTree>
    <p:extLst>
      <p:ext uri="{BB962C8B-B14F-4D97-AF65-F5344CB8AC3E}">
        <p14:creationId xmlns:p14="http://schemas.microsoft.com/office/powerpoint/2010/main" val="37942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3F31-441A-45E7-9146-A5E20A50B499}"/>
              </a:ext>
            </a:extLst>
          </p:cNvPr>
          <p:cNvSpPr>
            <a:spLocks noGrp="1"/>
          </p:cNvSpPr>
          <p:nvPr>
            <p:ph type="title"/>
          </p:nvPr>
        </p:nvSpPr>
        <p:spPr/>
        <p:txBody>
          <a:bodyPr>
            <a:normAutofit/>
          </a:bodyPr>
          <a:lstStyle/>
          <a:p>
            <a:pPr algn="ctr"/>
            <a:r>
              <a:rPr lang="en-US" sz="3600" b="1" dirty="0"/>
              <a:t>Resultant Loss and Accuracy for Seven Hyperparameter Configurations</a:t>
            </a:r>
            <a:endParaRPr lang="en-US" sz="3600" dirty="0"/>
          </a:p>
        </p:txBody>
      </p:sp>
      <p:graphicFrame>
        <p:nvGraphicFramePr>
          <p:cNvPr id="4" name="Table 3">
            <a:extLst>
              <a:ext uri="{FF2B5EF4-FFF2-40B4-BE49-F238E27FC236}">
                <a16:creationId xmlns:a16="http://schemas.microsoft.com/office/drawing/2014/main" id="{55EFA433-9397-473F-AAAB-4F4528B3091A}"/>
              </a:ext>
            </a:extLst>
          </p:cNvPr>
          <p:cNvGraphicFramePr>
            <a:graphicFrameLocks noGrp="1"/>
          </p:cNvGraphicFramePr>
          <p:nvPr>
            <p:extLst>
              <p:ext uri="{D42A27DB-BD31-4B8C-83A1-F6EECF244321}">
                <p14:modId xmlns:p14="http://schemas.microsoft.com/office/powerpoint/2010/main" val="4174926585"/>
              </p:ext>
            </p:extLst>
          </p:nvPr>
        </p:nvGraphicFramePr>
        <p:xfrm>
          <a:off x="838200" y="1954237"/>
          <a:ext cx="10515600" cy="4063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36173974"/>
                    </a:ext>
                  </a:extLst>
                </a:gridCol>
                <a:gridCol w="2628900">
                  <a:extLst>
                    <a:ext uri="{9D8B030D-6E8A-4147-A177-3AD203B41FA5}">
                      <a16:colId xmlns:a16="http://schemas.microsoft.com/office/drawing/2014/main" val="1916768775"/>
                    </a:ext>
                  </a:extLst>
                </a:gridCol>
                <a:gridCol w="2628900">
                  <a:extLst>
                    <a:ext uri="{9D8B030D-6E8A-4147-A177-3AD203B41FA5}">
                      <a16:colId xmlns:a16="http://schemas.microsoft.com/office/drawing/2014/main" val="4047009044"/>
                    </a:ext>
                  </a:extLst>
                </a:gridCol>
                <a:gridCol w="2628900">
                  <a:extLst>
                    <a:ext uri="{9D8B030D-6E8A-4147-A177-3AD203B41FA5}">
                      <a16:colId xmlns:a16="http://schemas.microsoft.com/office/drawing/2014/main" val="1901193469"/>
                    </a:ext>
                  </a:extLst>
                </a:gridCol>
              </a:tblGrid>
              <a:tr h="792305">
                <a:tc>
                  <a:txBody>
                    <a:bodyPr/>
                    <a:lstStyle/>
                    <a:p>
                      <a:pPr algn="ctr"/>
                      <a:r>
                        <a:rPr lang="en-US" sz="2000" dirty="0">
                          <a:solidFill>
                            <a:sysClr val="windowText" lastClr="000000"/>
                          </a:solidFill>
                        </a:rPr>
                        <a:t>Iteration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Learning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Validation Set Accuracy</a:t>
                      </a:r>
                    </a:p>
                    <a:p>
                      <a:pPr algn="ctr"/>
                      <a:r>
                        <a:rPr lang="en-US" sz="1600" dirty="0">
                          <a:solidFill>
                            <a:sysClr val="windowText" lastClr="000000"/>
                          </a:solidFill>
                        </a:rPr>
                        <a:t>(Decimal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Training Set 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4829138"/>
                  </a:ext>
                </a:extLst>
              </a:tr>
              <a:tr h="482500">
                <a:tc>
                  <a:txBody>
                    <a:bodyPr/>
                    <a:lstStyle/>
                    <a:p>
                      <a:pPr algn="ctr"/>
                      <a:r>
                        <a:rPr lang="en-US" sz="2000" dirty="0">
                          <a:solidFill>
                            <a:sysClr val="windowText" lastClr="000000"/>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6.6715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1143958"/>
                  </a:ext>
                </a:extLst>
              </a:tr>
              <a:tr h="482500">
                <a:tc>
                  <a:txBody>
                    <a:bodyPr/>
                    <a:lstStyle/>
                    <a:p>
                      <a:pPr algn="ctr"/>
                      <a:r>
                        <a:rPr lang="en-US" sz="2000" dirty="0">
                          <a:solidFill>
                            <a:sysClr val="windowText" lastClr="000000"/>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6.9469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2677782"/>
                  </a:ext>
                </a:extLst>
              </a:tr>
              <a:tr h="283603">
                <a:tc>
                  <a:txBody>
                    <a:bodyPr/>
                    <a:lstStyle/>
                    <a:p>
                      <a:pPr algn="ctr"/>
                      <a:r>
                        <a:rPr lang="en-US" sz="2000" dirty="0">
                          <a:solidFill>
                            <a:sysClr val="windowText" lastClr="000000"/>
                          </a:solidFill>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ysClr val="windowText" lastClr="000000"/>
                          </a:solidFill>
                        </a:rPr>
                        <a:t>Divergent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11874"/>
                  </a:ext>
                </a:extLst>
              </a:tr>
              <a:tr h="283603">
                <a:tc>
                  <a:txBody>
                    <a:bodyPr/>
                    <a:lstStyle/>
                    <a:p>
                      <a:pPr algn="ctr"/>
                      <a:r>
                        <a:rPr lang="en-US" sz="2000" dirty="0">
                          <a:solidFill>
                            <a:sysClr val="windowText" lastClr="000000"/>
                          </a:solidFill>
                        </a:rPr>
                        <a:t>3500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0.0866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4.9811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33424"/>
                  </a:ext>
                </a:extLst>
              </a:tr>
              <a:tr h="283603">
                <a:tc>
                  <a:txBody>
                    <a:bodyPr/>
                    <a:lstStyle/>
                    <a:p>
                      <a:pPr algn="ctr"/>
                      <a:r>
                        <a:rPr lang="en-US" sz="2000" dirty="0">
                          <a:solidFill>
                            <a:sysClr val="windowText" lastClr="000000"/>
                          </a:solidFill>
                        </a:rPr>
                        <a:t>3500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0.0008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6.8678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37501"/>
                  </a:ext>
                </a:extLst>
              </a:tr>
              <a:tr h="482500">
                <a:tc>
                  <a:txBody>
                    <a:bodyPr/>
                    <a:lstStyle/>
                    <a:p>
                      <a:pPr algn="ctr"/>
                      <a:r>
                        <a:rPr lang="en-US" sz="2000" dirty="0">
                          <a:solidFill>
                            <a:sysClr val="windowText" lastClr="000000"/>
                          </a:solidFill>
                        </a:rPr>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0.183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4.2999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383232"/>
                  </a:ext>
                </a:extLst>
              </a:tr>
              <a:tr h="482500">
                <a:tc>
                  <a:txBody>
                    <a:bodyPr/>
                    <a:lstStyle/>
                    <a:p>
                      <a:pPr algn="ctr"/>
                      <a:r>
                        <a:rPr lang="en-US" sz="2000" dirty="0">
                          <a:solidFill>
                            <a:sysClr val="windowText" lastClr="000000"/>
                          </a:solidFill>
                        </a:rPr>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0.0014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ysClr val="windowText" lastClr="000000"/>
                          </a:solidFill>
                        </a:rPr>
                        <a:t>7.0222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912078"/>
                  </a:ext>
                </a:extLst>
              </a:tr>
            </a:tbl>
          </a:graphicData>
        </a:graphic>
      </p:graphicFrame>
    </p:spTree>
    <p:extLst>
      <p:ext uri="{BB962C8B-B14F-4D97-AF65-F5344CB8AC3E}">
        <p14:creationId xmlns:p14="http://schemas.microsoft.com/office/powerpoint/2010/main" val="360528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9" y="2578936"/>
            <a:ext cx="10515600" cy="1325563"/>
          </a:xfrm>
        </p:spPr>
        <p:txBody>
          <a:bodyPr/>
          <a:lstStyle/>
          <a:p>
            <a:pPr algn="ctr"/>
            <a:r>
              <a:rPr lang="en-US" dirty="0"/>
              <a:t>FIN</a:t>
            </a:r>
          </a:p>
        </p:txBody>
      </p:sp>
    </p:spTree>
    <p:extLst>
      <p:ext uri="{BB962C8B-B14F-4D97-AF65-F5344CB8AC3E}">
        <p14:creationId xmlns:p14="http://schemas.microsoft.com/office/powerpoint/2010/main" val="420667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085283"/>
            <a:ext cx="10515600" cy="1325563"/>
          </a:xfrm>
        </p:spPr>
        <p:txBody>
          <a:bodyPr>
            <a:normAutofit/>
          </a:bodyPr>
          <a:lstStyle/>
          <a:p>
            <a:pPr algn="ctr"/>
            <a:r>
              <a:rPr lang="en-US" sz="6000" dirty="0"/>
              <a:t>Project Description</a:t>
            </a:r>
          </a:p>
        </p:txBody>
      </p:sp>
    </p:spTree>
    <p:extLst>
      <p:ext uri="{BB962C8B-B14F-4D97-AF65-F5344CB8AC3E}">
        <p14:creationId xmlns:p14="http://schemas.microsoft.com/office/powerpoint/2010/main" val="229532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8071"/>
            <a:ext cx="10515600" cy="3263596"/>
          </a:xfrm>
        </p:spPr>
        <p:txBody>
          <a:bodyPr>
            <a:noAutofit/>
          </a:bodyPr>
          <a:lstStyle/>
          <a:p>
            <a:pPr algn="ctr"/>
            <a:r>
              <a:rPr lang="en-US" sz="3600" dirty="0"/>
              <a:t>How do changes in training sets and hyperparameters of a image classification feedforward convolutional neural network affect its training time, memory usage, and percentage of items correctly classified in the final validation set? </a:t>
            </a:r>
          </a:p>
        </p:txBody>
      </p:sp>
      <p:sp>
        <p:nvSpPr>
          <p:cNvPr id="3" name="Title 1"/>
          <p:cNvSpPr txBox="1">
            <a:spLocks/>
          </p:cNvSpPr>
          <p:nvPr/>
        </p:nvSpPr>
        <p:spPr>
          <a:xfrm>
            <a:off x="838200" y="4617267"/>
            <a:ext cx="10515600" cy="1357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What performance benefits do GPUs offer in training time in these networks and how are these benefits achieved?</a:t>
            </a:r>
          </a:p>
        </p:txBody>
      </p:sp>
    </p:spTree>
    <p:extLst>
      <p:ext uri="{BB962C8B-B14F-4D97-AF65-F5344CB8AC3E}">
        <p14:creationId xmlns:p14="http://schemas.microsoft.com/office/powerpoint/2010/main" val="291353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6" name="Title 1"/>
          <p:cNvSpPr txBox="1">
            <a:spLocks/>
          </p:cNvSpPr>
          <p:nvPr/>
        </p:nvSpPr>
        <p:spPr>
          <a:xfrm>
            <a:off x="838200" y="1690688"/>
            <a:ext cx="10515600" cy="32635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Build an image classification CNN and train on school GPU using test data from Stanford’s IMAGENET.</a:t>
            </a:r>
          </a:p>
        </p:txBody>
      </p:sp>
    </p:spTree>
    <p:extLst>
      <p:ext uri="{BB962C8B-B14F-4D97-AF65-F5344CB8AC3E}">
        <p14:creationId xmlns:p14="http://schemas.microsoft.com/office/powerpoint/2010/main" val="135294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a:bodyPr>
          <a:lstStyle/>
          <a:p>
            <a:r>
              <a:rPr lang="en-US" sz="3600" dirty="0"/>
              <a:t>Test a prebuilt CNN using the </a:t>
            </a:r>
            <a:r>
              <a:rPr lang="en-US" sz="3600" dirty="0" err="1">
                <a:solidFill>
                  <a:srgbClr val="FF0000"/>
                </a:solidFill>
              </a:rPr>
              <a:t>LeNet</a:t>
            </a:r>
            <a:r>
              <a:rPr lang="en-US" sz="3600" dirty="0"/>
              <a:t> and ImageNet NN architectures on GPU and CPU</a:t>
            </a:r>
          </a:p>
          <a:p>
            <a:pPr lvl="1"/>
            <a:r>
              <a:rPr lang="en-US" sz="3200" dirty="0">
                <a:solidFill>
                  <a:srgbClr val="FF0000"/>
                </a:solidFill>
              </a:rPr>
              <a:t>IMAGENET 2015 Large Scale Visual Recognition Challenge dataset</a:t>
            </a:r>
          </a:p>
          <a:p>
            <a:pPr lvl="1"/>
            <a:r>
              <a:rPr lang="en-US" sz="3200" dirty="0">
                <a:solidFill>
                  <a:srgbClr val="FF0000"/>
                </a:solidFill>
              </a:rPr>
              <a:t>Ten disjoint image classes</a:t>
            </a:r>
          </a:p>
          <a:p>
            <a:r>
              <a:rPr lang="en-US" sz="3600" dirty="0">
                <a:solidFill>
                  <a:schemeClr val="accent1">
                    <a:lumMod val="75000"/>
                  </a:schemeClr>
                </a:solidFill>
              </a:rPr>
              <a:t>Implement a Neuron &amp; Backpropagation operations on GPU</a:t>
            </a:r>
          </a:p>
        </p:txBody>
      </p:sp>
    </p:spTree>
    <p:extLst>
      <p:ext uri="{BB962C8B-B14F-4D97-AF65-F5344CB8AC3E}">
        <p14:creationId xmlns:p14="http://schemas.microsoft.com/office/powerpoint/2010/main" val="279842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2"/>
          <p:cNvSpPr>
            <a:spLocks noGrp="1"/>
          </p:cNvSpPr>
          <p:nvPr>
            <p:ph idx="1"/>
          </p:nvPr>
        </p:nvSpPr>
        <p:spPr>
          <a:xfrm>
            <a:off x="838200" y="1825625"/>
            <a:ext cx="10744200" cy="4351338"/>
          </a:xfrm>
        </p:spPr>
        <p:txBody>
          <a:bodyPr>
            <a:normAutofit/>
          </a:bodyPr>
          <a:lstStyle/>
          <a:p>
            <a:r>
              <a:rPr lang="en-US" sz="3600" dirty="0"/>
              <a:t>2.2 Experimental Training and Testing by Variation of Hyperparameters:</a:t>
            </a:r>
          </a:p>
          <a:p>
            <a:pPr lvl="1"/>
            <a:r>
              <a:rPr lang="en-US" sz="3200" dirty="0"/>
              <a:t>Eta (Learning Rate)</a:t>
            </a:r>
          </a:p>
          <a:p>
            <a:pPr lvl="1"/>
            <a:r>
              <a:rPr lang="en-US" sz="3200" dirty="0">
                <a:solidFill>
                  <a:srgbClr val="FF0000"/>
                </a:solidFill>
              </a:rPr>
              <a:t>Number of Epochs (Training Cycles)</a:t>
            </a:r>
          </a:p>
          <a:p>
            <a:pPr lvl="1"/>
            <a:r>
              <a:rPr lang="en-US" sz="3200" dirty="0">
                <a:solidFill>
                  <a:schemeClr val="accent1">
                    <a:lumMod val="75000"/>
                  </a:schemeClr>
                </a:solidFill>
              </a:rPr>
              <a:t>Variation of Training Set Size</a:t>
            </a:r>
          </a:p>
          <a:p>
            <a:pPr lvl="2"/>
            <a:r>
              <a:rPr lang="en-US" sz="2800" dirty="0">
                <a:solidFill>
                  <a:srgbClr val="FF0000"/>
                </a:solidFill>
              </a:rPr>
              <a:t>80/20 split</a:t>
            </a:r>
          </a:p>
          <a:p>
            <a:pPr lvl="2"/>
            <a:r>
              <a:rPr lang="en-US" sz="2800" dirty="0">
                <a:solidFill>
                  <a:srgbClr val="FF0000"/>
                </a:solidFill>
              </a:rPr>
              <a:t>K-fold cross validation with k = 10</a:t>
            </a:r>
          </a:p>
          <a:p>
            <a:pPr lvl="2"/>
            <a:endParaRPr lang="en-US" sz="2800" dirty="0"/>
          </a:p>
        </p:txBody>
      </p:sp>
    </p:spTree>
    <p:extLst>
      <p:ext uri="{BB962C8B-B14F-4D97-AF65-F5344CB8AC3E}">
        <p14:creationId xmlns:p14="http://schemas.microsoft.com/office/powerpoint/2010/main" val="76042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sz="3600" dirty="0"/>
              <a:t>2.3 Presentation of Backpropagation Algorithm</a:t>
            </a:r>
            <a:endParaRPr lang="en-US" dirty="0"/>
          </a:p>
          <a:p>
            <a:pPr lvl="2"/>
            <a:r>
              <a:rPr lang="en-US" sz="2800" dirty="0"/>
              <a:t>Poster/PowerPoint Illustration of Backpropagation algorithm</a:t>
            </a:r>
          </a:p>
          <a:p>
            <a:pPr lvl="2"/>
            <a:r>
              <a:rPr lang="en-US" sz="2800" dirty="0">
                <a:solidFill>
                  <a:srgbClr val="FF0000"/>
                </a:solidFill>
              </a:rPr>
              <a:t>Derivation of Neilson Text Equations</a:t>
            </a:r>
          </a:p>
          <a:p>
            <a:pPr lvl="2"/>
            <a:r>
              <a:rPr lang="en-US" sz="2800" dirty="0">
                <a:solidFill>
                  <a:srgbClr val="FF0000"/>
                </a:solidFill>
              </a:rPr>
              <a:t>Example Network with Single Hidden Layer</a:t>
            </a:r>
          </a:p>
        </p:txBody>
      </p:sp>
    </p:spTree>
    <p:extLst>
      <p:ext uri="{BB962C8B-B14F-4D97-AF65-F5344CB8AC3E}">
        <p14:creationId xmlns:p14="http://schemas.microsoft.com/office/powerpoint/2010/main" val="101799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359958"/>
            <a:ext cx="10515600" cy="1200329"/>
          </a:xfrm>
          <a:prstGeom prst="rect">
            <a:avLst/>
          </a:prstGeom>
        </p:spPr>
        <p:txBody>
          <a:bodyPr wrap="square">
            <a:spAutoFit/>
          </a:bodyPr>
          <a:lstStyle/>
          <a:p>
            <a:pPr lvl="0"/>
            <a:r>
              <a:rPr lang="en-US" sz="2400" dirty="0"/>
              <a:t>Experimental, Empirical test data for ONE neural network architecture on the CPU/GPU</a:t>
            </a:r>
          </a:p>
          <a:p>
            <a:pPr marL="800100" lvl="1" indent="-342900">
              <a:buFont typeface="Arial" panose="020B0604020202020204" pitchFamily="34" charset="0"/>
              <a:buChar char="•"/>
            </a:pPr>
            <a:r>
              <a:rPr lang="en-US" sz="2400" dirty="0"/>
              <a:t>No k-fold cross-validation for data point averaging</a:t>
            </a:r>
          </a:p>
        </p:txBody>
      </p:sp>
      <p:cxnSp>
        <p:nvCxnSpPr>
          <p:cNvPr id="6" name="Straight Connector 5"/>
          <p:cNvCxnSpPr/>
          <p:nvPr/>
        </p:nvCxnSpPr>
        <p:spPr>
          <a:xfrm>
            <a:off x="953224" y="2655882"/>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
          </p:nvPr>
        </p:nvSpPr>
        <p:spPr>
          <a:xfrm>
            <a:off x="838200" y="2950644"/>
            <a:ext cx="10515600" cy="3385404"/>
          </a:xfrm>
        </p:spPr>
        <p:txBody>
          <a:bodyPr>
            <a:normAutofit lnSpcReduction="10000"/>
          </a:bodyPr>
          <a:lstStyle/>
          <a:p>
            <a:r>
              <a:rPr lang="en-US" dirty="0"/>
              <a:t>Used pre-baked architecture and auxiliary code to train on the full IMAGENET 2012 challenge dataset</a:t>
            </a:r>
          </a:p>
          <a:p>
            <a:r>
              <a:rPr lang="en-US" dirty="0"/>
              <a:t>Data collection complete – data points exist for training loss and intermediate data points on accuracy</a:t>
            </a:r>
          </a:p>
          <a:p>
            <a:r>
              <a:rPr lang="en-US" dirty="0"/>
              <a:t>Completed script and Mathematica document to parse training loss, speedup, and accuracy and produce graphs</a:t>
            </a:r>
          </a:p>
          <a:p>
            <a:r>
              <a:rPr lang="en-US" dirty="0"/>
              <a:t>Git repository created and all files stored there:</a:t>
            </a:r>
          </a:p>
          <a:p>
            <a:pPr lvl="1"/>
            <a:r>
              <a:rPr lang="en-US" dirty="0"/>
              <a:t>https://github.com/ComposerKing/senior-project</a:t>
            </a:r>
          </a:p>
        </p:txBody>
      </p:sp>
      <p:sp>
        <p:nvSpPr>
          <p:cNvPr id="7" name="Title 6">
            <a:extLst>
              <a:ext uri="{FF2B5EF4-FFF2-40B4-BE49-F238E27FC236}">
                <a16:creationId xmlns:a16="http://schemas.microsoft.com/office/drawing/2014/main" id="{25F9EB0A-B815-4410-9C75-D1BDF9C51345}"/>
              </a:ext>
            </a:extLst>
          </p:cNvPr>
          <p:cNvSpPr>
            <a:spLocks noGrp="1"/>
          </p:cNvSpPr>
          <p:nvPr>
            <p:ph type="title"/>
          </p:nvPr>
        </p:nvSpPr>
        <p:spPr/>
        <p:txBody>
          <a:bodyPr/>
          <a:lstStyle/>
          <a:p>
            <a:r>
              <a:rPr lang="en-US" dirty="0"/>
              <a:t>Fallback Plan</a:t>
            </a:r>
          </a:p>
        </p:txBody>
      </p:sp>
    </p:spTree>
    <p:extLst>
      <p:ext uri="{BB962C8B-B14F-4D97-AF65-F5344CB8AC3E}">
        <p14:creationId xmlns:p14="http://schemas.microsoft.com/office/powerpoint/2010/main" val="195555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922</Words>
  <Application>Microsoft Office PowerPoint</Application>
  <PresentationFormat>Widescreen</PresentationFormat>
  <Paragraphs>182</Paragraphs>
  <Slides>27</Slides>
  <Notes>6</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Helvetica</vt:lpstr>
      <vt:lpstr>Times New Roman</vt:lpstr>
      <vt:lpstr>Office Theme</vt:lpstr>
      <vt:lpstr>Improving Neural Network Accuracy and Efficiency Through  Hyperparameter Variation</vt:lpstr>
      <vt:lpstr>Background</vt:lpstr>
      <vt:lpstr>Project Description</vt:lpstr>
      <vt:lpstr>How do changes in training sets and hyperparameters of a image classification feedforward convolutional neural network affect its training time, memory usage, and percentage of items correctly classified in the final validation set? </vt:lpstr>
      <vt:lpstr>Project Description</vt:lpstr>
      <vt:lpstr>Project Description</vt:lpstr>
      <vt:lpstr>Project Description</vt:lpstr>
      <vt:lpstr>Project Description</vt:lpstr>
      <vt:lpstr>Fallback Plan</vt:lpstr>
      <vt:lpstr>Foundations</vt:lpstr>
      <vt:lpstr>Foundations</vt:lpstr>
      <vt:lpstr>Foundations</vt:lpstr>
      <vt:lpstr>CNNs can Help!</vt:lpstr>
      <vt:lpstr>CNN Design Process Flow Chart</vt:lpstr>
      <vt:lpstr>Foundations</vt:lpstr>
      <vt:lpstr>Foundations</vt:lpstr>
      <vt:lpstr>Foundations</vt:lpstr>
      <vt:lpstr>Foundations</vt:lpstr>
      <vt:lpstr>Foundations</vt:lpstr>
      <vt:lpstr>Foundations</vt:lpstr>
      <vt:lpstr>Foundations</vt:lpstr>
      <vt:lpstr>Foundations</vt:lpstr>
      <vt:lpstr>Results</vt:lpstr>
      <vt:lpstr>PowerPoint Presentation</vt:lpstr>
      <vt:lpstr>PowerPoint Presentation</vt:lpstr>
      <vt:lpstr>Resultant Loss and Accuracy for Seven Hyperparameter Configurations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“DEEP” LEARNING CATALYZED BY TOPICS IN COMPUTER VISION</dc:title>
  <dc:creator>Devin King</dc:creator>
  <cp:lastModifiedBy>Devin King</cp:lastModifiedBy>
  <cp:revision>12</cp:revision>
  <dcterms:created xsi:type="dcterms:W3CDTF">2016-12-07T21:55:51Z</dcterms:created>
  <dcterms:modified xsi:type="dcterms:W3CDTF">2017-05-06T21:47:03Z</dcterms:modified>
</cp:coreProperties>
</file>