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59" r:id="rId3"/>
    <p:sldId id="260" r:id="rId4"/>
    <p:sldId id="261" r:id="rId5"/>
    <p:sldId id="262" r:id="rId6"/>
    <p:sldId id="274" r:id="rId7"/>
    <p:sldId id="268" r:id="rId8"/>
    <p:sldId id="265" r:id="rId9"/>
    <p:sldId id="266" r:id="rId10"/>
    <p:sldId id="267" r:id="rId11"/>
    <p:sldId id="269" r:id="rId12"/>
    <p:sldId id="270" r:id="rId13"/>
    <p:sldId id="271" r:id="rId14"/>
    <p:sldId id="272" r:id="rId15"/>
    <p:sldId id="273" r:id="rId16"/>
    <p:sldId id="277" r:id="rId17"/>
    <p:sldId id="275" r:id="rId18"/>
    <p:sldId id="276" r:id="rId19"/>
    <p:sldId id="280" r:id="rId20"/>
    <p:sldId id="279"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2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E7161-5BFD-44B0-A320-C1B4BBD3D8E8}" type="datetimeFigureOut">
              <a:rPr lang="en-US" smtClean="0"/>
              <a:t>11/15/2016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14DE2-EB21-4CCE-9BFF-74F88D7A58FE}" type="slidenum">
              <a:rPr lang="en-US" smtClean="0"/>
              <a:t>‹#›</a:t>
            </a:fld>
            <a:endParaRPr lang="en-US"/>
          </a:p>
        </p:txBody>
      </p:sp>
    </p:spTree>
    <p:extLst>
      <p:ext uri="{BB962C8B-B14F-4D97-AF65-F5344CB8AC3E}">
        <p14:creationId xmlns:p14="http://schemas.microsoft.com/office/powerpoint/2010/main" val="38990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 number</a:t>
            </a:r>
            <a:r>
              <a:rPr lang="en-US" baseline="0" dirty="0"/>
              <a:t> of layers</a:t>
            </a:r>
          </a:p>
          <a:p>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2</a:t>
            </a:fld>
            <a:endParaRPr lang="en-US"/>
          </a:p>
        </p:txBody>
      </p:sp>
    </p:spTree>
    <p:extLst>
      <p:ext uri="{BB962C8B-B14F-4D97-AF65-F5344CB8AC3E}">
        <p14:creationId xmlns:p14="http://schemas.microsoft.com/office/powerpoint/2010/main" val="3935919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ANNs are used for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financial, medical, and industrial applications. Neural networks can be used to classify information, extrapolate based on trends in high-dimensional data, and make decisions based on input state information. These applications are all useful in the sense that they show their users valuable information about the data they have collected.</a:t>
            </a:r>
          </a:p>
          <a:p>
            <a:endParaRPr lang="en-US" sz="1200" kern="1200" dirty="0">
              <a:solidFill>
                <a:schemeClr val="tx1"/>
              </a:solidFill>
              <a:effectLst/>
              <a:latin typeface="+mn-lt"/>
              <a:ea typeface="+mn-ea"/>
              <a:cs typeface="+mn-cs"/>
            </a:endParaRPr>
          </a:p>
          <a:p>
            <a:r>
              <a:rPr lang="en-US" dirty="0"/>
              <a:t>-Manufacturing processes</a:t>
            </a:r>
          </a:p>
          <a:p>
            <a:r>
              <a:rPr lang="en-US" dirty="0"/>
              <a:t>-Economic</a:t>
            </a:r>
            <a:r>
              <a:rPr lang="en-US" baseline="0" dirty="0"/>
              <a:t> trends</a:t>
            </a:r>
          </a:p>
          <a:p>
            <a:r>
              <a:rPr lang="en-US" baseline="0" dirty="0"/>
              <a:t>-Self-driving cars</a:t>
            </a:r>
          </a:p>
          <a:p>
            <a:r>
              <a:rPr lang="en-US" baseline="0" dirty="0"/>
              <a:t>-Image recognition</a:t>
            </a:r>
            <a:endParaRPr lang="en-US" dirty="0"/>
          </a:p>
        </p:txBody>
      </p:sp>
      <p:sp>
        <p:nvSpPr>
          <p:cNvPr id="4" name="Slide Number Placeholder 3"/>
          <p:cNvSpPr>
            <a:spLocks noGrp="1"/>
          </p:cNvSpPr>
          <p:nvPr>
            <p:ph type="sldNum" sz="quarter" idx="10"/>
          </p:nvPr>
        </p:nvSpPr>
        <p:spPr/>
        <p:txBody>
          <a:bodyPr/>
          <a:lstStyle/>
          <a:p>
            <a:fld id="{89A8D08F-ED6F-4233-8AF4-BE494D329630}" type="slidenum">
              <a:rPr lang="en-US" smtClean="0"/>
              <a:t>3</a:t>
            </a:fld>
            <a:endParaRPr lang="en-US"/>
          </a:p>
        </p:txBody>
      </p:sp>
    </p:spTree>
    <p:extLst>
      <p:ext uri="{BB962C8B-B14F-4D97-AF65-F5344CB8AC3E}">
        <p14:creationId xmlns:p14="http://schemas.microsoft.com/office/powerpoint/2010/main" val="331714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6B7DC3-2193-45A3-8354-BFB6E6CFB651}" type="datetimeFigureOut">
              <a:rPr lang="en-US" smtClean="0"/>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4DD5F1-FB94-490D-9283-ED3FDBDDE8B9}" type="slidenum">
              <a:rPr lang="en-US" smtClean="0"/>
              <a:t>‹#›</a:t>
            </a:fld>
            <a:endParaRPr lang="en-US" dirty="0"/>
          </a:p>
        </p:txBody>
      </p:sp>
    </p:spTree>
    <p:extLst>
      <p:ext uri="{BB962C8B-B14F-4D97-AF65-F5344CB8AC3E}">
        <p14:creationId xmlns:p14="http://schemas.microsoft.com/office/powerpoint/2010/main" val="2434567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6B7DC3-2193-45A3-8354-BFB6E6CFB651}" type="datetimeFigureOut">
              <a:rPr lang="en-US" smtClean="0"/>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4DD5F1-FB94-490D-9283-ED3FDBDDE8B9}" type="slidenum">
              <a:rPr lang="en-US" smtClean="0"/>
              <a:t>‹#›</a:t>
            </a:fld>
            <a:endParaRPr lang="en-US" dirty="0"/>
          </a:p>
        </p:txBody>
      </p:sp>
    </p:spTree>
    <p:extLst>
      <p:ext uri="{BB962C8B-B14F-4D97-AF65-F5344CB8AC3E}">
        <p14:creationId xmlns:p14="http://schemas.microsoft.com/office/powerpoint/2010/main" val="594207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6B7DC3-2193-45A3-8354-BFB6E6CFB651}" type="datetimeFigureOut">
              <a:rPr lang="en-US" smtClean="0"/>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4DD5F1-FB94-490D-9283-ED3FDBDDE8B9}" type="slidenum">
              <a:rPr lang="en-US" smtClean="0"/>
              <a:t>‹#›</a:t>
            </a:fld>
            <a:endParaRPr lang="en-US" dirty="0"/>
          </a:p>
        </p:txBody>
      </p:sp>
    </p:spTree>
    <p:extLst>
      <p:ext uri="{BB962C8B-B14F-4D97-AF65-F5344CB8AC3E}">
        <p14:creationId xmlns:p14="http://schemas.microsoft.com/office/powerpoint/2010/main" val="248412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6B7DC3-2193-45A3-8354-BFB6E6CFB651}" type="datetimeFigureOut">
              <a:rPr lang="en-US" smtClean="0"/>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4DD5F1-FB94-490D-9283-ED3FDBDDE8B9}" type="slidenum">
              <a:rPr lang="en-US" smtClean="0"/>
              <a:t>‹#›</a:t>
            </a:fld>
            <a:endParaRPr lang="en-US" dirty="0"/>
          </a:p>
        </p:txBody>
      </p:sp>
    </p:spTree>
    <p:extLst>
      <p:ext uri="{BB962C8B-B14F-4D97-AF65-F5344CB8AC3E}">
        <p14:creationId xmlns:p14="http://schemas.microsoft.com/office/powerpoint/2010/main" val="4174905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B7DC3-2193-45A3-8354-BFB6E6CFB651}" type="datetimeFigureOut">
              <a:rPr lang="en-US" smtClean="0"/>
              <a:t>11/15/2016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4DD5F1-FB94-490D-9283-ED3FDBDDE8B9}" type="slidenum">
              <a:rPr lang="en-US" smtClean="0"/>
              <a:t>‹#›</a:t>
            </a:fld>
            <a:endParaRPr lang="en-US" dirty="0"/>
          </a:p>
        </p:txBody>
      </p:sp>
    </p:spTree>
    <p:extLst>
      <p:ext uri="{BB962C8B-B14F-4D97-AF65-F5344CB8AC3E}">
        <p14:creationId xmlns:p14="http://schemas.microsoft.com/office/powerpoint/2010/main" val="361108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6B7DC3-2193-45A3-8354-BFB6E6CFB651}" type="datetimeFigureOut">
              <a:rPr lang="en-US" smtClean="0"/>
              <a:t>11/15/2016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4DD5F1-FB94-490D-9283-ED3FDBDDE8B9}" type="slidenum">
              <a:rPr lang="en-US" smtClean="0"/>
              <a:t>‹#›</a:t>
            </a:fld>
            <a:endParaRPr lang="en-US" dirty="0"/>
          </a:p>
        </p:txBody>
      </p:sp>
    </p:spTree>
    <p:extLst>
      <p:ext uri="{BB962C8B-B14F-4D97-AF65-F5344CB8AC3E}">
        <p14:creationId xmlns:p14="http://schemas.microsoft.com/office/powerpoint/2010/main" val="225460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6B7DC3-2193-45A3-8354-BFB6E6CFB651}" type="datetimeFigureOut">
              <a:rPr lang="en-US" smtClean="0"/>
              <a:t>11/15/2016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94DD5F1-FB94-490D-9283-ED3FDBDDE8B9}" type="slidenum">
              <a:rPr lang="en-US" smtClean="0"/>
              <a:t>‹#›</a:t>
            </a:fld>
            <a:endParaRPr lang="en-US" dirty="0"/>
          </a:p>
        </p:txBody>
      </p:sp>
    </p:spTree>
    <p:extLst>
      <p:ext uri="{BB962C8B-B14F-4D97-AF65-F5344CB8AC3E}">
        <p14:creationId xmlns:p14="http://schemas.microsoft.com/office/powerpoint/2010/main" val="123207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6B7DC3-2193-45A3-8354-BFB6E6CFB651}" type="datetimeFigureOut">
              <a:rPr lang="en-US" smtClean="0"/>
              <a:t>11/15/2016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94DD5F1-FB94-490D-9283-ED3FDBDDE8B9}" type="slidenum">
              <a:rPr lang="en-US" smtClean="0"/>
              <a:t>‹#›</a:t>
            </a:fld>
            <a:endParaRPr lang="en-US" dirty="0"/>
          </a:p>
        </p:txBody>
      </p:sp>
    </p:spTree>
    <p:extLst>
      <p:ext uri="{BB962C8B-B14F-4D97-AF65-F5344CB8AC3E}">
        <p14:creationId xmlns:p14="http://schemas.microsoft.com/office/powerpoint/2010/main" val="1089924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B7DC3-2193-45A3-8354-BFB6E6CFB651}" type="datetimeFigureOut">
              <a:rPr lang="en-US" smtClean="0"/>
              <a:t>11/15/2016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94DD5F1-FB94-490D-9283-ED3FDBDDE8B9}" type="slidenum">
              <a:rPr lang="en-US" smtClean="0"/>
              <a:t>‹#›</a:t>
            </a:fld>
            <a:endParaRPr lang="en-US" dirty="0"/>
          </a:p>
        </p:txBody>
      </p:sp>
    </p:spTree>
    <p:extLst>
      <p:ext uri="{BB962C8B-B14F-4D97-AF65-F5344CB8AC3E}">
        <p14:creationId xmlns:p14="http://schemas.microsoft.com/office/powerpoint/2010/main" val="110073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6B7DC3-2193-45A3-8354-BFB6E6CFB651}" type="datetimeFigureOut">
              <a:rPr lang="en-US" smtClean="0"/>
              <a:t>11/15/2016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4DD5F1-FB94-490D-9283-ED3FDBDDE8B9}" type="slidenum">
              <a:rPr lang="en-US" smtClean="0"/>
              <a:t>‹#›</a:t>
            </a:fld>
            <a:endParaRPr lang="en-US" dirty="0"/>
          </a:p>
        </p:txBody>
      </p:sp>
    </p:spTree>
    <p:extLst>
      <p:ext uri="{BB962C8B-B14F-4D97-AF65-F5344CB8AC3E}">
        <p14:creationId xmlns:p14="http://schemas.microsoft.com/office/powerpoint/2010/main" val="10305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6B7DC3-2193-45A3-8354-BFB6E6CFB651}" type="datetimeFigureOut">
              <a:rPr lang="en-US" smtClean="0"/>
              <a:t>11/15/2016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4DD5F1-FB94-490D-9283-ED3FDBDDE8B9}" type="slidenum">
              <a:rPr lang="en-US" smtClean="0"/>
              <a:t>‹#›</a:t>
            </a:fld>
            <a:endParaRPr lang="en-US" dirty="0"/>
          </a:p>
        </p:txBody>
      </p:sp>
    </p:spTree>
    <p:extLst>
      <p:ext uri="{BB962C8B-B14F-4D97-AF65-F5344CB8AC3E}">
        <p14:creationId xmlns:p14="http://schemas.microsoft.com/office/powerpoint/2010/main" val="86558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B7DC3-2193-45A3-8354-BFB6E6CFB651}" type="datetimeFigureOut">
              <a:rPr lang="en-US" smtClean="0"/>
              <a:t>11/15/2016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DD5F1-FB94-490D-9283-ED3FDBDDE8B9}" type="slidenum">
              <a:rPr lang="en-US" smtClean="0"/>
              <a:t>‹#›</a:t>
            </a:fld>
            <a:endParaRPr lang="en-US" dirty="0"/>
          </a:p>
        </p:txBody>
      </p:sp>
    </p:spTree>
    <p:extLst>
      <p:ext uri="{BB962C8B-B14F-4D97-AF65-F5344CB8AC3E}">
        <p14:creationId xmlns:p14="http://schemas.microsoft.com/office/powerpoint/2010/main" val="3853438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Neural Network Investigation Using Image Recognition</a:t>
            </a:r>
          </a:p>
        </p:txBody>
      </p:sp>
      <p:sp>
        <p:nvSpPr>
          <p:cNvPr id="3" name="Subtitle 2"/>
          <p:cNvSpPr>
            <a:spLocks noGrp="1"/>
          </p:cNvSpPr>
          <p:nvPr>
            <p:ph type="subTitle" idx="1"/>
          </p:nvPr>
        </p:nvSpPr>
        <p:spPr/>
        <p:txBody>
          <a:bodyPr/>
          <a:lstStyle/>
          <a:p>
            <a:endParaRPr lang="en-US" dirty="0"/>
          </a:p>
          <a:p>
            <a:r>
              <a:rPr lang="en-US" dirty="0"/>
              <a:t>Checkpoint 10</a:t>
            </a:r>
          </a:p>
        </p:txBody>
      </p:sp>
      <p:sp>
        <p:nvSpPr>
          <p:cNvPr id="4" name="Rectangle 3"/>
          <p:cNvSpPr/>
          <p:nvPr/>
        </p:nvSpPr>
        <p:spPr>
          <a:xfrm>
            <a:off x="605736" y="522328"/>
            <a:ext cx="1836528" cy="369332"/>
          </a:xfrm>
          <a:prstGeom prst="rect">
            <a:avLst/>
          </a:prstGeom>
        </p:spPr>
        <p:txBody>
          <a:bodyPr wrap="none">
            <a:spAutoFit/>
          </a:bodyPr>
          <a:lstStyle/>
          <a:p>
            <a:r>
              <a:rPr lang="en-US" dirty="0"/>
              <a:t>MATH/COMP 401</a:t>
            </a:r>
          </a:p>
        </p:txBody>
      </p:sp>
    </p:spTree>
    <p:extLst>
      <p:ext uri="{BB962C8B-B14F-4D97-AF65-F5344CB8AC3E}">
        <p14:creationId xmlns:p14="http://schemas.microsoft.com/office/powerpoint/2010/main" val="3347206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dirty="0"/>
              <a:t>Network Construction (</a:t>
            </a:r>
            <a:r>
              <a:rPr lang="en-US" sz="3600" dirty="0" err="1"/>
              <a:t>cuDNN</a:t>
            </a:r>
            <a:r>
              <a:rPr lang="en-US" sz="3600" dirty="0"/>
              <a:t> and Caffe):</a:t>
            </a:r>
          </a:p>
          <a:p>
            <a:pPr lvl="1"/>
            <a:r>
              <a:rPr lang="en-US" sz="3200" dirty="0"/>
              <a:t>Mid-construction of network with Caffe primitives</a:t>
            </a:r>
          </a:p>
          <a:p>
            <a:pPr marL="457200" lvl="1" indent="0">
              <a:buNone/>
            </a:pPr>
            <a:endParaRPr lang="en-US" sz="3200" dirty="0"/>
          </a:p>
          <a:p>
            <a:pPr lvl="1"/>
            <a:endParaRPr lang="en-US" sz="3200" dirty="0"/>
          </a:p>
          <a:p>
            <a:pPr lvl="1"/>
            <a:endParaRPr lang="en-US" sz="3200" dirty="0"/>
          </a:p>
        </p:txBody>
      </p:sp>
      <p:sp>
        <p:nvSpPr>
          <p:cNvPr id="4" name="Title 1"/>
          <p:cNvSpPr>
            <a:spLocks noGrp="1"/>
          </p:cNvSpPr>
          <p:nvPr>
            <p:ph type="title"/>
          </p:nvPr>
        </p:nvSpPr>
        <p:spPr/>
        <p:txBody>
          <a:bodyPr/>
          <a:lstStyle/>
          <a:p>
            <a:r>
              <a:rPr lang="en-US" dirty="0"/>
              <a:t>Checkpoint 3</a:t>
            </a:r>
          </a:p>
        </p:txBody>
      </p:sp>
    </p:spTree>
    <p:extLst>
      <p:ext uri="{BB962C8B-B14F-4D97-AF65-F5344CB8AC3E}">
        <p14:creationId xmlns:p14="http://schemas.microsoft.com/office/powerpoint/2010/main" val="144232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dirty="0"/>
              <a:t>Network Construction (</a:t>
            </a:r>
            <a:r>
              <a:rPr lang="en-US" sz="3600" dirty="0" err="1"/>
              <a:t>cuDNN</a:t>
            </a:r>
            <a:r>
              <a:rPr lang="en-US" sz="3600" dirty="0"/>
              <a:t> and Caffe):</a:t>
            </a:r>
          </a:p>
          <a:p>
            <a:pPr lvl="1"/>
            <a:r>
              <a:rPr lang="en-US" sz="3200" dirty="0"/>
              <a:t>Finish network with Caffe primitives</a:t>
            </a:r>
          </a:p>
          <a:p>
            <a:pPr lvl="1"/>
            <a:r>
              <a:rPr lang="en-US" sz="3200" dirty="0"/>
              <a:t>Confirm functionality of network (e.g. data set loading), simplify program parameter adjustment (eliminate recompilation)</a:t>
            </a:r>
          </a:p>
          <a:p>
            <a:pPr lvl="1"/>
            <a:r>
              <a:rPr lang="en-US" sz="3200" dirty="0"/>
              <a:t>Output relevant dependent variables:</a:t>
            </a:r>
          </a:p>
          <a:p>
            <a:pPr lvl="2"/>
            <a:r>
              <a:rPr lang="en-US" sz="2800" dirty="0"/>
              <a:t>Objective Scores</a:t>
            </a:r>
          </a:p>
          <a:p>
            <a:pPr lvl="2"/>
            <a:r>
              <a:rPr lang="en-US" sz="2800" dirty="0"/>
              <a:t> Validation &amp; Test set percentages</a:t>
            </a:r>
          </a:p>
          <a:p>
            <a:pPr lvl="2"/>
            <a:endParaRPr lang="en-US" sz="2800" dirty="0"/>
          </a:p>
          <a:p>
            <a:pPr lvl="1"/>
            <a:endParaRPr lang="en-US" sz="3200" dirty="0"/>
          </a:p>
          <a:p>
            <a:pPr lvl="1"/>
            <a:endParaRPr lang="en-US" sz="3200" dirty="0"/>
          </a:p>
          <a:p>
            <a:pPr marL="457200" lvl="1" indent="0">
              <a:buNone/>
            </a:pPr>
            <a:endParaRPr lang="en-US" sz="3200" dirty="0"/>
          </a:p>
          <a:p>
            <a:pPr lvl="1"/>
            <a:endParaRPr lang="en-US" sz="3200" dirty="0"/>
          </a:p>
          <a:p>
            <a:pPr lvl="1"/>
            <a:endParaRPr lang="en-US" sz="3200" dirty="0"/>
          </a:p>
        </p:txBody>
      </p:sp>
      <p:sp>
        <p:nvSpPr>
          <p:cNvPr id="4" name="Title 1"/>
          <p:cNvSpPr>
            <a:spLocks noGrp="1"/>
          </p:cNvSpPr>
          <p:nvPr>
            <p:ph type="title"/>
          </p:nvPr>
        </p:nvSpPr>
        <p:spPr/>
        <p:txBody>
          <a:bodyPr/>
          <a:lstStyle/>
          <a:p>
            <a:r>
              <a:rPr lang="en-US" dirty="0"/>
              <a:t>Checkpoint 4</a:t>
            </a:r>
          </a:p>
        </p:txBody>
      </p:sp>
    </p:spTree>
    <p:extLst>
      <p:ext uri="{BB962C8B-B14F-4D97-AF65-F5344CB8AC3E}">
        <p14:creationId xmlns:p14="http://schemas.microsoft.com/office/powerpoint/2010/main" val="1828786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a:t>Network Testing:</a:t>
            </a:r>
          </a:p>
          <a:p>
            <a:pPr lvl="1"/>
            <a:r>
              <a:rPr lang="en-US" sz="3200" dirty="0"/>
              <a:t>Test Network and Vary hyperparameters</a:t>
            </a:r>
          </a:p>
          <a:p>
            <a:pPr lvl="2"/>
            <a:r>
              <a:rPr lang="en-US" sz="2800" dirty="0"/>
              <a:t>CPU monitoring software (“</a:t>
            </a:r>
            <a:r>
              <a:rPr lang="en-US" sz="2800" dirty="0" err="1"/>
              <a:t>nvida-smi</a:t>
            </a:r>
            <a:r>
              <a:rPr lang="en-US" sz="2800" dirty="0"/>
              <a:t>” and “</a:t>
            </a:r>
            <a:r>
              <a:rPr lang="en-US" sz="2800" dirty="0" err="1"/>
              <a:t>htop</a:t>
            </a:r>
            <a:r>
              <a:rPr lang="en-US" sz="2800" dirty="0"/>
              <a:t>” ?)</a:t>
            </a:r>
          </a:p>
          <a:p>
            <a:pPr lvl="1"/>
            <a:r>
              <a:rPr lang="en-US" sz="3200" dirty="0"/>
              <a:t>Compile data points for parameter adjustment</a:t>
            </a:r>
          </a:p>
          <a:p>
            <a:pPr lvl="2"/>
            <a:r>
              <a:rPr lang="en-US" sz="2800" dirty="0"/>
              <a:t>Vary hyperparameters and record effect on dependent variables</a:t>
            </a:r>
          </a:p>
          <a:p>
            <a:pPr lvl="1"/>
            <a:r>
              <a:rPr lang="en-US" sz="3200" dirty="0"/>
              <a:t>Vary test and validation sets using bash script</a:t>
            </a:r>
          </a:p>
          <a:p>
            <a:pPr lvl="2"/>
            <a:endParaRPr lang="en-US" sz="2800" dirty="0"/>
          </a:p>
          <a:p>
            <a:endParaRPr lang="en-US" dirty="0"/>
          </a:p>
        </p:txBody>
      </p:sp>
      <p:sp>
        <p:nvSpPr>
          <p:cNvPr id="4" name="Title 1"/>
          <p:cNvSpPr>
            <a:spLocks noGrp="1"/>
          </p:cNvSpPr>
          <p:nvPr>
            <p:ph type="title"/>
          </p:nvPr>
        </p:nvSpPr>
        <p:spPr/>
        <p:txBody>
          <a:bodyPr/>
          <a:lstStyle/>
          <a:p>
            <a:r>
              <a:rPr lang="en-US" dirty="0"/>
              <a:t>Checkpoint 5</a:t>
            </a:r>
          </a:p>
        </p:txBody>
      </p:sp>
    </p:spTree>
    <p:extLst>
      <p:ext uri="{BB962C8B-B14F-4D97-AF65-F5344CB8AC3E}">
        <p14:creationId xmlns:p14="http://schemas.microsoft.com/office/powerpoint/2010/main" val="2613223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dirty="0"/>
              <a:t>Final Poster and Presentation of Data</a:t>
            </a:r>
          </a:p>
          <a:p>
            <a:pPr lvl="1"/>
            <a:r>
              <a:rPr lang="en-US" sz="3200" dirty="0"/>
              <a:t>Pretty data tables</a:t>
            </a:r>
          </a:p>
          <a:p>
            <a:pPr lvl="1"/>
            <a:r>
              <a:rPr lang="en-US" sz="3200" dirty="0"/>
              <a:t>Performance Graphs</a:t>
            </a:r>
          </a:p>
          <a:p>
            <a:pPr lvl="1"/>
            <a:r>
              <a:rPr lang="en-US" sz="3200" dirty="0"/>
              <a:t>Poster Design(s) complete</a:t>
            </a:r>
          </a:p>
          <a:p>
            <a:pPr lvl="1"/>
            <a:endParaRPr lang="en-US" sz="3200" dirty="0"/>
          </a:p>
          <a:p>
            <a:pPr lvl="1"/>
            <a:endParaRPr lang="en-US" sz="3200" dirty="0"/>
          </a:p>
          <a:p>
            <a:pPr lvl="1"/>
            <a:endParaRPr lang="en-US" sz="3200" dirty="0"/>
          </a:p>
        </p:txBody>
      </p:sp>
      <p:sp>
        <p:nvSpPr>
          <p:cNvPr id="4" name="Title 1"/>
          <p:cNvSpPr>
            <a:spLocks noGrp="1"/>
          </p:cNvSpPr>
          <p:nvPr>
            <p:ph type="title"/>
          </p:nvPr>
        </p:nvSpPr>
        <p:spPr/>
        <p:txBody>
          <a:bodyPr/>
          <a:lstStyle/>
          <a:p>
            <a:r>
              <a:rPr lang="en-US" dirty="0"/>
              <a:t>Checkpoint 6</a:t>
            </a:r>
          </a:p>
        </p:txBody>
      </p:sp>
    </p:spTree>
    <p:extLst>
      <p:ext uri="{BB962C8B-B14F-4D97-AF65-F5344CB8AC3E}">
        <p14:creationId xmlns:p14="http://schemas.microsoft.com/office/powerpoint/2010/main" val="1093595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695074"/>
            <a:ext cx="10515600" cy="928938"/>
          </a:xfrm>
        </p:spPr>
        <p:txBody>
          <a:bodyPr anchor="ctr"/>
          <a:lstStyle/>
          <a:p>
            <a:pPr algn="ctr"/>
            <a:r>
              <a:rPr lang="en-US" dirty="0"/>
              <a:t>MATH 402 Checkpoints</a:t>
            </a:r>
          </a:p>
        </p:txBody>
      </p:sp>
      <p:sp>
        <p:nvSpPr>
          <p:cNvPr id="3" name="Text Placeholder 2"/>
          <p:cNvSpPr>
            <a:spLocks noGrp="1"/>
          </p:cNvSpPr>
          <p:nvPr>
            <p:ph type="body" idx="1"/>
          </p:nvPr>
        </p:nvSpPr>
        <p:spPr>
          <a:xfrm>
            <a:off x="831850" y="3624012"/>
            <a:ext cx="10515600" cy="403642"/>
          </a:xfrm>
        </p:spPr>
        <p:txBody>
          <a:bodyPr anchor="ctr">
            <a:normAutofit lnSpcReduction="10000"/>
          </a:bodyPr>
          <a:lstStyle/>
          <a:p>
            <a:pPr algn="ctr"/>
            <a:r>
              <a:rPr lang="en-US" dirty="0"/>
              <a:t>Informed Investigation of Mathematics behind Neural Network</a:t>
            </a:r>
          </a:p>
        </p:txBody>
      </p:sp>
    </p:spTree>
    <p:extLst>
      <p:ext uri="{BB962C8B-B14F-4D97-AF65-F5344CB8AC3E}">
        <p14:creationId xmlns:p14="http://schemas.microsoft.com/office/powerpoint/2010/main" val="3056517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sz="3600" dirty="0"/>
              <a:t>“</a:t>
            </a:r>
            <a:r>
              <a:rPr lang="en-US" sz="3600" dirty="0" err="1"/>
              <a:t>Perceptrons</a:t>
            </a:r>
            <a:r>
              <a:rPr lang="en-US" sz="3600" dirty="0"/>
              <a:t>” and “Multilayer </a:t>
            </a:r>
            <a:r>
              <a:rPr lang="en-US" sz="3600" dirty="0" err="1"/>
              <a:t>perceptrons</a:t>
            </a:r>
            <a:r>
              <a:rPr lang="en-US" sz="3600" dirty="0"/>
              <a:t>” (MLPs)</a:t>
            </a:r>
          </a:p>
          <a:p>
            <a:pPr lvl="2"/>
            <a:r>
              <a:rPr lang="en-US" sz="3200" dirty="0"/>
              <a:t>Recursive Definition and formulation of network using function composition</a:t>
            </a:r>
          </a:p>
          <a:p>
            <a:pPr lvl="2"/>
            <a:r>
              <a:rPr lang="en-US" sz="3200" dirty="0"/>
              <a:t>Definitions and Establishment of Mathematical model</a:t>
            </a:r>
            <a:endParaRPr lang="en-US" sz="3200" dirty="0"/>
          </a:p>
          <a:p>
            <a:pPr marL="457200" lvl="1" indent="0">
              <a:buNone/>
            </a:pPr>
            <a:endParaRPr lang="en-US" sz="3200" dirty="0"/>
          </a:p>
          <a:p>
            <a:pPr lvl="1"/>
            <a:endParaRPr lang="en-US" sz="3200" dirty="0"/>
          </a:p>
          <a:p>
            <a:pPr lvl="1"/>
            <a:endParaRPr lang="en-US" sz="3200" dirty="0"/>
          </a:p>
        </p:txBody>
      </p:sp>
      <p:sp>
        <p:nvSpPr>
          <p:cNvPr id="4" name="Title 1"/>
          <p:cNvSpPr>
            <a:spLocks noGrp="1"/>
          </p:cNvSpPr>
          <p:nvPr>
            <p:ph type="title"/>
          </p:nvPr>
        </p:nvSpPr>
        <p:spPr/>
        <p:txBody>
          <a:bodyPr/>
          <a:lstStyle/>
          <a:p>
            <a:r>
              <a:rPr lang="en-US" dirty="0"/>
              <a:t>Checkpoint 1</a:t>
            </a:r>
          </a:p>
        </p:txBody>
      </p:sp>
    </p:spTree>
    <p:extLst>
      <p:ext uri="{BB962C8B-B14F-4D97-AF65-F5344CB8AC3E}">
        <p14:creationId xmlns:p14="http://schemas.microsoft.com/office/powerpoint/2010/main" val="864814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sz="3600" dirty="0"/>
              <a:t>Cost Minimization (Gradient Descent)</a:t>
            </a:r>
          </a:p>
          <a:p>
            <a:pPr lvl="2"/>
            <a:r>
              <a:rPr lang="en-US" sz="2800" dirty="0"/>
              <a:t>Minimization of MSE cost function in context of single layer network</a:t>
            </a:r>
          </a:p>
          <a:p>
            <a:pPr lvl="2"/>
            <a:r>
              <a:rPr lang="en-US" sz="2800" dirty="0"/>
              <a:t>Direct Derivation of Backpropagation Equations from Neilson </a:t>
            </a:r>
            <a:r>
              <a:rPr lang="en-US" sz="2800"/>
              <a:t>on a single </a:t>
            </a:r>
            <a:r>
              <a:rPr lang="en-US" sz="2800" dirty="0"/>
              <a:t>layer network.</a:t>
            </a:r>
            <a:endParaRPr lang="en-US" sz="3600" dirty="0"/>
          </a:p>
          <a:p>
            <a:pPr marL="457200" lvl="1" indent="0">
              <a:buNone/>
            </a:pPr>
            <a:endParaRPr lang="en-US" sz="3200" dirty="0"/>
          </a:p>
          <a:p>
            <a:pPr lvl="1"/>
            <a:endParaRPr lang="en-US" sz="3200" dirty="0"/>
          </a:p>
          <a:p>
            <a:pPr lvl="1"/>
            <a:endParaRPr lang="en-US" sz="3200" dirty="0"/>
          </a:p>
        </p:txBody>
      </p:sp>
      <p:sp>
        <p:nvSpPr>
          <p:cNvPr id="4" name="Title 1"/>
          <p:cNvSpPr>
            <a:spLocks noGrp="1"/>
          </p:cNvSpPr>
          <p:nvPr>
            <p:ph type="title"/>
          </p:nvPr>
        </p:nvSpPr>
        <p:spPr/>
        <p:txBody>
          <a:bodyPr/>
          <a:lstStyle/>
          <a:p>
            <a:r>
              <a:rPr lang="en-US" dirty="0"/>
              <a:t>Checkpoint 2</a:t>
            </a:r>
          </a:p>
        </p:txBody>
      </p:sp>
    </p:spTree>
    <p:extLst>
      <p:ext uri="{BB962C8B-B14F-4D97-AF65-F5344CB8AC3E}">
        <p14:creationId xmlns:p14="http://schemas.microsoft.com/office/powerpoint/2010/main" val="303061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sz="3600" dirty="0"/>
              <a:t>Investigation of Eta Parameter and how its changes affect Backpropagation and Weight Adjustment</a:t>
            </a:r>
          </a:p>
          <a:p>
            <a:pPr lvl="2"/>
            <a:r>
              <a:rPr lang="en-US" sz="2800" dirty="0"/>
              <a:t>Single Layer and multilayer network</a:t>
            </a:r>
          </a:p>
          <a:p>
            <a:pPr lvl="1"/>
            <a:endParaRPr lang="en-US" sz="3200" dirty="0"/>
          </a:p>
          <a:p>
            <a:pPr lvl="1"/>
            <a:endParaRPr lang="en-US" sz="3200" dirty="0"/>
          </a:p>
          <a:p>
            <a:pPr lvl="1"/>
            <a:endParaRPr lang="en-US" sz="3200" dirty="0"/>
          </a:p>
        </p:txBody>
      </p:sp>
      <p:sp>
        <p:nvSpPr>
          <p:cNvPr id="4" name="Title 1"/>
          <p:cNvSpPr>
            <a:spLocks noGrp="1"/>
          </p:cNvSpPr>
          <p:nvPr>
            <p:ph type="title"/>
          </p:nvPr>
        </p:nvSpPr>
        <p:spPr/>
        <p:txBody>
          <a:bodyPr/>
          <a:lstStyle/>
          <a:p>
            <a:r>
              <a:rPr lang="en-US" dirty="0"/>
              <a:t>Checkpoint 3</a:t>
            </a:r>
          </a:p>
        </p:txBody>
      </p:sp>
    </p:spTree>
    <p:extLst>
      <p:ext uri="{BB962C8B-B14F-4D97-AF65-F5344CB8AC3E}">
        <p14:creationId xmlns:p14="http://schemas.microsoft.com/office/powerpoint/2010/main" val="3360537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sz="3600" dirty="0"/>
              <a:t>Adjustments in Epoch count to Convergence:</a:t>
            </a:r>
          </a:p>
          <a:p>
            <a:pPr lvl="2"/>
            <a:r>
              <a:rPr lang="en-US" sz="3200" dirty="0"/>
              <a:t>Run some iterations on a small network classification to make informed guesses on convergence</a:t>
            </a:r>
            <a:endParaRPr lang="en-US" sz="3200" dirty="0"/>
          </a:p>
          <a:p>
            <a:pPr lvl="1"/>
            <a:endParaRPr lang="en-US" sz="3200" dirty="0"/>
          </a:p>
        </p:txBody>
      </p:sp>
      <p:sp>
        <p:nvSpPr>
          <p:cNvPr id="4" name="Title 1"/>
          <p:cNvSpPr>
            <a:spLocks noGrp="1"/>
          </p:cNvSpPr>
          <p:nvPr>
            <p:ph type="title"/>
          </p:nvPr>
        </p:nvSpPr>
        <p:spPr/>
        <p:txBody>
          <a:bodyPr/>
          <a:lstStyle/>
          <a:p>
            <a:r>
              <a:rPr lang="en-US" dirty="0"/>
              <a:t>Checkpoint 4</a:t>
            </a:r>
          </a:p>
        </p:txBody>
      </p:sp>
    </p:spTree>
    <p:extLst>
      <p:ext uri="{BB962C8B-B14F-4D97-AF65-F5344CB8AC3E}">
        <p14:creationId xmlns:p14="http://schemas.microsoft.com/office/powerpoint/2010/main" val="568239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sz="3600" dirty="0"/>
              <a:t>Convolutions and Feature Maps</a:t>
            </a:r>
          </a:p>
          <a:p>
            <a:pPr lvl="2"/>
            <a:r>
              <a:rPr lang="en-US" sz="2800" dirty="0"/>
              <a:t>Convolutions in the </a:t>
            </a:r>
            <a:r>
              <a:rPr lang="en-US" sz="2800" dirty="0" err="1"/>
              <a:t>LeNet</a:t>
            </a:r>
            <a:r>
              <a:rPr lang="en-US" sz="2800" dirty="0"/>
              <a:t>(?) architecture</a:t>
            </a:r>
          </a:p>
          <a:p>
            <a:pPr lvl="1"/>
            <a:endParaRPr lang="en-US" sz="3200" dirty="0"/>
          </a:p>
          <a:p>
            <a:pPr lvl="1"/>
            <a:endParaRPr lang="en-US" sz="3200" dirty="0"/>
          </a:p>
        </p:txBody>
      </p:sp>
      <p:sp>
        <p:nvSpPr>
          <p:cNvPr id="4" name="Title 1"/>
          <p:cNvSpPr>
            <a:spLocks noGrp="1"/>
          </p:cNvSpPr>
          <p:nvPr>
            <p:ph type="title"/>
          </p:nvPr>
        </p:nvSpPr>
        <p:spPr/>
        <p:txBody>
          <a:bodyPr/>
          <a:lstStyle/>
          <a:p>
            <a:r>
              <a:rPr lang="en-US" dirty="0"/>
              <a:t>Checkpoint 5</a:t>
            </a:r>
          </a:p>
        </p:txBody>
      </p:sp>
    </p:spTree>
    <p:extLst>
      <p:ext uri="{BB962C8B-B14F-4D97-AF65-F5344CB8AC3E}">
        <p14:creationId xmlns:p14="http://schemas.microsoft.com/office/powerpoint/2010/main" val="282680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3671"/>
            <a:ext cx="10515600" cy="3263596"/>
          </a:xfrm>
        </p:spPr>
        <p:txBody>
          <a:bodyPr>
            <a:normAutofit fontScale="90000"/>
          </a:bodyPr>
          <a:lstStyle/>
          <a:p>
            <a:pPr algn="ctr"/>
            <a:r>
              <a:rPr lang="en-US" dirty="0"/>
              <a:t>How do changes in training sets and hyperparameters of a image classification feedforward convolutional neural network affect its training time, memory usage, and percentage of items correctly classified in the validation set? </a:t>
            </a:r>
          </a:p>
        </p:txBody>
      </p:sp>
    </p:spTree>
    <p:extLst>
      <p:ext uri="{BB962C8B-B14F-4D97-AF65-F5344CB8AC3E}">
        <p14:creationId xmlns:p14="http://schemas.microsoft.com/office/powerpoint/2010/main" val="311851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dirty="0"/>
              <a:t>Final Poster and Presentation of Data</a:t>
            </a:r>
          </a:p>
          <a:p>
            <a:pPr lvl="1"/>
            <a:r>
              <a:rPr lang="en-US" sz="3200" dirty="0"/>
              <a:t>Pretty data tables</a:t>
            </a:r>
          </a:p>
          <a:p>
            <a:pPr lvl="1"/>
            <a:r>
              <a:rPr lang="en-US" sz="3200" dirty="0"/>
              <a:t>Performance Graphs</a:t>
            </a:r>
          </a:p>
          <a:p>
            <a:pPr lvl="1"/>
            <a:r>
              <a:rPr lang="en-US" sz="3200" dirty="0"/>
              <a:t>Poster Design(s) complete</a:t>
            </a:r>
          </a:p>
          <a:p>
            <a:pPr lvl="1"/>
            <a:endParaRPr lang="en-US" sz="3200" dirty="0"/>
          </a:p>
          <a:p>
            <a:pPr lvl="1"/>
            <a:endParaRPr lang="en-US" sz="3200" dirty="0"/>
          </a:p>
          <a:p>
            <a:pPr lvl="1"/>
            <a:endParaRPr lang="en-US" sz="3200" dirty="0"/>
          </a:p>
        </p:txBody>
      </p:sp>
      <p:sp>
        <p:nvSpPr>
          <p:cNvPr id="4" name="Title 1"/>
          <p:cNvSpPr>
            <a:spLocks noGrp="1"/>
          </p:cNvSpPr>
          <p:nvPr>
            <p:ph type="title"/>
          </p:nvPr>
        </p:nvSpPr>
        <p:spPr/>
        <p:txBody>
          <a:bodyPr/>
          <a:lstStyle/>
          <a:p>
            <a:r>
              <a:rPr lang="en-US" dirty="0"/>
              <a:t>Checkpoint 6</a:t>
            </a:r>
          </a:p>
        </p:txBody>
      </p:sp>
    </p:spTree>
    <p:extLst>
      <p:ext uri="{BB962C8B-B14F-4D97-AF65-F5344CB8AC3E}">
        <p14:creationId xmlns:p14="http://schemas.microsoft.com/office/powerpoint/2010/main" val="162237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80" y="2553521"/>
            <a:ext cx="10515600" cy="1325563"/>
          </a:xfrm>
        </p:spPr>
        <p:txBody>
          <a:bodyPr/>
          <a:lstStyle/>
          <a:p>
            <a:pPr algn="ctr"/>
            <a:r>
              <a:rPr lang="en-US" dirty="0"/>
              <a:t>FIN</a:t>
            </a:r>
          </a:p>
        </p:txBody>
      </p:sp>
    </p:spTree>
    <p:extLst>
      <p:ext uri="{BB962C8B-B14F-4D97-AF65-F5344CB8AC3E}">
        <p14:creationId xmlns:p14="http://schemas.microsoft.com/office/powerpoint/2010/main" val="351243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a:xfrm>
            <a:off x="838200" y="2223247"/>
            <a:ext cx="5320553" cy="3953716"/>
          </a:xfrm>
        </p:spPr>
        <p:txBody>
          <a:bodyPr>
            <a:normAutofit/>
          </a:bodyPr>
          <a:lstStyle/>
          <a:p>
            <a:r>
              <a:rPr lang="en-US" sz="2400" dirty="0"/>
              <a:t>Applicable to many areas of technology</a:t>
            </a:r>
          </a:p>
          <a:p>
            <a:r>
              <a:rPr lang="en-US" sz="2400" dirty="0"/>
              <a:t>Huge market for CNNs</a:t>
            </a:r>
          </a:p>
          <a:p>
            <a:r>
              <a:rPr lang="en-US" sz="2400" dirty="0"/>
              <a:t>General structure allows for generics (libraries &amp; primitives)</a:t>
            </a:r>
          </a:p>
          <a:p>
            <a:r>
              <a:rPr lang="en-US" sz="2400" dirty="0"/>
              <a:t>Excellent intersection of computer vision, CNNs, and mathematics (hence the dual capstone) </a:t>
            </a:r>
          </a:p>
        </p:txBody>
      </p:sp>
      <p:sp>
        <p:nvSpPr>
          <p:cNvPr id="4" name="Content Placeholder 2"/>
          <p:cNvSpPr txBox="1">
            <a:spLocks/>
          </p:cNvSpPr>
          <p:nvPr/>
        </p:nvSpPr>
        <p:spPr>
          <a:xfrm>
            <a:off x="6261847" y="2223247"/>
            <a:ext cx="5679141" cy="3953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Identification Tasks are tedious for humans</a:t>
            </a:r>
          </a:p>
          <a:p>
            <a:r>
              <a:rPr lang="en-US" sz="2400" dirty="0"/>
              <a:t>“Computing” what a camera sees is challenging for sufficiently large images</a:t>
            </a:r>
          </a:p>
          <a:p>
            <a:r>
              <a:rPr lang="en-US" sz="2400" dirty="0"/>
              <a:t>Classification and “Identification” can be unified allowing CNNs to shine</a:t>
            </a:r>
          </a:p>
          <a:p>
            <a:r>
              <a:rPr lang="en-US" sz="2400" dirty="0"/>
              <a:t>Clear security &amp; safety applications </a:t>
            </a:r>
          </a:p>
        </p:txBody>
      </p:sp>
      <p:sp>
        <p:nvSpPr>
          <p:cNvPr id="5" name="TextBox 4"/>
          <p:cNvSpPr txBox="1"/>
          <p:nvPr/>
        </p:nvSpPr>
        <p:spPr>
          <a:xfrm>
            <a:off x="838200" y="1690688"/>
            <a:ext cx="2066365" cy="461665"/>
          </a:xfrm>
          <a:prstGeom prst="rect">
            <a:avLst/>
          </a:prstGeom>
          <a:noFill/>
        </p:spPr>
        <p:txBody>
          <a:bodyPr wrap="square" rtlCol="0">
            <a:spAutoFit/>
          </a:bodyPr>
          <a:lstStyle/>
          <a:p>
            <a:r>
              <a:rPr lang="en-US" sz="2400" u="sng" dirty="0"/>
              <a:t>General</a:t>
            </a:r>
            <a:r>
              <a:rPr lang="en-US" u="sng" dirty="0"/>
              <a:t>:</a:t>
            </a:r>
          </a:p>
        </p:txBody>
      </p:sp>
      <p:sp>
        <p:nvSpPr>
          <p:cNvPr id="6" name="TextBox 5"/>
          <p:cNvSpPr txBox="1"/>
          <p:nvPr/>
        </p:nvSpPr>
        <p:spPr>
          <a:xfrm>
            <a:off x="6261847" y="1690687"/>
            <a:ext cx="2783542" cy="461665"/>
          </a:xfrm>
          <a:prstGeom prst="rect">
            <a:avLst/>
          </a:prstGeom>
          <a:noFill/>
        </p:spPr>
        <p:txBody>
          <a:bodyPr wrap="square" rtlCol="0">
            <a:spAutoFit/>
          </a:bodyPr>
          <a:lstStyle/>
          <a:p>
            <a:r>
              <a:rPr lang="en-US" sz="2400" u="sng" dirty="0"/>
              <a:t>Image Identification:</a:t>
            </a:r>
          </a:p>
        </p:txBody>
      </p:sp>
      <p:sp>
        <p:nvSpPr>
          <p:cNvPr id="7" name="TextBox 6"/>
          <p:cNvSpPr txBox="1"/>
          <p:nvPr/>
        </p:nvSpPr>
        <p:spPr>
          <a:xfrm>
            <a:off x="203568" y="6063191"/>
            <a:ext cx="2700997" cy="646331"/>
          </a:xfrm>
          <a:prstGeom prst="rect">
            <a:avLst/>
          </a:prstGeom>
          <a:noFill/>
        </p:spPr>
        <p:txBody>
          <a:bodyPr wrap="square" rtlCol="0">
            <a:spAutoFit/>
          </a:bodyPr>
          <a:lstStyle/>
          <a:p>
            <a:r>
              <a:rPr lang="en-US" dirty="0"/>
              <a:t>(The mathematics informs the use of the libraries)</a:t>
            </a:r>
          </a:p>
        </p:txBody>
      </p:sp>
    </p:spTree>
    <p:extLst>
      <p:ext uri="{BB962C8B-B14F-4D97-AF65-F5344CB8AC3E}">
        <p14:creationId xmlns:p14="http://schemas.microsoft.com/office/powerpoint/2010/main" val="295338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a:t>
            </a:r>
          </a:p>
        </p:txBody>
      </p:sp>
      <p:sp>
        <p:nvSpPr>
          <p:cNvPr id="6" name="Title 1"/>
          <p:cNvSpPr txBox="1">
            <a:spLocks/>
          </p:cNvSpPr>
          <p:nvPr/>
        </p:nvSpPr>
        <p:spPr>
          <a:xfrm>
            <a:off x="838200" y="1690688"/>
            <a:ext cx="10515600" cy="326359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Build an image classification CNN and train on school GPU using test data from Stanford’s IMAGENET.</a:t>
            </a:r>
          </a:p>
        </p:txBody>
      </p:sp>
    </p:spTree>
    <p:extLst>
      <p:ext uri="{BB962C8B-B14F-4D97-AF65-F5344CB8AC3E}">
        <p14:creationId xmlns:p14="http://schemas.microsoft.com/office/powerpoint/2010/main" val="163387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 (II)</a:t>
            </a:r>
          </a:p>
        </p:txBody>
      </p:sp>
      <p:sp>
        <p:nvSpPr>
          <p:cNvPr id="3" name="Content Placeholder 2"/>
          <p:cNvSpPr>
            <a:spLocks noGrp="1"/>
          </p:cNvSpPr>
          <p:nvPr>
            <p:ph idx="1"/>
          </p:nvPr>
        </p:nvSpPr>
        <p:spPr/>
        <p:txBody>
          <a:bodyPr>
            <a:normAutofit lnSpcReduction="10000"/>
          </a:bodyPr>
          <a:lstStyle/>
          <a:p>
            <a:r>
              <a:rPr lang="en-US" dirty="0"/>
              <a:t>CNN classification – 10 disjoint classes of images</a:t>
            </a:r>
          </a:p>
          <a:p>
            <a:pPr lvl="1"/>
            <a:r>
              <a:rPr lang="en-US" dirty="0"/>
              <a:t>Validation and test set scores above 90%</a:t>
            </a:r>
          </a:p>
          <a:p>
            <a:r>
              <a:rPr lang="en-US" dirty="0"/>
              <a:t>Collect test data for various hyperparameter configurations</a:t>
            </a:r>
          </a:p>
          <a:p>
            <a:pPr lvl="1"/>
            <a:r>
              <a:rPr lang="en-US" dirty="0"/>
              <a:t>Training Time, Memory Usage (profiling), validation set performance</a:t>
            </a:r>
          </a:p>
          <a:p>
            <a:pPr lvl="1"/>
            <a:r>
              <a:rPr lang="en-US" dirty="0"/>
              <a:t>Vary training set size and sampling (random?)</a:t>
            </a:r>
          </a:p>
          <a:p>
            <a:r>
              <a:rPr lang="en-US" dirty="0"/>
              <a:t>Depth of Mathematical Study/Understanding</a:t>
            </a:r>
          </a:p>
          <a:p>
            <a:pPr lvl="1"/>
            <a:r>
              <a:rPr lang="en-US" dirty="0"/>
              <a:t>Cost Minimization (Gradient Descent)</a:t>
            </a:r>
          </a:p>
          <a:p>
            <a:pPr lvl="1"/>
            <a:r>
              <a:rPr lang="en-US" dirty="0"/>
              <a:t>Backpropagation and associated multidimensional calculus</a:t>
            </a:r>
          </a:p>
          <a:p>
            <a:pPr lvl="1"/>
            <a:r>
              <a:rPr lang="en-US" dirty="0"/>
              <a:t>Mathematical definition of a “MLP”</a:t>
            </a:r>
          </a:p>
          <a:p>
            <a:pPr lvl="1"/>
            <a:r>
              <a:rPr lang="en-US" dirty="0"/>
              <a:t>Convolutions and Feature Maps</a:t>
            </a:r>
          </a:p>
          <a:p>
            <a:pPr lvl="1"/>
            <a:r>
              <a:rPr lang="en-US" dirty="0"/>
              <a:t>Topic Relationships to CNNs and Image Classification Problem</a:t>
            </a:r>
          </a:p>
          <a:p>
            <a:pPr lvl="1"/>
            <a:endParaRPr lang="en-US" dirty="0"/>
          </a:p>
          <a:p>
            <a:endParaRPr lang="en-US" dirty="0"/>
          </a:p>
          <a:p>
            <a:pPr lvl="1"/>
            <a:endParaRPr lang="en-US" dirty="0"/>
          </a:p>
        </p:txBody>
      </p:sp>
    </p:spTree>
    <p:extLst>
      <p:ext uri="{BB962C8B-B14F-4D97-AF65-F5344CB8AC3E}">
        <p14:creationId xmlns:p14="http://schemas.microsoft.com/office/powerpoint/2010/main" val="2265516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 (III)</a:t>
            </a:r>
            <a:endParaRPr lang="en-US" dirty="0"/>
          </a:p>
        </p:txBody>
      </p:sp>
      <p:sp>
        <p:nvSpPr>
          <p:cNvPr id="3" name="Content Placeholder 2"/>
          <p:cNvSpPr>
            <a:spLocks noGrp="1"/>
          </p:cNvSpPr>
          <p:nvPr>
            <p:ph idx="1"/>
          </p:nvPr>
        </p:nvSpPr>
        <p:spPr>
          <a:xfrm>
            <a:off x="838200" y="1825625"/>
            <a:ext cx="5105400" cy="4351338"/>
          </a:xfrm>
        </p:spPr>
        <p:txBody>
          <a:bodyPr>
            <a:normAutofit lnSpcReduction="10000"/>
          </a:bodyPr>
          <a:lstStyle/>
          <a:p>
            <a:r>
              <a:rPr lang="en-US" dirty="0"/>
              <a:t>CNN classification – 10 disjoint classes of images:</a:t>
            </a:r>
          </a:p>
          <a:p>
            <a:pPr lvl="1"/>
            <a:r>
              <a:rPr lang="en-US" dirty="0"/>
              <a:t>Apple</a:t>
            </a:r>
          </a:p>
          <a:p>
            <a:pPr lvl="1"/>
            <a:r>
              <a:rPr lang="en-US" dirty="0"/>
              <a:t>Dog</a:t>
            </a:r>
          </a:p>
          <a:p>
            <a:pPr lvl="1"/>
            <a:r>
              <a:rPr lang="en-US" dirty="0"/>
              <a:t>Bagel</a:t>
            </a:r>
          </a:p>
          <a:p>
            <a:pPr lvl="1"/>
            <a:r>
              <a:rPr lang="en-US" dirty="0"/>
              <a:t>Microphone</a:t>
            </a:r>
          </a:p>
          <a:p>
            <a:pPr lvl="1"/>
            <a:r>
              <a:rPr lang="en-US" dirty="0"/>
              <a:t>Basketball</a:t>
            </a:r>
          </a:p>
          <a:p>
            <a:pPr lvl="1"/>
            <a:r>
              <a:rPr lang="en-US" dirty="0"/>
              <a:t>Lobster</a:t>
            </a:r>
          </a:p>
          <a:p>
            <a:pPr lvl="1"/>
            <a:r>
              <a:rPr lang="en-US" dirty="0"/>
              <a:t>Saxophone</a:t>
            </a:r>
          </a:p>
          <a:p>
            <a:pPr lvl="1"/>
            <a:r>
              <a:rPr lang="en-US" dirty="0"/>
              <a:t>Tie</a:t>
            </a:r>
          </a:p>
          <a:p>
            <a:pPr lvl="1"/>
            <a:r>
              <a:rPr lang="en-US" dirty="0"/>
              <a:t>Stove</a:t>
            </a:r>
          </a:p>
          <a:p>
            <a:pPr lvl="1"/>
            <a:r>
              <a:rPr lang="en-US" dirty="0"/>
              <a:t>Water Bottle</a:t>
            </a:r>
          </a:p>
          <a:p>
            <a:pPr lvl="1"/>
            <a:endParaRPr lang="en-US" dirty="0"/>
          </a:p>
          <a:p>
            <a:pPr lvl="1"/>
            <a:endParaRPr lang="en-US" dirty="0"/>
          </a:p>
        </p:txBody>
      </p:sp>
      <p:sp>
        <p:nvSpPr>
          <p:cNvPr id="5" name="Content Placeholder 2"/>
          <p:cNvSpPr txBox="1">
            <a:spLocks/>
          </p:cNvSpPr>
          <p:nvPr/>
        </p:nvSpPr>
        <p:spPr>
          <a:xfrm>
            <a:off x="6248400" y="1825625"/>
            <a:ext cx="53620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Collect test data for various hyperparameter configurations:</a:t>
            </a:r>
          </a:p>
          <a:p>
            <a:pPr lvl="1"/>
            <a:r>
              <a:rPr lang="en-US" dirty="0"/>
              <a:t>Eta (Learning Rate)</a:t>
            </a:r>
          </a:p>
          <a:p>
            <a:pPr lvl="2"/>
            <a:r>
              <a:rPr lang="en-US" dirty="0"/>
              <a:t>20 value shifts in a positive or negative direction</a:t>
            </a:r>
          </a:p>
          <a:p>
            <a:pPr lvl="1"/>
            <a:r>
              <a:rPr lang="en-US" dirty="0"/>
              <a:t>Number of Training Cycles (Epochs)</a:t>
            </a:r>
          </a:p>
          <a:p>
            <a:pPr lvl="2"/>
            <a:r>
              <a:rPr lang="en-US" dirty="0"/>
              <a:t>20 value shifts in a positive or negative direction</a:t>
            </a:r>
          </a:p>
          <a:p>
            <a:pPr lvl="2"/>
            <a:endParaRPr lang="en-US" dirty="0"/>
          </a:p>
          <a:p>
            <a:pPr lvl="1"/>
            <a:endParaRPr lang="en-US" dirty="0"/>
          </a:p>
          <a:p>
            <a:pPr lvl="1"/>
            <a:endParaRPr lang="en-US" dirty="0"/>
          </a:p>
        </p:txBody>
      </p:sp>
    </p:spTree>
    <p:extLst>
      <p:ext uri="{BB962C8B-B14F-4D97-AF65-F5344CB8AC3E}">
        <p14:creationId xmlns:p14="http://schemas.microsoft.com/office/powerpoint/2010/main" val="271326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695074"/>
            <a:ext cx="10515600" cy="928938"/>
          </a:xfrm>
        </p:spPr>
        <p:txBody>
          <a:bodyPr anchor="ctr"/>
          <a:lstStyle/>
          <a:p>
            <a:pPr algn="ctr"/>
            <a:r>
              <a:rPr lang="en-US" dirty="0"/>
              <a:t>COMP 402 Checkpoints</a:t>
            </a:r>
          </a:p>
        </p:txBody>
      </p:sp>
      <p:sp>
        <p:nvSpPr>
          <p:cNvPr id="3" name="Text Placeholder 2"/>
          <p:cNvSpPr>
            <a:spLocks noGrp="1"/>
          </p:cNvSpPr>
          <p:nvPr>
            <p:ph type="body" idx="1"/>
          </p:nvPr>
        </p:nvSpPr>
        <p:spPr>
          <a:xfrm>
            <a:off x="831850" y="3624012"/>
            <a:ext cx="10515600" cy="403642"/>
          </a:xfrm>
        </p:spPr>
        <p:txBody>
          <a:bodyPr anchor="ctr">
            <a:normAutofit lnSpcReduction="10000"/>
          </a:bodyPr>
          <a:lstStyle/>
          <a:p>
            <a:pPr algn="ctr"/>
            <a:r>
              <a:rPr lang="en-US" dirty="0"/>
              <a:t>Construction of the Network and Design using </a:t>
            </a:r>
            <a:r>
              <a:rPr lang="en-US" dirty="0" err="1"/>
              <a:t>cuDNN</a:t>
            </a:r>
            <a:r>
              <a:rPr lang="en-US" dirty="0"/>
              <a:t> and Caffe</a:t>
            </a:r>
          </a:p>
        </p:txBody>
      </p:sp>
    </p:spTree>
    <p:extLst>
      <p:ext uri="{BB962C8B-B14F-4D97-AF65-F5344CB8AC3E}">
        <p14:creationId xmlns:p14="http://schemas.microsoft.com/office/powerpoint/2010/main" val="334773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 1</a:t>
            </a:r>
          </a:p>
        </p:txBody>
      </p:sp>
      <p:sp>
        <p:nvSpPr>
          <p:cNvPr id="3" name="Content Placeholder 2"/>
          <p:cNvSpPr>
            <a:spLocks noGrp="1"/>
          </p:cNvSpPr>
          <p:nvPr>
            <p:ph idx="1"/>
          </p:nvPr>
        </p:nvSpPr>
        <p:spPr/>
        <p:txBody>
          <a:bodyPr>
            <a:normAutofit/>
          </a:bodyPr>
          <a:lstStyle/>
          <a:p>
            <a:r>
              <a:rPr lang="en-US" sz="3600" dirty="0"/>
              <a:t>Construct bash scripts &amp; C++ files for compiling test data from the IMAGENET archive</a:t>
            </a:r>
          </a:p>
          <a:p>
            <a:pPr lvl="1"/>
            <a:r>
              <a:rPr lang="en-US" sz="3200" dirty="0"/>
              <a:t>Create test </a:t>
            </a:r>
            <a:r>
              <a:rPr lang="en-US" sz="3200" dirty="0" err="1"/>
              <a:t>dir</a:t>
            </a:r>
            <a:endParaRPr lang="en-US" sz="3200" dirty="0"/>
          </a:p>
          <a:p>
            <a:pPr lvl="1"/>
            <a:r>
              <a:rPr lang="en-US" sz="3200" dirty="0"/>
              <a:t>Reference class HTML address list for downloading</a:t>
            </a:r>
          </a:p>
          <a:p>
            <a:pPr lvl="1"/>
            <a:r>
              <a:rPr lang="en-US" sz="3200" dirty="0"/>
              <a:t>Pseudorandom Sampling (C++)</a:t>
            </a:r>
          </a:p>
          <a:p>
            <a:pPr lvl="1"/>
            <a:r>
              <a:rPr lang="en-US" sz="3200" dirty="0"/>
              <a:t>Disjoint training and validation sets for each class (C++)</a:t>
            </a:r>
          </a:p>
          <a:p>
            <a:pPr lvl="1"/>
            <a:endParaRPr lang="en-US" sz="3200" dirty="0"/>
          </a:p>
          <a:p>
            <a:pPr lvl="1"/>
            <a:endParaRPr lang="en-US" sz="3200" dirty="0"/>
          </a:p>
          <a:p>
            <a:pPr lvl="1"/>
            <a:endParaRPr lang="en-US" sz="3200" dirty="0"/>
          </a:p>
        </p:txBody>
      </p:sp>
    </p:spTree>
    <p:extLst>
      <p:ext uri="{BB962C8B-B14F-4D97-AF65-F5344CB8AC3E}">
        <p14:creationId xmlns:p14="http://schemas.microsoft.com/office/powerpoint/2010/main" val="1501633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4000" dirty="0"/>
              <a:t>Boilerplate C++ Code (</a:t>
            </a:r>
            <a:r>
              <a:rPr lang="en-US" sz="4000" dirty="0" err="1"/>
              <a:t>cuDNN</a:t>
            </a:r>
            <a:r>
              <a:rPr lang="en-US" sz="4000" dirty="0"/>
              <a:t> and Caffe):</a:t>
            </a:r>
          </a:p>
          <a:p>
            <a:pPr lvl="1"/>
            <a:r>
              <a:rPr lang="en-US" sz="3200" dirty="0"/>
              <a:t>Initialization of GPU/Caffe and Library Error Checking</a:t>
            </a:r>
          </a:p>
          <a:p>
            <a:pPr lvl="1"/>
            <a:r>
              <a:rPr lang="en-US" sz="3200" dirty="0"/>
              <a:t>Command Line independent variables</a:t>
            </a:r>
          </a:p>
          <a:p>
            <a:pPr lvl="1"/>
            <a:r>
              <a:rPr lang="en-US" sz="3200" dirty="0"/>
              <a:t>Image loading and Transfer to GPU memory (blobs)</a:t>
            </a:r>
          </a:p>
          <a:p>
            <a:pPr lvl="1"/>
            <a:r>
              <a:rPr lang="en-US" sz="3200" dirty="0"/>
              <a:t>Dummy Kernel Call? (Depends on </a:t>
            </a:r>
            <a:r>
              <a:rPr lang="en-US" sz="3200" dirty="0" err="1"/>
              <a:t>cuDNN</a:t>
            </a:r>
            <a:r>
              <a:rPr lang="en-US" sz="3200" dirty="0"/>
              <a:t>/Caffe API)</a:t>
            </a:r>
          </a:p>
        </p:txBody>
      </p:sp>
      <p:sp>
        <p:nvSpPr>
          <p:cNvPr id="4" name="Title 1"/>
          <p:cNvSpPr>
            <a:spLocks noGrp="1"/>
          </p:cNvSpPr>
          <p:nvPr>
            <p:ph type="title"/>
          </p:nvPr>
        </p:nvSpPr>
        <p:spPr/>
        <p:txBody>
          <a:bodyPr/>
          <a:lstStyle/>
          <a:p>
            <a:r>
              <a:rPr lang="en-US" dirty="0"/>
              <a:t>Checkpoint 2</a:t>
            </a:r>
          </a:p>
        </p:txBody>
      </p:sp>
    </p:spTree>
    <p:extLst>
      <p:ext uri="{BB962C8B-B14F-4D97-AF65-F5344CB8AC3E}">
        <p14:creationId xmlns:p14="http://schemas.microsoft.com/office/powerpoint/2010/main" val="150152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752</Words>
  <Application>Microsoft Office PowerPoint</Application>
  <PresentationFormat>Widescreen</PresentationFormat>
  <Paragraphs>131</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Neural Network Investigation Using Image Recognition</vt:lpstr>
      <vt:lpstr>How do changes in training sets and hyperparameters of a image classification feedforward convolutional neural network affect its training time, memory usage, and percentage of items correctly classified in the validation set? </vt:lpstr>
      <vt:lpstr>Relevance</vt:lpstr>
      <vt:lpstr>Project Goal</vt:lpstr>
      <vt:lpstr>Project Goal (II)</vt:lpstr>
      <vt:lpstr>Project Goal (III)</vt:lpstr>
      <vt:lpstr>COMP 402 Checkpoints</vt:lpstr>
      <vt:lpstr>Checkpoint 1</vt:lpstr>
      <vt:lpstr>Checkpoint 2</vt:lpstr>
      <vt:lpstr>Checkpoint 3</vt:lpstr>
      <vt:lpstr>Checkpoint 4</vt:lpstr>
      <vt:lpstr>Checkpoint 5</vt:lpstr>
      <vt:lpstr>Checkpoint 6</vt:lpstr>
      <vt:lpstr>MATH 402 Checkpoints</vt:lpstr>
      <vt:lpstr>Checkpoint 1</vt:lpstr>
      <vt:lpstr>Checkpoint 2</vt:lpstr>
      <vt:lpstr>Checkpoint 3</vt:lpstr>
      <vt:lpstr>Checkpoint 4</vt:lpstr>
      <vt:lpstr>Checkpoint 5</vt:lpstr>
      <vt:lpstr>Checkpoint 6</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Investigation Using Image Recognition</dc:title>
  <dc:creator>Devin King</dc:creator>
  <cp:lastModifiedBy>Devin King</cp:lastModifiedBy>
  <cp:revision>30</cp:revision>
  <dcterms:created xsi:type="dcterms:W3CDTF">2016-11-14T19:34:29Z</dcterms:created>
  <dcterms:modified xsi:type="dcterms:W3CDTF">2016-11-16T03:48:20Z</dcterms:modified>
</cp:coreProperties>
</file>